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492" y="-96"/>
      </p:cViewPr>
      <p:guideLst>
        <p:guide orient="horz" pos="1629"/>
        <p:guide pos="291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9326D-AAA2-4BF5-A1E7-9D2B0454B1D3}" type="datetimeFigureOut">
              <a:rPr lang="zh-CN" altLang="en-US" smtClean="0"/>
              <a:pPr/>
              <a:t>2018/6/29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EEEB9-D29D-4B73-9A6F-6F9E45B2529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8" name="图片 7" descr="5-05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文本框 4"/>
          <p:cNvSpPr txBox="1">
            <a:spLocks noChangeArrowheads="1"/>
          </p:cNvSpPr>
          <p:nvPr/>
        </p:nvSpPr>
        <p:spPr bwMode="auto">
          <a:xfrm>
            <a:off x="5536883" y="2976325"/>
            <a:ext cx="1524000" cy="4845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700" b="1" noProof="1"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课文解读</a:t>
            </a:r>
            <a:endParaRPr lang="zh-CN" altLang="en-US" sz="2700" b="1" noProof="1"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06166" y="767954"/>
            <a:ext cx="2893219" cy="434340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en-US" sz="2400" b="1" noProof="1">
                <a:solidFill>
                  <a:srgbClr val="00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  <a:cs typeface="+mn-ea"/>
              </a:rPr>
              <a:t>小学语文二年级上册</a:t>
            </a:r>
            <a:endParaRPr lang="zh-CN" altLang="en-US" sz="2400" b="1" noProof="1">
              <a:solidFill>
                <a:srgbClr val="000000"/>
              </a:solidFill>
              <a:effectLst>
                <a:outerShdw blurRad="38100" dist="38100" dir="2700000">
                  <a:srgbClr val="C0C0C0"/>
                </a:outerShdw>
              </a:effectLst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911430" y="1622108"/>
            <a:ext cx="5685691" cy="117724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 lvl="0" eaLnBrk="1" fontAlgn="base" hangingPunct="1"/>
            <a:r>
              <a:rPr lang="zh-CN" altLang="zh-CN" sz="7200" b="1" noProof="1">
                <a:solidFill>
                  <a:srgbClr val="FF0000"/>
                </a:solidFill>
                <a:effectLst>
                  <a:outerShdw blurRad="38100" dist="38100" dir="2700000">
                    <a:srgbClr val="C0C0C0"/>
                  </a:outerShdw>
                </a:effectLst>
                <a:latin typeface="华文楷体" panose="02010600040101010101" pitchFamily="2" charset="-122"/>
                <a:ea typeface="华文楷体" panose="02010600040101010101" pitchFamily="2" charset="-122"/>
              </a:rPr>
              <a:t>小蝌蚪找妈妈</a:t>
            </a:r>
          </a:p>
        </p:txBody>
      </p:sp>
    </p:spTree>
    <p:extLst>
      <p:ext uri="{BB962C8B-B14F-4D97-AF65-F5344CB8AC3E}">
        <p14:creationId xmlns:p14="http://schemas.microsoft.com/office/powerpoint/2010/main" val="3164634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/>
          <p:cNvSpPr>
            <a:spLocks noGrp="1"/>
          </p:cNvSpPr>
          <p:nvPr/>
        </p:nvSpPr>
        <p:spPr>
          <a:xfrm>
            <a:off x="714192" y="242431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情境导入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959317" y="1110139"/>
            <a:ext cx="1510189" cy="595789"/>
            <a:chOff x="11953" y="2331"/>
            <a:chExt cx="3171" cy="1251"/>
          </a:xfrm>
        </p:grpSpPr>
        <p:sp>
          <p:nvSpPr>
            <p:cNvPr id="6" name="圆角矩形 5"/>
            <p:cNvSpPr/>
            <p:nvPr/>
          </p:nvSpPr>
          <p:spPr>
            <a:xfrm>
              <a:off x="11953" y="2331"/>
              <a:ext cx="2833" cy="1251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1400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" name="Rectangle 2"/>
            <p:cNvSpPr>
              <a:spLocks noGrp="1"/>
            </p:cNvSpPr>
            <p:nvPr/>
          </p:nvSpPr>
          <p:spPr>
            <a:xfrm>
              <a:off x="12394" y="2352"/>
              <a:ext cx="2730" cy="123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/>
            <a:lstStyle/>
            <a:p>
              <a:pPr eaLnBrk="0" hangingPunct="0">
                <a:lnSpc>
                  <a:spcPct val="90000"/>
                </a:lnSpc>
              </a:pPr>
              <a:r>
                <a:rPr lang="zh-CN" altLang="en-US" sz="21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资料袋</a:t>
              </a: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1190" y="1493044"/>
            <a:ext cx="3428524" cy="2571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15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2976087" y="2121694"/>
            <a:ext cx="5235416" cy="1583531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塘    脑    袋    灰    捕    迎    阿   </a:t>
            </a:r>
          </a:p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90000"/>
              </a:lnSpc>
            </a:pPr>
            <a:endParaRPr lang="zh-CN" altLang="en-US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姨    宽   龟    顶    披    鼓</a:t>
            </a:r>
          </a:p>
        </p:txBody>
      </p:sp>
      <p:sp>
        <p:nvSpPr>
          <p:cNvPr id="6148" name="Rectangle 2"/>
          <p:cNvSpPr>
            <a:spLocks noGrp="1"/>
          </p:cNvSpPr>
          <p:nvPr/>
        </p:nvSpPr>
        <p:spPr>
          <a:xfrm>
            <a:off x="2855595" y="1778794"/>
            <a:ext cx="5476875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t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á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ng n</a:t>
            </a:r>
            <a:r>
              <a:rPr lang="en-US" altLang="zh-CN" b="1" dirty="0">
                <a:solidFill>
                  <a:srgbClr val="FF0000"/>
                </a:solidFill>
                <a:latin typeface="宋体" panose="02010600030101010101" pitchFamily="2" charset="-122"/>
                <a:ea typeface="锐字云字库舒体1.0" panose="02010604000000000000" charset="0"/>
                <a:cs typeface="宋体" panose="02010600030101010101" pitchFamily="2" charset="-122"/>
              </a:rPr>
              <a:t>ǎ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o  d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à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i   huī  b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0"/>
                <a:cs typeface="Times New Roman" panose="02020603050405020304" pitchFamily="18" charset="0"/>
              </a:rPr>
              <a:t>ǔ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Times New Roman" panose="02020603050405020304" pitchFamily="18" charset="0"/>
              </a:rPr>
              <a:t>  yíng  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0"/>
                <a:ea typeface="锐字云字库舒体1.0" panose="02010604000000000000" charset="0"/>
                <a:cs typeface="宋体" panose="02010600030101010101" pitchFamily="2" charset="-122"/>
              </a:rPr>
              <a:t>ā</a:t>
            </a:r>
          </a:p>
        </p:txBody>
      </p:sp>
      <p:sp>
        <p:nvSpPr>
          <p:cNvPr id="6149" name="Rectangle 2"/>
          <p:cNvSpPr>
            <a:spLocks noGrp="1"/>
          </p:cNvSpPr>
          <p:nvPr/>
        </p:nvSpPr>
        <p:spPr>
          <a:xfrm>
            <a:off x="2975849" y="2812971"/>
            <a:ext cx="5048250" cy="3429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lvl="0" eaLnBrk="0" hangingPunct="0">
              <a:lnSpc>
                <a:spcPct val="90000"/>
              </a:lnSpc>
            </a:pP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y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í 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kuān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</a:t>
            </a:r>
            <a:r>
              <a:rPr lang="en-US" altLang="zh-CN" b="1" dirty="0" err="1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guī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d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ĭ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ng  p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Times New Roman" panose="02020603050405020304" pitchFamily="18" charset="0"/>
              </a:rPr>
              <a:t>ī</a:t>
            </a:r>
            <a:r>
              <a:rPr lang="en-US" altLang="zh-CN" b="1" dirty="0">
                <a:solidFill>
                  <a:srgbClr val="FF0000"/>
                </a:solidFill>
                <a:latin typeface="锐字云字库舒体1.0" panose="02010604000000000000" charset="-122"/>
                <a:ea typeface="锐字云字库舒体1.0" panose="02010604000000000000" charset="-122"/>
                <a:cs typeface="宋体" panose="02010600030101010101" pitchFamily="2" charset="-122"/>
              </a:rPr>
              <a:t>   g</a:t>
            </a:r>
            <a:r>
              <a:rPr lang="en-US" altLang="zh-CN" b="1" dirty="0">
                <a:solidFill>
                  <a:srgbClr val="FF0000"/>
                </a:solidFill>
                <a:latin typeface="Times New Roman" panose="02020603050405020304" pitchFamily="18" charset="0"/>
                <a:ea typeface="锐字云字库舒体1.0" panose="02010604000000000000" charset="-122"/>
                <a:cs typeface="Times New Roman" panose="02020603050405020304" pitchFamily="18" charset="0"/>
              </a:rPr>
              <a:t>ǔ</a:t>
            </a:r>
          </a:p>
        </p:txBody>
      </p:sp>
    </p:spTree>
    <p:extLst>
      <p:ext uri="{BB962C8B-B14F-4D97-AF65-F5344CB8AC3E}">
        <p14:creationId xmlns:p14="http://schemas.microsoft.com/office/powerpoint/2010/main" val="295616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6148" grpId="0"/>
      <p:bldP spid="61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6147" name="Rectangle 2"/>
          <p:cNvSpPr>
            <a:spLocks noGrp="1"/>
          </p:cNvSpPr>
          <p:nvPr/>
        </p:nvSpPr>
        <p:spPr>
          <a:xfrm>
            <a:off x="3474244" y="1448991"/>
            <a:ext cx="1794272" cy="2394347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哪（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顶（       ）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皮（       ）</a:t>
            </a:r>
          </a:p>
          <a:p>
            <a:pPr eaLnBrk="0" hangingPunct="0"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跳（       ）</a:t>
            </a:r>
          </a:p>
        </p:txBody>
      </p:sp>
      <p:sp>
        <p:nvSpPr>
          <p:cNvPr id="7173" name="矩形 2"/>
          <p:cNvSpPr/>
          <p:nvPr/>
        </p:nvSpPr>
        <p:spPr>
          <a:xfrm>
            <a:off x="6074569" y="1448991"/>
            <a:ext cx="2049066" cy="198882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宽（      ）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肚（      ）     </a:t>
            </a: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孩（       ）</a:t>
            </a:r>
          </a:p>
        </p:txBody>
      </p:sp>
      <p:sp>
        <p:nvSpPr>
          <p:cNvPr id="8" name="Rectangle 2"/>
          <p:cNvSpPr>
            <a:spLocks noGrp="1"/>
          </p:cNvSpPr>
          <p:nvPr/>
        </p:nvSpPr>
        <p:spPr>
          <a:xfrm>
            <a:off x="4036219" y="1448991"/>
            <a:ext cx="845344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两个</a:t>
            </a:r>
          </a:p>
        </p:txBody>
      </p:sp>
      <p:sp>
        <p:nvSpPr>
          <p:cNvPr id="7177" name="矩形 5"/>
          <p:cNvSpPr/>
          <p:nvPr/>
        </p:nvSpPr>
        <p:spPr>
          <a:xfrm>
            <a:off x="6618685" y="2526269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肚子</a:t>
            </a:r>
          </a:p>
        </p:txBody>
      </p:sp>
      <p:sp>
        <p:nvSpPr>
          <p:cNvPr id="7178" name="矩形 6"/>
          <p:cNvSpPr/>
          <p:nvPr/>
        </p:nvSpPr>
        <p:spPr>
          <a:xfrm>
            <a:off x="6618685" y="2062163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宽大</a:t>
            </a:r>
          </a:p>
        </p:txBody>
      </p:sp>
      <p:sp>
        <p:nvSpPr>
          <p:cNvPr id="7179" name="矩形 8"/>
          <p:cNvSpPr/>
          <p:nvPr/>
        </p:nvSpPr>
        <p:spPr>
          <a:xfrm>
            <a:off x="6579394" y="154543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就是</a:t>
            </a:r>
          </a:p>
        </p:txBody>
      </p:sp>
      <p:sp>
        <p:nvSpPr>
          <p:cNvPr id="7181" name="矩形 10"/>
          <p:cNvSpPr/>
          <p:nvPr/>
        </p:nvSpPr>
        <p:spPr>
          <a:xfrm>
            <a:off x="4015978" y="2989660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毛皮</a:t>
            </a:r>
          </a:p>
        </p:txBody>
      </p:sp>
      <p:sp>
        <p:nvSpPr>
          <p:cNvPr id="7182" name="矩形 11"/>
          <p:cNvSpPr/>
          <p:nvPr/>
        </p:nvSpPr>
        <p:spPr>
          <a:xfrm>
            <a:off x="3995737" y="2526506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头顶</a:t>
            </a:r>
          </a:p>
        </p:txBody>
      </p:sp>
      <p:sp>
        <p:nvSpPr>
          <p:cNvPr id="7183" name="矩形 12"/>
          <p:cNvSpPr/>
          <p:nvPr/>
        </p:nvSpPr>
        <p:spPr>
          <a:xfrm>
            <a:off x="4036219" y="2035016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哪里</a:t>
            </a:r>
          </a:p>
        </p:txBody>
      </p:sp>
      <p:sp>
        <p:nvSpPr>
          <p:cNvPr id="2" name="矩形 5"/>
          <p:cNvSpPr/>
          <p:nvPr/>
        </p:nvSpPr>
        <p:spPr>
          <a:xfrm>
            <a:off x="6618685" y="3025855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孩子</a:t>
            </a:r>
          </a:p>
        </p:txBody>
      </p:sp>
      <p:sp>
        <p:nvSpPr>
          <p:cNvPr id="3" name="矩形 10"/>
          <p:cNvSpPr/>
          <p:nvPr/>
        </p:nvSpPr>
        <p:spPr>
          <a:xfrm>
            <a:off x="4035981" y="3437811"/>
            <a:ext cx="677108" cy="392415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跳起</a:t>
            </a:r>
          </a:p>
        </p:txBody>
      </p:sp>
    </p:spTree>
    <p:extLst>
      <p:ext uri="{BB962C8B-B14F-4D97-AF65-F5344CB8AC3E}">
        <p14:creationId xmlns:p14="http://schemas.microsoft.com/office/powerpoint/2010/main" val="426940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  <p:bldP spid="7173" grpId="0"/>
      <p:bldP spid="8" grpId="0"/>
      <p:bldP spid="7177" grpId="0"/>
      <p:bldP spid="7178" grpId="0"/>
      <p:bldP spid="7179" grpId="0"/>
      <p:bldP spid="7181" grpId="0"/>
      <p:bldP spid="7182" grpId="0"/>
      <p:bldP spid="7183" grpId="0"/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2" name="矩形 1"/>
          <p:cNvSpPr/>
          <p:nvPr/>
        </p:nvSpPr>
        <p:spPr>
          <a:xfrm>
            <a:off x="1162051" y="1104900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加一加：</a:t>
            </a:r>
          </a:p>
        </p:txBody>
      </p:sp>
      <p:sp>
        <p:nvSpPr>
          <p:cNvPr id="3" name="矩形 2"/>
          <p:cNvSpPr/>
          <p:nvPr/>
        </p:nvSpPr>
        <p:spPr>
          <a:xfrm>
            <a:off x="1420416" y="1687116"/>
            <a:ext cx="6519863" cy="1371600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唐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塘    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顶  </a:t>
            </a:r>
          </a:p>
          <a:p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皮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披    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肚</a:t>
            </a:r>
          </a:p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矩形 5"/>
          <p:cNvSpPr/>
          <p:nvPr/>
        </p:nvSpPr>
        <p:spPr>
          <a:xfrm>
            <a:off x="1162051" y="3058716"/>
            <a:ext cx="1259681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换一换：</a:t>
            </a:r>
          </a:p>
        </p:txBody>
      </p:sp>
      <p:sp>
        <p:nvSpPr>
          <p:cNvPr id="7" name="矩形 6"/>
          <p:cNvSpPr/>
          <p:nvPr/>
        </p:nvSpPr>
        <p:spPr>
          <a:xfrm>
            <a:off x="1420416" y="3640931"/>
            <a:ext cx="6519863" cy="392415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t">
            <a:spAutoFit/>
          </a:bodyPr>
          <a:lstStyle/>
          <a:p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波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氵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扌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披    恼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忄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脑    </a:t>
            </a:r>
          </a:p>
        </p:txBody>
      </p:sp>
    </p:spTree>
    <p:extLst>
      <p:ext uri="{BB962C8B-B14F-4D97-AF65-F5344CB8AC3E}">
        <p14:creationId xmlns:p14="http://schemas.microsoft.com/office/powerpoint/2010/main" val="93110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" name="矩形 1"/>
          <p:cNvSpPr/>
          <p:nvPr/>
        </p:nvSpPr>
        <p:spPr>
          <a:xfrm>
            <a:off x="2870359" y="3254216"/>
            <a:ext cx="4500563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大大的脑袋，黑灰色的身子，甩着长长的尾巴，快活地游来游去。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b="12967"/>
          <a:stretch>
            <a:fillRect/>
          </a:stretch>
        </p:blipFill>
        <p:spPr>
          <a:xfrm>
            <a:off x="3303270" y="1949768"/>
            <a:ext cx="1785938" cy="1243489"/>
          </a:xfrm>
          <a:prstGeom prst="rect">
            <a:avLst/>
          </a:prstGeom>
        </p:spPr>
      </p:pic>
      <p:sp>
        <p:nvSpPr>
          <p:cNvPr id="8195" name="矩形 1"/>
          <p:cNvSpPr/>
          <p:nvPr/>
        </p:nvSpPr>
        <p:spPr>
          <a:xfrm>
            <a:off x="1667828" y="1243013"/>
            <a:ext cx="634031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小蝌蚪长什么样子？</a:t>
            </a:r>
          </a:p>
        </p:txBody>
      </p:sp>
    </p:spTree>
    <p:extLst>
      <p:ext uri="{BB962C8B-B14F-4D97-AF65-F5344CB8AC3E}">
        <p14:creationId xmlns:p14="http://schemas.microsoft.com/office/powerpoint/2010/main" val="648481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4361974" y="1056799"/>
            <a:ext cx="3102769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小蝌蚪长出了两条后腿。</a:t>
            </a:r>
          </a:p>
        </p:txBody>
      </p:sp>
      <p:sp>
        <p:nvSpPr>
          <p:cNvPr id="6" name="矩形 1"/>
          <p:cNvSpPr/>
          <p:nvPr/>
        </p:nvSpPr>
        <p:spPr>
          <a:xfrm>
            <a:off x="5858828" y="2420779"/>
            <a:ext cx="245221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鲤鱼阿姨，我们的妈妈在哪里？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133" y="2745582"/>
            <a:ext cx="2248853" cy="1566386"/>
          </a:xfrm>
          <a:prstGeom prst="ellipse">
            <a:avLst/>
          </a:prstGeom>
        </p:spPr>
      </p:pic>
      <p:cxnSp>
        <p:nvCxnSpPr>
          <p:cNvPr id="7" name="直接箭头连接符 6"/>
          <p:cNvCxnSpPr/>
          <p:nvPr/>
        </p:nvCxnSpPr>
        <p:spPr>
          <a:xfrm>
            <a:off x="3050858" y="1389221"/>
            <a:ext cx="1311116" cy="0"/>
          </a:xfrm>
          <a:prstGeom prst="straightConnector1">
            <a:avLst/>
          </a:prstGeom>
          <a:solidFill>
            <a:schemeClr val="accent1"/>
          </a:solidFill>
          <a:ln w="539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2103120" y="1056799"/>
            <a:ext cx="872014" cy="664369"/>
          </a:xfrm>
          <a:prstGeom prst="ellipse">
            <a:avLst/>
          </a:prstGeom>
        </p:spPr>
      </p:pic>
      <p:sp>
        <p:nvSpPr>
          <p:cNvPr id="9" name="椭圆形标注 8"/>
          <p:cNvSpPr/>
          <p:nvPr/>
        </p:nvSpPr>
        <p:spPr>
          <a:xfrm>
            <a:off x="5858828" y="2297430"/>
            <a:ext cx="2452211" cy="1494473"/>
          </a:xfrm>
          <a:prstGeom prst="wedgeEllipseCallout">
            <a:avLst>
              <a:gd name="adj1" fmla="val -81598"/>
              <a:gd name="adj2" fmla="val 4525"/>
            </a:avLst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" name="矩形 1"/>
          <p:cNvSpPr/>
          <p:nvPr/>
        </p:nvSpPr>
        <p:spPr>
          <a:xfrm>
            <a:off x="558166" y="2095976"/>
            <a:ext cx="46658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你们的妈妈四条腿，宽嘴巴。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形标注 10"/>
          <p:cNvSpPr/>
          <p:nvPr/>
        </p:nvSpPr>
        <p:spPr>
          <a:xfrm>
            <a:off x="860108" y="2021681"/>
            <a:ext cx="4363879" cy="723900"/>
          </a:xfrm>
          <a:prstGeom prst="wedgeEllipseCallout">
            <a:avLst>
              <a:gd name="adj1" fmla="val 20446"/>
              <a:gd name="adj2" fmla="val 116710"/>
            </a:avLst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0216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6" grpId="0"/>
      <p:bldP spid="9" grpId="0" animBg="1"/>
      <p:bldP spid="10" grpId="0"/>
      <p:bldP spid="11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322546" y="1213961"/>
            <a:ext cx="654748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过了几天，小蝌蚪变成什么样子？他们看见了谁？</a:t>
            </a:r>
          </a:p>
        </p:txBody>
      </p:sp>
      <p:sp>
        <p:nvSpPr>
          <p:cNvPr id="7" name="矩形 1"/>
          <p:cNvSpPr/>
          <p:nvPr/>
        </p:nvSpPr>
        <p:spPr>
          <a:xfrm>
            <a:off x="3190876" y="1762601"/>
            <a:ext cx="417052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小蝌蚪长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出了两条前腿。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r="52315"/>
          <a:stretch>
            <a:fillRect/>
          </a:stretch>
        </p:blipFill>
        <p:spPr>
          <a:xfrm>
            <a:off x="1522572" y="2083594"/>
            <a:ext cx="1268254" cy="2042636"/>
          </a:xfrm>
          <a:prstGeom prst="rect">
            <a:avLst/>
          </a:prstGeom>
        </p:spPr>
      </p:pic>
      <p:sp>
        <p:nvSpPr>
          <p:cNvPr id="5" name="矩形 1"/>
          <p:cNvSpPr/>
          <p:nvPr/>
        </p:nvSpPr>
        <p:spPr>
          <a:xfrm>
            <a:off x="3535204" y="2297430"/>
            <a:ext cx="4648676" cy="553998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看见一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只乌龟摆动着四条腿在水里游。</a:t>
            </a:r>
          </a:p>
        </p:txBody>
      </p:sp>
      <p:sp>
        <p:nvSpPr>
          <p:cNvPr id="6" name="矩形 1"/>
          <p:cNvSpPr/>
          <p:nvPr/>
        </p:nvSpPr>
        <p:spPr>
          <a:xfrm>
            <a:off x="3535204" y="3097530"/>
            <a:ext cx="4170521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我不是你们的妈妈。你们的妈妈头顶上有两只大眼睛，披着绿衣裳。</a:t>
            </a:r>
          </a:p>
        </p:txBody>
      </p:sp>
      <p:sp>
        <p:nvSpPr>
          <p:cNvPr id="9" name="椭圆形标注 8"/>
          <p:cNvSpPr/>
          <p:nvPr/>
        </p:nvSpPr>
        <p:spPr>
          <a:xfrm>
            <a:off x="3190875" y="2934653"/>
            <a:ext cx="4993005" cy="1354931"/>
          </a:xfrm>
          <a:prstGeom prst="wedgeEllipseCallout">
            <a:avLst>
              <a:gd name="adj1" fmla="val -61493"/>
              <a:gd name="adj2" fmla="val -83110"/>
            </a:avLst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525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7" grpId="0"/>
      <p:bldP spid="5" grpId="0"/>
      <p:bldP spid="6" grpId="0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3998595" y="2531269"/>
            <a:ext cx="4085273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看见荷叶上蹲着一只大青蛙，披着碧绿的衣裳，露着雪白的肚皮，鼓着一对大眼睛。</a:t>
            </a:r>
          </a:p>
        </p:txBody>
      </p:sp>
      <p:sp>
        <p:nvSpPr>
          <p:cNvPr id="2" name="矩形 1"/>
          <p:cNvSpPr/>
          <p:nvPr/>
        </p:nvSpPr>
        <p:spPr>
          <a:xfrm>
            <a:off x="1516380" y="1099185"/>
            <a:ext cx="6567488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又过了几天，小蝌蚪变成什么样子？他们看见了谁？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6380" y="2531269"/>
            <a:ext cx="1946910" cy="1564005"/>
          </a:xfrm>
          <a:prstGeom prst="roundRect">
            <a:avLst/>
          </a:prstGeom>
        </p:spPr>
      </p:pic>
      <p:sp>
        <p:nvSpPr>
          <p:cNvPr id="7" name="矩形 1"/>
          <p:cNvSpPr/>
          <p:nvPr/>
        </p:nvSpPr>
        <p:spPr>
          <a:xfrm>
            <a:off x="3060859" y="1814989"/>
            <a:ext cx="238982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尾巴变短了</a:t>
            </a:r>
          </a:p>
        </p:txBody>
      </p:sp>
    </p:spTree>
    <p:extLst>
      <p:ext uri="{BB962C8B-B14F-4D97-AF65-F5344CB8AC3E}">
        <p14:creationId xmlns:p14="http://schemas.microsoft.com/office/powerpoint/2010/main" val="22309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b="11915"/>
          <a:stretch>
            <a:fillRect/>
          </a:stretch>
        </p:blipFill>
        <p:spPr>
          <a:xfrm>
            <a:off x="2734628" y="1567339"/>
            <a:ext cx="2997041" cy="1495901"/>
          </a:xfrm>
          <a:prstGeom prst="roundRect">
            <a:avLst/>
          </a:prstGeom>
        </p:spPr>
      </p:pic>
      <p:sp>
        <p:nvSpPr>
          <p:cNvPr id="6" name="矩形 1"/>
          <p:cNvSpPr/>
          <p:nvPr/>
        </p:nvSpPr>
        <p:spPr>
          <a:xfrm>
            <a:off x="5731669" y="2040731"/>
            <a:ext cx="245221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妈妈，妈妈！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形标注 8"/>
          <p:cNvSpPr/>
          <p:nvPr/>
        </p:nvSpPr>
        <p:spPr>
          <a:xfrm>
            <a:off x="5731669" y="1804035"/>
            <a:ext cx="2452211" cy="1022985"/>
          </a:xfrm>
          <a:prstGeom prst="wedgeEllipseCallout">
            <a:avLst>
              <a:gd name="adj1" fmla="val -81598"/>
              <a:gd name="adj2" fmla="val 4525"/>
            </a:avLst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矩形 1"/>
          <p:cNvSpPr/>
          <p:nvPr/>
        </p:nvSpPr>
        <p:spPr>
          <a:xfrm>
            <a:off x="948214" y="2281714"/>
            <a:ext cx="2452211" cy="150876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“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好孩子，你们已经长成青蛙了，快跳上来吧！</a:t>
            </a: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形标注 6"/>
          <p:cNvSpPr/>
          <p:nvPr/>
        </p:nvSpPr>
        <p:spPr>
          <a:xfrm>
            <a:off x="570548" y="2281714"/>
            <a:ext cx="3006566" cy="1755934"/>
          </a:xfrm>
          <a:prstGeom prst="wedgeEllipseCallout">
            <a:avLst>
              <a:gd name="adj1" fmla="val 52257"/>
              <a:gd name="adj2" fmla="val -61025"/>
            </a:avLst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2739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ldLvl="0" animBg="1"/>
      <p:bldP spid="3" grpId="0"/>
      <p:bldP spid="7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8258" y="2227897"/>
            <a:ext cx="2748439" cy="1648778"/>
          </a:xfrm>
          <a:prstGeom prst="roundRect">
            <a:avLst/>
          </a:prstGeom>
        </p:spPr>
      </p:pic>
      <p:sp>
        <p:nvSpPr>
          <p:cNvPr id="12" name="矩形 1"/>
          <p:cNvSpPr/>
          <p:nvPr/>
        </p:nvSpPr>
        <p:spPr>
          <a:xfrm>
            <a:off x="1298258" y="1247775"/>
            <a:ext cx="6547485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最后，小蝌蚪变成什么样子？</a:t>
            </a:r>
          </a:p>
        </p:txBody>
      </p:sp>
      <p:sp>
        <p:nvSpPr>
          <p:cNvPr id="14" name="矩形 1"/>
          <p:cNvSpPr/>
          <p:nvPr/>
        </p:nvSpPr>
        <p:spPr>
          <a:xfrm>
            <a:off x="4592003" y="2537936"/>
            <a:ext cx="3253740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尾巴已经不见了，他们跟着妈妈，天天去捉害虫。</a:t>
            </a:r>
          </a:p>
        </p:txBody>
      </p:sp>
    </p:spTree>
    <p:extLst>
      <p:ext uri="{BB962C8B-B14F-4D97-AF65-F5344CB8AC3E}">
        <p14:creationId xmlns:p14="http://schemas.microsoft.com/office/powerpoint/2010/main" val="1541877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课文解读</a:t>
            </a:r>
          </a:p>
        </p:txBody>
      </p:sp>
      <p:sp>
        <p:nvSpPr>
          <p:cNvPr id="8195" name="矩形 1"/>
          <p:cNvSpPr/>
          <p:nvPr/>
        </p:nvSpPr>
        <p:spPr>
          <a:xfrm>
            <a:off x="1659731" y="1167765"/>
            <a:ext cx="5689283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思考：你能说说小蝌蚪是怎样长成青蛙的吗？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2259330" y="2135029"/>
            <a:ext cx="1296353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小蝌蚪</a:t>
            </a:r>
            <a:endParaRPr lang="zh-CN" altLang="en-US" sz="2100" b="1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271487" y="2135029"/>
            <a:ext cx="2144554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长出两条后腿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3809048" y="2212657"/>
            <a:ext cx="462439" cy="294323"/>
          </a:xfrm>
          <a:prstGeom prst="righ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416041" y="3076575"/>
            <a:ext cx="1827371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长出两条前腿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直角上箭头 7"/>
          <p:cNvSpPr/>
          <p:nvPr/>
        </p:nvSpPr>
        <p:spPr>
          <a:xfrm flipV="1">
            <a:off x="6716078" y="2287905"/>
            <a:ext cx="632460" cy="567214"/>
          </a:xfrm>
          <a:prstGeom prst="bentUp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左箭头 8"/>
          <p:cNvSpPr/>
          <p:nvPr/>
        </p:nvSpPr>
        <p:spPr>
          <a:xfrm>
            <a:off x="5642610" y="3162300"/>
            <a:ext cx="601504" cy="277654"/>
          </a:xfrm>
          <a:prstGeom prst="lef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4081462" y="3076575"/>
            <a:ext cx="1439228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尾巴变短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 dirty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806893" y="3076575"/>
            <a:ext cx="1526381" cy="449104"/>
          </a:xfrm>
          <a:prstGeom prst="roundRect">
            <a:avLst/>
          </a:prstGeom>
          <a:noFill/>
          <a:ln w="9525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100" b="1" dirty="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尾巴不见了</a:t>
            </a:r>
          </a:p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21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" name="左箭头 13"/>
          <p:cNvSpPr/>
          <p:nvPr/>
        </p:nvSpPr>
        <p:spPr>
          <a:xfrm>
            <a:off x="3333274" y="3162300"/>
            <a:ext cx="601504" cy="277654"/>
          </a:xfrm>
          <a:prstGeom prst="leftArrow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68580" tIns="34290" rIns="68580" bIns="34290" numCol="1" anchor="t" anchorCtr="0" compatLnSpc="1"/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zh-CN" altLang="en-US" sz="14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400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  <p:bldP spid="3" grpId="0" bldLvl="0" animBg="1"/>
      <p:bldP spid="4" grpId="0" bldLvl="0" animBg="1"/>
      <p:bldP spid="2" grpId="0" animBg="1"/>
      <p:bldP spid="6" grpId="0" bldLvl="0" animBg="1"/>
      <p:bldP spid="8" grpId="0" animBg="1"/>
      <p:bldP spid="9" grpId="0" animBg="1"/>
      <p:bldP spid="11" grpId="0" bldLvl="0" animBg="1"/>
      <p:bldP spid="13" grpId="0" bldLvl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/>
          </p:cNvSpPr>
          <p:nvPr/>
        </p:nvSpPr>
        <p:spPr>
          <a:xfrm>
            <a:off x="1107281" y="365523"/>
            <a:ext cx="938213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</a:p>
        </p:txBody>
      </p:sp>
      <p:sp>
        <p:nvSpPr>
          <p:cNvPr id="13315" name="矩形 1"/>
          <p:cNvSpPr/>
          <p:nvPr/>
        </p:nvSpPr>
        <p:spPr>
          <a:xfrm>
            <a:off x="2713196" y="1147525"/>
            <a:ext cx="5058966" cy="102870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 indent="-171450">
              <a:lnSpc>
                <a:spcPct val="150000"/>
              </a:lnSpc>
              <a:spcBef>
                <a:spcPts val="750"/>
              </a:spcBef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通过学习本文，你知道分角色朗读课文要注意什么了吗？</a:t>
            </a:r>
          </a:p>
        </p:txBody>
      </p:sp>
      <p:sp>
        <p:nvSpPr>
          <p:cNvPr id="3" name="矩形 3"/>
          <p:cNvSpPr/>
          <p:nvPr/>
        </p:nvSpPr>
        <p:spPr>
          <a:xfrm>
            <a:off x="3257074" y="2297430"/>
            <a:ext cx="3237071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</a:t>
            </a:r>
            <a:r>
              <a:rPr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明确角色对象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" name="矩形 3"/>
          <p:cNvSpPr/>
          <p:nvPr/>
        </p:nvSpPr>
        <p:spPr>
          <a:xfrm>
            <a:off x="3257074" y="2846070"/>
            <a:ext cx="2960370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二、分清角色语言。</a:t>
            </a:r>
          </a:p>
        </p:txBody>
      </p:sp>
      <p:sp>
        <p:nvSpPr>
          <p:cNvPr id="4" name="矩形 3"/>
          <p:cNvSpPr/>
          <p:nvPr/>
        </p:nvSpPr>
        <p:spPr>
          <a:xfrm>
            <a:off x="3257074" y="3394710"/>
            <a:ext cx="2652236" cy="548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读活角色语言</a:t>
            </a: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55638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3" grpId="0"/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/>
        </p:nvSpPr>
        <p:spPr>
          <a:xfrm>
            <a:off x="740569" y="365523"/>
            <a:ext cx="1807369" cy="37742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练一练</a:t>
            </a:r>
          </a:p>
        </p:txBody>
      </p:sp>
      <p:sp>
        <p:nvSpPr>
          <p:cNvPr id="13315" name="矩形 1"/>
          <p:cNvSpPr/>
          <p:nvPr/>
        </p:nvSpPr>
        <p:spPr>
          <a:xfrm>
            <a:off x="740569" y="1189196"/>
            <a:ext cx="7461885" cy="246888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根据课文填空：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（          ）的衣裳               （           ）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的眼睛</a:t>
            </a: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  <a:p>
            <a:pPr>
              <a:lnSpc>
                <a:spcPct val="150000"/>
              </a:lnSpc>
            </a:pPr>
            <a:endParaRPr lang="en-US" altLang="zh-CN" sz="2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          ） 的肚皮              （           ）的尾巴  </a:t>
            </a:r>
            <a:r>
              <a:rPr lang="zh-CN" altLang="en-US" sz="2100" b="1" u="sng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</a:t>
            </a:r>
            <a:r>
              <a:rPr lang="zh-CN" altLang="en-US" sz="21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</a:p>
        </p:txBody>
      </p:sp>
      <p:sp>
        <p:nvSpPr>
          <p:cNvPr id="3" name="Rectangle 2"/>
          <p:cNvSpPr>
            <a:spLocks noGrp="1"/>
          </p:cNvSpPr>
          <p:nvPr/>
        </p:nvSpPr>
        <p:spPr>
          <a:xfrm>
            <a:off x="1542574" y="2150269"/>
            <a:ext cx="908685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碧绿</a:t>
            </a:r>
          </a:p>
        </p:txBody>
      </p:sp>
      <p:sp>
        <p:nvSpPr>
          <p:cNvPr id="4" name="Rectangle 2"/>
          <p:cNvSpPr>
            <a:spLocks noGrp="1"/>
          </p:cNvSpPr>
          <p:nvPr/>
        </p:nvSpPr>
        <p:spPr>
          <a:xfrm>
            <a:off x="4890612" y="2130742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大大</a:t>
            </a:r>
          </a:p>
        </p:txBody>
      </p:sp>
      <p:sp>
        <p:nvSpPr>
          <p:cNvPr id="10" name="Rectangle 2"/>
          <p:cNvSpPr>
            <a:spLocks noGrp="1"/>
          </p:cNvSpPr>
          <p:nvPr/>
        </p:nvSpPr>
        <p:spPr>
          <a:xfrm>
            <a:off x="1542574" y="3149917"/>
            <a:ext cx="1516856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雪白</a:t>
            </a:r>
          </a:p>
        </p:txBody>
      </p:sp>
      <p:sp>
        <p:nvSpPr>
          <p:cNvPr id="11" name="Rectangle 2"/>
          <p:cNvSpPr>
            <a:spLocks noGrp="1"/>
          </p:cNvSpPr>
          <p:nvPr/>
        </p:nvSpPr>
        <p:spPr>
          <a:xfrm>
            <a:off x="4890612" y="3111103"/>
            <a:ext cx="1400651" cy="585788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 anchor="ctr"/>
          <a:lstStyle/>
          <a:p>
            <a:pPr eaLnBrk="0" hangingPunct="0">
              <a:lnSpc>
                <a:spcPct val="90000"/>
              </a:lnSpc>
            </a:pPr>
            <a:r>
              <a:rPr lang="zh-CN" altLang="en-US" sz="21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长长</a:t>
            </a:r>
          </a:p>
        </p:txBody>
      </p:sp>
    </p:spTree>
    <p:extLst>
      <p:ext uri="{BB962C8B-B14F-4D97-AF65-F5344CB8AC3E}">
        <p14:creationId xmlns:p14="http://schemas.microsoft.com/office/powerpoint/2010/main" val="142121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30"/>
            <a:ext cx="9145656" cy="51425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700" y="1166370"/>
            <a:ext cx="2268548" cy="169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5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454</Words>
  <Application>Microsoft Office PowerPoint</Application>
  <PresentationFormat>全屏显示(16:9)</PresentationFormat>
  <Paragraphs>83</Paragraphs>
  <Slides>15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16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sunkuanxing</cp:lastModifiedBy>
  <cp:revision>48</cp:revision>
  <dcterms:created xsi:type="dcterms:W3CDTF">2015-08-27T07:30:00Z</dcterms:created>
  <dcterms:modified xsi:type="dcterms:W3CDTF">2018-06-29T06:47:27Z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