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9" r:id="rId2"/>
    <p:sldId id="300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492" y="-96"/>
      </p:cViewPr>
      <p:guideLst>
        <p:guide orient="horz" pos="1629"/>
        <p:guide pos="291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图片 7" descr="5-05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文本框 4"/>
          <p:cNvSpPr txBox="1">
            <a:spLocks noChangeArrowheads="1"/>
          </p:cNvSpPr>
          <p:nvPr/>
        </p:nvSpPr>
        <p:spPr bwMode="auto">
          <a:xfrm>
            <a:off x="5536883" y="2976325"/>
            <a:ext cx="1524000" cy="4845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700" b="1" noProof="1"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rPr>
              <a:t>课文解读</a:t>
            </a:r>
            <a:endParaRPr lang="zh-CN" altLang="en-US" sz="2700" b="1" noProof="1">
              <a:effectLst>
                <a:outerShdw blurRad="38100" dist="38100" dir="2700000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06166" y="767954"/>
            <a:ext cx="2893219" cy="43434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4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rPr>
              <a:t>小学语文二年级上册</a:t>
            </a:r>
            <a:endParaRPr lang="zh-CN" altLang="en-US" sz="2400" b="1" noProof="1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84822" y="1652588"/>
            <a:ext cx="3838230" cy="117724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72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曹冲称象</a:t>
            </a:r>
          </a:p>
        </p:txBody>
      </p:sp>
    </p:spTree>
    <p:extLst>
      <p:ext uri="{BB962C8B-B14F-4D97-AF65-F5344CB8AC3E}">
        <p14:creationId xmlns:p14="http://schemas.microsoft.com/office/powerpoint/2010/main" val="1430648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sp>
        <p:nvSpPr>
          <p:cNvPr id="11" name="Rectangle 2"/>
          <p:cNvSpPr>
            <a:spLocks noGrp="1"/>
          </p:cNvSpPr>
          <p:nvPr/>
        </p:nvSpPr>
        <p:spPr>
          <a:xfrm>
            <a:off x="2547938" y="1120140"/>
            <a:ext cx="3921919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看到课题你会有哪些问题？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1017" y="1705927"/>
            <a:ext cx="2246948" cy="2486978"/>
          </a:xfrm>
          <a:prstGeom prst="rect">
            <a:avLst/>
          </a:prstGeom>
        </p:spPr>
      </p:pic>
      <p:sp>
        <p:nvSpPr>
          <p:cNvPr id="3" name="Rectangle 2"/>
          <p:cNvSpPr>
            <a:spLocks noGrp="1"/>
          </p:cNvSpPr>
          <p:nvPr/>
        </p:nvSpPr>
        <p:spPr>
          <a:xfrm>
            <a:off x="3322321" y="1705927"/>
            <a:ext cx="1701641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谁称象？</a:t>
            </a:r>
          </a:p>
        </p:txBody>
      </p:sp>
      <p:sp>
        <p:nvSpPr>
          <p:cNvPr id="6" name="Rectangle 2"/>
          <p:cNvSpPr>
            <a:spLocks noGrp="1"/>
          </p:cNvSpPr>
          <p:nvPr/>
        </p:nvSpPr>
        <p:spPr>
          <a:xfrm>
            <a:off x="3322320" y="2171224"/>
            <a:ext cx="2735104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为什么要称象？</a:t>
            </a:r>
          </a:p>
        </p:txBody>
      </p:sp>
      <p:sp>
        <p:nvSpPr>
          <p:cNvPr id="8" name="Rectangle 2"/>
          <p:cNvSpPr>
            <a:spLocks noGrp="1"/>
          </p:cNvSpPr>
          <p:nvPr/>
        </p:nvSpPr>
        <p:spPr>
          <a:xfrm>
            <a:off x="3322321" y="2757011"/>
            <a:ext cx="3147536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这头大象长得怎么样？</a:t>
            </a:r>
          </a:p>
        </p:txBody>
      </p:sp>
      <p:sp>
        <p:nvSpPr>
          <p:cNvPr id="9" name="Rectangle 2"/>
          <p:cNvSpPr>
            <a:spLocks noGrp="1"/>
          </p:cNvSpPr>
          <p:nvPr/>
        </p:nvSpPr>
        <p:spPr>
          <a:xfrm>
            <a:off x="3322320" y="3342799"/>
            <a:ext cx="2735104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用什么称象？</a:t>
            </a:r>
          </a:p>
        </p:txBody>
      </p:sp>
      <p:sp>
        <p:nvSpPr>
          <p:cNvPr id="10" name="Rectangle 2"/>
          <p:cNvSpPr>
            <a:spLocks noGrp="1"/>
          </p:cNvSpPr>
          <p:nvPr/>
        </p:nvSpPr>
        <p:spPr>
          <a:xfrm>
            <a:off x="3322320" y="3928586"/>
            <a:ext cx="2735104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结果怎么样？</a:t>
            </a:r>
          </a:p>
        </p:txBody>
      </p:sp>
      <p:sp>
        <p:nvSpPr>
          <p:cNvPr id="12" name="左大括号 11"/>
          <p:cNvSpPr/>
          <p:nvPr/>
        </p:nvSpPr>
        <p:spPr>
          <a:xfrm>
            <a:off x="2952274" y="1831657"/>
            <a:ext cx="185261" cy="2436495"/>
          </a:xfrm>
          <a:prstGeom prst="leftBrac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3121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6" grpId="0"/>
      <p:bldP spid="8" grpId="0"/>
      <p:bldP spid="9" grpId="0"/>
      <p:bldP spid="10" grpId="0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l="5304" t="7840" r="5562" b="6067"/>
          <a:stretch>
            <a:fillRect/>
          </a:stretch>
        </p:blipFill>
        <p:spPr>
          <a:xfrm>
            <a:off x="2120741" y="1289685"/>
            <a:ext cx="3977640" cy="2721769"/>
          </a:xfrm>
          <a:prstGeom prst="rect">
            <a:avLst/>
          </a:prstGeom>
        </p:spPr>
      </p:pic>
      <p:sp>
        <p:nvSpPr>
          <p:cNvPr id="5" name="Rectangle 2"/>
          <p:cNvSpPr>
            <a:spLocks noGrp="1"/>
          </p:cNvSpPr>
          <p:nvPr/>
        </p:nvSpPr>
        <p:spPr>
          <a:xfrm>
            <a:off x="2547938" y="1150620"/>
            <a:ext cx="1398746" cy="111394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曹冲称象</a:t>
            </a:r>
          </a:p>
        </p:txBody>
      </p:sp>
    </p:spTree>
    <p:extLst>
      <p:ext uri="{BB962C8B-B14F-4D97-AF65-F5344CB8AC3E}">
        <p14:creationId xmlns:p14="http://schemas.microsoft.com/office/powerpoint/2010/main" val="1386391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2976087" y="2121694"/>
            <a:ext cx="5235416" cy="1583531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曹    称    员    柱    议    论    重    杆</a:t>
            </a:r>
          </a:p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90000"/>
              </a:lnSpc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秤    砍    倒    割    线    止    量 </a:t>
            </a:r>
          </a:p>
        </p:txBody>
      </p:sp>
      <p:sp>
        <p:nvSpPr>
          <p:cNvPr id="6148" name="Rectangle 2"/>
          <p:cNvSpPr>
            <a:spLocks noGrp="1"/>
          </p:cNvSpPr>
          <p:nvPr/>
        </p:nvSpPr>
        <p:spPr>
          <a:xfrm>
            <a:off x="2734628" y="1778794"/>
            <a:ext cx="5476875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 c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á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o chēng yu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á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 zhù  yì   lùn zhòng g</a:t>
            </a:r>
            <a:r>
              <a:rPr lang="en-US" altLang="zh-CN" b="1" dirty="0">
                <a:solidFill>
                  <a:srgbClr val="FF0000"/>
                </a:solidFill>
                <a:latin typeface="宋体" panose="02010600030101010101" pitchFamily="2" charset="-122"/>
                <a:ea typeface="锐字云字库舒体1.0" panose="02010604000000000000" charset="0"/>
                <a:cs typeface="宋体" panose="02010600030101010101" pitchFamily="2" charset="-122"/>
              </a:rPr>
              <a:t>ǎ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6149" name="Rectangle 2"/>
          <p:cNvSpPr>
            <a:spLocks noGrp="1"/>
          </p:cNvSpPr>
          <p:nvPr/>
        </p:nvSpPr>
        <p:spPr>
          <a:xfrm>
            <a:off x="2584847" y="2812971"/>
            <a:ext cx="5048250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lvl="0"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 ch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-122"/>
                <a:cs typeface="Times New Roman" panose="02020603050405020304" pitchFamily="18" charset="0"/>
              </a:rPr>
              <a:t>è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ng k</a:t>
            </a:r>
            <a:r>
              <a:rPr lang="en-US" altLang="zh-CN" b="1" dirty="0">
                <a:solidFill>
                  <a:srgbClr val="FF0000"/>
                </a:solidFill>
                <a:latin typeface="宋体" panose="02010600030101010101" pitchFamily="2" charset="-122"/>
                <a:ea typeface="锐字云字库舒体1.0" panose="02010604000000000000" charset="-122"/>
                <a:cs typeface="宋体" panose="02010600030101010101" pitchFamily="2" charset="-122"/>
              </a:rPr>
              <a:t>ǎ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n  dào   g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ē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  xiàn  zh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-122"/>
                <a:cs typeface="Times New Roman" panose="02020603050405020304" pitchFamily="18" charset="0"/>
              </a:rPr>
              <a:t>ĭ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  liàng</a:t>
            </a:r>
            <a:endParaRPr lang="en-US" altLang="zh-CN" b="1" dirty="0">
              <a:solidFill>
                <a:srgbClr val="FF0000"/>
              </a:solidFill>
              <a:latin typeface="锐字云字库舒体1.0" panose="02010604000000000000" charset="-122"/>
              <a:ea typeface="锐字云字库舒体1.0" panose="02010604000000000000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2018110"/>
            <a:ext cx="1526381" cy="1932384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39037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6148" grpId="0"/>
      <p:bldP spid="61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569" y="1577340"/>
            <a:ext cx="2246948" cy="2486978"/>
          </a:xfrm>
          <a:prstGeom prst="rect">
            <a:avLst/>
          </a:prstGeom>
        </p:spPr>
      </p:pic>
      <p:sp>
        <p:nvSpPr>
          <p:cNvPr id="6147" name="Rectangle 2"/>
          <p:cNvSpPr>
            <a:spLocks noGrp="1"/>
          </p:cNvSpPr>
          <p:nvPr/>
        </p:nvSpPr>
        <p:spPr>
          <a:xfrm>
            <a:off x="2855595" y="2325529"/>
            <a:ext cx="725329" cy="70627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</a:t>
            </a:r>
          </a:p>
        </p:txBody>
      </p:sp>
      <p:sp>
        <p:nvSpPr>
          <p:cNvPr id="6148" name="Rectangle 2"/>
          <p:cNvSpPr>
            <a:spLocks noGrp="1"/>
          </p:cNvSpPr>
          <p:nvPr/>
        </p:nvSpPr>
        <p:spPr>
          <a:xfrm>
            <a:off x="3498532" y="1675448"/>
            <a:ext cx="833438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ch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ó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ng</a:t>
            </a:r>
          </a:p>
        </p:txBody>
      </p:sp>
      <p:sp>
        <p:nvSpPr>
          <p:cNvPr id="6149" name="Rectangle 2"/>
          <p:cNvSpPr>
            <a:spLocks noGrp="1"/>
          </p:cNvSpPr>
          <p:nvPr/>
        </p:nvSpPr>
        <p:spPr>
          <a:xfrm>
            <a:off x="3498532" y="3179445"/>
            <a:ext cx="833438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zh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ò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ng</a:t>
            </a:r>
            <a:endParaRPr lang="en-US" altLang="zh-CN" b="1" dirty="0">
              <a:solidFill>
                <a:srgbClr val="FF0000"/>
              </a:solidFill>
              <a:latin typeface="锐字云字库舒体1.0" panose="02010604000000000000" charset="-122"/>
              <a:ea typeface="锐字云字库舒体1.0" panose="02010604000000000000" charset="-122"/>
              <a:cs typeface="Times New Roman" panose="02020603050405020304" pitchFamily="18" charset="0"/>
            </a:endParaRPr>
          </a:p>
        </p:txBody>
      </p:sp>
      <p:sp>
        <p:nvSpPr>
          <p:cNvPr id="6" name="左大括号 5"/>
          <p:cNvSpPr/>
          <p:nvPr/>
        </p:nvSpPr>
        <p:spPr>
          <a:xfrm>
            <a:off x="3284220" y="1834991"/>
            <a:ext cx="214313" cy="1686878"/>
          </a:xfrm>
          <a:prstGeom prst="leftBrac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Rectangle 2"/>
          <p:cNvSpPr>
            <a:spLocks noGrp="1"/>
          </p:cNvSpPr>
          <p:nvPr/>
        </p:nvSpPr>
        <p:spPr>
          <a:xfrm>
            <a:off x="4224337" y="1289685"/>
            <a:ext cx="936308" cy="111394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重新</a:t>
            </a:r>
          </a:p>
        </p:txBody>
      </p:sp>
      <p:sp>
        <p:nvSpPr>
          <p:cNvPr id="12" name="Rectangle 2"/>
          <p:cNvSpPr>
            <a:spLocks noGrp="1"/>
          </p:cNvSpPr>
          <p:nvPr/>
        </p:nvSpPr>
        <p:spPr>
          <a:xfrm>
            <a:off x="4329589" y="2950369"/>
            <a:ext cx="725329" cy="111394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重量</a:t>
            </a:r>
          </a:p>
        </p:txBody>
      </p:sp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5186839" y="2326005"/>
            <a:ext cx="725329" cy="70627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量</a:t>
            </a:r>
          </a:p>
        </p:txBody>
      </p:sp>
      <p:sp>
        <p:nvSpPr>
          <p:cNvPr id="4" name="Rectangle 2"/>
          <p:cNvSpPr>
            <a:spLocks noGrp="1"/>
          </p:cNvSpPr>
          <p:nvPr/>
        </p:nvSpPr>
        <p:spPr>
          <a:xfrm>
            <a:off x="5829776" y="1675924"/>
            <a:ext cx="725805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liáng</a:t>
            </a:r>
          </a:p>
        </p:txBody>
      </p:sp>
      <p:sp>
        <p:nvSpPr>
          <p:cNvPr id="5" name="Rectangle 2"/>
          <p:cNvSpPr>
            <a:spLocks noGrp="1"/>
          </p:cNvSpPr>
          <p:nvPr/>
        </p:nvSpPr>
        <p:spPr>
          <a:xfrm>
            <a:off x="5852160" y="3179445"/>
            <a:ext cx="681038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li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à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ng</a:t>
            </a:r>
            <a:endParaRPr lang="en-US" altLang="zh-CN" b="1" dirty="0">
              <a:solidFill>
                <a:srgbClr val="FF0000"/>
              </a:solidFill>
              <a:latin typeface="锐字云字库舒体1.0" panose="02010604000000000000" charset="-122"/>
              <a:ea typeface="锐字云字库舒体1.0" panose="02010604000000000000" charset="-122"/>
              <a:cs typeface="Times New Roman" panose="02020603050405020304" pitchFamily="18" charset="0"/>
            </a:endParaRPr>
          </a:p>
        </p:txBody>
      </p:sp>
      <p:sp>
        <p:nvSpPr>
          <p:cNvPr id="7" name="左大括号 6"/>
          <p:cNvSpPr/>
          <p:nvPr/>
        </p:nvSpPr>
        <p:spPr>
          <a:xfrm>
            <a:off x="5615464" y="1835467"/>
            <a:ext cx="214313" cy="1686878"/>
          </a:xfrm>
          <a:prstGeom prst="leftBrac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Rectangle 2"/>
          <p:cNvSpPr>
            <a:spLocks noGrp="1"/>
          </p:cNvSpPr>
          <p:nvPr/>
        </p:nvSpPr>
        <p:spPr>
          <a:xfrm>
            <a:off x="6555581" y="1290162"/>
            <a:ext cx="936308" cy="111394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丈量</a:t>
            </a:r>
          </a:p>
        </p:txBody>
      </p:sp>
      <p:sp>
        <p:nvSpPr>
          <p:cNvPr id="9" name="Rectangle 2"/>
          <p:cNvSpPr>
            <a:spLocks noGrp="1"/>
          </p:cNvSpPr>
          <p:nvPr/>
        </p:nvSpPr>
        <p:spPr>
          <a:xfrm>
            <a:off x="6540818" y="2948464"/>
            <a:ext cx="725329" cy="111394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力量</a:t>
            </a:r>
          </a:p>
        </p:txBody>
      </p:sp>
    </p:spTree>
    <p:extLst>
      <p:ext uri="{BB962C8B-B14F-4D97-AF65-F5344CB8AC3E}">
        <p14:creationId xmlns:p14="http://schemas.microsoft.com/office/powerpoint/2010/main" val="3195958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48" grpId="0"/>
      <p:bldP spid="6149" grpId="0"/>
      <p:bldP spid="6" grpId="0" bldLvl="0" animBg="1"/>
      <p:bldP spid="11" grpId="0"/>
      <p:bldP spid="12" grpId="0"/>
      <p:bldP spid="6146" grpId="0"/>
      <p:bldP spid="3" grpId="0"/>
      <p:bldP spid="4" grpId="0"/>
      <p:bldP spid="5" grpId="0"/>
      <p:bldP spid="7" grpId="0" bldLvl="0" animBg="1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3475673" y="1789986"/>
            <a:ext cx="1794272" cy="239434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柱（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杆（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做（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站（       ）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然（      ）</a:t>
            </a:r>
          </a:p>
          <a:p>
            <a:pPr eaLnBrk="0" hangingPunct="0">
              <a:lnSpc>
                <a:spcPct val="150000"/>
              </a:lnSpc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171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1448991"/>
            <a:ext cx="2116931" cy="2681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3" name="矩形 2"/>
          <p:cNvSpPr/>
          <p:nvPr/>
        </p:nvSpPr>
        <p:spPr>
          <a:xfrm>
            <a:off x="5791200" y="1577102"/>
            <a:ext cx="2049066" cy="246888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底（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秤（      ）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岁（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船（       ）</a:t>
            </a:r>
          </a:p>
          <a:p>
            <a:pPr>
              <a:lnSpc>
                <a:spcPct val="150000"/>
              </a:lnSpc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2"/>
          <p:cNvSpPr>
            <a:spLocks noGrp="1"/>
          </p:cNvSpPr>
          <p:nvPr/>
        </p:nvSpPr>
        <p:spPr>
          <a:xfrm>
            <a:off x="4036219" y="1543486"/>
            <a:ext cx="845344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柱子</a:t>
            </a:r>
          </a:p>
        </p:txBody>
      </p:sp>
      <p:sp>
        <p:nvSpPr>
          <p:cNvPr id="7177" name="矩形 5"/>
          <p:cNvSpPr/>
          <p:nvPr/>
        </p:nvSpPr>
        <p:spPr>
          <a:xfrm>
            <a:off x="6294358" y="2655128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岁数</a:t>
            </a:r>
          </a:p>
        </p:txBody>
      </p:sp>
      <p:sp>
        <p:nvSpPr>
          <p:cNvPr id="7178" name="矩形 6"/>
          <p:cNvSpPr/>
          <p:nvPr/>
        </p:nvSpPr>
        <p:spPr>
          <a:xfrm>
            <a:off x="6294358" y="2201704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秤杆</a:t>
            </a:r>
          </a:p>
        </p:txBody>
      </p:sp>
      <p:sp>
        <p:nvSpPr>
          <p:cNvPr id="7179" name="矩形 8"/>
          <p:cNvSpPr/>
          <p:nvPr/>
        </p:nvSpPr>
        <p:spPr>
          <a:xfrm>
            <a:off x="6294596" y="1703070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底下</a:t>
            </a:r>
          </a:p>
        </p:txBody>
      </p:sp>
      <p:sp>
        <p:nvSpPr>
          <p:cNvPr id="7181" name="矩形 10"/>
          <p:cNvSpPr/>
          <p:nvPr/>
        </p:nvSpPr>
        <p:spPr>
          <a:xfrm>
            <a:off x="4036933" y="3066608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站立</a:t>
            </a:r>
          </a:p>
        </p:txBody>
      </p:sp>
      <p:sp>
        <p:nvSpPr>
          <p:cNvPr id="7182" name="矩形 11"/>
          <p:cNvSpPr/>
          <p:nvPr/>
        </p:nvSpPr>
        <p:spPr>
          <a:xfrm>
            <a:off x="4036219" y="2613184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做事</a:t>
            </a:r>
          </a:p>
        </p:txBody>
      </p:sp>
      <p:sp>
        <p:nvSpPr>
          <p:cNvPr id="7183" name="矩形 12"/>
          <p:cNvSpPr/>
          <p:nvPr/>
        </p:nvSpPr>
        <p:spPr>
          <a:xfrm>
            <a:off x="4037171" y="2109311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秤杆</a:t>
            </a:r>
          </a:p>
        </p:txBody>
      </p:sp>
      <p:sp>
        <p:nvSpPr>
          <p:cNvPr id="2" name="矩形 5"/>
          <p:cNvSpPr/>
          <p:nvPr/>
        </p:nvSpPr>
        <p:spPr>
          <a:xfrm>
            <a:off x="6294358" y="3129850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小船</a:t>
            </a:r>
          </a:p>
        </p:txBody>
      </p:sp>
      <p:sp>
        <p:nvSpPr>
          <p:cNvPr id="4" name="矩形 10"/>
          <p:cNvSpPr/>
          <p:nvPr/>
        </p:nvSpPr>
        <p:spPr>
          <a:xfrm>
            <a:off x="3999885" y="3550355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然后</a:t>
            </a:r>
          </a:p>
        </p:txBody>
      </p:sp>
    </p:spTree>
    <p:extLst>
      <p:ext uri="{BB962C8B-B14F-4D97-AF65-F5344CB8AC3E}">
        <p14:creationId xmlns:p14="http://schemas.microsoft.com/office/powerpoint/2010/main" val="3637450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7173" grpId="0"/>
      <p:bldP spid="8" grpId="0"/>
      <p:bldP spid="7177" grpId="0"/>
      <p:bldP spid="7178" grpId="0"/>
      <p:bldP spid="7179" grpId="0"/>
      <p:bldP spid="7181" grpId="0"/>
      <p:bldP spid="7182" grpId="0"/>
      <p:bldP spid="7183" grpId="0"/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2" name="矩形 1"/>
          <p:cNvSpPr/>
          <p:nvPr/>
        </p:nvSpPr>
        <p:spPr>
          <a:xfrm>
            <a:off x="1162051" y="1104900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加一加：</a:t>
            </a:r>
          </a:p>
        </p:txBody>
      </p:sp>
      <p:sp>
        <p:nvSpPr>
          <p:cNvPr id="3" name="矩形 2"/>
          <p:cNvSpPr/>
          <p:nvPr/>
        </p:nvSpPr>
        <p:spPr>
          <a:xfrm>
            <a:off x="1420416" y="1687116"/>
            <a:ext cx="6519863" cy="13716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口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贝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    讠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义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议  </a:t>
            </a:r>
          </a:p>
          <a:p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讠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仑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    石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欠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砍</a:t>
            </a: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6" name="矩形 5"/>
          <p:cNvSpPr/>
          <p:nvPr/>
        </p:nvSpPr>
        <p:spPr>
          <a:xfrm>
            <a:off x="1162051" y="3058716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换一换：</a:t>
            </a:r>
          </a:p>
        </p:txBody>
      </p:sp>
      <p:sp>
        <p:nvSpPr>
          <p:cNvPr id="7" name="矩形 6"/>
          <p:cNvSpPr/>
          <p:nvPr/>
        </p:nvSpPr>
        <p:spPr>
          <a:xfrm>
            <a:off x="1420416" y="3640931"/>
            <a:ext cx="6519863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轮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车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讠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    吹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口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石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砍    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1855"/>
          <a:stretch>
            <a:fillRect/>
          </a:stretch>
        </p:blipFill>
        <p:spPr>
          <a:xfrm flipH="1">
            <a:off x="6132195" y="2248853"/>
            <a:ext cx="1588294" cy="203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73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553402" y="2829401"/>
            <a:ext cx="1336358" cy="14535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4441031" y="1337310"/>
            <a:ext cx="3143250" cy="246888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杆秤是秤的一种，是利用杠杆原理来称质量的简易衡器，由木制的带有秤星的秤杆、金属秤锤、提纽等组成。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4320"/>
          <a:stretch>
            <a:fillRect/>
          </a:stretch>
        </p:blipFill>
        <p:spPr>
          <a:xfrm flipH="1">
            <a:off x="1735455" y="1434465"/>
            <a:ext cx="2500789" cy="186261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892742" y="3734276"/>
            <a:ext cx="377475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大象能用杆秤称出重量吗？</a:t>
            </a:r>
          </a:p>
        </p:txBody>
      </p:sp>
    </p:spTree>
    <p:extLst>
      <p:ext uri="{BB962C8B-B14F-4D97-AF65-F5344CB8AC3E}">
        <p14:creationId xmlns:p14="http://schemas.microsoft.com/office/powerpoint/2010/main" val="1658061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272540" y="1074420"/>
            <a:ext cx="670655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故事发生在什么时候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？人物都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有谁？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672"/>
          <a:stretch>
            <a:fillRect/>
          </a:stretch>
        </p:blipFill>
        <p:spPr>
          <a:xfrm>
            <a:off x="712471" y="930116"/>
            <a:ext cx="631031" cy="1024414"/>
          </a:xfrm>
          <a:prstGeom prst="rect">
            <a:avLst/>
          </a:prstGeom>
        </p:spPr>
      </p:pic>
      <p:sp>
        <p:nvSpPr>
          <p:cNvPr id="7" name="矩形 1"/>
          <p:cNvSpPr/>
          <p:nvPr/>
        </p:nvSpPr>
        <p:spPr>
          <a:xfrm>
            <a:off x="3453289" y="1827848"/>
            <a:ext cx="336899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时间：古时候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b="18026"/>
          <a:stretch>
            <a:fillRect/>
          </a:stretch>
        </p:blipFill>
        <p:spPr>
          <a:xfrm>
            <a:off x="1019652" y="2155031"/>
            <a:ext cx="1966436" cy="1930718"/>
          </a:xfrm>
          <a:prstGeom prst="rect">
            <a:avLst/>
          </a:prstGeom>
        </p:spPr>
      </p:pic>
      <p:sp>
        <p:nvSpPr>
          <p:cNvPr id="8" name="矩形 1"/>
          <p:cNvSpPr/>
          <p:nvPr/>
        </p:nvSpPr>
        <p:spPr>
          <a:xfrm>
            <a:off x="3453289" y="2476024"/>
            <a:ext cx="4987290" cy="553998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人物：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曹操，曹操的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儿子曹冲和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官员们</a:t>
            </a:r>
          </a:p>
        </p:txBody>
      </p:sp>
      <p:sp>
        <p:nvSpPr>
          <p:cNvPr id="9" name="矩形 1"/>
          <p:cNvSpPr/>
          <p:nvPr/>
        </p:nvSpPr>
        <p:spPr>
          <a:xfrm>
            <a:off x="3453289" y="3218974"/>
            <a:ext cx="4987290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事情起因：曹操带着儿子和官员们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一同去看大象</a:t>
            </a:r>
          </a:p>
        </p:txBody>
      </p:sp>
    </p:spTree>
    <p:extLst>
      <p:ext uri="{BB962C8B-B14F-4D97-AF65-F5344CB8AC3E}">
        <p14:creationId xmlns:p14="http://schemas.microsoft.com/office/powerpoint/2010/main" val="4108562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7" name="矩形 1"/>
          <p:cNvSpPr/>
          <p:nvPr/>
        </p:nvSpPr>
        <p:spPr>
          <a:xfrm>
            <a:off x="4116705" y="2424589"/>
            <a:ext cx="3368993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大象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又高又大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，身子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像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一堵墙，腿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像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四根柱子。</a:t>
            </a:r>
          </a:p>
        </p:txBody>
      </p:sp>
      <p:sp>
        <p:nvSpPr>
          <p:cNvPr id="8195" name="矩形 1"/>
          <p:cNvSpPr/>
          <p:nvPr/>
        </p:nvSpPr>
        <p:spPr>
          <a:xfrm>
            <a:off x="1153954" y="1074420"/>
            <a:ext cx="405431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想一想：大象长什么样子？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672"/>
          <a:stretch>
            <a:fillRect/>
          </a:stretch>
        </p:blipFill>
        <p:spPr>
          <a:xfrm>
            <a:off x="712471" y="930116"/>
            <a:ext cx="631031" cy="102441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r="11696" b="19898"/>
          <a:stretch>
            <a:fillRect/>
          </a:stretch>
        </p:blipFill>
        <p:spPr>
          <a:xfrm>
            <a:off x="1045846" y="2274570"/>
            <a:ext cx="2587466" cy="156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172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19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7" name="矩形 1"/>
          <p:cNvSpPr/>
          <p:nvPr/>
        </p:nvSpPr>
        <p:spPr>
          <a:xfrm>
            <a:off x="4300537" y="2600325"/>
            <a:ext cx="336899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象这么大，到底有多重呢？</a:t>
            </a:r>
          </a:p>
        </p:txBody>
      </p:sp>
      <p:sp>
        <p:nvSpPr>
          <p:cNvPr id="8195" name="矩形 1"/>
          <p:cNvSpPr/>
          <p:nvPr/>
        </p:nvSpPr>
        <p:spPr>
          <a:xfrm>
            <a:off x="1153954" y="1074420"/>
            <a:ext cx="405431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官员们在议论什么？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672"/>
          <a:stretch>
            <a:fillRect/>
          </a:stretch>
        </p:blipFill>
        <p:spPr>
          <a:xfrm>
            <a:off x="712471" y="930116"/>
            <a:ext cx="631031" cy="102441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b="16619"/>
          <a:stretch>
            <a:fillRect/>
          </a:stretch>
        </p:blipFill>
        <p:spPr>
          <a:xfrm>
            <a:off x="1465421" y="1954530"/>
            <a:ext cx="2118360" cy="206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412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19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7" name="矩形 1"/>
          <p:cNvSpPr/>
          <p:nvPr/>
        </p:nvSpPr>
        <p:spPr>
          <a:xfrm>
            <a:off x="2653189" y="1768792"/>
            <a:ext cx="592407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有的说：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得造一杆大秤，砍一棵大树做秤杆。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</a:p>
        </p:txBody>
      </p:sp>
      <p:sp>
        <p:nvSpPr>
          <p:cNvPr id="8195" name="矩形 1"/>
          <p:cNvSpPr/>
          <p:nvPr/>
        </p:nvSpPr>
        <p:spPr>
          <a:xfrm>
            <a:off x="1153954" y="1074420"/>
            <a:ext cx="4657299" cy="553998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官员们都想了哪些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办法称大象？</a:t>
            </a:r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672"/>
          <a:stretch>
            <a:fillRect/>
          </a:stretch>
        </p:blipFill>
        <p:spPr>
          <a:xfrm>
            <a:off x="712471" y="930116"/>
            <a:ext cx="631031" cy="1024414"/>
          </a:xfrm>
          <a:prstGeom prst="rect">
            <a:avLst/>
          </a:prstGeom>
        </p:spPr>
      </p:pic>
      <p:sp>
        <p:nvSpPr>
          <p:cNvPr id="5" name="矩形 1"/>
          <p:cNvSpPr/>
          <p:nvPr/>
        </p:nvSpPr>
        <p:spPr>
          <a:xfrm>
            <a:off x="2653189" y="2317433"/>
            <a:ext cx="5739765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有的说：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有了大秤也不成啊，谁有那么大的 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力气提得起这杆大秤呢？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</a:p>
        </p:txBody>
      </p:sp>
      <p:sp>
        <p:nvSpPr>
          <p:cNvPr id="6" name="矩形 1"/>
          <p:cNvSpPr/>
          <p:nvPr/>
        </p:nvSpPr>
        <p:spPr>
          <a:xfrm>
            <a:off x="2653189" y="3232309"/>
            <a:ext cx="5924550" cy="1038746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也有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的说：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把大象宰了，割成一块一块的再称。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rcRect l="12825" t="7348" r="18325" b="18427"/>
          <a:stretch>
            <a:fillRect/>
          </a:stretch>
        </p:blipFill>
        <p:spPr>
          <a:xfrm>
            <a:off x="419100" y="2317433"/>
            <a:ext cx="2234089" cy="146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47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195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2234565" y="1962627"/>
            <a:ext cx="1158240" cy="449104"/>
          </a:xfrm>
          <a:prstGeom prst="roundRect">
            <a:avLst/>
          </a:prstGeom>
          <a:noFill/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秤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称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553402" y="2829401"/>
            <a:ext cx="1336358" cy="14535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圆角矩形 6"/>
          <p:cNvSpPr/>
          <p:nvPr/>
        </p:nvSpPr>
        <p:spPr>
          <a:xfrm>
            <a:off x="4479132" y="1962627"/>
            <a:ext cx="1188244" cy="449104"/>
          </a:xfrm>
          <a:prstGeom prst="roundRect">
            <a:avLst/>
          </a:prstGeom>
          <a:noFill/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提不动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668929" y="1962627"/>
            <a:ext cx="864870" cy="449104"/>
          </a:xfrm>
          <a:prstGeom prst="roundRect">
            <a:avLst/>
          </a:prstGeom>
          <a:noFill/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宰象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右箭头 1"/>
          <p:cNvSpPr/>
          <p:nvPr/>
        </p:nvSpPr>
        <p:spPr>
          <a:xfrm>
            <a:off x="3632359" y="2123123"/>
            <a:ext cx="723424" cy="169069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右箭头 3"/>
          <p:cNvSpPr/>
          <p:nvPr/>
        </p:nvSpPr>
        <p:spPr>
          <a:xfrm>
            <a:off x="5837873" y="2123123"/>
            <a:ext cx="723424" cy="169069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矩形 1"/>
          <p:cNvSpPr/>
          <p:nvPr/>
        </p:nvSpPr>
        <p:spPr>
          <a:xfrm>
            <a:off x="4355783" y="3281839"/>
            <a:ext cx="101774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不行</a:t>
            </a:r>
          </a:p>
        </p:txBody>
      </p:sp>
    </p:spTree>
    <p:extLst>
      <p:ext uri="{BB962C8B-B14F-4D97-AF65-F5344CB8AC3E}">
        <p14:creationId xmlns:p14="http://schemas.microsoft.com/office/powerpoint/2010/main" val="1132154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7" grpId="0" bldLvl="0" animBg="1"/>
      <p:bldP spid="9" grpId="0" bldLvl="0" animBg="1"/>
      <p:bldP spid="2" grpId="0" animBg="1"/>
      <p:bldP spid="4" grpId="0" animBg="1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59732" y="1167765"/>
            <a:ext cx="575071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思考：曹操听后态度怎样？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113" y="961073"/>
            <a:ext cx="550545" cy="961549"/>
          </a:xfrm>
          <a:prstGeom prst="rect">
            <a:avLst/>
          </a:prstGeom>
        </p:spPr>
      </p:pic>
      <p:pic>
        <p:nvPicPr>
          <p:cNvPr id="18435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553402" y="2829401"/>
            <a:ext cx="1336358" cy="14535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圆角矩形 8"/>
          <p:cNvSpPr/>
          <p:nvPr/>
        </p:nvSpPr>
        <p:spPr>
          <a:xfrm>
            <a:off x="3656172" y="1922622"/>
            <a:ext cx="1438751" cy="633889"/>
          </a:xfrm>
          <a:prstGeom prst="roundRect">
            <a:avLst/>
          </a:prstGeom>
          <a:noFill/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直摇头</a:t>
            </a:r>
            <a:endParaRPr lang="zh-CN" altLang="en-US" sz="21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1"/>
          <p:cNvSpPr/>
          <p:nvPr/>
        </p:nvSpPr>
        <p:spPr>
          <a:xfrm>
            <a:off x="2139792" y="2774157"/>
            <a:ext cx="5750719" cy="1038746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直摇头：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不停地摇头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的意思。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说明曹操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对官员们提出的办法不满意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58049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9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557814" y="961073"/>
            <a:ext cx="575071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思考：曹冲的办法是什么？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113" y="961073"/>
            <a:ext cx="550545" cy="961549"/>
          </a:xfrm>
          <a:prstGeom prst="rect">
            <a:avLst/>
          </a:prstGeom>
        </p:spPr>
      </p:pic>
      <p:pic>
        <p:nvPicPr>
          <p:cNvPr id="18435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553402" y="3075623"/>
            <a:ext cx="1109663" cy="120729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1"/>
          <p:cNvSpPr/>
          <p:nvPr/>
        </p:nvSpPr>
        <p:spPr>
          <a:xfrm>
            <a:off x="1663065" y="2476500"/>
            <a:ext cx="6211729" cy="198882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大象赶到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一艘大船上，看船身下沉多少，就沿着水面，在船舷上画一条线。再把大象赶上岸，往船上装石头，装到船下沉到画线的地方为止。然后称一称船上的石头。石头有多重，大象就有多重。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rcRect l="10093" t="11526" r="8605" b="7262"/>
          <a:stretch>
            <a:fillRect/>
          </a:stretch>
        </p:blipFill>
        <p:spPr>
          <a:xfrm>
            <a:off x="5198269" y="1255871"/>
            <a:ext cx="1888808" cy="131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056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59732" y="1167765"/>
            <a:ext cx="575071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思考：曹冲称象的结果怎样？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113" y="961073"/>
            <a:ext cx="550545" cy="961549"/>
          </a:xfrm>
          <a:prstGeom prst="rect">
            <a:avLst/>
          </a:prstGeom>
        </p:spPr>
      </p:pic>
      <p:pic>
        <p:nvPicPr>
          <p:cNvPr id="18435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553402" y="2829401"/>
            <a:ext cx="1336358" cy="14535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圆角矩形 8"/>
          <p:cNvSpPr/>
          <p:nvPr/>
        </p:nvSpPr>
        <p:spPr>
          <a:xfrm>
            <a:off x="3086577" y="2569369"/>
            <a:ext cx="3532346" cy="633889"/>
          </a:xfrm>
          <a:prstGeom prst="roundRect">
            <a:avLst/>
          </a:prstGeom>
          <a:noFill/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果然称出了大象的重量。</a:t>
            </a:r>
            <a:endParaRPr lang="zh-CN" altLang="en-US" sz="21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6278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9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/>
        </p:nvSpPr>
        <p:spPr>
          <a:xfrm>
            <a:off x="1107281" y="365523"/>
            <a:ext cx="938213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sp>
        <p:nvSpPr>
          <p:cNvPr id="13315" name="矩形 1"/>
          <p:cNvSpPr/>
          <p:nvPr/>
        </p:nvSpPr>
        <p:spPr>
          <a:xfrm>
            <a:off x="2713196" y="1147525"/>
            <a:ext cx="5058966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indent="-171450">
              <a:lnSpc>
                <a:spcPct val="150000"/>
              </a:lnSpc>
              <a:spcBef>
                <a:spcPts val="750"/>
              </a:spcBef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通过学习本文，想一想曹冲为什么能想出科学的称象方法？</a:t>
            </a: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919163" y="2176463"/>
            <a:ext cx="1994297" cy="216931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3"/>
          <p:cNvSpPr/>
          <p:nvPr/>
        </p:nvSpPr>
        <p:spPr>
          <a:xfrm>
            <a:off x="3118009" y="2746534"/>
            <a:ext cx="4793933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因为曹冲认真观察事物、善于动脑筋思考，并从官员们的议论中得到启发。</a:t>
            </a:r>
          </a:p>
        </p:txBody>
      </p:sp>
    </p:spTree>
    <p:extLst>
      <p:ext uri="{BB962C8B-B14F-4D97-AF65-F5344CB8AC3E}">
        <p14:creationId xmlns:p14="http://schemas.microsoft.com/office/powerpoint/2010/main" val="2838550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练一练</a:t>
            </a:r>
          </a:p>
        </p:txBody>
      </p:sp>
      <p:sp>
        <p:nvSpPr>
          <p:cNvPr id="13315" name="矩形 1"/>
          <p:cNvSpPr/>
          <p:nvPr/>
        </p:nvSpPr>
        <p:spPr>
          <a:xfrm>
            <a:off x="1279684" y="1245394"/>
            <a:ext cx="4902518" cy="29489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在括号里填上合适的词。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一（     ）大象             一（     ）墙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一（     ）柱子             一（     ）大秤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一（     ）大树             一（     ）大船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一（     ）线                一（     ）石头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839754" y="1788795"/>
            <a:ext cx="908685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头</a:t>
            </a:r>
          </a:p>
        </p:txBody>
      </p:sp>
      <p:sp>
        <p:nvSpPr>
          <p:cNvPr id="10" name="Rectangle 2"/>
          <p:cNvSpPr>
            <a:spLocks noGrp="1"/>
          </p:cNvSpPr>
          <p:nvPr/>
        </p:nvSpPr>
        <p:spPr>
          <a:xfrm>
            <a:off x="1832610" y="2278856"/>
            <a:ext cx="807720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</a:t>
            </a:r>
          </a:p>
        </p:txBody>
      </p:sp>
      <p:sp>
        <p:nvSpPr>
          <p:cNvPr id="2" name="Rectangle 2"/>
          <p:cNvSpPr>
            <a:spLocks noGrp="1"/>
          </p:cNvSpPr>
          <p:nvPr/>
        </p:nvSpPr>
        <p:spPr>
          <a:xfrm>
            <a:off x="1839754" y="2742247"/>
            <a:ext cx="708660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棵</a:t>
            </a:r>
          </a:p>
        </p:txBody>
      </p:sp>
      <p:sp>
        <p:nvSpPr>
          <p:cNvPr id="4" name="Rectangle 2"/>
          <p:cNvSpPr>
            <a:spLocks noGrp="1"/>
          </p:cNvSpPr>
          <p:nvPr/>
        </p:nvSpPr>
        <p:spPr>
          <a:xfrm>
            <a:off x="1882140" y="3207544"/>
            <a:ext cx="708660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</a:t>
            </a:r>
          </a:p>
        </p:txBody>
      </p:sp>
      <p:sp>
        <p:nvSpPr>
          <p:cNvPr id="5" name="Rectangle 2"/>
          <p:cNvSpPr>
            <a:spLocks noGrp="1"/>
          </p:cNvSpPr>
          <p:nvPr/>
        </p:nvSpPr>
        <p:spPr>
          <a:xfrm>
            <a:off x="4602956" y="1788795"/>
            <a:ext cx="708660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堵</a:t>
            </a:r>
          </a:p>
        </p:txBody>
      </p:sp>
      <p:sp>
        <p:nvSpPr>
          <p:cNvPr id="6" name="Rectangle 2"/>
          <p:cNvSpPr>
            <a:spLocks noGrp="1"/>
          </p:cNvSpPr>
          <p:nvPr/>
        </p:nvSpPr>
        <p:spPr>
          <a:xfrm>
            <a:off x="4602956" y="2278856"/>
            <a:ext cx="708660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杆</a:t>
            </a:r>
          </a:p>
        </p:txBody>
      </p:sp>
      <p:sp>
        <p:nvSpPr>
          <p:cNvPr id="7" name="Rectangle 2"/>
          <p:cNvSpPr>
            <a:spLocks noGrp="1"/>
          </p:cNvSpPr>
          <p:nvPr/>
        </p:nvSpPr>
        <p:spPr>
          <a:xfrm>
            <a:off x="4602956" y="2742247"/>
            <a:ext cx="708660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艘</a:t>
            </a:r>
          </a:p>
        </p:txBody>
      </p:sp>
      <p:sp>
        <p:nvSpPr>
          <p:cNvPr id="8" name="Rectangle 2"/>
          <p:cNvSpPr>
            <a:spLocks noGrp="1"/>
          </p:cNvSpPr>
          <p:nvPr/>
        </p:nvSpPr>
        <p:spPr>
          <a:xfrm>
            <a:off x="4602956" y="3207544"/>
            <a:ext cx="708660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块</a:t>
            </a:r>
          </a:p>
        </p:txBody>
      </p:sp>
    </p:spTree>
    <p:extLst>
      <p:ext uri="{BB962C8B-B14F-4D97-AF65-F5344CB8AC3E}">
        <p14:creationId xmlns:p14="http://schemas.microsoft.com/office/powerpoint/2010/main" val="294967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2" grpId="0"/>
      <p:bldP spid="4" grpId="0"/>
      <p:bldP spid="5" grpId="0"/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0"/>
            <a:ext cx="9145656" cy="51425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700" y="1166370"/>
            <a:ext cx="2268548" cy="169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1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616</Words>
  <Application>Microsoft Office PowerPoint</Application>
  <PresentationFormat>全屏显示(16:9)</PresentationFormat>
  <Paragraphs>112</Paragraphs>
  <Slides>19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sunkuanxing</cp:lastModifiedBy>
  <cp:revision>48</cp:revision>
  <dcterms:created xsi:type="dcterms:W3CDTF">2015-08-27T07:30:00Z</dcterms:created>
  <dcterms:modified xsi:type="dcterms:W3CDTF">2018-06-29T06:52:30Z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2052-10.1.0.5554</vt:lpwstr>
  </property>
</Properties>
</file>