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2452" y="1644015"/>
            <a:ext cx="3838230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古诗二首</a:t>
            </a:r>
          </a:p>
        </p:txBody>
      </p:sp>
    </p:spTree>
    <p:extLst>
      <p:ext uri="{BB962C8B-B14F-4D97-AF65-F5344CB8AC3E}">
        <p14:creationId xmlns:p14="http://schemas.microsoft.com/office/powerpoint/2010/main" val="160542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情境导入</a:t>
            </a:r>
          </a:p>
        </p:txBody>
      </p:sp>
      <p:sp>
        <p:nvSpPr>
          <p:cNvPr id="7" name="矩形 6"/>
          <p:cNvSpPr/>
          <p:nvPr/>
        </p:nvSpPr>
        <p:spPr>
          <a:xfrm>
            <a:off x="3398520" y="1577816"/>
            <a:ext cx="4461510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王之涣：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盛唐时期的著名诗人，常与高适、王昌龄等相唱和，以善于描写边塞风光著称。其代表作有《登鹳雀楼》、《凉州词》等。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07" y="1257777"/>
            <a:ext cx="1914049" cy="262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1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情境导入</a:t>
            </a:r>
          </a:p>
        </p:txBody>
      </p:sp>
      <p:sp>
        <p:nvSpPr>
          <p:cNvPr id="7" name="矩形 6"/>
          <p:cNvSpPr/>
          <p:nvPr/>
        </p:nvSpPr>
        <p:spPr>
          <a:xfrm>
            <a:off x="3429953" y="1546384"/>
            <a:ext cx="4461510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李白：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字太白，号青莲居士，又号“谪仙人”，是唐代伟大的浪漫主义诗人，被后人誉为“诗仙”，与杜甫并称为“李杜”。其人爽朗大方，爱饮酒作诗，喜交友。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2993" b="6534"/>
          <a:stretch>
            <a:fillRect/>
          </a:stretch>
        </p:blipFill>
        <p:spPr>
          <a:xfrm flipH="1">
            <a:off x="740569" y="883920"/>
            <a:ext cx="2880360" cy="337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7039" y="2192656"/>
            <a:ext cx="4573429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楼    依    尽    欲    穷    层   </a:t>
            </a:r>
          </a:p>
          <a:p>
            <a:pPr eaLnBrk="0" hangingPunct="0">
              <a:lnSpc>
                <a:spcPct val="90000"/>
              </a:lnSpc>
            </a:pPr>
            <a:endParaRPr lang="en-US" altLang="zh-CN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 瀑    布    炉    烟    遥    川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7039" y="1849755"/>
            <a:ext cx="4887754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lóu   yī   jìn   yù qióng céng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6563" y="2813209"/>
            <a:ext cx="4189571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p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b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l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ú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y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y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o  chu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869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2812" y="1577102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楼（       ）</a:t>
            </a:r>
            <a:endParaRPr lang="en-US" altLang="zh-CN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尽（       ）</a:t>
            </a:r>
            <a:endParaRPr lang="en-US" altLang="zh-CN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照（       ）</a:t>
            </a:r>
            <a:endParaRPr lang="en-US" altLang="zh-CN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烟（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川（       ）</a:t>
            </a: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43136" y="1577102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依（      ）     </a:t>
            </a:r>
            <a:endParaRPr lang="en-US" altLang="zh-CN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层（      ）    </a:t>
            </a:r>
            <a:endParaRPr lang="en-US" altLang="zh-CN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炉（      ）     </a:t>
            </a:r>
            <a:endParaRPr lang="en-US" altLang="zh-CN" sz="2100" b="1" dirty="0">
              <a:latin typeface="微软雅黑" panose="020B0703020204020201" pitchFamily="34" charset="-122"/>
              <a:ea typeface="微软雅黑" panose="020B0703020204020201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挂（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04787" y="1577102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高楼</a:t>
            </a:r>
          </a:p>
        </p:txBody>
      </p:sp>
      <p:sp>
        <p:nvSpPr>
          <p:cNvPr id="7177" name="矩形 5"/>
          <p:cNvSpPr/>
          <p:nvPr/>
        </p:nvSpPr>
        <p:spPr>
          <a:xfrm>
            <a:off x="6587252" y="265438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香炉</a:t>
            </a:r>
          </a:p>
        </p:txBody>
      </p:sp>
      <p:sp>
        <p:nvSpPr>
          <p:cNvPr id="7178" name="矩形 6"/>
          <p:cNvSpPr/>
          <p:nvPr/>
        </p:nvSpPr>
        <p:spPr>
          <a:xfrm>
            <a:off x="6587252" y="21902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层次</a:t>
            </a:r>
          </a:p>
        </p:txBody>
      </p:sp>
      <p:sp>
        <p:nvSpPr>
          <p:cNvPr id="7179" name="矩形 8"/>
          <p:cNvSpPr/>
          <p:nvPr/>
        </p:nvSpPr>
        <p:spPr>
          <a:xfrm>
            <a:off x="6547961" y="167354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依靠</a:t>
            </a:r>
          </a:p>
        </p:txBody>
      </p:sp>
      <p:sp>
        <p:nvSpPr>
          <p:cNvPr id="7181" name="矩形 10"/>
          <p:cNvSpPr/>
          <p:nvPr/>
        </p:nvSpPr>
        <p:spPr>
          <a:xfrm>
            <a:off x="3984546" y="311777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烟火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64305" y="265461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照亮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04786" y="217360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尽头</a:t>
            </a:r>
          </a:p>
        </p:txBody>
      </p:sp>
      <p:sp>
        <p:nvSpPr>
          <p:cNvPr id="2" name="矩形 5"/>
          <p:cNvSpPr/>
          <p:nvPr/>
        </p:nvSpPr>
        <p:spPr>
          <a:xfrm>
            <a:off x="6587252" y="3153966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挂起</a:t>
            </a:r>
          </a:p>
        </p:txBody>
      </p:sp>
      <p:sp>
        <p:nvSpPr>
          <p:cNvPr id="3" name="矩形 10"/>
          <p:cNvSpPr/>
          <p:nvPr/>
        </p:nvSpPr>
        <p:spPr>
          <a:xfrm>
            <a:off x="4004549" y="356592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平川</a:t>
            </a:r>
          </a:p>
        </p:txBody>
      </p:sp>
    </p:spTree>
    <p:extLst>
      <p:ext uri="{BB962C8B-B14F-4D97-AF65-F5344CB8AC3E}">
        <p14:creationId xmlns:p14="http://schemas.microsoft.com/office/powerpoint/2010/main" val="178915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561047" y="1136333"/>
            <a:ext cx="16959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登鹳雀楼</a:t>
            </a:r>
          </a:p>
        </p:txBody>
      </p:sp>
      <p:sp>
        <p:nvSpPr>
          <p:cNvPr id="4" name="矩形 1"/>
          <p:cNvSpPr/>
          <p:nvPr/>
        </p:nvSpPr>
        <p:spPr>
          <a:xfrm>
            <a:off x="4034314" y="2129790"/>
            <a:ext cx="2428399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白日依山尽，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黄河入海流。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欲穷千里目，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更上一层楼。</a:t>
            </a:r>
          </a:p>
        </p:txBody>
      </p:sp>
      <p:sp>
        <p:nvSpPr>
          <p:cNvPr id="3" name="矩形 1"/>
          <p:cNvSpPr/>
          <p:nvPr/>
        </p:nvSpPr>
        <p:spPr>
          <a:xfrm>
            <a:off x="4345782" y="1581150"/>
            <a:ext cx="212645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【唐】王之涣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128" y="1684973"/>
            <a:ext cx="2356485" cy="207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7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3656172" y="1533525"/>
            <a:ext cx="2428399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登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鹳雀楼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白日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/</a:t>
            </a: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依山尽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黄河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入海流。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欲穷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千里目，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更上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一层楼。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6791" y="1730217"/>
            <a:ext cx="1905953" cy="25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2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4970" y="1126808"/>
            <a:ext cx="404812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白日依山尽，黄河入海流。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595789" y="1126808"/>
            <a:ext cx="699135" cy="1233964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618071" y="2846070"/>
            <a:ext cx="4320540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夕阳依傍着西山慢慢地沉没，滔滔黄河朝着东海汹涌奔流。</a:t>
            </a:r>
          </a:p>
        </p:txBody>
      </p:sp>
      <p:sp>
        <p:nvSpPr>
          <p:cNvPr id="5" name="矩形 1"/>
          <p:cNvSpPr/>
          <p:nvPr/>
        </p:nvSpPr>
        <p:spPr>
          <a:xfrm>
            <a:off x="3876199" y="1812131"/>
            <a:ext cx="247840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白日：落山的太阳。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4719" r="17889"/>
          <a:stretch>
            <a:fillRect/>
          </a:stretch>
        </p:blipFill>
        <p:spPr>
          <a:xfrm>
            <a:off x="1040606" y="2629376"/>
            <a:ext cx="2577465" cy="1528763"/>
          </a:xfrm>
          <a:prstGeom prst="rect">
            <a:avLst/>
          </a:prstGeom>
        </p:spPr>
      </p:pic>
      <p:sp>
        <p:nvSpPr>
          <p:cNvPr id="3" name="矩形 1"/>
          <p:cNvSpPr/>
          <p:nvPr/>
        </p:nvSpPr>
        <p:spPr>
          <a:xfrm>
            <a:off x="3876199" y="2297430"/>
            <a:ext cx="247840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依：靠着，挨着。</a:t>
            </a:r>
          </a:p>
        </p:txBody>
      </p:sp>
      <p:sp>
        <p:nvSpPr>
          <p:cNvPr id="4" name="矩形 1"/>
          <p:cNvSpPr/>
          <p:nvPr/>
        </p:nvSpPr>
        <p:spPr>
          <a:xfrm>
            <a:off x="6575108" y="2297430"/>
            <a:ext cx="15063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尽：完。</a:t>
            </a:r>
          </a:p>
        </p:txBody>
      </p:sp>
    </p:spTree>
    <p:extLst>
      <p:ext uri="{BB962C8B-B14F-4D97-AF65-F5344CB8AC3E}">
        <p14:creationId xmlns:p14="http://schemas.microsoft.com/office/powerpoint/2010/main" val="36555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076099" y="2648426"/>
            <a:ext cx="404812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白日依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山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尽，黄河入海流。</a:t>
            </a:r>
          </a:p>
        </p:txBody>
      </p:sp>
      <p:sp>
        <p:nvSpPr>
          <p:cNvPr id="8" name="矩形 1"/>
          <p:cNvSpPr/>
          <p:nvPr/>
        </p:nvSpPr>
        <p:spPr>
          <a:xfrm>
            <a:off x="1016318" y="1282541"/>
            <a:ext cx="496300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写远景，写山，写的是登楼望见的景色。</a:t>
            </a:r>
            <a:endParaRPr lang="zh-CN" altLang="en-US" sz="2100" b="1" dirty="0">
              <a:solidFill>
                <a:srgbClr val="333333"/>
              </a:solidFill>
              <a:latin typeface="微软雅黑" panose="020B0703020204020201" pitchFamily="34" charset="-122"/>
              <a:ea typeface="微软雅黑" panose="020B0703020204020201" pitchFamily="34" charset="-122"/>
            </a:endParaRP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992279"/>
            <a:ext cx="1244441" cy="135350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" name="直接箭头连接符 5"/>
          <p:cNvCxnSpPr/>
          <p:nvPr/>
        </p:nvCxnSpPr>
        <p:spPr>
          <a:xfrm flipH="1" flipV="1">
            <a:off x="3261836" y="1917859"/>
            <a:ext cx="376238" cy="8786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9" name="矩形 1"/>
          <p:cNvSpPr/>
          <p:nvPr/>
        </p:nvSpPr>
        <p:spPr>
          <a:xfrm>
            <a:off x="2429351" y="3651885"/>
            <a:ext cx="532352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写近景，写水，写得景象壮观，气势磅礴。</a:t>
            </a:r>
            <a:endParaRPr lang="zh-CN" altLang="en-US" sz="2100" b="1" dirty="0">
              <a:solidFill>
                <a:srgbClr val="333333"/>
              </a:solidFill>
              <a:latin typeface="微软雅黑" panose="020B0703020204020201" pitchFamily="34" charset="-122"/>
              <a:ea typeface="微软雅黑" panose="020B0703020204020201" pitchFamily="34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5018247" y="3188494"/>
            <a:ext cx="423386" cy="50196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20406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34014" y="1009174"/>
            <a:ext cx="403288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欲穷千里目，更上一层楼。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740569" y="1009174"/>
            <a:ext cx="689610" cy="1217295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355181" y="2859405"/>
            <a:ext cx="4320540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若想把千里的风光景物看够， 那就要登上更高的一层城楼。</a:t>
            </a:r>
          </a:p>
        </p:txBody>
      </p:sp>
      <p:sp>
        <p:nvSpPr>
          <p:cNvPr id="5" name="矩形 1"/>
          <p:cNvSpPr/>
          <p:nvPr/>
        </p:nvSpPr>
        <p:spPr>
          <a:xfrm>
            <a:off x="3539491" y="1557814"/>
            <a:ext cx="153781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欲：想要。</a:t>
            </a:r>
          </a:p>
        </p:txBody>
      </p:sp>
      <p:sp>
        <p:nvSpPr>
          <p:cNvPr id="10" name="矩形 1"/>
          <p:cNvSpPr/>
          <p:nvPr/>
        </p:nvSpPr>
        <p:spPr>
          <a:xfrm>
            <a:off x="5249228" y="1557814"/>
            <a:ext cx="166258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穷：尽。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69" y="2329339"/>
            <a:ext cx="2464118" cy="1848326"/>
          </a:xfrm>
          <a:prstGeom prst="rect">
            <a:avLst/>
          </a:prstGeom>
        </p:spPr>
      </p:pic>
      <p:sp>
        <p:nvSpPr>
          <p:cNvPr id="3" name="矩形 1"/>
          <p:cNvSpPr/>
          <p:nvPr/>
        </p:nvSpPr>
        <p:spPr>
          <a:xfrm>
            <a:off x="3539490" y="2001679"/>
            <a:ext cx="385762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千里目：指看到更远的地方。</a:t>
            </a:r>
          </a:p>
        </p:txBody>
      </p:sp>
      <p:sp>
        <p:nvSpPr>
          <p:cNvPr id="4" name="矩形 1"/>
          <p:cNvSpPr/>
          <p:nvPr/>
        </p:nvSpPr>
        <p:spPr>
          <a:xfrm>
            <a:off x="3586639" y="2440781"/>
            <a:ext cx="166258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更：替、换。</a:t>
            </a:r>
          </a:p>
        </p:txBody>
      </p:sp>
    </p:spTree>
    <p:extLst>
      <p:ext uri="{BB962C8B-B14F-4D97-AF65-F5344CB8AC3E}">
        <p14:creationId xmlns:p14="http://schemas.microsoft.com/office/powerpoint/2010/main" val="10460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10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5" name="矩形 1"/>
          <p:cNvSpPr/>
          <p:nvPr/>
        </p:nvSpPr>
        <p:spPr>
          <a:xfrm>
            <a:off x="4276249" y="1778794"/>
            <a:ext cx="3419475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这首诗写诗人在登高望远中表现出来的不凡的胸襟抱负，反映了盛唐时期人们积极向上的进取精神。</a:t>
            </a:r>
            <a:endParaRPr lang="en-US" altLang="zh-CN" sz="2100" b="1" dirty="0">
              <a:solidFill>
                <a:srgbClr val="333333"/>
              </a:solidFill>
              <a:latin typeface="微软雅黑" panose="020B0703020204020201" pitchFamily="34" charset="-122"/>
              <a:ea typeface="微软雅黑" panose="020B0703020204020201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623" y="1082041"/>
            <a:ext cx="1712119" cy="297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4" name="矩形 1"/>
          <p:cNvSpPr/>
          <p:nvPr/>
        </p:nvSpPr>
        <p:spPr>
          <a:xfrm>
            <a:off x="4692733" y="1136333"/>
            <a:ext cx="16959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望庐山瀑布</a:t>
            </a:r>
          </a:p>
        </p:txBody>
      </p:sp>
      <p:sp>
        <p:nvSpPr>
          <p:cNvPr id="5" name="矩形 1"/>
          <p:cNvSpPr/>
          <p:nvPr/>
        </p:nvSpPr>
        <p:spPr>
          <a:xfrm>
            <a:off x="4034314" y="2129790"/>
            <a:ext cx="3620453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日照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香炉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生紫烟，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遥看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瀑布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挂前川，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飞流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直下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三千尺，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疑是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银河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落九天。</a:t>
            </a:r>
          </a:p>
        </p:txBody>
      </p:sp>
      <p:sp>
        <p:nvSpPr>
          <p:cNvPr id="6" name="矩形 1"/>
          <p:cNvSpPr/>
          <p:nvPr/>
        </p:nvSpPr>
        <p:spPr>
          <a:xfrm>
            <a:off x="4849815" y="1581150"/>
            <a:ext cx="17340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【唐】李白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1314450"/>
            <a:ext cx="1982153" cy="280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2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76387" y="1057275"/>
            <a:ext cx="2526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日照香炉生紫烟，</a:t>
            </a:r>
          </a:p>
        </p:txBody>
      </p:sp>
      <p:sp>
        <p:nvSpPr>
          <p:cNvPr id="8" name="矩形 1"/>
          <p:cNvSpPr/>
          <p:nvPr/>
        </p:nvSpPr>
        <p:spPr>
          <a:xfrm>
            <a:off x="3437573" y="3183255"/>
            <a:ext cx="474392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香炉峰在阳光的照射下生起紫色烟霞。</a:t>
            </a:r>
          </a:p>
        </p:txBody>
      </p:sp>
      <p:sp>
        <p:nvSpPr>
          <p:cNvPr id="5" name="矩形 1"/>
          <p:cNvSpPr/>
          <p:nvPr/>
        </p:nvSpPr>
        <p:spPr>
          <a:xfrm>
            <a:off x="3723323" y="1605915"/>
            <a:ext cx="41724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香炉：指庐山的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香炉峰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69" y="2033111"/>
            <a:ext cx="2890361" cy="2196465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723323" y="2154555"/>
            <a:ext cx="417242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紫烟：</a:t>
            </a:r>
            <a:r>
              <a:rPr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紫烟：指日光透过云雾，远望如紫色的烟云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4104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18298" y="961073"/>
            <a:ext cx="354663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遥看瀑布挂前川。</a:t>
            </a:r>
          </a:p>
        </p:txBody>
      </p:sp>
      <p:sp>
        <p:nvSpPr>
          <p:cNvPr id="8" name="矩形 1"/>
          <p:cNvSpPr/>
          <p:nvPr/>
        </p:nvSpPr>
        <p:spPr>
          <a:xfrm>
            <a:off x="3248978" y="3090863"/>
            <a:ext cx="474392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远远望见瀑布似白色绢绸悬挂在山前。</a:t>
            </a:r>
          </a:p>
        </p:txBody>
      </p:sp>
      <p:sp>
        <p:nvSpPr>
          <p:cNvPr id="5" name="矩形 1"/>
          <p:cNvSpPr/>
          <p:nvPr/>
        </p:nvSpPr>
        <p:spPr>
          <a:xfrm>
            <a:off x="3484721" y="1514475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遥看：从远处看。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484721" y="2063115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挂：悬挂。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28" y="2063115"/>
            <a:ext cx="2087404" cy="2056448"/>
          </a:xfrm>
          <a:prstGeom prst="rect">
            <a:avLst/>
          </a:prstGeom>
        </p:spPr>
      </p:pic>
      <p:sp>
        <p:nvSpPr>
          <p:cNvPr id="9" name="矩形 1"/>
          <p:cNvSpPr/>
          <p:nvPr/>
        </p:nvSpPr>
        <p:spPr>
          <a:xfrm>
            <a:off x="3484721" y="2542223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川：河流，这里指瀑布。</a:t>
            </a:r>
          </a:p>
        </p:txBody>
      </p:sp>
    </p:spTree>
    <p:extLst>
      <p:ext uri="{BB962C8B-B14F-4D97-AF65-F5344CB8AC3E}">
        <p14:creationId xmlns:p14="http://schemas.microsoft.com/office/powerpoint/2010/main" val="324545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4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26870" y="1235869"/>
            <a:ext cx="3709988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飞流直下三千尺。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2940844" y="3019901"/>
            <a:ext cx="515112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高崖上飞腾直落的瀑布好像有几千尺。</a:t>
            </a:r>
          </a:p>
        </p:txBody>
      </p:sp>
      <p:sp>
        <p:nvSpPr>
          <p:cNvPr id="5" name="矩形 1"/>
          <p:cNvSpPr/>
          <p:nvPr/>
        </p:nvSpPr>
        <p:spPr>
          <a:xfrm>
            <a:off x="3598069" y="1922621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直：笔直。</a:t>
            </a:r>
          </a:p>
        </p:txBody>
      </p:sp>
      <p:sp>
        <p:nvSpPr>
          <p:cNvPr id="4" name="矩形 1"/>
          <p:cNvSpPr/>
          <p:nvPr/>
        </p:nvSpPr>
        <p:spPr>
          <a:xfrm>
            <a:off x="3598069" y="2471261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三千尺：辽阔无边的样子。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657" y="1922621"/>
            <a:ext cx="1433513" cy="216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0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64005" y="1235869"/>
            <a:ext cx="3709988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疑是银河落九天。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503772" y="2768918"/>
            <a:ext cx="476869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让人恍惚以为银河从天上泻落到人间。</a:t>
            </a:r>
          </a:p>
        </p:txBody>
      </p:sp>
      <p:sp>
        <p:nvSpPr>
          <p:cNvPr id="5" name="矩形 1"/>
          <p:cNvSpPr/>
          <p:nvPr/>
        </p:nvSpPr>
        <p:spPr>
          <a:xfrm>
            <a:off x="3503771" y="1765459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疑：怀疑。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524" y="2059305"/>
            <a:ext cx="2188845" cy="212931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503771" y="2220278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九天：即天空最高处。</a:t>
            </a:r>
          </a:p>
        </p:txBody>
      </p:sp>
    </p:spTree>
    <p:extLst>
      <p:ext uri="{BB962C8B-B14F-4D97-AF65-F5344CB8AC3E}">
        <p14:creationId xmlns:p14="http://schemas.microsoft.com/office/powerpoint/2010/main" val="93328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课文解读</a:t>
            </a:r>
          </a:p>
        </p:txBody>
      </p:sp>
      <p:sp>
        <p:nvSpPr>
          <p:cNvPr id="5" name="矩形 1"/>
          <p:cNvSpPr/>
          <p:nvPr/>
        </p:nvSpPr>
        <p:spPr>
          <a:xfrm>
            <a:off x="4244817" y="1778794"/>
            <a:ext cx="3826669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这是诗人李白五十岁左右隐居庐山时写的一首风景诗。这首诗形象地描绘了庐山瀑布雄奇壮丽的景色，反映了诗人对祖国大好河山的无限热爱。</a:t>
            </a:r>
            <a:endParaRPr lang="en-US" altLang="zh-CN" sz="2100" b="1" dirty="0">
              <a:solidFill>
                <a:srgbClr val="333333"/>
              </a:solidFill>
              <a:latin typeface="微软雅黑" panose="020B0703020204020201" pitchFamily="34" charset="-122"/>
              <a:ea typeface="微软雅黑" panose="020B0703020204020201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942" y="1497806"/>
            <a:ext cx="2863691" cy="21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2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808446" y="1366124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   本课的两首古诗中哪句诗句是夸张的？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043238" y="2297430"/>
            <a:ext cx="222123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欲穷千里目</a:t>
            </a:r>
          </a:p>
        </p:txBody>
      </p:sp>
      <p:sp>
        <p:nvSpPr>
          <p:cNvPr id="2" name="矩形 3"/>
          <p:cNvSpPr/>
          <p:nvPr/>
        </p:nvSpPr>
        <p:spPr>
          <a:xfrm>
            <a:off x="3043238" y="2930843"/>
            <a:ext cx="45896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飞流直下三千尺</a:t>
            </a:r>
          </a:p>
        </p:txBody>
      </p:sp>
    </p:spTree>
    <p:extLst>
      <p:ext uri="{BB962C8B-B14F-4D97-AF65-F5344CB8AC3E}">
        <p14:creationId xmlns:p14="http://schemas.microsoft.com/office/powerpoint/2010/main" val="75754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1"/>
          <p:cNvSpPr/>
          <p:nvPr/>
        </p:nvSpPr>
        <p:spPr>
          <a:xfrm>
            <a:off x="740569" y="1097280"/>
            <a:ext cx="7461885" cy="31089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解释下列字词。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     依：                             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      欲穷：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      遥看：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      疑：</a:t>
            </a:r>
          </a:p>
        </p:txBody>
      </p:sp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703020204020201" pitchFamily="34" charset="-122"/>
                <a:ea typeface="微软雅黑" panose="020B0703020204020201" pitchFamily="34" charset="-122"/>
              </a:rPr>
              <a:t>练一练</a:t>
            </a:r>
          </a:p>
        </p:txBody>
      </p:sp>
      <p:sp>
        <p:nvSpPr>
          <p:cNvPr id="2" name="矩形 1"/>
          <p:cNvSpPr/>
          <p:nvPr/>
        </p:nvSpPr>
        <p:spPr>
          <a:xfrm>
            <a:off x="2087404" y="3657600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怀疑。</a:t>
            </a:r>
          </a:p>
        </p:txBody>
      </p:sp>
      <p:sp>
        <p:nvSpPr>
          <p:cNvPr id="3" name="矩形 2"/>
          <p:cNvSpPr/>
          <p:nvPr/>
        </p:nvSpPr>
        <p:spPr>
          <a:xfrm>
            <a:off x="2187893" y="2983230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从远处看。</a:t>
            </a:r>
          </a:p>
        </p:txBody>
      </p:sp>
      <p:sp>
        <p:nvSpPr>
          <p:cNvPr id="4" name="矩形 3"/>
          <p:cNvSpPr/>
          <p:nvPr/>
        </p:nvSpPr>
        <p:spPr>
          <a:xfrm>
            <a:off x="2187893" y="2377440"/>
            <a:ext cx="547354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欲：想要。穷：尽。想看到更远的地方。</a:t>
            </a:r>
            <a:endParaRPr lang="en-US" altLang="zh-CN" sz="2100" b="1" dirty="0">
              <a:solidFill>
                <a:srgbClr val="FF0000"/>
              </a:solidFill>
              <a:latin typeface="微软雅黑" panose="020B0703020204020201" pitchFamily="34" charset="-122"/>
              <a:ea typeface="微软雅黑" panose="020B0703020204020201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87893" y="1745456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  <a:sym typeface="+mn-ea"/>
              </a:rPr>
              <a:t>依：靠着，挨着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703020204020201" pitchFamily="34" charset="-122"/>
                <a:ea typeface="微软雅黑" panose="020B0703020204020201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8102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2" grpId="0"/>
      <p:bldP spid="3" grpId="0"/>
      <p:bldP spid="4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0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708</Words>
  <Application>Microsoft Office PowerPoint</Application>
  <PresentationFormat>全屏显示(16:9)</PresentationFormat>
  <Paragraphs>115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51</cp:revision>
  <dcterms:created xsi:type="dcterms:W3CDTF">2015-08-27T07:30:00Z</dcterms:created>
  <dcterms:modified xsi:type="dcterms:W3CDTF">2018-06-29T06:54:54Z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