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97794" y="1617345"/>
            <a:ext cx="289179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寒号鸟</a:t>
            </a:r>
          </a:p>
        </p:txBody>
      </p:sp>
    </p:spTree>
    <p:extLst>
      <p:ext uri="{BB962C8B-B14F-4D97-AF65-F5344CB8AC3E}">
        <p14:creationId xmlns:p14="http://schemas.microsoft.com/office/powerpoint/2010/main" val="3442871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4" name="矩形 1"/>
          <p:cNvSpPr/>
          <p:nvPr/>
        </p:nvSpPr>
        <p:spPr>
          <a:xfrm>
            <a:off x="4168140" y="1738789"/>
            <a:ext cx="375856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寒号鸟：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际上是鼯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100" b="1" dirty="0">
                <a:solidFill>
                  <a:srgbClr val="333333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w</a:t>
            </a:r>
            <a:r>
              <a:rPr lang="en-US" altLang="zh-CN" sz="2100" b="1" dirty="0">
                <a:solidFill>
                  <a:srgbClr val="333333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ú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鼠。民间传说中，说它在严寒的冬天不断地号叫，发出“哆罗罗、哆罗罗”的声音，最后被冻死了，所以人们叫它寒号鸟。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69" y="1381602"/>
            <a:ext cx="3174206" cy="2380774"/>
          </a:xfrm>
          <a:prstGeom prst="cloud">
            <a:avLst/>
          </a:prstGeom>
        </p:spPr>
      </p:pic>
    </p:spTree>
    <p:extLst>
      <p:ext uri="{BB962C8B-B14F-4D97-AF65-F5344CB8AC3E}">
        <p14:creationId xmlns:p14="http://schemas.microsoft.com/office/powerpoint/2010/main" val="57311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    堵    缝     朗    衔    枯    劝    趁      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将    且   腊    狂     吼    复    哀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6086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h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 d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ǔ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f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l</a:t>
            </a: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 xi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kū  qu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ch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ji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qi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ĕ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ku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h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 f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06317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朗（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却（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纷（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阵（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枯（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面前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将来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干枯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阵雨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纷纷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却是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62213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晴朗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夜里</a:t>
            </a:r>
          </a:p>
        </p:txBody>
      </p:sp>
    </p:spTree>
    <p:extLst>
      <p:ext uri="{BB962C8B-B14F-4D97-AF65-F5344CB8AC3E}">
        <p14:creationId xmlns:p14="http://schemas.microsoft.com/office/powerpoint/2010/main" val="183746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枯    犭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狂        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孔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吼    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力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劝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猪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犭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堵          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劝    </a:t>
            </a:r>
          </a:p>
        </p:txBody>
      </p:sp>
    </p:spTree>
    <p:extLst>
      <p:ext uri="{BB962C8B-B14F-4D97-AF65-F5344CB8AC3E}">
        <p14:creationId xmlns:p14="http://schemas.microsoft.com/office/powerpoint/2010/main" val="24593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736408" y="1284923"/>
            <a:ext cx="555164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寒号鸟和喜鹊分别住在哪里？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1003936"/>
            <a:ext cx="702945" cy="1111091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740569" y="2869406"/>
            <a:ext cx="3199448" cy="13030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山脚下有一堵石崖，崖上有一道缝，寒号鸟就把这道缝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当作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自己的窝。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595" t="8211" r="15161" b="12826"/>
          <a:stretch>
            <a:fillRect/>
          </a:stretch>
        </p:blipFill>
        <p:spPr>
          <a:xfrm>
            <a:off x="1736408" y="1833563"/>
            <a:ext cx="1611630" cy="10358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0720" y="1866901"/>
            <a:ext cx="1637348" cy="1002506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4693920" y="3075146"/>
            <a:ext cx="3340418" cy="8915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石崖前面有一条河，河边有一棵大杨树，杨树上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住着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喜鹊。</a:t>
            </a:r>
          </a:p>
        </p:txBody>
      </p:sp>
      <p:sp>
        <p:nvSpPr>
          <p:cNvPr id="10" name="矩形 1"/>
          <p:cNvSpPr/>
          <p:nvPr/>
        </p:nvSpPr>
        <p:spPr>
          <a:xfrm>
            <a:off x="4237197" y="1833563"/>
            <a:ext cx="872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邻居</a:t>
            </a: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3669507" y="2482691"/>
            <a:ext cx="1929289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30444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5" y="1244918"/>
            <a:ext cx="644652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冬天快要到了，寒号鸟和喜鹊分别在做什么？</a:t>
            </a:r>
          </a:p>
        </p:txBody>
      </p:sp>
      <p:sp>
        <p:nvSpPr>
          <p:cNvPr id="6" name="矩形 1"/>
          <p:cNvSpPr/>
          <p:nvPr/>
        </p:nvSpPr>
        <p:spPr>
          <a:xfrm>
            <a:off x="2547938" y="3455670"/>
            <a:ext cx="474678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寒号鸟整天出去玩，累了就回来睡觉。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F">
                  <a:alpha val="100000"/>
                </a:srgbClr>
              </a:clrFrom>
              <a:clrTo>
                <a:srgbClr val="FEFEFF">
                  <a:alpha val="100000"/>
                  <a:alpha val="0"/>
                </a:srgbClr>
              </a:clrTo>
            </a:clrChange>
          </a:blip>
          <a:srcRect b="46234"/>
          <a:stretch>
            <a:fillRect/>
          </a:stretch>
        </p:blipFill>
        <p:spPr>
          <a:xfrm flipH="1">
            <a:off x="1144429" y="3329464"/>
            <a:ext cx="1403509" cy="80057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56122" y="1935956"/>
            <a:ext cx="4746784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喜鹊一早飞出去，东寻西找，衔回来一些枯草，就忙着做窝。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l="24377" t="15604" r="44579" b="18943"/>
          <a:stretch>
            <a:fillRect/>
          </a:stretch>
        </p:blipFill>
        <p:spPr>
          <a:xfrm>
            <a:off x="2066449" y="1793557"/>
            <a:ext cx="941546" cy="131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0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395" y="2071688"/>
            <a:ext cx="1637348" cy="1002506"/>
          </a:xfrm>
          <a:prstGeom prst="rect">
            <a:avLst/>
          </a:prstGeom>
        </p:spPr>
      </p:pic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130743" y="1298734"/>
            <a:ext cx="5057299" cy="880586"/>
            <a:chOff x="4375" y="4019"/>
            <a:chExt cx="10619" cy="1849"/>
          </a:xfrm>
        </p:grpSpPr>
        <p:sp>
          <p:nvSpPr>
            <p:cNvPr id="8" name="矩形 1"/>
            <p:cNvSpPr/>
            <p:nvPr/>
          </p:nvSpPr>
          <p:spPr>
            <a:xfrm>
              <a:off x="4598" y="4320"/>
              <a:ext cx="9937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寒号鸟，别睡了，大好晴天，赶快做窝。</a:t>
              </a:r>
            </a:p>
          </p:txBody>
        </p:sp>
        <p:sp>
          <p:nvSpPr>
            <p:cNvPr id="2" name="椭圆形标注 1"/>
            <p:cNvSpPr/>
            <p:nvPr/>
          </p:nvSpPr>
          <p:spPr>
            <a:xfrm>
              <a:off x="4375" y="4019"/>
              <a:ext cx="10619" cy="1849"/>
            </a:xfrm>
            <a:prstGeom prst="wedgeEllipseCallout">
              <a:avLst>
                <a:gd name="adj1" fmla="val -59850"/>
                <a:gd name="adj2" fmla="val 48161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504474" y="2821306"/>
            <a:ext cx="5464969" cy="945356"/>
            <a:chOff x="3060" y="6715"/>
            <a:chExt cx="11475" cy="1985"/>
          </a:xfrm>
        </p:grpSpPr>
        <p:sp>
          <p:nvSpPr>
            <p:cNvPr id="6" name="椭圆形标注 5"/>
            <p:cNvSpPr/>
            <p:nvPr/>
          </p:nvSpPr>
          <p:spPr>
            <a:xfrm>
              <a:off x="3060" y="6715"/>
              <a:ext cx="10521" cy="1985"/>
            </a:xfrm>
            <a:prstGeom prst="wedgeEllipseCallout">
              <a:avLst>
                <a:gd name="adj1" fmla="val 54957"/>
                <a:gd name="adj2" fmla="val -21097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矩形 1"/>
            <p:cNvSpPr/>
            <p:nvPr/>
          </p:nvSpPr>
          <p:spPr>
            <a:xfrm>
              <a:off x="3444" y="7015"/>
              <a:ext cx="11091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傻喜鹊，不要吵，天气暖和，正好睡觉。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F">
                  <a:alpha val="100000"/>
                </a:srgbClr>
              </a:clrFrom>
              <a:clrTo>
                <a:srgbClr val="FEFEFF">
                  <a:alpha val="100000"/>
                  <a:alpha val="0"/>
                </a:srgbClr>
              </a:clrTo>
            </a:clrChange>
          </a:blip>
          <a:srcRect b="46234"/>
          <a:stretch>
            <a:fillRect/>
          </a:stretch>
        </p:blipFill>
        <p:spPr>
          <a:xfrm>
            <a:off x="6470809" y="2711292"/>
            <a:ext cx="196167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1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795463" y="1306830"/>
            <a:ext cx="563260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冬天到了，喜鹊和寒号鸟有什么不同？</a:t>
            </a:r>
          </a:p>
        </p:txBody>
      </p:sp>
      <p:sp>
        <p:nvSpPr>
          <p:cNvPr id="7" name="矩形 1"/>
          <p:cNvSpPr/>
          <p:nvPr/>
        </p:nvSpPr>
        <p:spPr>
          <a:xfrm>
            <a:off x="4328637" y="2123599"/>
            <a:ext cx="265223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喜鹊住在温暖的窝里。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15353" y="1101567"/>
            <a:ext cx="760095" cy="12339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397" y="1855470"/>
            <a:ext cx="1239679" cy="10853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F">
                  <a:alpha val="100000"/>
                </a:srgbClr>
              </a:clrFrom>
              <a:clrTo>
                <a:srgbClr val="FEFEFF">
                  <a:alpha val="100000"/>
                  <a:alpha val="0"/>
                </a:srgbClr>
              </a:clrTo>
            </a:clrChange>
          </a:blip>
          <a:srcRect b="46234"/>
          <a:stretch>
            <a:fillRect/>
          </a:stretch>
        </p:blipFill>
        <p:spPr>
          <a:xfrm flipH="1">
            <a:off x="939165" y="3176112"/>
            <a:ext cx="1410653" cy="825341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2349818" y="3176111"/>
            <a:ext cx="605647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寒号鸟在崖缝里冻得直打哆嗦，不停地叫着：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哆啰啰，哆啰啰，寒风冻死我，明天就做窝。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80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417320" y="1142524"/>
            <a:ext cx="381142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第二天，寒号鸟做窝了吗？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241" y="2464118"/>
            <a:ext cx="1637348" cy="100250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043589" y="1834515"/>
            <a:ext cx="5057299" cy="737235"/>
            <a:chOff x="4375" y="4320"/>
            <a:chExt cx="10619" cy="1548"/>
          </a:xfrm>
        </p:grpSpPr>
        <p:sp>
          <p:nvSpPr>
            <p:cNvPr id="10" name="矩形 1"/>
            <p:cNvSpPr/>
            <p:nvPr/>
          </p:nvSpPr>
          <p:spPr>
            <a:xfrm>
              <a:off x="4598" y="4320"/>
              <a:ext cx="9937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趁天晴，快做窝。现在偷懒，将来难过。</a:t>
              </a:r>
            </a:p>
          </p:txBody>
        </p:sp>
        <p:sp>
          <p:nvSpPr>
            <p:cNvPr id="11" name="椭圆形标注 10"/>
            <p:cNvSpPr/>
            <p:nvPr/>
          </p:nvSpPr>
          <p:spPr>
            <a:xfrm>
              <a:off x="4375" y="4320"/>
              <a:ext cx="10619" cy="1548"/>
            </a:xfrm>
            <a:prstGeom prst="wedgeEllipseCallout">
              <a:avLst>
                <a:gd name="adj1" fmla="val -59850"/>
                <a:gd name="adj2" fmla="val 48161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417320" y="3213736"/>
            <a:ext cx="5464969" cy="945356"/>
            <a:chOff x="3060" y="6715"/>
            <a:chExt cx="11475" cy="1985"/>
          </a:xfrm>
        </p:grpSpPr>
        <p:sp>
          <p:nvSpPr>
            <p:cNvPr id="12" name="椭圆形标注 11"/>
            <p:cNvSpPr/>
            <p:nvPr/>
          </p:nvSpPr>
          <p:spPr>
            <a:xfrm>
              <a:off x="3060" y="6715"/>
              <a:ext cx="10521" cy="1985"/>
            </a:xfrm>
            <a:prstGeom prst="wedgeEllipseCallout">
              <a:avLst>
                <a:gd name="adj1" fmla="val 54957"/>
                <a:gd name="adj2" fmla="val -21097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矩形 1"/>
            <p:cNvSpPr/>
            <p:nvPr/>
          </p:nvSpPr>
          <p:spPr>
            <a:xfrm>
              <a:off x="3444" y="7015"/>
              <a:ext cx="11091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傻喜鹊，别啰唆，天气暖和，得过且过。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F">
                  <a:alpha val="100000"/>
                </a:srgbClr>
              </a:clrFrom>
              <a:clrTo>
                <a:srgbClr val="FEFEFF">
                  <a:alpha val="100000"/>
                  <a:alpha val="0"/>
                </a:srgbClr>
              </a:clrTo>
            </a:clrChange>
          </a:blip>
          <a:srcRect b="46234"/>
          <a:stretch>
            <a:fillRect/>
          </a:stretch>
        </p:blipFill>
        <p:spPr>
          <a:xfrm>
            <a:off x="6383655" y="3103722"/>
            <a:ext cx="196167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1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232309" y="1143953"/>
            <a:ext cx="352996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寒冬腊月，大雪纷飞。北风像狮子一样狂吼，崖缝里冷得像冰窖。寒号鸟重复着哀号：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哆啰啰，哆啰啰，寒风冻死我，明天就做窝。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871"/>
          <a:stretch>
            <a:fillRect/>
          </a:stretch>
        </p:blipFill>
        <p:spPr>
          <a:xfrm>
            <a:off x="6554152" y="2426017"/>
            <a:ext cx="1713548" cy="20621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97" y="1530668"/>
            <a:ext cx="1717358" cy="2082165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150043" y="3793808"/>
            <a:ext cx="140589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来不及了</a:t>
            </a:r>
          </a:p>
        </p:txBody>
      </p:sp>
    </p:spTree>
    <p:extLst>
      <p:ext uri="{BB962C8B-B14F-4D97-AF65-F5344CB8AC3E}">
        <p14:creationId xmlns:p14="http://schemas.microsoft.com/office/powerpoint/2010/main" val="345081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609975" y="2535555"/>
            <a:ext cx="430244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天亮了，太阳出来了，喜鹊在枝头呼唤寒号鸟。可是寒号鸟已经在夜里冻死了。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725931" y="1126807"/>
            <a:ext cx="5805011" cy="820103"/>
            <a:chOff x="2206" y="3600"/>
            <a:chExt cx="12189" cy="1722"/>
          </a:xfrm>
        </p:grpSpPr>
        <p:sp>
          <p:nvSpPr>
            <p:cNvPr id="8" name="矩形 1"/>
            <p:cNvSpPr/>
            <p:nvPr/>
          </p:nvSpPr>
          <p:spPr>
            <a:xfrm>
              <a:off x="3047" y="3816"/>
              <a:ext cx="10508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为什么说寒号鸟已经来不及做窝了？</a:t>
              </a:r>
            </a:p>
          </p:txBody>
        </p:sp>
        <p:sp>
          <p:nvSpPr>
            <p:cNvPr id="7" name="椭圆形标注 6"/>
            <p:cNvSpPr/>
            <p:nvPr/>
          </p:nvSpPr>
          <p:spPr>
            <a:xfrm>
              <a:off x="2206" y="3600"/>
              <a:ext cx="12189" cy="1722"/>
            </a:xfrm>
            <a:prstGeom prst="wedgeEllipseCallout">
              <a:avLst>
                <a:gd name="adj1" fmla="val -51132"/>
                <a:gd name="adj2" fmla="val -18118"/>
              </a:avLst>
            </a:prstGeom>
            <a:noFill/>
            <a:ln w="349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871"/>
          <a:stretch>
            <a:fillRect/>
          </a:stretch>
        </p:blipFill>
        <p:spPr>
          <a:xfrm flipH="1">
            <a:off x="740569" y="1160145"/>
            <a:ext cx="1018699" cy="1321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495" y="2635092"/>
            <a:ext cx="1992630" cy="130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5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35004" y="1137285"/>
            <a:ext cx="5588318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想一想：为什么喜鹊能住在温暖的窝里，寒号鸟却冻死了？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935004" y="2165985"/>
            <a:ext cx="6249353" cy="2087880"/>
            <a:chOff x="4834" y="3270"/>
            <a:chExt cx="13122" cy="4384"/>
          </a:xfrm>
        </p:grpSpPr>
        <p:sp>
          <p:nvSpPr>
            <p:cNvPr id="18" name="矩形 3"/>
            <p:cNvSpPr/>
            <p:nvPr/>
          </p:nvSpPr>
          <p:spPr>
            <a:xfrm>
              <a:off x="5818" y="3802"/>
              <a:ext cx="11441" cy="32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因为喜鹊勤劳，知道冬天快到了，要提前做准备，而寒号鸟懒惰，得过且过，不求长远，只求眼前的安逸，所以只有沦落冻死。</a:t>
              </a:r>
            </a:p>
          </p:txBody>
        </p:sp>
        <p:sp>
          <p:nvSpPr>
            <p:cNvPr id="19" name="云形标注 18"/>
            <p:cNvSpPr/>
            <p:nvPr/>
          </p:nvSpPr>
          <p:spPr>
            <a:xfrm>
              <a:off x="4834" y="3270"/>
              <a:ext cx="13122" cy="4384"/>
            </a:xfrm>
            <a:prstGeom prst="cloudCallout">
              <a:avLst>
                <a:gd name="adj1" fmla="val -53848"/>
                <a:gd name="adj2" fmla="val 25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002030"/>
            <a:ext cx="1194435" cy="10629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871"/>
          <a:stretch>
            <a:fillRect/>
          </a:stretch>
        </p:blipFill>
        <p:spPr>
          <a:xfrm flipH="1">
            <a:off x="311468" y="2419350"/>
            <a:ext cx="1535906" cy="19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6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045494" y="1185149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通过学习本文，你受到了什么启发？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668179" y="2576037"/>
            <a:ext cx="1533525" cy="16683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圆角矩形 3"/>
          <p:cNvSpPr/>
          <p:nvPr/>
        </p:nvSpPr>
        <p:spPr>
          <a:xfrm>
            <a:off x="2396490" y="1846898"/>
            <a:ext cx="5647849" cy="248364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2396491" y="1846898"/>
            <a:ext cx="5424011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那些只顾眼前,得过且过,不作长远打算,不顾辛勤劳动去创造生活的人,跟寒号鸟也没多大区别。</a:t>
            </a:r>
          </a:p>
        </p:txBody>
      </p:sp>
      <p:sp>
        <p:nvSpPr>
          <p:cNvPr id="2" name="矩形 3"/>
          <p:cNvSpPr/>
          <p:nvPr/>
        </p:nvSpPr>
        <p:spPr>
          <a:xfrm>
            <a:off x="2396491" y="3215640"/>
            <a:ext cx="542401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我们应该看好眼前,珍惜大好时光,为自己着想,切不可得过且过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41194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40569" y="1321594"/>
            <a:ext cx="7461885" cy="2558415"/>
            <a:chOff x="1555" y="2775"/>
            <a:chExt cx="15668" cy="5372"/>
          </a:xfrm>
        </p:grpSpPr>
        <p:sp>
          <p:nvSpPr>
            <p:cNvPr id="13315" name="矩形 1"/>
            <p:cNvSpPr/>
            <p:nvPr/>
          </p:nvSpPr>
          <p:spPr>
            <a:xfrm>
              <a:off x="1555" y="2775"/>
              <a:ext cx="15668" cy="42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照样子写一写。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、冻得直打哆嗦。 </a:t>
              </a:r>
            </a:p>
            <a:p>
              <a:pPr>
                <a:lnSpc>
                  <a:spcPct val="150000"/>
                </a:lnSpc>
              </a:pPr>
              <a:endPara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、冷得像冰窖。 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065" y="5872"/>
              <a:ext cx="12647" cy="3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" name="直接连接符 4"/>
            <p:cNvCxnSpPr/>
            <p:nvPr/>
          </p:nvCxnSpPr>
          <p:spPr>
            <a:xfrm>
              <a:off x="3065" y="8114"/>
              <a:ext cx="12647" cy="3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" name="矩形 1"/>
          <p:cNvSpPr/>
          <p:nvPr/>
        </p:nvSpPr>
        <p:spPr>
          <a:xfrm>
            <a:off x="1161574" y="2247900"/>
            <a:ext cx="233076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热得直冒汗。</a:t>
            </a:r>
          </a:p>
        </p:txBody>
      </p:sp>
      <p:sp>
        <p:nvSpPr>
          <p:cNvPr id="7" name="矩形 1"/>
          <p:cNvSpPr/>
          <p:nvPr/>
        </p:nvSpPr>
        <p:spPr>
          <a:xfrm>
            <a:off x="1161574" y="3310414"/>
            <a:ext cx="233076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热得像蒸笼。</a:t>
            </a:r>
          </a:p>
        </p:txBody>
      </p:sp>
    </p:spTree>
    <p:extLst>
      <p:ext uri="{BB962C8B-B14F-4D97-AF65-F5344CB8AC3E}">
        <p14:creationId xmlns:p14="http://schemas.microsoft.com/office/powerpoint/2010/main" val="421425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608</Words>
  <Application>Microsoft Office PowerPoint</Application>
  <PresentationFormat>全屏显示(16:9)</PresentationFormat>
  <Paragraphs>77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56</cp:revision>
  <dcterms:created xsi:type="dcterms:W3CDTF">2015-08-27T07:30:00Z</dcterms:created>
  <dcterms:modified xsi:type="dcterms:W3CDTF">2018-06-29T06:57:40Z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