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252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itchFamily="2" charset="-122"/>
              <a:ea typeface="华文楷体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666762" y="1622108"/>
            <a:ext cx="3810000" cy="116586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itchFamily="2" charset="-122"/>
                <a:ea typeface="华文楷体" pitchFamily="2" charset="-122"/>
              </a:rPr>
              <a:t>大禹治水</a:t>
            </a:r>
          </a:p>
        </p:txBody>
      </p:sp>
    </p:spTree>
    <p:extLst>
      <p:ext uri="{BB962C8B-B14F-4D97-AF65-F5344CB8AC3E}">
        <p14:creationId xmlns:p14="http://schemas.microsoft.com/office/powerpoint/2010/main" val="2644060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0569" y="1577340"/>
            <a:ext cx="2246948" cy="2486978"/>
          </a:xfrm>
          <a:prstGeom prst="rect">
            <a:avLst/>
          </a:prstGeom>
        </p:spPr>
      </p:pic>
      <p:sp>
        <p:nvSpPr>
          <p:cNvPr id="3" name="矩形 1"/>
          <p:cNvSpPr/>
          <p:nvPr/>
        </p:nvSpPr>
        <p:spPr>
          <a:xfrm>
            <a:off x="2690336" y="2095976"/>
            <a:ext cx="473725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大禹是什么人？</a:t>
            </a:r>
          </a:p>
        </p:txBody>
      </p:sp>
      <p:sp>
        <p:nvSpPr>
          <p:cNvPr id="5" name="矩形 1"/>
          <p:cNvSpPr/>
          <p:nvPr/>
        </p:nvSpPr>
        <p:spPr>
          <a:xfrm>
            <a:off x="2690336" y="2644616"/>
            <a:ext cx="473725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大禹为什么要治水？</a:t>
            </a:r>
          </a:p>
        </p:txBody>
      </p:sp>
      <p:sp>
        <p:nvSpPr>
          <p:cNvPr id="7" name="矩形 1"/>
          <p:cNvSpPr/>
          <p:nvPr/>
        </p:nvSpPr>
        <p:spPr>
          <a:xfrm>
            <a:off x="2690336" y="3116580"/>
            <a:ext cx="473725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大禹是怎样治水的？</a:t>
            </a:r>
          </a:p>
        </p:txBody>
      </p:sp>
      <p:sp>
        <p:nvSpPr>
          <p:cNvPr id="8" name="矩形 1"/>
          <p:cNvSpPr/>
          <p:nvPr/>
        </p:nvSpPr>
        <p:spPr>
          <a:xfrm>
            <a:off x="2690336" y="3665220"/>
            <a:ext cx="473725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大禹治水的结果是怎样的？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2305050" y="1149667"/>
            <a:ext cx="4980146" cy="945833"/>
            <a:chOff x="4840" y="2414"/>
            <a:chExt cx="10457" cy="1986"/>
          </a:xfrm>
        </p:grpSpPr>
        <p:sp>
          <p:nvSpPr>
            <p:cNvPr id="4" name="矩形 1"/>
            <p:cNvSpPr/>
            <p:nvPr/>
          </p:nvSpPr>
          <p:spPr>
            <a:xfrm>
              <a:off x="5350" y="2719"/>
              <a:ext cx="9947" cy="121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</a:t>
              </a:r>
              <a:r>
                <a:rPr lang="zh-CN" altLang="en-US" sz="2100" b="1" dirty="0">
                  <a:solidFill>
                    <a:srgbClr val="3333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看到课题，你想问什么？</a:t>
              </a:r>
            </a:p>
          </p:txBody>
        </p:sp>
        <p:sp>
          <p:nvSpPr>
            <p:cNvPr id="9" name="云形标注 8"/>
            <p:cNvSpPr/>
            <p:nvPr/>
          </p:nvSpPr>
          <p:spPr>
            <a:xfrm>
              <a:off x="4840" y="2414"/>
              <a:ext cx="9188" cy="1986"/>
            </a:xfrm>
            <a:prstGeom prst="cloudCallout">
              <a:avLst>
                <a:gd name="adj1" fmla="val -55235"/>
                <a:gd name="adj2" fmla="val 70795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80543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洪    毒    蛇    兽      伤    灾   难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退   继    续    被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耕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恢 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855595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hóng  dú  shé  shòu sh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 z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ā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i n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</a:t>
            </a:r>
            <a:endParaRPr lang="zh-CN" altLang="en-US" b="1" dirty="0">
              <a:solidFill>
                <a:srgbClr val="FF0000"/>
              </a:solidFill>
              <a:latin typeface="锐字云字库舒体1.0" panose="02010604000000000000" charset="0"/>
              <a:ea typeface="锐字云字库舒体1.0" panose="02010604000000000000" charset="0"/>
              <a:cs typeface="Times New Roman" panose="02020603050405020304" pitchFamily="18" charset="0"/>
            </a:endParaRP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975849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eaLnBrk="0" hangingPunct="0">
              <a:lnSpc>
                <a:spcPct val="90000"/>
              </a:lnSpc>
            </a:pPr>
            <a:r>
              <a:rPr lang="en-US" altLang="zh-CN" b="1" dirty="0" err="1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tu</a:t>
            </a:r>
            <a:r>
              <a:rPr lang="en-US" altLang="zh-CN" b="1" dirty="0" err="1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ì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</a:t>
            </a:r>
            <a:r>
              <a:rPr lang="en-US" altLang="zh-CN" b="1" dirty="0" err="1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j</a:t>
            </a:r>
            <a:r>
              <a:rPr lang="en-US" altLang="zh-CN" b="1" dirty="0" err="1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ì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 </a:t>
            </a:r>
            <a:r>
              <a:rPr lang="en-US" altLang="zh-CN" b="1" dirty="0" err="1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x</a:t>
            </a:r>
            <a:r>
              <a:rPr lang="en-US" altLang="zh-CN" b="1" dirty="0" err="1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ù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  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</a:t>
            </a:r>
            <a:r>
              <a:rPr lang="en-US" altLang="zh-CN" b="1" dirty="0" err="1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b</a:t>
            </a:r>
            <a:r>
              <a:rPr lang="en-US" altLang="zh-CN" b="1" dirty="0" err="1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è</a:t>
            </a:r>
            <a:r>
              <a:rPr lang="en-US" altLang="zh-CN" b="1" dirty="0" err="1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i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</a:t>
            </a:r>
            <a:r>
              <a:rPr lang="en-US" altLang="zh-CN" b="1" dirty="0" err="1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g</a:t>
            </a:r>
            <a:r>
              <a:rPr lang="en-US" altLang="zh-CN" b="1" dirty="0" err="1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ē</a:t>
            </a:r>
            <a:r>
              <a:rPr lang="en-US" altLang="zh-CN" b="1" dirty="0" err="1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ng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 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hu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ī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</a:rPr>
              <a:t>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2018110"/>
            <a:ext cx="1526381" cy="1932384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190810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48051" y="1615678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洪（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难（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认（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业（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71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467" y="1448991"/>
            <a:ext cx="2116931" cy="26812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173" name="矩形 2"/>
          <p:cNvSpPr/>
          <p:nvPr/>
        </p:nvSpPr>
        <p:spPr>
          <a:xfrm>
            <a:off x="6074569" y="1865710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灾（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道（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被（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865710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洪水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942987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被迫</a:t>
            </a:r>
          </a:p>
        </p:txBody>
      </p:sp>
      <p:sp>
        <p:nvSpPr>
          <p:cNvPr id="7178" name="矩形 6"/>
          <p:cNvSpPr/>
          <p:nvPr/>
        </p:nvSpPr>
        <p:spPr>
          <a:xfrm>
            <a:off x="6618685" y="247888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河道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96215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水灾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340637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事业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7" y="294322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认真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45173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灾难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442574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</a:t>
            </a:r>
          </a:p>
        </p:txBody>
      </p:sp>
    </p:spTree>
    <p:extLst>
      <p:ext uri="{BB962C8B-B14F-4D97-AF65-F5344CB8AC3E}">
        <p14:creationId xmlns:p14="http://schemas.microsoft.com/office/powerpoint/2010/main" val="205758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洪    虫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它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蛇  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衤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皮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    忄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灰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恢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哄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洪    波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衤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被    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1855"/>
          <a:stretch>
            <a:fillRect/>
          </a:stretch>
        </p:blipFill>
        <p:spPr>
          <a:xfrm flipH="1">
            <a:off x="6132195" y="2248853"/>
            <a:ext cx="1588294" cy="203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9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" name="矩形 1"/>
          <p:cNvSpPr/>
          <p:nvPr/>
        </p:nvSpPr>
        <p:spPr>
          <a:xfrm>
            <a:off x="3566160" y="1947386"/>
            <a:ext cx="4500563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禹，后世尊称大禹，夏后氏首领。相传禹治黄河水患有功，受舜禅让继帝位。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禹建立了夏朝，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因此后人也称他为夏禹。他是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我国中古时代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与尧、舜齐名的贤圣帝王。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553402" y="2829401"/>
            <a:ext cx="1336358" cy="1453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6851" b="6202"/>
          <a:stretch>
            <a:fillRect/>
          </a:stretch>
        </p:blipFill>
        <p:spPr>
          <a:xfrm>
            <a:off x="1945006" y="1051561"/>
            <a:ext cx="1495901" cy="2132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80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67828" y="1212056"/>
            <a:ext cx="634031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洪水给人们带来了什么灾难？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7296"/>
          <a:stretch>
            <a:fillRect/>
          </a:stretch>
        </p:blipFill>
        <p:spPr>
          <a:xfrm>
            <a:off x="740569" y="995839"/>
            <a:ext cx="780574" cy="1233964"/>
          </a:xfrm>
          <a:prstGeom prst="rect">
            <a:avLst/>
          </a:prstGeom>
        </p:spPr>
      </p:pic>
      <p:sp>
        <p:nvSpPr>
          <p:cNvPr id="6" name="矩形 1"/>
          <p:cNvSpPr/>
          <p:nvPr/>
        </p:nvSpPr>
        <p:spPr>
          <a:xfrm>
            <a:off x="3538062" y="2359343"/>
            <a:ext cx="4313396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大水淹没了田地，冲毁了房屋，毒蛇猛兽到处伤害牲畜和百姓，人们的生活痛苦极了。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t="8347" b="13557"/>
          <a:stretch>
            <a:fillRect/>
          </a:stretch>
        </p:blipFill>
        <p:spPr>
          <a:xfrm>
            <a:off x="740569" y="2229803"/>
            <a:ext cx="2441258" cy="1768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2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214437" y="1244918"/>
            <a:ext cx="682561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第一个治水的人是谁？他是怎样治水的？结果又怎样？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672"/>
          <a:stretch>
            <a:fillRect/>
          </a:stretch>
        </p:blipFill>
        <p:spPr>
          <a:xfrm>
            <a:off x="453867" y="1085850"/>
            <a:ext cx="760571" cy="1233964"/>
          </a:xfrm>
          <a:prstGeom prst="rect">
            <a:avLst/>
          </a:prstGeom>
        </p:spPr>
      </p:pic>
      <p:sp>
        <p:nvSpPr>
          <p:cNvPr id="7" name="矩形 1"/>
          <p:cNvSpPr/>
          <p:nvPr/>
        </p:nvSpPr>
        <p:spPr>
          <a:xfrm>
            <a:off x="4228624" y="2297430"/>
            <a:ext cx="381142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一个名叫鲧的人领着大家治水。</a:t>
            </a:r>
          </a:p>
        </p:txBody>
      </p:sp>
      <p:sp>
        <p:nvSpPr>
          <p:cNvPr id="9" name="矩形 1"/>
          <p:cNvSpPr/>
          <p:nvPr/>
        </p:nvSpPr>
        <p:spPr>
          <a:xfrm>
            <a:off x="4109561" y="2985611"/>
            <a:ext cx="219551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筑坝挡水</a:t>
            </a:r>
          </a:p>
        </p:txBody>
      </p:sp>
      <p:sp>
        <p:nvSpPr>
          <p:cNvPr id="10" name="矩形 1"/>
          <p:cNvSpPr/>
          <p:nvPr/>
        </p:nvSpPr>
        <p:spPr>
          <a:xfrm>
            <a:off x="4109561" y="3691414"/>
            <a:ext cx="417099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九年过去了，洪水仍然没有消退。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r="29740"/>
          <a:stretch>
            <a:fillRect/>
          </a:stretch>
        </p:blipFill>
        <p:spPr>
          <a:xfrm>
            <a:off x="1214437" y="2297430"/>
            <a:ext cx="2408873" cy="163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241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397092" y="1752600"/>
            <a:ext cx="4727734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历时十三年。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十三年里，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他到处奔走，曾经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三次路过自己的家门口。可是他认为治水要紧，一次也没有走进家门看一看。</a:t>
            </a:r>
          </a:p>
        </p:txBody>
      </p:sp>
      <p:sp>
        <p:nvSpPr>
          <p:cNvPr id="2" name="矩形 1"/>
          <p:cNvSpPr/>
          <p:nvPr/>
        </p:nvSpPr>
        <p:spPr>
          <a:xfrm>
            <a:off x="1839754" y="1203960"/>
            <a:ext cx="59559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大禹为治水历时多长时间？付出了怎样的代价？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940594" y="1006317"/>
            <a:ext cx="760095" cy="123396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661410" y="3741420"/>
            <a:ext cx="350901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大禹治水，三过家门而不入。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 l="6360" r="4766"/>
          <a:stretch>
            <a:fillRect/>
          </a:stretch>
        </p:blipFill>
        <p:spPr>
          <a:xfrm>
            <a:off x="627221" y="2603183"/>
            <a:ext cx="2628900" cy="138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63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681413" y="2018824"/>
            <a:ext cx="4507706" cy="198882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禹吸取了鲧治水失败的教训，采用疏导的办法治水。他和千千万万的人在一起，开通了很多河道，让洪水通过河道，最后流到大海里去。</a:t>
            </a:r>
          </a:p>
        </p:txBody>
      </p:sp>
      <p:sp>
        <p:nvSpPr>
          <p:cNvPr id="2" name="矩形 1"/>
          <p:cNvSpPr/>
          <p:nvPr/>
        </p:nvSpPr>
        <p:spPr>
          <a:xfrm>
            <a:off x="1516857" y="1266349"/>
            <a:ext cx="577834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大禹是怎样治水的？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r="9729"/>
          <a:stretch>
            <a:fillRect/>
          </a:stretch>
        </p:blipFill>
        <p:spPr>
          <a:xfrm>
            <a:off x="470059" y="1126808"/>
            <a:ext cx="760095" cy="123396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15" y="2549843"/>
            <a:ext cx="2546985" cy="162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82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2" y="1167765"/>
            <a:ext cx="4948714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禹治水的结果怎样？</a:t>
            </a:r>
          </a:p>
        </p:txBody>
      </p:sp>
      <p:sp>
        <p:nvSpPr>
          <p:cNvPr id="8" name="矩形 1"/>
          <p:cNvSpPr/>
          <p:nvPr/>
        </p:nvSpPr>
        <p:spPr>
          <a:xfrm>
            <a:off x="3591878" y="1922621"/>
            <a:ext cx="4338161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洪水终于退了，毒蛇猛兽被驱赶走了，人们把家重新搬了回来。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大家在被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水淹过的土地上耕种，农业生产渐渐恢复了，百姓过上了安居乐业的生活。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00113" y="961073"/>
            <a:ext cx="550545" cy="96154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49" y="2325529"/>
            <a:ext cx="2142649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149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713196" y="1147525"/>
            <a:ext cx="505896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通过学习本文，你觉得大禹是个怎样的人？</a:t>
            </a:r>
          </a:p>
        </p:txBody>
      </p:sp>
      <p:pic>
        <p:nvPicPr>
          <p:cNvPr id="18435" name="图片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018"/>
          <a:stretch>
            <a:fillRect/>
          </a:stretch>
        </p:blipFill>
        <p:spPr>
          <a:xfrm>
            <a:off x="919163" y="2176463"/>
            <a:ext cx="1994297" cy="2169319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矩形 3"/>
          <p:cNvSpPr/>
          <p:nvPr/>
        </p:nvSpPr>
        <p:spPr>
          <a:xfrm>
            <a:off x="3253741" y="2176463"/>
            <a:ext cx="439912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）有思想，懂得变通的人。</a:t>
            </a:r>
          </a:p>
        </p:txBody>
      </p:sp>
      <p:sp>
        <p:nvSpPr>
          <p:cNvPr id="2" name="矩形 3"/>
          <p:cNvSpPr/>
          <p:nvPr/>
        </p:nvSpPr>
        <p:spPr>
          <a:xfrm>
            <a:off x="3253741" y="2845594"/>
            <a:ext cx="439912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）仁者，顾全大局的人。</a:t>
            </a:r>
          </a:p>
        </p:txBody>
      </p:sp>
      <p:sp>
        <p:nvSpPr>
          <p:cNvPr id="4" name="矩形 3"/>
          <p:cNvSpPr/>
          <p:nvPr/>
        </p:nvSpPr>
        <p:spPr>
          <a:xfrm>
            <a:off x="3253741" y="3488531"/>
            <a:ext cx="439912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）一心为民的人。</a:t>
            </a:r>
          </a:p>
        </p:txBody>
      </p:sp>
    </p:spTree>
    <p:extLst>
      <p:ext uri="{BB962C8B-B14F-4D97-AF65-F5344CB8AC3E}">
        <p14:creationId xmlns:p14="http://schemas.microsoft.com/office/powerpoint/2010/main" val="3215980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13315" name="矩形 1"/>
          <p:cNvSpPr/>
          <p:nvPr/>
        </p:nvSpPr>
        <p:spPr>
          <a:xfrm>
            <a:off x="740569" y="1189196"/>
            <a:ext cx="7461885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词语积累：</a:t>
            </a: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千千万万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（               ）               （              ）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>
              <a:lnSpc>
                <a:spcPct val="150000"/>
              </a:lnSpc>
            </a:pP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               ）               （               ）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238726" y="2278856"/>
            <a:ext cx="1322070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高高兴兴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4153853" y="2278856"/>
            <a:ext cx="140065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开开心心</a:t>
            </a: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1238727" y="3182302"/>
            <a:ext cx="1516856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明明白白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4153853" y="3182302"/>
            <a:ext cx="140065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里里外外</a:t>
            </a:r>
          </a:p>
        </p:txBody>
      </p:sp>
    </p:spTree>
    <p:extLst>
      <p:ext uri="{BB962C8B-B14F-4D97-AF65-F5344CB8AC3E}">
        <p14:creationId xmlns:p14="http://schemas.microsoft.com/office/powerpoint/2010/main" val="142087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4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517</Words>
  <Application>Microsoft Office PowerPoint</Application>
  <PresentationFormat>全屏显示(16:9)</PresentationFormat>
  <Paragraphs>77</Paragraphs>
  <Slides>14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5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58</cp:revision>
  <dcterms:created xsi:type="dcterms:W3CDTF">2015-08-27T07:30:00Z</dcterms:created>
  <dcterms:modified xsi:type="dcterms:W3CDTF">2018-06-29T06:58:45Z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