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0" r:id="rId2"/>
    <p:sldId id="311" r:id="rId3"/>
    <p:sldId id="312" r:id="rId4"/>
    <p:sldId id="313" r:id="rId5"/>
    <p:sldId id="314" r:id="rId6"/>
    <p:sldId id="315" r:id="rId7"/>
    <p:sldId id="316" r:id="rId8"/>
    <p:sldId id="317" r:id="rId9"/>
    <p:sldId id="318" r:id="rId10"/>
    <p:sldId id="319" r:id="rId11"/>
    <p:sldId id="320" r:id="rId12"/>
    <p:sldId id="321" r:id="rId13"/>
    <p:sldId id="322" r:id="rId14"/>
    <p:sldId id="323" r:id="rId15"/>
    <p:sldId id="324" r:id="rId16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492" y="-252"/>
      </p:cViewPr>
      <p:guideLst>
        <p:guide orient="horz" pos="1629"/>
        <p:guide pos="291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图片 7" descr="5-05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文本框 4"/>
          <p:cNvSpPr txBox="1">
            <a:spLocks noChangeArrowheads="1"/>
          </p:cNvSpPr>
          <p:nvPr/>
        </p:nvSpPr>
        <p:spPr bwMode="auto">
          <a:xfrm>
            <a:off x="5536883" y="2976325"/>
            <a:ext cx="1524000" cy="4845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700" b="1" noProof="1"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rPr>
              <a:t>课文解读</a:t>
            </a:r>
            <a:endParaRPr lang="zh-CN" altLang="en-US" sz="2700" b="1" noProof="1">
              <a:effectLst>
                <a:outerShdw blurRad="38100" dist="38100" dir="2700000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06166" y="767954"/>
            <a:ext cx="2893219" cy="434340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4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rPr>
              <a:t>小学语文二年级上册</a:t>
            </a:r>
            <a:endParaRPr lang="zh-CN" altLang="en-US" sz="2400" b="1" noProof="1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051924" y="1622108"/>
            <a:ext cx="4728210" cy="1165860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zh-CN" sz="72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朱德的扁担</a:t>
            </a:r>
          </a:p>
        </p:txBody>
      </p:sp>
    </p:spTree>
    <p:extLst>
      <p:ext uri="{BB962C8B-B14F-4D97-AF65-F5344CB8AC3E}">
        <p14:creationId xmlns:p14="http://schemas.microsoft.com/office/powerpoint/2010/main" val="403902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</a:p>
        </p:txBody>
      </p:sp>
      <p:sp>
        <p:nvSpPr>
          <p:cNvPr id="4" name="矩形 1"/>
          <p:cNvSpPr/>
          <p:nvPr/>
        </p:nvSpPr>
        <p:spPr>
          <a:xfrm>
            <a:off x="4191476" y="1702594"/>
            <a:ext cx="3200400" cy="198882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朱德：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中国人民解放军和中华人民共和国的主要缔造者和领导人之一。中华人民共和国十大元帅之首。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975" y="1109187"/>
            <a:ext cx="1957864" cy="293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720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</a:p>
        </p:txBody>
      </p:sp>
      <p:sp>
        <p:nvSpPr>
          <p:cNvPr id="4" name="矩形 1"/>
          <p:cNvSpPr/>
          <p:nvPr/>
        </p:nvSpPr>
        <p:spPr>
          <a:xfrm>
            <a:off x="3454242" y="1654493"/>
            <a:ext cx="4062889" cy="246888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扁担</a:t>
            </a:r>
            <a:r>
              <a:rPr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是扁圆长条形挑、抬物品的竹木用具，扁担有用木制的，也有用竹做的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。其外形一般都是简朴自然：直挺挺的，不枝不蔓，酷似一个简简单单的“一”字。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2490" y="1550194"/>
            <a:ext cx="2112169" cy="267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87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2976087" y="2121694"/>
            <a:ext cx="5235416" cy="1583531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朱   德   扁   担   志    伍    敌    抽</a:t>
            </a:r>
          </a:p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90000"/>
              </a:lnSpc>
            </a:pP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陡   难   斗    仗     疼    根   料   敬 </a:t>
            </a:r>
          </a:p>
        </p:txBody>
      </p:sp>
      <p:sp>
        <p:nvSpPr>
          <p:cNvPr id="6148" name="Rectangle 2"/>
          <p:cNvSpPr>
            <a:spLocks noGrp="1"/>
          </p:cNvSpPr>
          <p:nvPr/>
        </p:nvSpPr>
        <p:spPr>
          <a:xfrm>
            <a:off x="2855595" y="1778794"/>
            <a:ext cx="5476875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zhū  dé  bi</a:t>
            </a:r>
            <a:r>
              <a:rPr lang="en-US" altLang="zh-CN" b="1" dirty="0">
                <a:solidFill>
                  <a:srgbClr val="FF0000"/>
                </a:solidFill>
                <a:latin typeface="宋体" panose="02010600030101010101" pitchFamily="2" charset="-122"/>
                <a:ea typeface="锐字云字库舒体1.0" panose="02010604000000000000" charset="0"/>
                <a:cs typeface="宋体" panose="02010600030101010101" pitchFamily="2" charset="-122"/>
              </a:rPr>
              <a:t>ǎ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n d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à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n zhì  w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0"/>
                <a:cs typeface="Times New Roman" panose="02020603050405020304" pitchFamily="18" charset="0"/>
              </a:rPr>
              <a:t>ǔ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   dí  chōu</a:t>
            </a:r>
            <a:endParaRPr lang="zh-CN" altLang="en-US" b="1" dirty="0">
              <a:solidFill>
                <a:srgbClr val="FF0000"/>
              </a:solidFill>
              <a:latin typeface="锐字云字库舒体1.0" panose="02010604000000000000" charset="0"/>
              <a:ea typeface="锐字云字库舒体1.0" panose="02010604000000000000" charset="0"/>
              <a:cs typeface="Times New Roman" panose="02020603050405020304" pitchFamily="18" charset="0"/>
            </a:endParaRPr>
          </a:p>
        </p:txBody>
      </p:sp>
      <p:sp>
        <p:nvSpPr>
          <p:cNvPr id="6149" name="Rectangle 2"/>
          <p:cNvSpPr>
            <a:spLocks noGrp="1"/>
          </p:cNvSpPr>
          <p:nvPr/>
        </p:nvSpPr>
        <p:spPr>
          <a:xfrm>
            <a:off x="2704862" y="2812971"/>
            <a:ext cx="5048250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d</a:t>
            </a:r>
            <a:r>
              <a:rPr lang="en-US" altLang="zh-CN" b="1" dirty="0">
                <a:solidFill>
                  <a:srgbClr val="FF0000"/>
                </a:solidFill>
                <a:latin typeface="宋体" panose="02010600030101010101" pitchFamily="2" charset="-122"/>
                <a:ea typeface="锐字云字库舒体1.0" panose="02010604000000000000" charset="-122"/>
                <a:cs typeface="宋体" panose="02010600030101010101" pitchFamily="2" charset="-122"/>
              </a:rPr>
              <a:t>ǒ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u  n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á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 d</a:t>
            </a:r>
            <a:r>
              <a:rPr lang="en-US" altLang="zh-CN" b="1" dirty="0">
                <a:solidFill>
                  <a:srgbClr val="FF0000"/>
                </a:solidFill>
                <a:latin typeface="宋体" panose="02010600030101010101" pitchFamily="2" charset="-122"/>
                <a:ea typeface="锐字云字库舒体1.0" panose="02010604000000000000" charset="-122"/>
                <a:cs typeface="宋体" panose="02010600030101010101" pitchFamily="2" charset="-122"/>
              </a:rPr>
              <a:t>ǒ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u zh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à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ng t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é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ng g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ē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 li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à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o j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ì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ng 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2018110"/>
            <a:ext cx="1526381" cy="1932384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10552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6148" grpId="0"/>
      <p:bldP spid="614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3448051" y="1615678"/>
            <a:ext cx="1794272" cy="239434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扁（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志（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军（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士（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171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1448991"/>
            <a:ext cx="2116931" cy="2681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3" name="矩形 2"/>
          <p:cNvSpPr/>
          <p:nvPr/>
        </p:nvSpPr>
        <p:spPr>
          <a:xfrm>
            <a:off x="6074569" y="1865710"/>
            <a:ext cx="2049066" cy="198882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担（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伍（      ）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战（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怎（       ）</a:t>
            </a:r>
          </a:p>
        </p:txBody>
      </p:sp>
      <p:sp>
        <p:nvSpPr>
          <p:cNvPr id="8" name="Rectangle 2"/>
          <p:cNvSpPr>
            <a:spLocks noGrp="1"/>
          </p:cNvSpPr>
          <p:nvPr/>
        </p:nvSpPr>
        <p:spPr>
          <a:xfrm>
            <a:off x="4036219" y="1865710"/>
            <a:ext cx="845344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扁平</a:t>
            </a:r>
          </a:p>
        </p:txBody>
      </p:sp>
      <p:sp>
        <p:nvSpPr>
          <p:cNvPr id="7177" name="矩形 5"/>
          <p:cNvSpPr/>
          <p:nvPr/>
        </p:nvSpPr>
        <p:spPr>
          <a:xfrm>
            <a:off x="6618685" y="2942987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战斗</a:t>
            </a:r>
          </a:p>
        </p:txBody>
      </p:sp>
      <p:sp>
        <p:nvSpPr>
          <p:cNvPr id="7178" name="矩形 6"/>
          <p:cNvSpPr/>
          <p:nvPr/>
        </p:nvSpPr>
        <p:spPr>
          <a:xfrm>
            <a:off x="6618685" y="2478881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队伍</a:t>
            </a:r>
          </a:p>
        </p:txBody>
      </p:sp>
      <p:sp>
        <p:nvSpPr>
          <p:cNvPr id="7179" name="矩形 8"/>
          <p:cNvSpPr/>
          <p:nvPr/>
        </p:nvSpPr>
        <p:spPr>
          <a:xfrm>
            <a:off x="6579394" y="1962150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扁担</a:t>
            </a:r>
          </a:p>
        </p:txBody>
      </p:sp>
      <p:sp>
        <p:nvSpPr>
          <p:cNvPr id="7181" name="矩形 10"/>
          <p:cNvSpPr/>
          <p:nvPr/>
        </p:nvSpPr>
        <p:spPr>
          <a:xfrm>
            <a:off x="4015978" y="3406379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士兵</a:t>
            </a:r>
          </a:p>
        </p:txBody>
      </p:sp>
      <p:sp>
        <p:nvSpPr>
          <p:cNvPr id="7182" name="矩形 11"/>
          <p:cNvSpPr/>
          <p:nvPr/>
        </p:nvSpPr>
        <p:spPr>
          <a:xfrm>
            <a:off x="3995737" y="2943225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军人</a:t>
            </a:r>
          </a:p>
        </p:txBody>
      </p:sp>
      <p:sp>
        <p:nvSpPr>
          <p:cNvPr id="7183" name="矩形 12"/>
          <p:cNvSpPr/>
          <p:nvPr/>
        </p:nvSpPr>
        <p:spPr>
          <a:xfrm>
            <a:off x="4036219" y="2451735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同志</a:t>
            </a:r>
          </a:p>
        </p:txBody>
      </p:sp>
      <p:sp>
        <p:nvSpPr>
          <p:cNvPr id="2" name="矩形 5"/>
          <p:cNvSpPr/>
          <p:nvPr/>
        </p:nvSpPr>
        <p:spPr>
          <a:xfrm>
            <a:off x="6618685" y="3442574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怎样</a:t>
            </a:r>
          </a:p>
        </p:txBody>
      </p:sp>
    </p:spTree>
    <p:extLst>
      <p:ext uri="{BB962C8B-B14F-4D97-AF65-F5344CB8AC3E}">
        <p14:creationId xmlns:p14="http://schemas.microsoft.com/office/powerpoint/2010/main" val="3598914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7173" grpId="0"/>
      <p:bldP spid="8" grpId="0"/>
      <p:bldP spid="7177" grpId="0"/>
      <p:bldP spid="7178" grpId="0"/>
      <p:bldP spid="7179" grpId="0"/>
      <p:bldP spid="7181" grpId="0"/>
      <p:bldP spid="7182" grpId="0"/>
      <p:bldP spid="7183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2" name="矩形 1"/>
          <p:cNvSpPr/>
          <p:nvPr/>
        </p:nvSpPr>
        <p:spPr>
          <a:xfrm>
            <a:off x="1162051" y="1104900"/>
            <a:ext cx="1259681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加一加：</a:t>
            </a:r>
          </a:p>
        </p:txBody>
      </p:sp>
      <p:sp>
        <p:nvSpPr>
          <p:cNvPr id="3" name="矩形 2"/>
          <p:cNvSpPr/>
          <p:nvPr/>
        </p:nvSpPr>
        <p:spPr>
          <a:xfrm>
            <a:off x="1420416" y="1687116"/>
            <a:ext cx="6519863" cy="13716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扌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旦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担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亻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伍</a:t>
            </a:r>
          </a:p>
          <a:p>
            <a:endParaRPr lang="zh-CN" altLang="en-US" sz="21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扌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抽       亻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丈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仗</a:t>
            </a:r>
          </a:p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6" name="矩形 5"/>
          <p:cNvSpPr/>
          <p:nvPr/>
        </p:nvSpPr>
        <p:spPr>
          <a:xfrm>
            <a:off x="1162051" y="3058716"/>
            <a:ext cx="1259681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换一换：</a:t>
            </a:r>
          </a:p>
        </p:txBody>
      </p:sp>
      <p:sp>
        <p:nvSpPr>
          <p:cNvPr id="7" name="矩形 6"/>
          <p:cNvSpPr/>
          <p:nvPr/>
        </p:nvSpPr>
        <p:spPr>
          <a:xfrm>
            <a:off x="1420416" y="3640931"/>
            <a:ext cx="6519863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但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亻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扌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担    跟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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木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    </a:t>
            </a:r>
          </a:p>
        </p:txBody>
      </p:sp>
      <p:pic>
        <p:nvPicPr>
          <p:cNvPr id="8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0896" y="1352059"/>
            <a:ext cx="2116931" cy="2681288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735530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667828" y="1212056"/>
            <a:ext cx="634031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故事发生在什么时间？什么地点？什么环境？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7296"/>
          <a:stretch>
            <a:fillRect/>
          </a:stretch>
        </p:blipFill>
        <p:spPr>
          <a:xfrm>
            <a:off x="740569" y="995839"/>
            <a:ext cx="780574" cy="1233964"/>
          </a:xfrm>
          <a:prstGeom prst="rect">
            <a:avLst/>
          </a:prstGeom>
        </p:spPr>
      </p:pic>
      <p:sp>
        <p:nvSpPr>
          <p:cNvPr id="4" name="矩形 1"/>
          <p:cNvSpPr/>
          <p:nvPr/>
        </p:nvSpPr>
        <p:spPr>
          <a:xfrm>
            <a:off x="3694747" y="1930241"/>
            <a:ext cx="2243138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1928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5" name="矩形 1"/>
          <p:cNvSpPr/>
          <p:nvPr/>
        </p:nvSpPr>
        <p:spPr>
          <a:xfrm>
            <a:off x="3694747" y="2478881"/>
            <a:ext cx="2243138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井冈山。</a:t>
            </a:r>
          </a:p>
        </p:txBody>
      </p:sp>
      <p:sp>
        <p:nvSpPr>
          <p:cNvPr id="6" name="矩形 1"/>
          <p:cNvSpPr/>
          <p:nvPr/>
        </p:nvSpPr>
        <p:spPr>
          <a:xfrm>
            <a:off x="3694748" y="3027521"/>
            <a:ext cx="4313396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跟毛泽东同志会师了，红军在山上，山下不远处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就是敌人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569" y="2478881"/>
            <a:ext cx="2687955" cy="1350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237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472089" y="1085850"/>
            <a:ext cx="485155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想一想：朱德用扁担干什么？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672"/>
          <a:stretch>
            <a:fillRect/>
          </a:stretch>
        </p:blipFill>
        <p:spPr>
          <a:xfrm>
            <a:off x="469583" y="1085850"/>
            <a:ext cx="760571" cy="1233964"/>
          </a:xfrm>
          <a:prstGeom prst="rect">
            <a:avLst/>
          </a:prstGeom>
        </p:spPr>
      </p:pic>
      <p:sp>
        <p:nvSpPr>
          <p:cNvPr id="9" name="矩形 1"/>
          <p:cNvSpPr/>
          <p:nvPr/>
        </p:nvSpPr>
        <p:spPr>
          <a:xfrm>
            <a:off x="4880610" y="2642235"/>
            <a:ext cx="205454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挑粮上山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089" y="1791653"/>
            <a:ext cx="2249805" cy="224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05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3585210" y="2007394"/>
            <a:ext cx="4539139" cy="198882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由于敌军严密封锁，井冈山革命根据地的食盐、布匹、药材和粮食奇缺，红军生活十分困难。为了解决吃饭问题，红军发起了下山挑粮运动。</a:t>
            </a:r>
          </a:p>
        </p:txBody>
      </p:sp>
      <p:sp>
        <p:nvSpPr>
          <p:cNvPr id="2" name="矩形 1"/>
          <p:cNvSpPr/>
          <p:nvPr/>
        </p:nvSpPr>
        <p:spPr>
          <a:xfrm>
            <a:off x="1539240" y="1236345"/>
            <a:ext cx="467629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为什么需要挑粮上山？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729"/>
          <a:stretch>
            <a:fillRect/>
          </a:stretch>
        </p:blipFill>
        <p:spPr>
          <a:xfrm>
            <a:off x="740569" y="1044893"/>
            <a:ext cx="760095" cy="123396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2554" y="2055495"/>
            <a:ext cx="1893094" cy="1893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206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4026218" y="2360771"/>
            <a:ext cx="3535680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他穿着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草鞋，戴着斗笠，挑起粮食，跟大家一块儿爬山。</a:t>
            </a:r>
          </a:p>
        </p:txBody>
      </p:sp>
      <p:sp>
        <p:nvSpPr>
          <p:cNvPr id="2" name="矩形 1"/>
          <p:cNvSpPr/>
          <p:nvPr/>
        </p:nvSpPr>
        <p:spPr>
          <a:xfrm>
            <a:off x="1516857" y="1266349"/>
            <a:ext cx="5778341" cy="553998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说说你看到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的挑粮的朱德什么样。</a:t>
            </a:r>
            <a:endParaRPr lang="zh-CN" altLang="en-US" sz="21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729"/>
          <a:stretch>
            <a:fillRect/>
          </a:stretch>
        </p:blipFill>
        <p:spPr>
          <a:xfrm>
            <a:off x="470059" y="1126808"/>
            <a:ext cx="760095" cy="123396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BFF">
                  <a:alpha val="100000"/>
                </a:srgbClr>
              </a:clrFrom>
              <a:clrTo>
                <a:srgbClr val="FFFB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23951" y="2205990"/>
            <a:ext cx="2221706" cy="167830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53317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659732" y="1167765"/>
            <a:ext cx="494871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大家为什么把朱德的扁担藏了起来？</a:t>
            </a:r>
          </a:p>
        </p:txBody>
      </p:sp>
      <p:sp>
        <p:nvSpPr>
          <p:cNvPr id="8" name="矩形 1"/>
          <p:cNvSpPr/>
          <p:nvPr/>
        </p:nvSpPr>
        <p:spPr>
          <a:xfrm>
            <a:off x="2547937" y="1922621"/>
            <a:ext cx="5169218" cy="15087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因为朱德白天挑粮爬山，晚上还常常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整夜整夜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地研究怎样跟敌人打仗。大家看了心疼，就把他那根扁担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藏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了起来。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113" y="961073"/>
            <a:ext cx="550545" cy="96154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1855"/>
          <a:stretch>
            <a:fillRect/>
          </a:stretch>
        </p:blipFill>
        <p:spPr>
          <a:xfrm>
            <a:off x="740569" y="2325529"/>
            <a:ext cx="1611630" cy="2032635"/>
          </a:xfrm>
          <a:prstGeom prst="rect">
            <a:avLst/>
          </a:prstGeom>
        </p:spPr>
      </p:pic>
      <p:cxnSp>
        <p:nvCxnSpPr>
          <p:cNvPr id="3" name="直接箭头连接符 2"/>
          <p:cNvCxnSpPr/>
          <p:nvPr/>
        </p:nvCxnSpPr>
        <p:spPr>
          <a:xfrm flipH="1">
            <a:off x="5206365" y="3376613"/>
            <a:ext cx="250984" cy="423386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4" name="矩形 1"/>
          <p:cNvSpPr/>
          <p:nvPr/>
        </p:nvSpPr>
        <p:spPr>
          <a:xfrm>
            <a:off x="2658428" y="3674745"/>
            <a:ext cx="494871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可以看出大家对朱德的关心和爱戴。</a:t>
            </a:r>
          </a:p>
        </p:txBody>
      </p:sp>
    </p:spTree>
    <p:extLst>
      <p:ext uri="{BB962C8B-B14F-4D97-AF65-F5344CB8AC3E}">
        <p14:creationId xmlns:p14="http://schemas.microsoft.com/office/powerpoint/2010/main" val="2942672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659732" y="1167765"/>
            <a:ext cx="4948714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你知道为什么朱德会在扁担上写上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朱德的扁担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吗？</a:t>
            </a:r>
          </a:p>
        </p:txBody>
      </p:sp>
      <p:sp>
        <p:nvSpPr>
          <p:cNvPr id="8" name="矩形 1"/>
          <p:cNvSpPr/>
          <p:nvPr/>
        </p:nvSpPr>
        <p:spPr>
          <a:xfrm>
            <a:off x="2352199" y="2512219"/>
            <a:ext cx="5890260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为了在扁担上作记号，表明这是朱德的扁担。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113" y="961073"/>
            <a:ext cx="550545" cy="96154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1855"/>
          <a:stretch>
            <a:fillRect/>
          </a:stretch>
        </p:blipFill>
        <p:spPr>
          <a:xfrm>
            <a:off x="740569" y="2325529"/>
            <a:ext cx="1611630" cy="2032635"/>
          </a:xfrm>
          <a:prstGeom prst="rect">
            <a:avLst/>
          </a:prstGeom>
        </p:spPr>
      </p:pic>
      <p:sp>
        <p:nvSpPr>
          <p:cNvPr id="4" name="矩形 1"/>
          <p:cNvSpPr/>
          <p:nvPr/>
        </p:nvSpPr>
        <p:spPr>
          <a:xfrm>
            <a:off x="2823210" y="3298031"/>
            <a:ext cx="494871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为了不让大家再藏他的扁担。</a:t>
            </a:r>
          </a:p>
        </p:txBody>
      </p:sp>
      <p:sp>
        <p:nvSpPr>
          <p:cNvPr id="5" name="左大括号 4"/>
          <p:cNvSpPr/>
          <p:nvPr/>
        </p:nvSpPr>
        <p:spPr>
          <a:xfrm>
            <a:off x="2571274" y="2670810"/>
            <a:ext cx="157163" cy="1113473"/>
          </a:xfrm>
          <a:prstGeom prst="leftBrace">
            <a:avLst/>
          </a:prstGeom>
          <a:noFill/>
          <a:ln w="412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79064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" grpId="0"/>
      <p:bldP spid="4" grpId="0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/>
        </p:nvSpPr>
        <p:spPr>
          <a:xfrm>
            <a:off x="1107281" y="365523"/>
            <a:ext cx="938213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  <p:sp>
        <p:nvSpPr>
          <p:cNvPr id="13315" name="矩形 1"/>
          <p:cNvSpPr/>
          <p:nvPr/>
        </p:nvSpPr>
        <p:spPr>
          <a:xfrm>
            <a:off x="2045494" y="1304449"/>
            <a:ext cx="572690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 indent="-171450">
              <a:lnSpc>
                <a:spcPct val="150000"/>
              </a:lnSpc>
              <a:spcBef>
                <a:spcPts val="750"/>
              </a:spcBef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通过学习本文，你认为朱德是个怎样的人？</a:t>
            </a:r>
          </a:p>
        </p:txBody>
      </p:sp>
      <p:pic>
        <p:nvPicPr>
          <p:cNvPr id="18435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919163" y="2176463"/>
            <a:ext cx="1994297" cy="216931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3"/>
          <p:cNvSpPr/>
          <p:nvPr/>
        </p:nvSpPr>
        <p:spPr>
          <a:xfrm>
            <a:off x="2913698" y="2176463"/>
            <a:ext cx="4399121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朱德做事不怕困难。</a:t>
            </a:r>
          </a:p>
        </p:txBody>
      </p:sp>
      <p:sp>
        <p:nvSpPr>
          <p:cNvPr id="2" name="矩形 3"/>
          <p:cNvSpPr/>
          <p:nvPr/>
        </p:nvSpPr>
        <p:spPr>
          <a:xfrm>
            <a:off x="2913697" y="2725103"/>
            <a:ext cx="5268278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朱德作为军长，带头挑粮，非常负责。</a:t>
            </a:r>
          </a:p>
        </p:txBody>
      </p:sp>
      <p:sp>
        <p:nvSpPr>
          <p:cNvPr id="4" name="矩形 3"/>
          <p:cNvSpPr/>
          <p:nvPr/>
        </p:nvSpPr>
        <p:spPr>
          <a:xfrm>
            <a:off x="3019902" y="3361372"/>
            <a:ext cx="5353526" cy="553998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朱德很爱战士们，很乐意为大家做事。</a:t>
            </a:r>
          </a:p>
        </p:txBody>
      </p:sp>
    </p:spTree>
    <p:extLst>
      <p:ext uri="{BB962C8B-B14F-4D97-AF65-F5344CB8AC3E}">
        <p14:creationId xmlns:p14="http://schemas.microsoft.com/office/powerpoint/2010/main" val="4055217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3" grpId="0"/>
      <p:bldP spid="2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练一练</a:t>
            </a:r>
          </a:p>
        </p:txBody>
      </p:sp>
      <p:sp>
        <p:nvSpPr>
          <p:cNvPr id="13315" name="矩形 1"/>
          <p:cNvSpPr/>
          <p:nvPr/>
        </p:nvSpPr>
        <p:spPr>
          <a:xfrm>
            <a:off x="740569" y="1189196"/>
            <a:ext cx="4371975" cy="29489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连一连：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挑着                 草鞋</a:t>
            </a:r>
          </a:p>
          <a:p>
            <a:pPr>
              <a:lnSpc>
                <a:spcPct val="150000"/>
              </a:lnSpc>
            </a:pP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穿着                 斗笠</a:t>
            </a: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pPr>
              <a:lnSpc>
                <a:spcPct val="150000"/>
              </a:lnSpc>
            </a:pP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戴着                 粮食 </a:t>
            </a:r>
            <a:r>
              <a:rPr lang="zh-CN" altLang="en-US" sz="210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2273617" y="2027873"/>
            <a:ext cx="1317308" cy="1819275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" name="直接连接符 5"/>
          <p:cNvCxnSpPr/>
          <p:nvPr/>
        </p:nvCxnSpPr>
        <p:spPr>
          <a:xfrm flipV="1">
            <a:off x="2273617" y="2075021"/>
            <a:ext cx="1254443" cy="91059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" name="直接连接符 6"/>
          <p:cNvCxnSpPr/>
          <p:nvPr/>
        </p:nvCxnSpPr>
        <p:spPr>
          <a:xfrm flipV="1">
            <a:off x="2267903" y="2952750"/>
            <a:ext cx="1354455" cy="989648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8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4711" y="1456849"/>
            <a:ext cx="2116931" cy="2681288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916463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0"/>
            <a:ext cx="9145656" cy="51425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700" y="1166370"/>
            <a:ext cx="2268548" cy="169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19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461</Words>
  <Application>Microsoft Office PowerPoint</Application>
  <PresentationFormat>全屏显示(16:9)</PresentationFormat>
  <Paragraphs>73</Paragraphs>
  <Slides>15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16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sunkuanxing</cp:lastModifiedBy>
  <cp:revision>59</cp:revision>
  <dcterms:created xsi:type="dcterms:W3CDTF">2015-08-27T07:30:00Z</dcterms:created>
  <dcterms:modified xsi:type="dcterms:W3CDTF">2018-06-29T06:59:14Z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2052-10.1.0.5554</vt:lpwstr>
  </property>
</Properties>
</file>