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6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25867" y="1622108"/>
            <a:ext cx="289179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葡萄沟</a:t>
            </a:r>
          </a:p>
        </p:txBody>
      </p:sp>
    </p:spTree>
    <p:extLst>
      <p:ext uri="{BB962C8B-B14F-4D97-AF65-F5344CB8AC3E}">
        <p14:creationId xmlns:p14="http://schemas.microsoft.com/office/powerpoint/2010/main" val="356884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207" y="1121093"/>
            <a:ext cx="3136583" cy="1750219"/>
          </a:xfrm>
          <a:prstGeom prst="rect">
            <a:avLst/>
          </a:prstGeom>
        </p:spPr>
      </p:pic>
      <p:sp>
        <p:nvSpPr>
          <p:cNvPr id="3" name="矩形 1"/>
          <p:cNvSpPr/>
          <p:nvPr/>
        </p:nvSpPr>
        <p:spPr>
          <a:xfrm>
            <a:off x="1012031" y="2871311"/>
            <a:ext cx="6797993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葡萄沟位于吐鲁番市东北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千米的火焰山峡谷中。它南北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长约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千米，东西宽约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0.6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千米，最宽处可达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千米。沟中绿荫蔽日，到处是葡萄架，村舍农家错落有致。</a:t>
            </a:r>
          </a:p>
        </p:txBody>
      </p:sp>
    </p:spTree>
    <p:extLst>
      <p:ext uri="{BB962C8B-B14F-4D97-AF65-F5344CB8AC3E}">
        <p14:creationId xmlns:p14="http://schemas.microsoft.com/office/powerpoint/2010/main" val="408344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沟   产   梨   份    种    搭   棚   淡   够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好   收     城    市   留   钉   利   分   味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55595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gōu ch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lí  f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zhòng d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péng d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gòu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761060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o 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ō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u ch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é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ì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li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ú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d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ì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l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ì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f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w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i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14962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Rectangle 2"/>
          <p:cNvSpPr>
            <a:spLocks noGrp="1"/>
          </p:cNvSpPr>
          <p:nvPr/>
        </p:nvSpPr>
        <p:spPr>
          <a:xfrm>
            <a:off x="2855595" y="1834992"/>
            <a:ext cx="725329" cy="7062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</a:t>
            </a:r>
          </a:p>
        </p:txBody>
      </p:sp>
      <p:sp>
        <p:nvSpPr>
          <p:cNvPr id="7" name="Rectangle 2"/>
          <p:cNvSpPr>
            <a:spLocks noGrp="1"/>
          </p:cNvSpPr>
          <p:nvPr/>
        </p:nvSpPr>
        <p:spPr>
          <a:xfrm>
            <a:off x="3439954" y="1492091"/>
            <a:ext cx="795338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zhòng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3509487" y="2450783"/>
            <a:ext cx="794861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zh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ǒ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</a:t>
            </a:r>
          </a:p>
        </p:txBody>
      </p:sp>
      <p:sp>
        <p:nvSpPr>
          <p:cNvPr id="9" name="左大括号 8"/>
          <p:cNvSpPr/>
          <p:nvPr/>
        </p:nvSpPr>
        <p:spPr>
          <a:xfrm>
            <a:off x="3238024" y="1675448"/>
            <a:ext cx="342900" cy="958691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4235291" y="1403033"/>
            <a:ext cx="1070610" cy="52054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种地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4304824" y="2316957"/>
            <a:ext cx="788670" cy="50911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种子</a:t>
            </a:r>
          </a:p>
        </p:txBody>
      </p:sp>
      <p:sp>
        <p:nvSpPr>
          <p:cNvPr id="12" name="Rectangle 2"/>
          <p:cNvSpPr>
            <a:spLocks noGrp="1"/>
          </p:cNvSpPr>
          <p:nvPr/>
        </p:nvSpPr>
        <p:spPr>
          <a:xfrm>
            <a:off x="5454015" y="1835468"/>
            <a:ext cx="725329" cy="7062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好</a:t>
            </a:r>
          </a:p>
        </p:txBody>
      </p:sp>
      <p:sp>
        <p:nvSpPr>
          <p:cNvPr id="13" name="Rectangle 2"/>
          <p:cNvSpPr>
            <a:spLocks noGrp="1"/>
          </p:cNvSpPr>
          <p:nvPr/>
        </p:nvSpPr>
        <p:spPr>
          <a:xfrm>
            <a:off x="6107906" y="1491615"/>
            <a:ext cx="72580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h</a:t>
            </a:r>
            <a:r>
              <a:rPr lang="en-US" altLang="en-US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4" name="Rectangle 2"/>
          <p:cNvSpPr>
            <a:spLocks noGrp="1"/>
          </p:cNvSpPr>
          <p:nvPr/>
        </p:nvSpPr>
        <p:spPr>
          <a:xfrm>
            <a:off x="6107906" y="2451259"/>
            <a:ext cx="681038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</a:t>
            </a:r>
          </a:p>
        </p:txBody>
      </p:sp>
      <p:sp>
        <p:nvSpPr>
          <p:cNvPr id="15" name="左大括号 14"/>
          <p:cNvSpPr/>
          <p:nvPr/>
        </p:nvSpPr>
        <p:spPr>
          <a:xfrm>
            <a:off x="5836444" y="1675924"/>
            <a:ext cx="342900" cy="958691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Rectangle 2"/>
          <p:cNvSpPr>
            <a:spLocks noGrp="1"/>
          </p:cNvSpPr>
          <p:nvPr/>
        </p:nvSpPr>
        <p:spPr>
          <a:xfrm>
            <a:off x="6833711" y="1403509"/>
            <a:ext cx="1070610" cy="52054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好坏</a:t>
            </a:r>
          </a:p>
        </p:txBody>
      </p:sp>
      <p:sp>
        <p:nvSpPr>
          <p:cNvPr id="17" name="Rectangle 2"/>
          <p:cNvSpPr>
            <a:spLocks noGrp="1"/>
          </p:cNvSpPr>
          <p:nvPr/>
        </p:nvSpPr>
        <p:spPr>
          <a:xfrm>
            <a:off x="6903244" y="2317433"/>
            <a:ext cx="788670" cy="50911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好客</a:t>
            </a:r>
          </a:p>
        </p:txBody>
      </p:sp>
      <p:sp>
        <p:nvSpPr>
          <p:cNvPr id="18" name="Rectangle 2"/>
          <p:cNvSpPr>
            <a:spLocks noGrp="1"/>
          </p:cNvSpPr>
          <p:nvPr/>
        </p:nvSpPr>
        <p:spPr>
          <a:xfrm>
            <a:off x="2855595" y="3225642"/>
            <a:ext cx="725329" cy="7062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</a:p>
        </p:txBody>
      </p:sp>
      <p:sp>
        <p:nvSpPr>
          <p:cNvPr id="19" name="Rectangle 2"/>
          <p:cNvSpPr>
            <a:spLocks noGrp="1"/>
          </p:cNvSpPr>
          <p:nvPr/>
        </p:nvSpPr>
        <p:spPr>
          <a:xfrm>
            <a:off x="3509486" y="2882741"/>
            <a:ext cx="795338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fēn</a:t>
            </a:r>
          </a:p>
        </p:txBody>
      </p:sp>
      <p:sp>
        <p:nvSpPr>
          <p:cNvPr id="20" name="Rectangle 2"/>
          <p:cNvSpPr>
            <a:spLocks noGrp="1"/>
          </p:cNvSpPr>
          <p:nvPr/>
        </p:nvSpPr>
        <p:spPr>
          <a:xfrm>
            <a:off x="3439954" y="3770947"/>
            <a:ext cx="794861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f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</a:t>
            </a:r>
            <a:endParaRPr lang="en-US" altLang="zh-CN" b="1" dirty="0">
              <a:solidFill>
                <a:srgbClr val="FF0000"/>
              </a:solidFill>
              <a:latin typeface="锐字云字库舒体1.0" panose="02010604000000000000" charset="-122"/>
              <a:ea typeface="锐字云字库舒体1.0" panose="02010604000000000000" charset="-122"/>
              <a:cs typeface="Times New Roman" panose="02020603050405020304" pitchFamily="18" charset="0"/>
            </a:endParaRPr>
          </a:p>
        </p:txBody>
      </p:sp>
      <p:sp>
        <p:nvSpPr>
          <p:cNvPr id="21" name="左大括号 20"/>
          <p:cNvSpPr/>
          <p:nvPr/>
        </p:nvSpPr>
        <p:spPr>
          <a:xfrm>
            <a:off x="3238024" y="3066098"/>
            <a:ext cx="342900" cy="958691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" name="Rectangle 2"/>
          <p:cNvSpPr>
            <a:spLocks noGrp="1"/>
          </p:cNvSpPr>
          <p:nvPr/>
        </p:nvSpPr>
        <p:spPr>
          <a:xfrm>
            <a:off x="4235291" y="2793683"/>
            <a:ext cx="1070610" cy="52054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分数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2"/>
          <p:cNvSpPr>
            <a:spLocks noGrp="1"/>
          </p:cNvSpPr>
          <p:nvPr/>
        </p:nvSpPr>
        <p:spPr>
          <a:xfrm>
            <a:off x="4304824" y="3707607"/>
            <a:ext cx="788670" cy="50911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水分</a:t>
            </a:r>
          </a:p>
        </p:txBody>
      </p:sp>
    </p:spTree>
    <p:extLst>
      <p:ext uri="{BB962C8B-B14F-4D97-AF65-F5344CB8AC3E}">
        <p14:creationId xmlns:p14="http://schemas.microsoft.com/office/powerpoint/2010/main" val="87340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" grpId="0"/>
      <p:bldP spid="7" grpId="0"/>
      <p:bldP spid="8" grpId="0"/>
      <p:bldP spid="9" grpId="0" bldLvl="0" animBg="1"/>
      <p:bldP spid="10" grpId="0"/>
      <p:bldP spid="11" grpId="0"/>
      <p:bldP spid="12" grpId="0"/>
      <p:bldP spid="13" grpId="0"/>
      <p:bldP spid="14" grpId="0"/>
      <p:bldP spid="15" grpId="0" bldLvl="0" animBg="1"/>
      <p:bldP spid="16" grpId="0"/>
      <p:bldP spid="17" grpId="0"/>
      <p:bldP spid="18" grpId="0"/>
      <p:bldP spid="19" grpId="0"/>
      <p:bldP spid="20" grpId="0"/>
      <p:bldP spid="21" grpId="0" bldLvl="0" animBg="1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份（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梯（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坡（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城（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利（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月份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客人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山坡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94322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收成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45173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梯子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有利</a:t>
            </a:r>
          </a:p>
        </p:txBody>
      </p:sp>
    </p:spTree>
    <p:extLst>
      <p:ext uri="{BB962C8B-B14F-4D97-AF65-F5344CB8AC3E}">
        <p14:creationId xmlns:p14="http://schemas.microsoft.com/office/powerpoint/2010/main" val="50057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6340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葡萄沟在哪？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4730115" y="2975610"/>
            <a:ext cx="224313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新疆吐鲁番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b="6590"/>
          <a:stretch>
            <a:fillRect/>
          </a:stretch>
        </p:blipFill>
        <p:spPr>
          <a:xfrm>
            <a:off x="1219677" y="2443639"/>
            <a:ext cx="2877026" cy="161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3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6340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葡萄沟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都盛产哪些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水果？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2547938" y="2229802"/>
            <a:ext cx="4642485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五月有杏子，七八月有香梨、蜜桃、沙果，到了八九月份，人们最喜爱的葡萄成熟了。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565699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3883819" y="1978343"/>
            <a:ext cx="4124325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葡萄种在山坡的梯田上。茂密的枝叶向四面展开，就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像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搭起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了一个个绿色的凉棚。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221599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葡萄种在哪里？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87" y="2407921"/>
            <a:ext cx="2788444" cy="1753076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 flipH="1">
            <a:off x="6480810" y="3010377"/>
            <a:ext cx="552450" cy="853916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6" name="矩形 1"/>
          <p:cNvSpPr/>
          <p:nvPr/>
        </p:nvSpPr>
        <p:spPr>
          <a:xfrm>
            <a:off x="6231732" y="3864292"/>
            <a:ext cx="105013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比喻</a:t>
            </a:r>
          </a:p>
        </p:txBody>
      </p:sp>
    </p:spTree>
    <p:extLst>
      <p:ext uri="{BB962C8B-B14F-4D97-AF65-F5344CB8AC3E}">
        <p14:creationId xmlns:p14="http://schemas.microsoft.com/office/powerpoint/2010/main" val="268042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472089" y="1085850"/>
            <a:ext cx="485155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葡萄沟的葡萄是什么样子的？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69583" y="1085850"/>
            <a:ext cx="760571" cy="1233964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3293645" y="1817369"/>
            <a:ext cx="4604486" cy="200824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到了秋季，葡萄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一大串一大串地挂在绿叶底下，有红的、白的、紫的、暗红的、淡绿的，五光十色，美丽极了。</a:t>
            </a:r>
          </a:p>
        </p:txBody>
      </p:sp>
      <p:sp>
        <p:nvSpPr>
          <p:cNvPr id="10" name="矩形 1"/>
          <p:cNvSpPr/>
          <p:nvPr/>
        </p:nvSpPr>
        <p:spPr>
          <a:xfrm>
            <a:off x="3195638" y="3691565"/>
            <a:ext cx="470249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五光十色：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形容色彩鲜艳，花样繁多。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989" y="2145506"/>
            <a:ext cx="2142649" cy="1428750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5452110" y="3356610"/>
            <a:ext cx="1098233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9642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844767" y="2671286"/>
            <a:ext cx="4201954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要是这时候你到葡萄沟去，热情好客的维吾尔族老乡，准会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摘下最甜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的葡萄，让你吃个够。</a:t>
            </a:r>
          </a:p>
        </p:txBody>
      </p:sp>
      <p:sp>
        <p:nvSpPr>
          <p:cNvPr id="2" name="矩形 1"/>
          <p:cNvSpPr/>
          <p:nvPr/>
        </p:nvSpPr>
        <p:spPr>
          <a:xfrm>
            <a:off x="1898809" y="1195388"/>
            <a:ext cx="53463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葡萄沟除了葡萄美，还有什么是美的？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1113472" y="1118711"/>
            <a:ext cx="610553" cy="991553"/>
          </a:xfrm>
          <a:prstGeom prst="rect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2834640" y="1937385"/>
            <a:ext cx="383381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好客的葡萄沟的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人们心灵美。</a:t>
            </a: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833" y="2671286"/>
            <a:ext cx="2453164" cy="136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2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691414" y="2360771"/>
            <a:ext cx="416290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有的运到城市去，有的运到阴房里制成葡萄干。</a:t>
            </a:r>
          </a:p>
        </p:txBody>
      </p:sp>
      <p:sp>
        <p:nvSpPr>
          <p:cNvPr id="2" name="矩形 1"/>
          <p:cNvSpPr/>
          <p:nvPr/>
        </p:nvSpPr>
        <p:spPr>
          <a:xfrm>
            <a:off x="1516857" y="1266349"/>
            <a:ext cx="577834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收下来的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葡萄都去了哪里？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470059" y="1126808"/>
            <a:ext cx="760095" cy="123396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154" y="2360771"/>
            <a:ext cx="2285524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9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葡萄干是怎样做成的？</a:t>
            </a:r>
          </a:p>
        </p:txBody>
      </p:sp>
      <p:sp>
        <p:nvSpPr>
          <p:cNvPr id="8" name="矩形 1"/>
          <p:cNvSpPr/>
          <p:nvPr/>
        </p:nvSpPr>
        <p:spPr>
          <a:xfrm>
            <a:off x="4163854" y="1922621"/>
            <a:ext cx="3852386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成串的葡萄挂在架子上，利用流动的热空气，把水分蒸发掉，就成了葡萄干。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b="10799"/>
          <a:stretch>
            <a:fillRect/>
          </a:stretch>
        </p:blipFill>
        <p:spPr>
          <a:xfrm>
            <a:off x="1110139" y="2096929"/>
            <a:ext cx="2505075" cy="1491139"/>
          </a:xfrm>
          <a:prstGeom prst="rect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1144906" y="3588068"/>
            <a:ext cx="59783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这里生产的葡萄干颜色鲜，味道甜，非常有名。</a:t>
            </a:r>
          </a:p>
        </p:txBody>
      </p:sp>
    </p:spTree>
    <p:extLst>
      <p:ext uri="{BB962C8B-B14F-4D97-AF65-F5344CB8AC3E}">
        <p14:creationId xmlns:p14="http://schemas.microsoft.com/office/powerpoint/2010/main" val="6174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为什么说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葡萄沟真是个好地方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>
            <a:off x="740569" y="2325529"/>
            <a:ext cx="1611630" cy="203263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501936" y="2451510"/>
            <a:ext cx="2958941" cy="577215"/>
            <a:chOff x="4728" y="4000"/>
            <a:chExt cx="6213" cy="1212"/>
          </a:xfrm>
        </p:grpSpPr>
        <p:sp>
          <p:nvSpPr>
            <p:cNvPr id="8" name="矩形 1"/>
            <p:cNvSpPr/>
            <p:nvPr/>
          </p:nvSpPr>
          <p:spPr>
            <a:xfrm>
              <a:off x="4728" y="4000"/>
              <a:ext cx="6212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葡萄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沟盛产水果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5350" y="4000"/>
              <a:ext cx="5591" cy="1151"/>
            </a:xfrm>
            <a:prstGeom prst="roundRect">
              <a:avLst/>
            </a:prstGeom>
            <a:noFill/>
            <a:ln w="317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46096" y="3019901"/>
            <a:ext cx="2958941" cy="577215"/>
            <a:chOff x="4728" y="4000"/>
            <a:chExt cx="6213" cy="1212"/>
          </a:xfrm>
        </p:grpSpPr>
        <p:sp>
          <p:nvSpPr>
            <p:cNvPr id="11" name="矩形 1"/>
            <p:cNvSpPr/>
            <p:nvPr/>
          </p:nvSpPr>
          <p:spPr>
            <a:xfrm>
              <a:off x="4728" y="4000"/>
              <a:ext cx="6212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好吃的葡萄和葡萄干。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5350" y="4000"/>
              <a:ext cx="5591" cy="1151"/>
            </a:xfrm>
            <a:prstGeom prst="roundRect">
              <a:avLst/>
            </a:prstGeom>
            <a:noFill/>
            <a:ln w="317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425742" y="3568541"/>
            <a:ext cx="3427496" cy="577215"/>
            <a:chOff x="4729" y="4000"/>
            <a:chExt cx="6212" cy="1212"/>
          </a:xfrm>
        </p:grpSpPr>
        <p:sp>
          <p:nvSpPr>
            <p:cNvPr id="14" name="矩形 1"/>
            <p:cNvSpPr/>
            <p:nvPr/>
          </p:nvSpPr>
          <p:spPr>
            <a:xfrm>
              <a:off x="4729" y="4000"/>
              <a:ext cx="6212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热情好客的维吾尔族人。</a:t>
              </a: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350" y="4000"/>
              <a:ext cx="5591" cy="1151"/>
            </a:xfrm>
            <a:prstGeom prst="roundRect">
              <a:avLst/>
            </a:prstGeom>
            <a:noFill/>
            <a:ln w="31750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641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13196" y="1147525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通过学习本文，葡萄沟给你留下什么印象？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153252" y="2578418"/>
            <a:ext cx="439912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不仅葡萄好吃，还有热情好客的维吾尔族人。</a:t>
            </a:r>
          </a:p>
        </p:txBody>
      </p:sp>
    </p:spTree>
    <p:extLst>
      <p:ext uri="{BB962C8B-B14F-4D97-AF65-F5344CB8AC3E}">
        <p14:creationId xmlns:p14="http://schemas.microsoft.com/office/powerpoint/2010/main" val="406748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矩形 1"/>
          <p:cNvSpPr/>
          <p:nvPr/>
        </p:nvSpPr>
        <p:spPr>
          <a:xfrm>
            <a:off x="740569" y="1189196"/>
            <a:ext cx="7461885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照样子，写一写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例：葡萄一大串一大串地挂在绿叶底下，有红的、白的、紫的、暗红色、淡绿的，五光十色，美丽极了。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下课了，同学们在操场上活动，（                             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），（               ），（                ）。                                  </a:t>
            </a:r>
          </a:p>
        </p:txBody>
      </p:sp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5383530" y="2713196"/>
            <a:ext cx="310896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有跳绳的、玩球的、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740569" y="3181350"/>
            <a:ext cx="2824639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踢毽子的、跑步的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3936206" y="3181350"/>
            <a:ext cx="157353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丰富多彩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5827396" y="3181350"/>
            <a:ext cx="143494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热闹极了</a:t>
            </a:r>
          </a:p>
        </p:txBody>
      </p:sp>
    </p:spTree>
    <p:extLst>
      <p:ext uri="{BB962C8B-B14F-4D97-AF65-F5344CB8AC3E}">
        <p14:creationId xmlns:p14="http://schemas.microsoft.com/office/powerpoint/2010/main" val="244969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57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547</Words>
  <Application>Microsoft Office PowerPoint</Application>
  <PresentationFormat>全屏显示(16:9)</PresentationFormat>
  <Paragraphs>87</Paragraphs>
  <Slides>16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54</cp:revision>
  <dcterms:created xsi:type="dcterms:W3CDTF">2015-08-27T07:30:00Z</dcterms:created>
  <dcterms:modified xsi:type="dcterms:W3CDTF">2018-06-29T06:56:37Z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