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8" r:id="rId2"/>
    <p:sldId id="309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92" y="-252"/>
      </p:cViewPr>
      <p:guideLst>
        <p:guide orient="horz" pos="1629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5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4"/>
          <p:cNvSpPr txBox="1">
            <a:spLocks noChangeArrowheads="1"/>
          </p:cNvSpPr>
          <p:nvPr/>
        </p:nvSpPr>
        <p:spPr bwMode="auto">
          <a:xfrm>
            <a:off x="5536883" y="2976325"/>
            <a:ext cx="1524000" cy="48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700" b="1" noProof="1"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课文解读</a:t>
            </a:r>
            <a:endParaRPr lang="zh-CN" altLang="en-US" sz="2700" b="1" noProof="1"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06166" y="767954"/>
            <a:ext cx="2893219" cy="4343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4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小学语文二年级上册</a:t>
            </a:r>
            <a:endParaRPr lang="zh-CN" altLang="en-US" sz="24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43351" y="1637824"/>
            <a:ext cx="5646420" cy="116586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7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我要的是葫芦</a:t>
            </a:r>
          </a:p>
        </p:txBody>
      </p:sp>
    </p:spTree>
    <p:extLst>
      <p:ext uri="{BB962C8B-B14F-4D97-AF65-F5344CB8AC3E}">
        <p14:creationId xmlns:p14="http://schemas.microsoft.com/office/powerpoint/2010/main" val="343742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63" y="1258253"/>
            <a:ext cx="1221581" cy="195691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l="5650" t="727" r="4032" b="4000"/>
          <a:stretch>
            <a:fillRect/>
          </a:stretch>
        </p:blipFill>
        <p:spPr>
          <a:xfrm>
            <a:off x="3177541" y="1258253"/>
            <a:ext cx="1667351" cy="19564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512" y="1468755"/>
            <a:ext cx="1278731" cy="2274570"/>
          </a:xfrm>
          <a:prstGeom prst="rect">
            <a:avLst/>
          </a:prstGeom>
        </p:spPr>
      </p:pic>
      <p:sp>
        <p:nvSpPr>
          <p:cNvPr id="6" name="左大括号 5"/>
          <p:cNvSpPr/>
          <p:nvPr/>
        </p:nvSpPr>
        <p:spPr>
          <a:xfrm rot="16200000">
            <a:off x="2823210" y="2368868"/>
            <a:ext cx="181928" cy="2566511"/>
          </a:xfrm>
          <a:prstGeom prst="leftBrace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下弧形箭头 6"/>
          <p:cNvSpPr/>
          <p:nvPr/>
        </p:nvSpPr>
        <p:spPr>
          <a:xfrm>
            <a:off x="2932271" y="3831431"/>
            <a:ext cx="3638550" cy="470535"/>
          </a:xfrm>
          <a:prstGeom prst="curvedUpArrow">
            <a:avLst>
              <a:gd name="adj1" fmla="val 25000"/>
              <a:gd name="adj2" fmla="val 36663"/>
              <a:gd name="adj3" fmla="val 25000"/>
            </a:avLst>
          </a:prstGeom>
          <a:solidFill>
            <a:srgbClr val="FFC0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91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2976087" y="2121694"/>
            <a:ext cx="5235416" cy="158353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葫    芦    藤    谢    哇    蚜</a:t>
            </a: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盯    赛    感    怪    慢 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2976086" y="1778794"/>
            <a:ext cx="547687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hú   lú   téng  xi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0"/>
                <a:cs typeface="Times New Roman" panose="02020603050405020304" pitchFamily="18" charset="0"/>
              </a:rPr>
              <a:t>è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  w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ɑ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   y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á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2704862" y="2812971"/>
            <a:ext cx="5048250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d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ī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 s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i  g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-122"/>
                <a:cs typeface="宋体" panose="02010600030101010101" pitchFamily="2" charset="-122"/>
              </a:rPr>
              <a:t>ǎ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  gu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i  m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2018110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97235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61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448051" y="1615678"/>
            <a:ext cx="1794272" cy="239434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棵（ 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想（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言（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1448991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矩形 2"/>
          <p:cNvSpPr/>
          <p:nvPr/>
        </p:nvSpPr>
        <p:spPr>
          <a:xfrm>
            <a:off x="6074569" y="1865710"/>
            <a:ext cx="2049066" cy="198882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谢（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盯（      ）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邻（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怪（       ）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3870960" y="1876425"/>
            <a:ext cx="100203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一棵树</a:t>
            </a:r>
          </a:p>
        </p:txBody>
      </p:sp>
      <p:sp>
        <p:nvSpPr>
          <p:cNvPr id="7177" name="矩形 5"/>
          <p:cNvSpPr/>
          <p:nvPr/>
        </p:nvSpPr>
        <p:spPr>
          <a:xfrm>
            <a:off x="6618685" y="2942987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邻居</a:t>
            </a:r>
          </a:p>
        </p:txBody>
      </p:sp>
      <p:sp>
        <p:nvSpPr>
          <p:cNvPr id="7178" name="矩形 6"/>
          <p:cNvSpPr/>
          <p:nvPr/>
        </p:nvSpPr>
        <p:spPr>
          <a:xfrm>
            <a:off x="6618685" y="247888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盯紧</a:t>
            </a:r>
          </a:p>
        </p:txBody>
      </p:sp>
      <p:sp>
        <p:nvSpPr>
          <p:cNvPr id="7179" name="矩形 8"/>
          <p:cNvSpPr/>
          <p:nvPr/>
        </p:nvSpPr>
        <p:spPr>
          <a:xfrm>
            <a:off x="6579394" y="196215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</a:t>
            </a:r>
          </a:p>
        </p:txBody>
      </p:sp>
      <p:sp>
        <p:nvSpPr>
          <p:cNvPr id="7181" name="矩形 10"/>
          <p:cNvSpPr/>
          <p:nvPr/>
        </p:nvSpPr>
        <p:spPr>
          <a:xfrm>
            <a:off x="4015978" y="3406379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治病</a:t>
            </a:r>
          </a:p>
        </p:txBody>
      </p:sp>
      <p:sp>
        <p:nvSpPr>
          <p:cNvPr id="7182" name="矩形 11"/>
          <p:cNvSpPr/>
          <p:nvPr/>
        </p:nvSpPr>
        <p:spPr>
          <a:xfrm>
            <a:off x="3995737" y="2943225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语言</a:t>
            </a:r>
          </a:p>
        </p:txBody>
      </p:sp>
      <p:sp>
        <p:nvSpPr>
          <p:cNvPr id="7183" name="矩形 12"/>
          <p:cNvSpPr/>
          <p:nvPr/>
        </p:nvSpPr>
        <p:spPr>
          <a:xfrm>
            <a:off x="4036219" y="2462213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心想</a:t>
            </a:r>
          </a:p>
        </p:txBody>
      </p:sp>
      <p:sp>
        <p:nvSpPr>
          <p:cNvPr id="2" name="矩形 5"/>
          <p:cNvSpPr/>
          <p:nvPr/>
        </p:nvSpPr>
        <p:spPr>
          <a:xfrm>
            <a:off x="6618685" y="344257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责怪</a:t>
            </a:r>
          </a:p>
        </p:txBody>
      </p:sp>
    </p:spTree>
    <p:extLst>
      <p:ext uri="{BB962C8B-B14F-4D97-AF65-F5344CB8AC3E}">
        <p14:creationId xmlns:p14="http://schemas.microsoft.com/office/powerpoint/2010/main" val="1728113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7173" grpId="0"/>
      <p:bldP spid="8" grpId="0"/>
      <p:bldP spid="7177" grpId="0"/>
      <p:bldP spid="7178" grpId="0"/>
      <p:bldP spid="7179" grpId="0"/>
      <p:bldP spid="7181" grpId="0"/>
      <p:bldP spid="7182" grpId="0"/>
      <p:bldP spid="7183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162051" y="1104900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加一加：</a:t>
            </a:r>
          </a:p>
        </p:txBody>
      </p:sp>
      <p:sp>
        <p:nvSpPr>
          <p:cNvPr id="3" name="矩形 2"/>
          <p:cNvSpPr/>
          <p:nvPr/>
        </p:nvSpPr>
        <p:spPr>
          <a:xfrm>
            <a:off x="1420416" y="1687116"/>
            <a:ext cx="6519863" cy="13716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艹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胡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葫    艹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芦  </a:t>
            </a:r>
          </a:p>
          <a:p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丁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盯    虫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牙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蚜</a:t>
            </a: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6" name="矩形 5"/>
          <p:cNvSpPr/>
          <p:nvPr/>
        </p:nvSpPr>
        <p:spPr>
          <a:xfrm>
            <a:off x="1162051" y="3058716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换一换：</a:t>
            </a:r>
          </a:p>
        </p:txBody>
      </p:sp>
      <p:sp>
        <p:nvSpPr>
          <p:cNvPr id="7" name="矩形 6"/>
          <p:cNvSpPr/>
          <p:nvPr/>
        </p:nvSpPr>
        <p:spPr>
          <a:xfrm>
            <a:off x="1420416" y="3640931"/>
            <a:ext cx="6519863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庐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艹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芦   讶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讠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虫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蚜    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5272" y="1914287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113847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3079909" y="1338263"/>
            <a:ext cx="4850130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课文主要讲了一个什么故事？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2299335" y="995839"/>
            <a:ext cx="780574" cy="1233964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3455670" y="2229803"/>
            <a:ext cx="4673918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文章讲述了一个人一心想要心爱的小葫芦长大，认为叶子上的蚜虫与葫芦毫无关联，毫不在乎。最终葫芦被蚜虫蛀了，他的愿望也落空了。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629" y="2441734"/>
            <a:ext cx="2414111" cy="156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18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063943" y="1227296"/>
            <a:ext cx="701563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课文中介绍了葫芦的哪几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部分？各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部分分别是什么样的？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16968"/>
          <a:stretch>
            <a:fillRect/>
          </a:stretch>
        </p:blipFill>
        <p:spPr>
          <a:xfrm>
            <a:off x="498158" y="1002030"/>
            <a:ext cx="565785" cy="999173"/>
          </a:xfrm>
          <a:prstGeom prst="rect">
            <a:avLst/>
          </a:prstGeom>
        </p:spPr>
      </p:pic>
      <p:sp>
        <p:nvSpPr>
          <p:cNvPr id="8" name="矩形 1"/>
          <p:cNvSpPr/>
          <p:nvPr/>
        </p:nvSpPr>
        <p:spPr>
          <a:xfrm>
            <a:off x="3670459" y="2001203"/>
            <a:ext cx="142827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葫芦藤</a:t>
            </a:r>
          </a:p>
        </p:txBody>
      </p:sp>
      <p:sp>
        <p:nvSpPr>
          <p:cNvPr id="3" name="右箭头 2"/>
          <p:cNvSpPr/>
          <p:nvPr/>
        </p:nvSpPr>
        <p:spPr>
          <a:xfrm>
            <a:off x="4973955" y="2296478"/>
            <a:ext cx="768668" cy="14097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矩形 1"/>
          <p:cNvSpPr/>
          <p:nvPr/>
        </p:nvSpPr>
        <p:spPr>
          <a:xfrm>
            <a:off x="5883117" y="2001203"/>
            <a:ext cx="142827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细长的</a:t>
            </a:r>
          </a:p>
        </p:txBody>
      </p:sp>
      <p:sp>
        <p:nvSpPr>
          <p:cNvPr id="5" name="矩形 1"/>
          <p:cNvSpPr/>
          <p:nvPr/>
        </p:nvSpPr>
        <p:spPr>
          <a:xfrm>
            <a:off x="3670459" y="2549843"/>
            <a:ext cx="142827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叶子</a:t>
            </a:r>
          </a:p>
        </p:txBody>
      </p:sp>
      <p:sp>
        <p:nvSpPr>
          <p:cNvPr id="6" name="右箭头 5"/>
          <p:cNvSpPr/>
          <p:nvPr/>
        </p:nvSpPr>
        <p:spPr>
          <a:xfrm>
            <a:off x="4973955" y="2847975"/>
            <a:ext cx="768668" cy="14097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矩形 1"/>
          <p:cNvSpPr/>
          <p:nvPr/>
        </p:nvSpPr>
        <p:spPr>
          <a:xfrm>
            <a:off x="5883117" y="2549843"/>
            <a:ext cx="142827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绿的</a:t>
            </a:r>
          </a:p>
        </p:txBody>
      </p:sp>
      <p:sp>
        <p:nvSpPr>
          <p:cNvPr id="13" name="矩形 1"/>
          <p:cNvSpPr/>
          <p:nvPr/>
        </p:nvSpPr>
        <p:spPr>
          <a:xfrm>
            <a:off x="3670459" y="2988945"/>
            <a:ext cx="142827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小花</a:t>
            </a:r>
          </a:p>
        </p:txBody>
      </p:sp>
      <p:sp>
        <p:nvSpPr>
          <p:cNvPr id="14" name="右箭头 13"/>
          <p:cNvSpPr/>
          <p:nvPr/>
        </p:nvSpPr>
        <p:spPr>
          <a:xfrm>
            <a:off x="4973955" y="3284220"/>
            <a:ext cx="768668" cy="14097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矩形 1"/>
          <p:cNvSpPr/>
          <p:nvPr/>
        </p:nvSpPr>
        <p:spPr>
          <a:xfrm>
            <a:off x="5883117" y="2988945"/>
            <a:ext cx="142827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雪白的</a:t>
            </a:r>
          </a:p>
        </p:txBody>
      </p:sp>
      <p:sp>
        <p:nvSpPr>
          <p:cNvPr id="16" name="矩形 1"/>
          <p:cNvSpPr/>
          <p:nvPr/>
        </p:nvSpPr>
        <p:spPr>
          <a:xfrm>
            <a:off x="3670459" y="3537585"/>
            <a:ext cx="142827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果实</a:t>
            </a:r>
          </a:p>
        </p:txBody>
      </p:sp>
      <p:sp>
        <p:nvSpPr>
          <p:cNvPr id="17" name="右箭头 16"/>
          <p:cNvSpPr/>
          <p:nvPr/>
        </p:nvSpPr>
        <p:spPr>
          <a:xfrm>
            <a:off x="4973955" y="3832860"/>
            <a:ext cx="768668" cy="14097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矩形 1"/>
          <p:cNvSpPr/>
          <p:nvPr/>
        </p:nvSpPr>
        <p:spPr>
          <a:xfrm>
            <a:off x="5883116" y="3537585"/>
            <a:ext cx="207073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可爱的小葫芦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rcRect l="1444" r="2874" b="14651"/>
          <a:stretch>
            <a:fillRect/>
          </a:stretch>
        </p:blipFill>
        <p:spPr>
          <a:xfrm>
            <a:off x="896779" y="2259806"/>
            <a:ext cx="2449354" cy="172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47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" grpId="0"/>
      <p:bldP spid="3" grpId="0" bldLvl="0" animBg="1"/>
      <p:bldP spid="4" grpId="0"/>
      <p:bldP spid="5" grpId="0"/>
      <p:bldP spid="6" grpId="0" bldLvl="0" animBg="1"/>
      <p:bldP spid="9" grpId="0"/>
      <p:bldP spid="13" grpId="0"/>
      <p:bldP spid="14" grpId="0" bldLvl="0" animBg="1"/>
      <p:bldP spid="15" grpId="0"/>
      <p:bldP spid="16" grpId="0"/>
      <p:bldP spid="17" grpId="0" bldLvl="0" animBg="1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230154" y="1256824"/>
            <a:ext cx="696658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种葫芦的人，发现蚜虫后，怎么想的？又说了些什么？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469583" y="1085850"/>
            <a:ext cx="760571" cy="1233964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3128963" y="1958816"/>
            <a:ext cx="382666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心里想：有几个虫子怕什么！</a:t>
            </a:r>
          </a:p>
        </p:txBody>
      </p:sp>
      <p:sp>
        <p:nvSpPr>
          <p:cNvPr id="6" name="矩形 1"/>
          <p:cNvSpPr/>
          <p:nvPr/>
        </p:nvSpPr>
        <p:spPr>
          <a:xfrm>
            <a:off x="3476625" y="2507456"/>
            <a:ext cx="4720114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自言自语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地说：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我的小葫芦，快长啊，快长啊！长得赛过大南瓜才好呢！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476625" y="3690461"/>
            <a:ext cx="4453414" cy="611505"/>
            <a:chOff x="7300" y="7749"/>
            <a:chExt cx="9351" cy="1284"/>
          </a:xfrm>
        </p:grpSpPr>
        <p:sp>
          <p:nvSpPr>
            <p:cNvPr id="7" name="矩形 1"/>
            <p:cNvSpPr/>
            <p:nvPr/>
          </p:nvSpPr>
          <p:spPr>
            <a:xfrm>
              <a:off x="7300" y="7800"/>
              <a:ext cx="9351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自言自语：自己一个人低声嘀咕。</a:t>
              </a: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7381" y="7749"/>
              <a:ext cx="8793" cy="1284"/>
            </a:xfrm>
            <a:prstGeom prst="roundRect">
              <a:avLst/>
            </a:prstGeom>
            <a:noFill/>
            <a:ln w="222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83" y="2633663"/>
            <a:ext cx="2874169" cy="141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75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644991" y="2641408"/>
            <a:ext cx="977741" cy="184118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5763" y="365523"/>
            <a:ext cx="1033939" cy="2122646"/>
          </a:xfrm>
          <a:prstGeom prst="round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452990" y="942975"/>
            <a:ext cx="4694396" cy="1165384"/>
            <a:chOff x="4968" y="1980"/>
            <a:chExt cx="9857" cy="2447"/>
          </a:xfrm>
        </p:grpSpPr>
        <p:sp>
          <p:nvSpPr>
            <p:cNvPr id="2" name="矩形 1"/>
            <p:cNvSpPr/>
            <p:nvPr/>
          </p:nvSpPr>
          <p:spPr>
            <a:xfrm>
              <a:off x="5992" y="2124"/>
              <a:ext cx="8373" cy="22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你别光盯着葫芦了，叶子上生了蚜虫，快治一治吧！</a:t>
              </a:r>
            </a:p>
          </p:txBody>
        </p:sp>
        <p:sp>
          <p:nvSpPr>
            <p:cNvPr id="7" name="椭圆形标注 6"/>
            <p:cNvSpPr/>
            <p:nvPr/>
          </p:nvSpPr>
          <p:spPr>
            <a:xfrm>
              <a:off x="4968" y="1980"/>
              <a:ext cx="9857" cy="2447"/>
            </a:xfrm>
            <a:prstGeom prst="wedgeEllipseCallout">
              <a:avLst>
                <a:gd name="adj1" fmla="val 66619"/>
                <a:gd name="adj2" fmla="val -3751"/>
              </a:avLst>
            </a:prstGeom>
            <a:noFill/>
            <a:ln w="222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52990" y="2817245"/>
            <a:ext cx="4694396" cy="1165384"/>
            <a:chOff x="4508" y="2542"/>
            <a:chExt cx="9857" cy="2447"/>
          </a:xfrm>
        </p:grpSpPr>
        <p:sp>
          <p:nvSpPr>
            <p:cNvPr id="10" name="矩形 9"/>
            <p:cNvSpPr/>
            <p:nvPr/>
          </p:nvSpPr>
          <p:spPr>
            <a:xfrm>
              <a:off x="5427" y="2686"/>
              <a:ext cx="8373" cy="22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什么？叶子上的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虫还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用治？我要的是葫芦。</a:t>
              </a:r>
            </a:p>
          </p:txBody>
        </p:sp>
        <p:sp>
          <p:nvSpPr>
            <p:cNvPr id="11" name="椭圆形标注 10"/>
            <p:cNvSpPr/>
            <p:nvPr/>
          </p:nvSpPr>
          <p:spPr>
            <a:xfrm>
              <a:off x="4508" y="2542"/>
              <a:ext cx="9857" cy="2447"/>
            </a:xfrm>
            <a:prstGeom prst="wedgeEllipseCallout">
              <a:avLst>
                <a:gd name="adj1" fmla="val 55975"/>
                <a:gd name="adj2" fmla="val -28953"/>
              </a:avLst>
            </a:prstGeom>
            <a:noFill/>
            <a:ln w="222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195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2547938" y="2022158"/>
            <a:ext cx="110537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不着急</a:t>
            </a:r>
          </a:p>
        </p:txBody>
      </p:sp>
      <p:sp>
        <p:nvSpPr>
          <p:cNvPr id="2" name="矩形 1"/>
          <p:cNvSpPr/>
          <p:nvPr/>
        </p:nvSpPr>
        <p:spPr>
          <a:xfrm>
            <a:off x="1331119" y="1344930"/>
            <a:ext cx="265747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种葫芦的人着急吗？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729"/>
          <a:stretch>
            <a:fillRect/>
          </a:stretch>
        </p:blipFill>
        <p:spPr>
          <a:xfrm>
            <a:off x="470059" y="1126808"/>
            <a:ext cx="760095" cy="123396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95839" y="2757488"/>
            <a:ext cx="265747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叶子上的虫还用治？</a:t>
            </a:r>
          </a:p>
        </p:txBody>
      </p:sp>
      <p:sp>
        <p:nvSpPr>
          <p:cNvPr id="5" name="右箭头 4"/>
          <p:cNvSpPr/>
          <p:nvPr/>
        </p:nvSpPr>
        <p:spPr>
          <a:xfrm>
            <a:off x="3734752" y="2968943"/>
            <a:ext cx="909638" cy="203835"/>
          </a:xfrm>
          <a:prstGeom prst="rightArrow">
            <a:avLst/>
          </a:prstGeom>
          <a:solidFill>
            <a:srgbClr val="FFC000"/>
          </a:solidFill>
          <a:ln w="317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76788" y="2796540"/>
            <a:ext cx="265747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叶子上的虫不用治。</a:t>
            </a:r>
          </a:p>
        </p:txBody>
      </p:sp>
      <p:sp>
        <p:nvSpPr>
          <p:cNvPr id="8" name="矩形 1"/>
          <p:cNvSpPr/>
          <p:nvPr/>
        </p:nvSpPr>
        <p:spPr>
          <a:xfrm>
            <a:off x="1989773" y="3481864"/>
            <a:ext cx="565261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他不关心叶子上的虫子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，只关心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葫芦</a:t>
            </a:r>
          </a:p>
        </p:txBody>
      </p:sp>
    </p:spTree>
    <p:extLst>
      <p:ext uri="{BB962C8B-B14F-4D97-AF65-F5344CB8AC3E}">
        <p14:creationId xmlns:p14="http://schemas.microsoft.com/office/powerpoint/2010/main" val="3012982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2" grpId="0"/>
      <p:bldP spid="4" grpId="0"/>
      <p:bldP spid="5" grpId="0" animBg="1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59731" y="1167765"/>
            <a:ext cx="370998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最后葫芦变成了什么样子？</a:t>
            </a:r>
          </a:p>
        </p:txBody>
      </p:sp>
      <p:sp>
        <p:nvSpPr>
          <p:cNvPr id="7" name="矩形 1"/>
          <p:cNvSpPr/>
          <p:nvPr/>
        </p:nvSpPr>
        <p:spPr>
          <a:xfrm>
            <a:off x="1821180" y="3865245"/>
            <a:ext cx="493680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小葫芦慢慢地变黄了，一个一个都落了。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58967" y="1716405"/>
            <a:ext cx="2008346" cy="230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13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59731" y="1167765"/>
            <a:ext cx="5764530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思考：种葫芦的人想要葫芦，为什么最后却一个也没得到？</a:t>
            </a:r>
          </a:p>
        </p:txBody>
      </p:sp>
      <p:sp>
        <p:nvSpPr>
          <p:cNvPr id="7" name="矩形 1"/>
          <p:cNvSpPr/>
          <p:nvPr/>
        </p:nvSpPr>
        <p:spPr>
          <a:xfrm>
            <a:off x="2878931" y="2500789"/>
            <a:ext cx="4545330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他不知道叶子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与葫芦的关系，所以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叶上有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蚜虫他没有治，最后葫芦都掉了，他一个也没有得到。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pic>
        <p:nvPicPr>
          <p:cNvPr id="18435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2" y="2892266"/>
            <a:ext cx="1336358" cy="145351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89312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3043238" y="1334691"/>
            <a:ext cx="505896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故事告诉我们一个什么道理？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3" y="2176463"/>
            <a:ext cx="1994297" cy="21693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3"/>
          <p:cNvSpPr/>
          <p:nvPr/>
        </p:nvSpPr>
        <p:spPr>
          <a:xfrm>
            <a:off x="3247549" y="2506504"/>
            <a:ext cx="4399121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故事告诉我们：事物与事物之间关系密切，不可为追求结果而不在乎细节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19709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练一练</a:t>
            </a:r>
          </a:p>
        </p:txBody>
      </p:sp>
      <p:sp>
        <p:nvSpPr>
          <p:cNvPr id="13315" name="矩形 1"/>
          <p:cNvSpPr/>
          <p:nvPr/>
        </p:nvSpPr>
        <p:spPr>
          <a:xfrm>
            <a:off x="740569" y="1204913"/>
            <a:ext cx="7461885" cy="29489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写出带有下列偏旁的字：</a:t>
            </a:r>
          </a:p>
          <a:p>
            <a:pPr>
              <a:lnSpc>
                <a:spcPct val="15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忄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    ）（    ）           氵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    ）（    ）</a:t>
            </a:r>
          </a:p>
          <a:p>
            <a:pPr>
              <a:lnSpc>
                <a:spcPct val="15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    ）（    ）           艹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    ）（    ）</a:t>
            </a:r>
          </a:p>
          <a:p>
            <a:pPr>
              <a:lnSpc>
                <a:spcPct val="150000"/>
              </a:lnSpc>
            </a:pP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2067640" y="2203609"/>
            <a:ext cx="522923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</a:t>
            </a:r>
          </a:p>
        </p:txBody>
      </p:sp>
      <p:sp>
        <p:nvSpPr>
          <p:cNvPr id="2" name="Rectangle 2"/>
          <p:cNvSpPr>
            <a:spLocks noGrp="1"/>
          </p:cNvSpPr>
          <p:nvPr/>
        </p:nvSpPr>
        <p:spPr>
          <a:xfrm>
            <a:off x="2982754" y="2182177"/>
            <a:ext cx="522923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5554980" y="2225040"/>
            <a:ext cx="522923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汗</a:t>
            </a:r>
          </a:p>
        </p:txBody>
      </p:sp>
      <p:sp>
        <p:nvSpPr>
          <p:cNvPr id="4" name="Rectangle 2"/>
          <p:cNvSpPr>
            <a:spLocks noGrp="1"/>
          </p:cNvSpPr>
          <p:nvPr/>
        </p:nvSpPr>
        <p:spPr>
          <a:xfrm>
            <a:off x="6355794" y="2182177"/>
            <a:ext cx="522923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治</a:t>
            </a:r>
          </a:p>
        </p:txBody>
      </p:sp>
      <p:sp>
        <p:nvSpPr>
          <p:cNvPr id="10" name="Rectangle 2"/>
          <p:cNvSpPr>
            <a:spLocks noGrp="1"/>
          </p:cNvSpPr>
          <p:nvPr/>
        </p:nvSpPr>
        <p:spPr>
          <a:xfrm>
            <a:off x="2025015" y="3189446"/>
            <a:ext cx="522923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眼</a:t>
            </a:r>
          </a:p>
        </p:txBody>
      </p:sp>
      <p:sp>
        <p:nvSpPr>
          <p:cNvPr id="11" name="Rectangle 2"/>
          <p:cNvSpPr>
            <a:spLocks noGrp="1"/>
          </p:cNvSpPr>
          <p:nvPr/>
        </p:nvSpPr>
        <p:spPr>
          <a:xfrm>
            <a:off x="2982754" y="3189446"/>
            <a:ext cx="522923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盯</a:t>
            </a:r>
          </a:p>
        </p:txBody>
      </p:sp>
      <p:sp>
        <p:nvSpPr>
          <p:cNvPr id="12" name="Rectangle 2"/>
          <p:cNvSpPr>
            <a:spLocks noGrp="1"/>
          </p:cNvSpPr>
          <p:nvPr/>
        </p:nvSpPr>
        <p:spPr>
          <a:xfrm>
            <a:off x="5554980" y="3189446"/>
            <a:ext cx="522923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葫</a:t>
            </a:r>
          </a:p>
        </p:txBody>
      </p:sp>
      <p:sp>
        <p:nvSpPr>
          <p:cNvPr id="13" name="Rectangle 2"/>
          <p:cNvSpPr>
            <a:spLocks noGrp="1"/>
          </p:cNvSpPr>
          <p:nvPr/>
        </p:nvSpPr>
        <p:spPr>
          <a:xfrm>
            <a:off x="6339364" y="3189446"/>
            <a:ext cx="522923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芦</a:t>
            </a:r>
          </a:p>
        </p:txBody>
      </p:sp>
    </p:spTree>
    <p:extLst>
      <p:ext uri="{BB962C8B-B14F-4D97-AF65-F5344CB8AC3E}">
        <p14:creationId xmlns:p14="http://schemas.microsoft.com/office/powerpoint/2010/main" val="118865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3" grpId="0"/>
      <p:bldP spid="4" grpId="0"/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0"/>
            <a:ext cx="9145656" cy="5142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00" y="1166370"/>
            <a:ext cx="2268548" cy="1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62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488</Words>
  <Application>Microsoft Office PowerPoint</Application>
  <PresentationFormat>全屏显示(16:9)</PresentationFormat>
  <Paragraphs>87</Paragraphs>
  <Slides>15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sunkuanxing</cp:lastModifiedBy>
  <cp:revision>57</cp:revision>
  <dcterms:created xsi:type="dcterms:W3CDTF">2015-08-27T07:30:00Z</dcterms:created>
  <dcterms:modified xsi:type="dcterms:W3CDTF">2018-06-29T06:58:10Z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