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2" r:id="rId2"/>
    <p:sldId id="313" r:id="rId3"/>
    <p:sldId id="314" r:id="rId4"/>
    <p:sldId id="315" r:id="rId5"/>
    <p:sldId id="316" r:id="rId6"/>
    <p:sldId id="317" r:id="rId7"/>
    <p:sldId id="318" r:id="rId8"/>
    <p:sldId id="319" r:id="rId9"/>
    <p:sldId id="320" r:id="rId10"/>
    <p:sldId id="321" r:id="rId11"/>
    <p:sldId id="322" r:id="rId12"/>
    <p:sldId id="323" r:id="rId13"/>
    <p:sldId id="324" r:id="rId14"/>
    <p:sldId id="325" r:id="rId15"/>
    <p:sldId id="326" r:id="rId16"/>
    <p:sldId id="327" r:id="rId17"/>
    <p:sldId id="328" r:id="rId18"/>
    <p:sldId id="329" r:id="rId19"/>
    <p:sldId id="330" r:id="rId20"/>
    <p:sldId id="331" r:id="rId21"/>
    <p:sldId id="332" r:id="rId22"/>
    <p:sldId id="333" r:id="rId23"/>
    <p:sldId id="334" r:id="rId24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492" y="-252"/>
      </p:cViewPr>
      <p:guideLst>
        <p:guide orient="horz" pos="1629"/>
        <p:guide pos="291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8" name="图片 7" descr="5-05.jp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文本框 4"/>
          <p:cNvSpPr txBox="1">
            <a:spLocks noChangeArrowheads="1"/>
          </p:cNvSpPr>
          <p:nvPr/>
        </p:nvSpPr>
        <p:spPr bwMode="auto">
          <a:xfrm>
            <a:off x="5536883" y="2976325"/>
            <a:ext cx="1524000" cy="4845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8580" tIns="34290" rIns="68580" bIns="34290">
            <a:spAutoFit/>
          </a:bodyPr>
          <a:lstStyle/>
          <a:p>
            <a:pPr lvl="0" eaLnBrk="1" fontAlgn="base" hangingPunct="1"/>
            <a:r>
              <a:rPr lang="zh-CN" altLang="en-US" sz="2700" b="1" noProof="1">
                <a:effectLst>
                  <a:outerShdw blurRad="38100" dist="38100" dir="2700000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+mn-ea"/>
              </a:rPr>
              <a:t>课文解读</a:t>
            </a:r>
            <a:endParaRPr lang="zh-CN" altLang="en-US" sz="2700" b="1" noProof="1">
              <a:effectLst>
                <a:outerShdw blurRad="38100" dist="38100" dir="2700000">
                  <a:srgbClr val="C0C0C0"/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706166" y="767954"/>
            <a:ext cx="2893219" cy="434340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lvl="0" eaLnBrk="1" fontAlgn="base" hangingPunct="1"/>
            <a:r>
              <a:rPr lang="zh-CN" altLang="en-US" sz="2400" b="1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+mn-ea"/>
              </a:rPr>
              <a:t>小学语文二年级上册</a:t>
            </a:r>
            <a:endParaRPr lang="zh-CN" altLang="en-US" sz="2400" b="1" noProof="1">
              <a:solidFill>
                <a:srgbClr val="000000"/>
              </a:solidFill>
              <a:effectLst>
                <a:outerShdw blurRad="38100" dist="38100" dir="2700000">
                  <a:srgbClr val="C0C0C0"/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472452" y="1644015"/>
            <a:ext cx="3838230" cy="1177245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lvl="0" eaLnBrk="1" fontAlgn="base" hangingPunct="1"/>
            <a:r>
              <a:rPr lang="zh-CN" altLang="zh-CN" sz="7200" b="1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古诗二首</a:t>
            </a:r>
          </a:p>
        </p:txBody>
      </p:sp>
    </p:spTree>
    <p:extLst>
      <p:ext uri="{BB962C8B-B14F-4D97-AF65-F5344CB8AC3E}">
        <p14:creationId xmlns:p14="http://schemas.microsoft.com/office/powerpoint/2010/main" val="1760360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情境导入</a:t>
            </a:r>
          </a:p>
        </p:txBody>
      </p:sp>
      <p:sp>
        <p:nvSpPr>
          <p:cNvPr id="7" name="矩形 6"/>
          <p:cNvSpPr/>
          <p:nvPr/>
        </p:nvSpPr>
        <p:spPr>
          <a:xfrm>
            <a:off x="3429953" y="1546384"/>
            <a:ext cx="4461510" cy="246888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李白：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字太白，号青莲居士，又号“谪仙人”，是唐代伟大的浪漫主义诗人，被后人誉为“诗仙”，与杜甫并称为“李杜”。其人爽朗大方，爱饮酒作诗，喜交友。 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DFDFD">
                  <a:alpha val="100000"/>
                </a:srgbClr>
              </a:clrFrom>
              <a:clrTo>
                <a:srgbClr val="FDFDFD">
                  <a:alpha val="100000"/>
                  <a:alpha val="0"/>
                </a:srgbClr>
              </a:clrTo>
            </a:clrChange>
          </a:blip>
          <a:srcRect l="12993" b="6534"/>
          <a:stretch>
            <a:fillRect/>
          </a:stretch>
        </p:blipFill>
        <p:spPr>
          <a:xfrm flipH="1">
            <a:off x="740569" y="883920"/>
            <a:ext cx="2880360" cy="3375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479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6147" name="Rectangle 2"/>
          <p:cNvSpPr>
            <a:spLocks noGrp="1"/>
          </p:cNvSpPr>
          <p:nvPr/>
        </p:nvSpPr>
        <p:spPr>
          <a:xfrm>
            <a:off x="2977039" y="2192656"/>
            <a:ext cx="4573429" cy="1583531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宿     寺      危     辰      恐       惊   </a:t>
            </a:r>
          </a:p>
          <a:p>
            <a:pPr eaLnBrk="0" hangingPunct="0">
              <a:lnSpc>
                <a:spcPct val="90000"/>
              </a:lnSpc>
            </a:pP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90000"/>
              </a:lnSpc>
            </a:pPr>
            <a:endParaRPr lang="zh-CN" altLang="en-US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似     庐     笼      苍      茫</a:t>
            </a:r>
          </a:p>
        </p:txBody>
      </p:sp>
      <p:sp>
        <p:nvSpPr>
          <p:cNvPr id="6148" name="Rectangle 2"/>
          <p:cNvSpPr>
            <a:spLocks noGrp="1"/>
          </p:cNvSpPr>
          <p:nvPr/>
        </p:nvSpPr>
        <p:spPr>
          <a:xfrm>
            <a:off x="2977039" y="1849755"/>
            <a:ext cx="4887754" cy="3429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en-US" altLang="en-US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sù    sì    wēi  chén  k</a:t>
            </a:r>
            <a:r>
              <a:rPr lang="en-US" altLang="en-US" b="1" dirty="0">
                <a:solidFill>
                  <a:srgbClr val="FF0000"/>
                </a:solidFill>
                <a:latin typeface="宋体" panose="02010600030101010101" pitchFamily="2" charset="-122"/>
                <a:ea typeface="锐字云字库舒体1.0" panose="02010604000000000000" charset="0"/>
                <a:cs typeface="宋体" panose="02010600030101010101" pitchFamily="2" charset="-122"/>
              </a:rPr>
              <a:t>ǒ</a:t>
            </a:r>
            <a:r>
              <a:rPr lang="en-US" altLang="en-US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ng   jīng</a:t>
            </a:r>
          </a:p>
        </p:txBody>
      </p:sp>
      <p:sp>
        <p:nvSpPr>
          <p:cNvPr id="6149" name="Rectangle 2"/>
          <p:cNvSpPr>
            <a:spLocks noGrp="1"/>
          </p:cNvSpPr>
          <p:nvPr/>
        </p:nvSpPr>
        <p:spPr>
          <a:xfrm>
            <a:off x="3102769" y="2813209"/>
            <a:ext cx="4063365" cy="3429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s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Times New Roman" panose="02020603050405020304" pitchFamily="18" charset="0"/>
              </a:rPr>
              <a:t>ì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    l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Times New Roman" panose="02020603050405020304" pitchFamily="18" charset="0"/>
              </a:rPr>
              <a:t>ú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   l</a:t>
            </a:r>
            <a:r>
              <a:rPr lang="en-US" altLang="zh-CN" b="1" dirty="0">
                <a:solidFill>
                  <a:srgbClr val="FF0000"/>
                </a:solidFill>
                <a:latin typeface="宋体" panose="02010600030101010101" pitchFamily="2" charset="-122"/>
                <a:ea typeface="锐字云字库舒体1.0" panose="02010604000000000000" charset="-122"/>
                <a:cs typeface="宋体" panose="02010600030101010101" pitchFamily="2" charset="-122"/>
              </a:rPr>
              <a:t>ǒ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ng   c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宋体" panose="02010600030101010101" pitchFamily="2" charset="-122"/>
              </a:rPr>
              <a:t>ā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ng  m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宋体" panose="02010600030101010101" pitchFamily="2" charset="-122"/>
              </a:rPr>
              <a:t>á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ng   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467" y="2018110"/>
            <a:ext cx="1526381" cy="1932384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3866379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7" grpId="0"/>
      <p:bldP spid="6148" grpId="0"/>
      <p:bldP spid="614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6147" name="Rectangle 2"/>
          <p:cNvSpPr>
            <a:spLocks noGrp="1"/>
          </p:cNvSpPr>
          <p:nvPr/>
        </p:nvSpPr>
        <p:spPr>
          <a:xfrm>
            <a:off x="3448051" y="1615678"/>
            <a:ext cx="1794272" cy="2394347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危（       ）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惊（       ）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似（       ）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苍（       ）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171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467" y="1448991"/>
            <a:ext cx="2116931" cy="26812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173" name="矩形 2"/>
          <p:cNvSpPr/>
          <p:nvPr/>
        </p:nvSpPr>
        <p:spPr>
          <a:xfrm>
            <a:off x="6074569" y="1865710"/>
            <a:ext cx="2049066" cy="198882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敢（      ）     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阴（      ）    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野（      ）     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茫（       ）</a:t>
            </a:r>
          </a:p>
        </p:txBody>
      </p:sp>
      <p:sp>
        <p:nvSpPr>
          <p:cNvPr id="8" name="Rectangle 2"/>
          <p:cNvSpPr>
            <a:spLocks noGrp="1"/>
          </p:cNvSpPr>
          <p:nvPr/>
        </p:nvSpPr>
        <p:spPr>
          <a:xfrm>
            <a:off x="4036219" y="1865710"/>
            <a:ext cx="845344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危险</a:t>
            </a:r>
          </a:p>
        </p:txBody>
      </p:sp>
      <p:sp>
        <p:nvSpPr>
          <p:cNvPr id="7177" name="矩形 5"/>
          <p:cNvSpPr/>
          <p:nvPr/>
        </p:nvSpPr>
        <p:spPr>
          <a:xfrm>
            <a:off x="6618685" y="2942987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山野</a:t>
            </a:r>
            <a:endParaRPr lang="zh-CN" altLang="en-US" sz="21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78" name="矩形 6"/>
          <p:cNvSpPr/>
          <p:nvPr/>
        </p:nvSpPr>
        <p:spPr>
          <a:xfrm>
            <a:off x="6618685" y="2478881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阴天</a:t>
            </a:r>
          </a:p>
        </p:txBody>
      </p:sp>
      <p:sp>
        <p:nvSpPr>
          <p:cNvPr id="7179" name="矩形 8"/>
          <p:cNvSpPr/>
          <p:nvPr/>
        </p:nvSpPr>
        <p:spPr>
          <a:xfrm>
            <a:off x="6579394" y="1962150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不敢</a:t>
            </a:r>
          </a:p>
        </p:txBody>
      </p:sp>
      <p:sp>
        <p:nvSpPr>
          <p:cNvPr id="7181" name="矩形 10"/>
          <p:cNvSpPr/>
          <p:nvPr/>
        </p:nvSpPr>
        <p:spPr>
          <a:xfrm>
            <a:off x="4015978" y="3406379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苍天</a:t>
            </a:r>
          </a:p>
        </p:txBody>
      </p:sp>
      <p:sp>
        <p:nvSpPr>
          <p:cNvPr id="7182" name="矩形 11"/>
          <p:cNvSpPr/>
          <p:nvPr/>
        </p:nvSpPr>
        <p:spPr>
          <a:xfrm>
            <a:off x="3995737" y="2943225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好似</a:t>
            </a:r>
          </a:p>
        </p:txBody>
      </p:sp>
      <p:sp>
        <p:nvSpPr>
          <p:cNvPr id="7183" name="矩形 12"/>
          <p:cNvSpPr/>
          <p:nvPr/>
        </p:nvSpPr>
        <p:spPr>
          <a:xfrm>
            <a:off x="4036219" y="2462213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惊吓</a:t>
            </a:r>
          </a:p>
        </p:txBody>
      </p:sp>
      <p:sp>
        <p:nvSpPr>
          <p:cNvPr id="2" name="矩形 5"/>
          <p:cNvSpPr/>
          <p:nvPr/>
        </p:nvSpPr>
        <p:spPr>
          <a:xfrm>
            <a:off x="6618685" y="3442574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苍茫</a:t>
            </a:r>
          </a:p>
        </p:txBody>
      </p:sp>
    </p:spTree>
    <p:extLst>
      <p:ext uri="{BB962C8B-B14F-4D97-AF65-F5344CB8AC3E}">
        <p14:creationId xmlns:p14="http://schemas.microsoft.com/office/powerpoint/2010/main" val="3781461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7" grpId="0"/>
      <p:bldP spid="7173" grpId="0"/>
      <p:bldP spid="8" grpId="0"/>
      <p:bldP spid="7177" grpId="0"/>
      <p:bldP spid="7178" grpId="0"/>
      <p:bldP spid="7179" grpId="0"/>
      <p:bldP spid="7181" grpId="0"/>
      <p:bldP spid="7182" grpId="0"/>
      <p:bldP spid="7183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2" name="矩形 1"/>
          <p:cNvSpPr/>
          <p:nvPr/>
        </p:nvSpPr>
        <p:spPr>
          <a:xfrm>
            <a:off x="1162051" y="1104900"/>
            <a:ext cx="1259681" cy="39241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加一加：</a:t>
            </a:r>
          </a:p>
        </p:txBody>
      </p:sp>
      <p:sp>
        <p:nvSpPr>
          <p:cNvPr id="3" name="矩形 2"/>
          <p:cNvSpPr/>
          <p:nvPr/>
        </p:nvSpPr>
        <p:spPr>
          <a:xfrm>
            <a:off x="1420416" y="1687116"/>
            <a:ext cx="6519863" cy="13716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忄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京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惊    ⺮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龙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笼   </a:t>
            </a:r>
          </a:p>
          <a:p>
            <a:endParaRPr lang="zh-CN" altLang="en-US" sz="2100" b="1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艹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仓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苍    亻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似</a:t>
            </a:r>
          </a:p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</p:txBody>
      </p:sp>
      <p:sp>
        <p:nvSpPr>
          <p:cNvPr id="6" name="矩形 5"/>
          <p:cNvSpPr/>
          <p:nvPr/>
        </p:nvSpPr>
        <p:spPr>
          <a:xfrm>
            <a:off x="1162051" y="3058716"/>
            <a:ext cx="1259681" cy="39241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换一换：</a:t>
            </a:r>
          </a:p>
        </p:txBody>
      </p:sp>
      <p:sp>
        <p:nvSpPr>
          <p:cNvPr id="7" name="矩形 6"/>
          <p:cNvSpPr/>
          <p:nvPr/>
        </p:nvSpPr>
        <p:spPr>
          <a:xfrm>
            <a:off x="1420416" y="3640931"/>
            <a:ext cx="6519863" cy="39241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拢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扌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⺮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笼    芦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艹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庐   </a:t>
            </a:r>
          </a:p>
        </p:txBody>
      </p:sp>
    </p:spTree>
    <p:extLst>
      <p:ext uri="{BB962C8B-B14F-4D97-AF65-F5344CB8AC3E}">
        <p14:creationId xmlns:p14="http://schemas.microsoft.com/office/powerpoint/2010/main" val="294881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4561047" y="1136333"/>
            <a:ext cx="1695926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夜宿山寺</a:t>
            </a:r>
          </a:p>
        </p:txBody>
      </p:sp>
      <p:sp>
        <p:nvSpPr>
          <p:cNvPr id="4" name="矩形 1"/>
          <p:cNvSpPr/>
          <p:nvPr/>
        </p:nvSpPr>
        <p:spPr>
          <a:xfrm>
            <a:off x="4034314" y="2129790"/>
            <a:ext cx="2428399" cy="198882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危楼高百尺，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手可摘星辰。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不敢高声语，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恐惊天上人。</a:t>
            </a:r>
          </a:p>
        </p:txBody>
      </p:sp>
      <p:sp>
        <p:nvSpPr>
          <p:cNvPr id="3" name="矩形 1"/>
          <p:cNvSpPr/>
          <p:nvPr/>
        </p:nvSpPr>
        <p:spPr>
          <a:xfrm>
            <a:off x="4561047" y="1581150"/>
            <a:ext cx="1734026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【唐】李白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rcRect l="39797"/>
          <a:stretch>
            <a:fillRect/>
          </a:stretch>
        </p:blipFill>
        <p:spPr>
          <a:xfrm>
            <a:off x="1240782" y="1746472"/>
            <a:ext cx="1908334" cy="2113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335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4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2" name="矩形 1"/>
          <p:cNvSpPr/>
          <p:nvPr/>
        </p:nvSpPr>
        <p:spPr>
          <a:xfrm>
            <a:off x="3656172" y="1533525"/>
            <a:ext cx="2428399" cy="246888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夜宿</a:t>
            </a:r>
            <a:r>
              <a:rPr lang="en-US" altLang="zh-CN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山寺</a:t>
            </a:r>
          </a:p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危楼</a:t>
            </a:r>
            <a:r>
              <a:rPr lang="en-US" altLang="zh-CN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</a:t>
            </a:r>
            <a:r>
              <a:rPr lang="en-US" altLang="zh-CN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百尺，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手可</a:t>
            </a:r>
            <a:r>
              <a:rPr lang="en-US" altLang="zh-CN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摘</a:t>
            </a:r>
            <a:r>
              <a:rPr lang="en-US" altLang="zh-CN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星辰。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不敢</a:t>
            </a:r>
            <a:r>
              <a:rPr lang="en-US" altLang="zh-CN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高声</a:t>
            </a:r>
            <a:r>
              <a:rPr lang="en-US" altLang="zh-CN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语，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恐惊</a:t>
            </a:r>
            <a:r>
              <a:rPr lang="en-US" altLang="zh-CN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天上</a:t>
            </a:r>
            <a:r>
              <a:rPr lang="en-US" altLang="zh-CN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人。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>
                  <a:alpha val="100000"/>
                </a:srgbClr>
              </a:clrFrom>
              <a:clrTo>
                <a:srgbClr val="FEFEFE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96791" y="1730217"/>
            <a:ext cx="1905953" cy="2538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484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696402" y="1343501"/>
            <a:ext cx="2526983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夜宿山寺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16968"/>
          <a:stretch>
            <a:fillRect/>
          </a:stretch>
        </p:blipFill>
        <p:spPr>
          <a:xfrm>
            <a:off x="595789" y="1126808"/>
            <a:ext cx="699135" cy="1233964"/>
          </a:xfrm>
          <a:prstGeom prst="rect">
            <a:avLst/>
          </a:prstGeom>
        </p:spPr>
      </p:pic>
      <p:sp>
        <p:nvSpPr>
          <p:cNvPr id="8" name="矩形 1"/>
          <p:cNvSpPr/>
          <p:nvPr/>
        </p:nvSpPr>
        <p:spPr>
          <a:xfrm>
            <a:off x="3618071" y="2879408"/>
            <a:ext cx="4320540" cy="10287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注解：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诗人夜宿深山里面的一个寺庙。</a:t>
            </a:r>
          </a:p>
        </p:txBody>
      </p:sp>
      <p:sp>
        <p:nvSpPr>
          <p:cNvPr id="5" name="矩形 1"/>
          <p:cNvSpPr/>
          <p:nvPr/>
        </p:nvSpPr>
        <p:spPr>
          <a:xfrm>
            <a:off x="3618072" y="1892141"/>
            <a:ext cx="4172426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宿：住，过夜。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rcRect l="39797"/>
          <a:stretch>
            <a:fillRect/>
          </a:stretch>
        </p:blipFill>
        <p:spPr>
          <a:xfrm>
            <a:off x="1294924" y="2134077"/>
            <a:ext cx="1908334" cy="2113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173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8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696402" y="1343501"/>
            <a:ext cx="2526983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危楼高百尺，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16968"/>
          <a:stretch>
            <a:fillRect/>
          </a:stretch>
        </p:blipFill>
        <p:spPr>
          <a:xfrm>
            <a:off x="595789" y="1126808"/>
            <a:ext cx="699135" cy="1233964"/>
          </a:xfrm>
          <a:prstGeom prst="rect">
            <a:avLst/>
          </a:prstGeom>
        </p:spPr>
      </p:pic>
      <p:sp>
        <p:nvSpPr>
          <p:cNvPr id="8" name="矩形 1"/>
          <p:cNvSpPr/>
          <p:nvPr/>
        </p:nvSpPr>
        <p:spPr>
          <a:xfrm>
            <a:off x="3618071" y="2989421"/>
            <a:ext cx="4320540" cy="15087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注解：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山上寺院的高楼真高啊，好像有一百尺的样子。</a:t>
            </a:r>
          </a:p>
        </p:txBody>
      </p:sp>
      <p:sp>
        <p:nvSpPr>
          <p:cNvPr id="5" name="矩形 1"/>
          <p:cNvSpPr/>
          <p:nvPr/>
        </p:nvSpPr>
        <p:spPr>
          <a:xfrm>
            <a:off x="3618072" y="1892141"/>
            <a:ext cx="4172426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危楼：高楼，这里指山顶的寺庙。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rcRect l="39797"/>
          <a:stretch>
            <a:fillRect/>
          </a:stretch>
        </p:blipFill>
        <p:spPr>
          <a:xfrm>
            <a:off x="1294924" y="2134077"/>
            <a:ext cx="1908334" cy="2113121"/>
          </a:xfrm>
          <a:prstGeom prst="rect">
            <a:avLst/>
          </a:prstGeom>
        </p:spPr>
      </p:pic>
      <p:sp>
        <p:nvSpPr>
          <p:cNvPr id="10" name="矩形 1"/>
          <p:cNvSpPr/>
          <p:nvPr/>
        </p:nvSpPr>
        <p:spPr>
          <a:xfrm>
            <a:off x="3618072" y="2440781"/>
            <a:ext cx="5003006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百尺：虚指，不是实数，这里形容楼很高。</a:t>
            </a:r>
          </a:p>
        </p:txBody>
      </p:sp>
    </p:spTree>
    <p:extLst>
      <p:ext uri="{BB962C8B-B14F-4D97-AF65-F5344CB8AC3E}">
        <p14:creationId xmlns:p14="http://schemas.microsoft.com/office/powerpoint/2010/main" val="2311565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8" grpId="0"/>
      <p:bldP spid="5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556386" y="1244918"/>
            <a:ext cx="5734526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手可摘星辰。</a:t>
            </a:r>
          </a:p>
        </p:txBody>
      </p:sp>
      <p:sp>
        <p:nvSpPr>
          <p:cNvPr id="6" name="矩形 1"/>
          <p:cNvSpPr/>
          <p:nvPr/>
        </p:nvSpPr>
        <p:spPr>
          <a:xfrm>
            <a:off x="3819049" y="1913573"/>
            <a:ext cx="3830479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星辰：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天上星星的统称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9672"/>
          <a:stretch>
            <a:fillRect/>
          </a:stretch>
        </p:blipFill>
        <p:spPr>
          <a:xfrm>
            <a:off x="469583" y="1085850"/>
            <a:ext cx="760571" cy="1233964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rcRect r="20203" b="5102"/>
          <a:stretch>
            <a:fillRect/>
          </a:stretch>
        </p:blipFill>
        <p:spPr>
          <a:xfrm>
            <a:off x="1379697" y="2107883"/>
            <a:ext cx="1893094" cy="1935956"/>
          </a:xfrm>
          <a:prstGeom prst="rect">
            <a:avLst/>
          </a:prstGeom>
        </p:spPr>
      </p:pic>
      <p:sp>
        <p:nvSpPr>
          <p:cNvPr id="4" name="矩形 1"/>
          <p:cNvSpPr/>
          <p:nvPr/>
        </p:nvSpPr>
        <p:spPr>
          <a:xfrm>
            <a:off x="3574256" y="2659856"/>
            <a:ext cx="4320540" cy="15087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注解：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人在楼上好像一伸手就可以摘下天上的星星。</a:t>
            </a:r>
          </a:p>
        </p:txBody>
      </p:sp>
    </p:spTree>
    <p:extLst>
      <p:ext uri="{BB962C8B-B14F-4D97-AF65-F5344CB8AC3E}">
        <p14:creationId xmlns:p14="http://schemas.microsoft.com/office/powerpoint/2010/main" val="2097829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6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556386" y="1244918"/>
            <a:ext cx="5734526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不敢高声语，</a:t>
            </a:r>
          </a:p>
        </p:txBody>
      </p:sp>
      <p:sp>
        <p:nvSpPr>
          <p:cNvPr id="6" name="矩形 1"/>
          <p:cNvSpPr/>
          <p:nvPr/>
        </p:nvSpPr>
        <p:spPr>
          <a:xfrm>
            <a:off x="3819049" y="1913573"/>
            <a:ext cx="3830479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语：说话。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9672"/>
          <a:stretch>
            <a:fillRect/>
          </a:stretch>
        </p:blipFill>
        <p:spPr>
          <a:xfrm>
            <a:off x="469583" y="1085850"/>
            <a:ext cx="760571" cy="1233964"/>
          </a:xfrm>
          <a:prstGeom prst="rect">
            <a:avLst/>
          </a:prstGeom>
        </p:spPr>
      </p:pic>
      <p:sp>
        <p:nvSpPr>
          <p:cNvPr id="4" name="矩形 1"/>
          <p:cNvSpPr/>
          <p:nvPr/>
        </p:nvSpPr>
        <p:spPr>
          <a:xfrm>
            <a:off x="3574256" y="2753678"/>
            <a:ext cx="4320540" cy="10287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注解：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站在这里，我不敢大声说话。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rcRect l="53516"/>
          <a:stretch>
            <a:fillRect/>
          </a:stretch>
        </p:blipFill>
        <p:spPr>
          <a:xfrm flipH="1">
            <a:off x="1556386" y="1913572"/>
            <a:ext cx="1379696" cy="2168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764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6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556386" y="1244918"/>
            <a:ext cx="5734526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恐惊天上人。</a:t>
            </a:r>
          </a:p>
        </p:txBody>
      </p:sp>
      <p:sp>
        <p:nvSpPr>
          <p:cNvPr id="6" name="矩形 1"/>
          <p:cNvSpPr/>
          <p:nvPr/>
        </p:nvSpPr>
        <p:spPr>
          <a:xfrm>
            <a:off x="3819049" y="1913573"/>
            <a:ext cx="2403158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恐：唯恐，害怕。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9672"/>
          <a:stretch>
            <a:fillRect/>
          </a:stretch>
        </p:blipFill>
        <p:spPr>
          <a:xfrm>
            <a:off x="469583" y="1085850"/>
            <a:ext cx="760571" cy="1233964"/>
          </a:xfrm>
          <a:prstGeom prst="rect">
            <a:avLst/>
          </a:prstGeom>
        </p:spPr>
      </p:pic>
      <p:sp>
        <p:nvSpPr>
          <p:cNvPr id="4" name="矩形 1"/>
          <p:cNvSpPr/>
          <p:nvPr/>
        </p:nvSpPr>
        <p:spPr>
          <a:xfrm>
            <a:off x="3636645" y="3010853"/>
            <a:ext cx="4320540" cy="10287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注解：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唯恐（害怕）惊动天上的神仙。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rcRect l="53516"/>
          <a:stretch>
            <a:fillRect/>
          </a:stretch>
        </p:blipFill>
        <p:spPr>
          <a:xfrm flipH="1">
            <a:off x="1556386" y="1913572"/>
            <a:ext cx="1379696" cy="2168843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3819049" y="2462213"/>
            <a:ext cx="2403158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惊：惊动。</a:t>
            </a:r>
          </a:p>
        </p:txBody>
      </p:sp>
    </p:spTree>
    <p:extLst>
      <p:ext uri="{BB962C8B-B14F-4D97-AF65-F5344CB8AC3E}">
        <p14:creationId xmlns:p14="http://schemas.microsoft.com/office/powerpoint/2010/main" val="4209446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6" grpId="0"/>
      <p:bldP spid="4" grpId="0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5" name="矩形 1"/>
          <p:cNvSpPr/>
          <p:nvPr/>
        </p:nvSpPr>
        <p:spPr>
          <a:xfrm>
            <a:off x="4276249" y="1778794"/>
            <a:ext cx="3419475" cy="200824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这首诗描写了寺中楼宇的高耸，表达了诗人对古代庙宇工程艺术的惊叹以及对神仙般生活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的追求和向往之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情。</a:t>
            </a:r>
            <a:endParaRPr lang="en-US" altLang="zh-CN" sz="2100" b="1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701" y="1491139"/>
            <a:ext cx="2707005" cy="2564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408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4" name="矩形 1"/>
          <p:cNvSpPr/>
          <p:nvPr/>
        </p:nvSpPr>
        <p:spPr>
          <a:xfrm>
            <a:off x="4994199" y="1136333"/>
            <a:ext cx="1695926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敕勒歌</a:t>
            </a:r>
          </a:p>
        </p:txBody>
      </p:sp>
      <p:sp>
        <p:nvSpPr>
          <p:cNvPr id="5" name="矩形 1"/>
          <p:cNvSpPr/>
          <p:nvPr/>
        </p:nvSpPr>
        <p:spPr>
          <a:xfrm>
            <a:off x="4034314" y="2129790"/>
            <a:ext cx="3620453" cy="198882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敕勒川，阴山下，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天似穹庐，笼盖四野，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天苍苍，野茫茫，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风吹草低见牛羊。</a:t>
            </a:r>
          </a:p>
        </p:txBody>
      </p:sp>
      <p:sp>
        <p:nvSpPr>
          <p:cNvPr id="6" name="矩形 1"/>
          <p:cNvSpPr/>
          <p:nvPr/>
        </p:nvSpPr>
        <p:spPr>
          <a:xfrm>
            <a:off x="4849815" y="1581150"/>
            <a:ext cx="1734026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北朝民歌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006" y="1847374"/>
            <a:ext cx="3222308" cy="1877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38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3" name="矩形 3"/>
          <p:cNvSpPr/>
          <p:nvPr/>
        </p:nvSpPr>
        <p:spPr>
          <a:xfrm>
            <a:off x="3342799" y="1586865"/>
            <a:ext cx="4488180" cy="246888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《敕勒歌》选自《乐府诗集》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，是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南北朝时期黄河以北的北朝流传的一首民歌。民歌歌咏了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北方草原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壮丽富饶的风光，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抒发敕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勒人热爱家乡热爱生活的豪情。</a:t>
            </a:r>
          </a:p>
        </p:txBody>
      </p:sp>
      <p:pic>
        <p:nvPicPr>
          <p:cNvPr id="18435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4018"/>
          <a:stretch>
            <a:fillRect/>
          </a:stretch>
        </p:blipFill>
        <p:spPr>
          <a:xfrm>
            <a:off x="919163" y="2176463"/>
            <a:ext cx="1994297" cy="2169319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2516533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450657" y="1167289"/>
            <a:ext cx="2526983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敕勒川，阴山下，</a:t>
            </a:r>
          </a:p>
        </p:txBody>
      </p:sp>
      <p:sp>
        <p:nvSpPr>
          <p:cNvPr id="8" name="矩形 1"/>
          <p:cNvSpPr/>
          <p:nvPr/>
        </p:nvSpPr>
        <p:spPr>
          <a:xfrm>
            <a:off x="3437573" y="2977991"/>
            <a:ext cx="4743926" cy="10287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注解：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阴山脚下啊，有敕勒族生活的大平原。</a:t>
            </a:r>
          </a:p>
        </p:txBody>
      </p:sp>
      <p:sp>
        <p:nvSpPr>
          <p:cNvPr id="5" name="矩形 1"/>
          <p:cNvSpPr/>
          <p:nvPr/>
        </p:nvSpPr>
        <p:spPr>
          <a:xfrm>
            <a:off x="3692367" y="2033111"/>
            <a:ext cx="4172426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阴山：在今内蒙古自治区北部。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rcRect r="2741" b="4873"/>
          <a:stretch>
            <a:fillRect/>
          </a:stretch>
        </p:blipFill>
        <p:spPr>
          <a:xfrm>
            <a:off x="992505" y="2286476"/>
            <a:ext cx="2243614" cy="164592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0113" y="961073"/>
            <a:ext cx="550545" cy="961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178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8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696403" y="1167765"/>
            <a:ext cx="3546634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天似穹庐，笼盖四野。</a:t>
            </a:r>
          </a:p>
        </p:txBody>
      </p:sp>
      <p:sp>
        <p:nvSpPr>
          <p:cNvPr id="8" name="矩形 1"/>
          <p:cNvSpPr/>
          <p:nvPr/>
        </p:nvSpPr>
        <p:spPr>
          <a:xfrm>
            <a:off x="3296127" y="2742247"/>
            <a:ext cx="4743926" cy="15087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注解：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敕勒川的天空啊，它的四面与大地相连，看起来好像牧民们居住的毡帐一般。</a:t>
            </a:r>
          </a:p>
        </p:txBody>
      </p:sp>
      <p:sp>
        <p:nvSpPr>
          <p:cNvPr id="5" name="矩形 1"/>
          <p:cNvSpPr/>
          <p:nvPr/>
        </p:nvSpPr>
        <p:spPr>
          <a:xfrm>
            <a:off x="3484721" y="1779746"/>
            <a:ext cx="4768215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穹庐：用毡布搭成的帐篷，即蒙古包。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0113" y="961073"/>
            <a:ext cx="550545" cy="96154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569" y="2328386"/>
            <a:ext cx="2420779" cy="1615440"/>
          </a:xfrm>
          <a:prstGeom prst="rect">
            <a:avLst/>
          </a:prstGeom>
        </p:spPr>
      </p:pic>
      <p:sp>
        <p:nvSpPr>
          <p:cNvPr id="4" name="矩形 1"/>
          <p:cNvSpPr/>
          <p:nvPr/>
        </p:nvSpPr>
        <p:spPr>
          <a:xfrm>
            <a:off x="3484721" y="2297430"/>
            <a:ext cx="4768215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四野：草原的四面八方。</a:t>
            </a:r>
          </a:p>
        </p:txBody>
      </p:sp>
    </p:spTree>
    <p:extLst>
      <p:ext uri="{BB962C8B-B14F-4D97-AF65-F5344CB8AC3E}">
        <p14:creationId xmlns:p14="http://schemas.microsoft.com/office/powerpoint/2010/main" val="3414161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8" grpId="0"/>
      <p:bldP spid="5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642586" y="1235869"/>
            <a:ext cx="3709988" cy="39241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天苍苍，野茫茫，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0113" y="961073"/>
            <a:ext cx="550545" cy="961549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113" y="2251710"/>
            <a:ext cx="2228850" cy="1670209"/>
          </a:xfrm>
          <a:prstGeom prst="rect">
            <a:avLst/>
          </a:prstGeom>
        </p:spPr>
      </p:pic>
      <p:sp>
        <p:nvSpPr>
          <p:cNvPr id="8" name="矩形 1"/>
          <p:cNvSpPr/>
          <p:nvPr/>
        </p:nvSpPr>
        <p:spPr>
          <a:xfrm>
            <a:off x="3128963" y="3019901"/>
            <a:ext cx="4963001" cy="10287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注解：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蓝天下的草原啊，都翻滚着绿色的波澜。</a:t>
            </a:r>
          </a:p>
        </p:txBody>
      </p:sp>
      <p:sp>
        <p:nvSpPr>
          <p:cNvPr id="5" name="矩形 1"/>
          <p:cNvSpPr/>
          <p:nvPr/>
        </p:nvSpPr>
        <p:spPr>
          <a:xfrm>
            <a:off x="3598069" y="1922621"/>
            <a:ext cx="4768215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苍苍：青色。</a:t>
            </a:r>
          </a:p>
        </p:txBody>
      </p:sp>
      <p:sp>
        <p:nvSpPr>
          <p:cNvPr id="4" name="矩形 1"/>
          <p:cNvSpPr/>
          <p:nvPr/>
        </p:nvSpPr>
        <p:spPr>
          <a:xfrm>
            <a:off x="3598069" y="2471261"/>
            <a:ext cx="4768215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茫茫：辽阔无边的样子。</a:t>
            </a:r>
          </a:p>
        </p:txBody>
      </p:sp>
    </p:spTree>
    <p:extLst>
      <p:ext uri="{BB962C8B-B14F-4D97-AF65-F5344CB8AC3E}">
        <p14:creationId xmlns:p14="http://schemas.microsoft.com/office/powerpoint/2010/main" val="220240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8" grpId="0"/>
      <p:bldP spid="5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642586" y="1235869"/>
            <a:ext cx="3709988" cy="39241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风吹草低见牛羊。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0113" y="961073"/>
            <a:ext cx="550545" cy="961549"/>
          </a:xfrm>
          <a:prstGeom prst="rect">
            <a:avLst/>
          </a:prstGeom>
        </p:spPr>
      </p:pic>
      <p:sp>
        <p:nvSpPr>
          <p:cNvPr id="8" name="矩形 1"/>
          <p:cNvSpPr/>
          <p:nvPr/>
        </p:nvSpPr>
        <p:spPr>
          <a:xfrm>
            <a:off x="3503771" y="2768918"/>
            <a:ext cx="4398645" cy="15087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注解：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那风吹到草低处，有一群群的牛羊时隐时现。</a:t>
            </a:r>
          </a:p>
        </p:txBody>
      </p:sp>
      <p:sp>
        <p:nvSpPr>
          <p:cNvPr id="5" name="矩形 1"/>
          <p:cNvSpPr/>
          <p:nvPr/>
        </p:nvSpPr>
        <p:spPr>
          <a:xfrm>
            <a:off x="3503771" y="2059305"/>
            <a:ext cx="4768215" cy="553998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见（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xi</a:t>
            </a:r>
            <a:r>
              <a:rPr lang="en-US" altLang="zh-CN" sz="2100" b="1" dirty="0">
                <a:latin typeface="锐字云字库舒体1.0" panose="02010604000000000000" charset="0"/>
                <a:ea typeface="锐字云字库舒体1.0" panose="02010604000000000000" charset="0"/>
                <a:cs typeface="宋体" panose="02010600030101010101" pitchFamily="2" charset="-122"/>
              </a:rPr>
              <a:t>à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）：同“现”，显露。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748" y="2374582"/>
            <a:ext cx="2687955" cy="1429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072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8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5" name="矩形 1"/>
          <p:cNvSpPr/>
          <p:nvPr/>
        </p:nvSpPr>
        <p:spPr>
          <a:xfrm>
            <a:off x="4276249" y="1778794"/>
            <a:ext cx="3419475" cy="198882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这首民歌，勾勒出了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北方草原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壮丽富饶的风光，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抒发了敕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勒人热爱家乡、热爱生活的豪情。</a:t>
            </a:r>
            <a:endParaRPr lang="en-US" altLang="zh-CN" sz="2100" b="1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rcRect r="28181" b="8959"/>
          <a:stretch>
            <a:fillRect/>
          </a:stretch>
        </p:blipFill>
        <p:spPr>
          <a:xfrm>
            <a:off x="960120" y="1778793"/>
            <a:ext cx="3078004" cy="191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737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/>
          </p:cNvSpPr>
          <p:nvPr/>
        </p:nvSpPr>
        <p:spPr>
          <a:xfrm>
            <a:off x="1107281" y="365523"/>
            <a:ext cx="938213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总结</a:t>
            </a:r>
          </a:p>
        </p:txBody>
      </p:sp>
      <p:sp>
        <p:nvSpPr>
          <p:cNvPr id="13315" name="矩形 1"/>
          <p:cNvSpPr/>
          <p:nvPr/>
        </p:nvSpPr>
        <p:spPr>
          <a:xfrm>
            <a:off x="3043238" y="1334691"/>
            <a:ext cx="5058966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 indent="-171450">
              <a:lnSpc>
                <a:spcPct val="150000"/>
              </a:lnSpc>
              <a:spcBef>
                <a:spcPts val="750"/>
              </a:spcBef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你知道学习古诗有哪些方法吗？</a:t>
            </a:r>
          </a:p>
        </p:txBody>
      </p:sp>
      <p:pic>
        <p:nvPicPr>
          <p:cNvPr id="18435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4018"/>
          <a:stretch>
            <a:fillRect/>
          </a:stretch>
        </p:blipFill>
        <p:spPr>
          <a:xfrm>
            <a:off x="919163" y="2176463"/>
            <a:ext cx="1994297" cy="2169319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矩形 3"/>
          <p:cNvSpPr/>
          <p:nvPr/>
        </p:nvSpPr>
        <p:spPr>
          <a:xfrm>
            <a:off x="3043238" y="2297430"/>
            <a:ext cx="4589621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行行朗读</a:t>
            </a:r>
            <a:r>
              <a:rPr lang="en-US" altLang="zh-CN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反复朗读每行诗句</a:t>
            </a:r>
          </a:p>
        </p:txBody>
      </p:sp>
      <p:sp>
        <p:nvSpPr>
          <p:cNvPr id="2" name="矩形 3"/>
          <p:cNvSpPr/>
          <p:nvPr/>
        </p:nvSpPr>
        <p:spPr>
          <a:xfrm>
            <a:off x="3043238" y="2930843"/>
            <a:ext cx="4589621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字字思考</a:t>
            </a:r>
            <a:r>
              <a:rPr lang="en-US" altLang="zh-CN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思考每个字的意思</a:t>
            </a:r>
          </a:p>
        </p:txBody>
      </p:sp>
      <p:sp>
        <p:nvSpPr>
          <p:cNvPr id="4" name="矩形 3"/>
          <p:cNvSpPr/>
          <p:nvPr/>
        </p:nvSpPr>
        <p:spPr>
          <a:xfrm>
            <a:off x="3043238" y="3479483"/>
            <a:ext cx="5003006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处处想像</a:t>
            </a:r>
            <a:r>
              <a:rPr lang="en-US" altLang="zh-CN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根据诗句，想像画面</a:t>
            </a:r>
          </a:p>
        </p:txBody>
      </p:sp>
    </p:spTree>
    <p:extLst>
      <p:ext uri="{BB962C8B-B14F-4D97-AF65-F5344CB8AC3E}">
        <p14:creationId xmlns:p14="http://schemas.microsoft.com/office/powerpoint/2010/main" val="27035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/>
      <p:bldP spid="3" grpId="0"/>
      <p:bldP spid="2" grpId="0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矩形 1"/>
          <p:cNvSpPr/>
          <p:nvPr/>
        </p:nvSpPr>
        <p:spPr>
          <a:xfrm>
            <a:off x="740569" y="1097280"/>
            <a:ext cx="7461885" cy="31089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解释下列字词。</a:t>
            </a:r>
          </a:p>
          <a:p>
            <a:pPr>
              <a:lnSpc>
                <a:spcPct val="20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危楼：                             </a:t>
            </a:r>
          </a:p>
          <a:p>
            <a:pPr>
              <a:lnSpc>
                <a:spcPct val="20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恐：</a:t>
            </a:r>
          </a:p>
          <a:p>
            <a:pPr>
              <a:lnSpc>
                <a:spcPct val="20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茫茫：</a:t>
            </a:r>
          </a:p>
          <a:p>
            <a:pPr>
              <a:lnSpc>
                <a:spcPct val="20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见：</a:t>
            </a:r>
          </a:p>
        </p:txBody>
      </p:sp>
      <p:sp>
        <p:nvSpPr>
          <p:cNvPr id="19458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练一练</a:t>
            </a:r>
          </a:p>
        </p:txBody>
      </p:sp>
      <p:sp>
        <p:nvSpPr>
          <p:cNvPr id="2" name="矩形 1"/>
          <p:cNvSpPr/>
          <p:nvPr/>
        </p:nvSpPr>
        <p:spPr>
          <a:xfrm>
            <a:off x="2087404" y="3657600"/>
            <a:ext cx="4768215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同“现”，显露。</a:t>
            </a:r>
          </a:p>
        </p:txBody>
      </p:sp>
      <p:sp>
        <p:nvSpPr>
          <p:cNvPr id="3" name="矩形 2"/>
          <p:cNvSpPr/>
          <p:nvPr/>
        </p:nvSpPr>
        <p:spPr>
          <a:xfrm>
            <a:off x="2187893" y="2983230"/>
            <a:ext cx="4768215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辽阔无边的样子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4" name="矩形 3"/>
          <p:cNvSpPr/>
          <p:nvPr/>
        </p:nvSpPr>
        <p:spPr>
          <a:xfrm>
            <a:off x="2187893" y="2377440"/>
            <a:ext cx="4768215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唯恐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、害怕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9" name="矩形 8"/>
          <p:cNvSpPr/>
          <p:nvPr/>
        </p:nvSpPr>
        <p:spPr>
          <a:xfrm>
            <a:off x="2187893" y="1745456"/>
            <a:ext cx="4768215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高楼，这里指山顶的寺庙。</a:t>
            </a:r>
          </a:p>
        </p:txBody>
      </p:sp>
    </p:spTree>
    <p:extLst>
      <p:ext uri="{BB962C8B-B14F-4D97-AF65-F5344CB8AC3E}">
        <p14:creationId xmlns:p14="http://schemas.microsoft.com/office/powerpoint/2010/main" val="3607315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/>
      <p:bldP spid="2" grpId="0"/>
      <p:bldP spid="3" grpId="0"/>
      <p:bldP spid="4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0"/>
            <a:ext cx="9145656" cy="514257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9700" y="1166370"/>
            <a:ext cx="2268548" cy="1697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992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764</Words>
  <Application>Microsoft Office PowerPoint</Application>
  <PresentationFormat>全屏显示(16:9)</PresentationFormat>
  <Paragraphs>127</Paragraphs>
  <Slides>23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24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sunkuanxing</cp:lastModifiedBy>
  <cp:revision>61</cp:revision>
  <dcterms:created xsi:type="dcterms:W3CDTF">2015-08-27T07:30:00Z</dcterms:created>
  <dcterms:modified xsi:type="dcterms:W3CDTF">2018-06-29T07:00:14Z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2052-10.1.0.5554</vt:lpwstr>
  </property>
</Properties>
</file>