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313" r:id="rId2"/>
    <p:sldId id="314" r:id="rId3"/>
    <p:sldId id="315" r:id="rId4"/>
    <p:sldId id="316" r:id="rId5"/>
    <p:sldId id="317" r:id="rId6"/>
    <p:sldId id="318" r:id="rId7"/>
    <p:sldId id="319" r:id="rId8"/>
    <p:sldId id="320" r:id="rId9"/>
    <p:sldId id="321" r:id="rId10"/>
    <p:sldId id="322" r:id="rId11"/>
    <p:sldId id="323" r:id="rId12"/>
    <p:sldId id="324" r:id="rId13"/>
    <p:sldId id="325" r:id="rId14"/>
    <p:sldId id="326" r:id="rId15"/>
    <p:sldId id="327" r:id="rId16"/>
    <p:sldId id="328" r:id="rId17"/>
    <p:sldId id="329" r:id="rId18"/>
    <p:sldId id="330" r:id="rId19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492" y="-252"/>
      </p:cViewPr>
      <p:guideLst>
        <p:guide orient="horz" pos="1629"/>
        <p:guide pos="291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E7D0C1-C30A-4361-B12D-BEC9B46BC263}" type="datetimeFigureOut">
              <a:rPr lang="zh-CN" altLang="en-US" smtClean="0"/>
              <a:t>2018/6/29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2F842A-801A-4363-AB36-4A98740AFC7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395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0925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8" name="图片 7" descr="5-05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文本框 4"/>
          <p:cNvSpPr txBox="1">
            <a:spLocks noChangeArrowheads="1"/>
          </p:cNvSpPr>
          <p:nvPr/>
        </p:nvSpPr>
        <p:spPr bwMode="auto">
          <a:xfrm>
            <a:off x="5536883" y="2976325"/>
            <a:ext cx="1524000" cy="4845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80" tIns="34290" rIns="68580" bIns="34290">
            <a:spAutoFit/>
          </a:bodyPr>
          <a:lstStyle/>
          <a:p>
            <a:pPr lvl="0" eaLnBrk="1" fontAlgn="base" hangingPunct="1"/>
            <a:r>
              <a:rPr lang="zh-CN" altLang="en-US" sz="2700" b="1" noProof="1">
                <a:effectLst>
                  <a:outerShdw blurRad="38100" dist="38100" dir="2700000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ea"/>
              </a:rPr>
              <a:t>课文解读</a:t>
            </a:r>
            <a:endParaRPr lang="zh-CN" altLang="en-US" sz="2700" b="1" noProof="1">
              <a:effectLst>
                <a:outerShdw blurRad="38100" dist="38100" dir="2700000">
                  <a:srgbClr val="C0C0C0"/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706166" y="767954"/>
            <a:ext cx="2893219" cy="434340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 eaLnBrk="1" fontAlgn="base" hangingPunct="1"/>
            <a:r>
              <a:rPr lang="zh-CN" altLang="en-US" sz="2400" b="1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ea"/>
              </a:rPr>
              <a:t>小学语文二年级上册</a:t>
            </a:r>
            <a:endParaRPr lang="zh-CN" altLang="en-US" sz="2400" b="1" noProof="1">
              <a:solidFill>
                <a:srgbClr val="000000"/>
              </a:solidFill>
              <a:effectLst>
                <a:outerShdw blurRad="38100" dist="38100" dir="2700000">
                  <a:srgbClr val="C0C0C0"/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472452" y="1644015"/>
            <a:ext cx="3810000" cy="1165860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 eaLnBrk="1" fontAlgn="base" hangingPunct="1"/>
            <a:r>
              <a:rPr lang="zh-CN" altLang="zh-CN" sz="7200" b="1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雾在哪里</a:t>
            </a:r>
          </a:p>
        </p:txBody>
      </p:sp>
    </p:spTree>
    <p:extLst>
      <p:ext uri="{BB962C8B-B14F-4D97-AF65-F5344CB8AC3E}">
        <p14:creationId xmlns:p14="http://schemas.microsoft.com/office/powerpoint/2010/main" val="3086554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情境导入</a:t>
            </a:r>
          </a:p>
        </p:txBody>
      </p:sp>
      <p:sp>
        <p:nvSpPr>
          <p:cNvPr id="7" name="矩形 6"/>
          <p:cNvSpPr/>
          <p:nvPr/>
        </p:nvSpPr>
        <p:spPr>
          <a:xfrm>
            <a:off x="740569" y="2769870"/>
            <a:ext cx="7267575" cy="15087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雾：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在水汽充足、微风及大气层稳定的情况下，相对湿度达到100%时，空气中的水汽便会凝结成细微的水滴悬浮于空中，使地面水平的能见度下降，这种天气现象称为雾。 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569" y="1127760"/>
            <a:ext cx="2175510" cy="1451610"/>
          </a:xfrm>
          <a:prstGeom prst="cloud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4226" y="1070610"/>
            <a:ext cx="1699260" cy="1699260"/>
          </a:xfrm>
          <a:prstGeom prst="cloud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7392" y="1261110"/>
            <a:ext cx="1755934" cy="1318260"/>
          </a:xfrm>
          <a:prstGeom prst="cloud">
            <a:avLst/>
          </a:prstGeom>
        </p:spPr>
      </p:pic>
    </p:spTree>
    <p:extLst>
      <p:ext uri="{BB962C8B-B14F-4D97-AF65-F5344CB8AC3E}">
        <p14:creationId xmlns:p14="http://schemas.microsoft.com/office/powerpoint/2010/main" val="489882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6147" name="Rectangle 2"/>
          <p:cNvSpPr>
            <a:spLocks noGrp="1"/>
          </p:cNvSpPr>
          <p:nvPr/>
        </p:nvSpPr>
        <p:spPr>
          <a:xfrm>
            <a:off x="2867025" y="2192656"/>
            <a:ext cx="4732973" cy="1583531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雾      淘      顽     于      暗       岸  </a:t>
            </a:r>
          </a:p>
          <a:p>
            <a:pPr eaLnBrk="0" hangingPunct="0">
              <a:lnSpc>
                <a:spcPct val="90000"/>
              </a:lnSpc>
            </a:pP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90000"/>
              </a:lnSpc>
            </a:pPr>
            <a:endParaRPr lang="zh-CN" altLang="en-US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街     梁      甚      至     躲</a:t>
            </a:r>
            <a:endParaRPr lang="zh-CN" altLang="en-US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48" name="Rectangle 2"/>
          <p:cNvSpPr>
            <a:spLocks noGrp="1"/>
          </p:cNvSpPr>
          <p:nvPr/>
        </p:nvSpPr>
        <p:spPr>
          <a:xfrm>
            <a:off x="2867025" y="1849755"/>
            <a:ext cx="4732973" cy="3429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wù   t</a:t>
            </a: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á</a:t>
            </a: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o   w</a:t>
            </a: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á</a:t>
            </a: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n   yú    </a:t>
            </a: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à</a:t>
            </a: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n     </a:t>
            </a: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à</a:t>
            </a:r>
            <a:r>
              <a:rPr lang="en-US" altLang="en-US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n</a:t>
            </a:r>
            <a:endParaRPr lang="zh-CN" altLang="en-US" b="1" dirty="0">
              <a:solidFill>
                <a:srgbClr val="FF0000"/>
              </a:solidFill>
              <a:latin typeface="锐字云字库舒体1.0" panose="02010604000000000000" charset="0"/>
              <a:ea typeface="锐字云字库舒体1.0" panose="02010604000000000000" charset="0"/>
              <a:cs typeface="Times New Roman" panose="02020603050405020304" pitchFamily="18" charset="0"/>
            </a:endParaRPr>
          </a:p>
        </p:txBody>
      </p:sp>
      <p:sp>
        <p:nvSpPr>
          <p:cNvPr id="6149" name="Rectangle 2"/>
          <p:cNvSpPr>
            <a:spLocks noGrp="1"/>
          </p:cNvSpPr>
          <p:nvPr/>
        </p:nvSpPr>
        <p:spPr>
          <a:xfrm>
            <a:off x="2867025" y="2813209"/>
            <a:ext cx="4431983" cy="3429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ji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ē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   li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宋体" panose="02010600030101010101" pitchFamily="2" charset="-122"/>
              </a:rPr>
              <a:t>á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ng   sh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锐字云字库舒体1.0" panose="02010604000000000000" charset="-122"/>
                <a:cs typeface="Times New Roman" panose="02020603050405020304" pitchFamily="18" charset="0"/>
              </a:rPr>
              <a:t>è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n   zh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ì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   du</a:t>
            </a:r>
            <a:r>
              <a:rPr lang="en-US" altLang="zh-CN" b="1" dirty="0">
                <a:solidFill>
                  <a:srgbClr val="FF0000"/>
                </a:solidFill>
                <a:latin typeface="宋体" panose="02010600030101010101" pitchFamily="2" charset="-122"/>
                <a:ea typeface="锐字云字库舒体1.0" panose="02010604000000000000" charset="-122"/>
                <a:cs typeface="宋体" panose="02010600030101010101" pitchFamily="2" charset="-122"/>
              </a:rPr>
              <a:t>ǒ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   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467" y="2018110"/>
            <a:ext cx="1526381" cy="1932384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439018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/>
      <p:bldP spid="6148" grpId="0"/>
      <p:bldP spid="614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6147" name="Rectangle 2"/>
          <p:cNvSpPr>
            <a:spLocks noGrp="1"/>
          </p:cNvSpPr>
          <p:nvPr/>
        </p:nvSpPr>
        <p:spPr>
          <a:xfrm>
            <a:off x="3448051" y="1615678"/>
            <a:ext cx="1794272" cy="2394347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于（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岸（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久（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步（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171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467" y="1448991"/>
            <a:ext cx="2116931" cy="26812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3" name="矩形 2"/>
          <p:cNvSpPr/>
          <p:nvPr/>
        </p:nvSpPr>
        <p:spPr>
          <a:xfrm>
            <a:off x="6074569" y="1865710"/>
            <a:ext cx="2049066" cy="198882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论（      ）  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屋（      ） 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散（      ）  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charset="0"/>
                <a:ea typeface="微软雅黑" panose="020B0503020204020204" charset="0"/>
              </a:rPr>
              <a:t>消（       ）</a:t>
            </a:r>
          </a:p>
        </p:txBody>
      </p:sp>
      <p:sp>
        <p:nvSpPr>
          <p:cNvPr id="8" name="Rectangle 2"/>
          <p:cNvSpPr>
            <a:spLocks noGrp="1"/>
          </p:cNvSpPr>
          <p:nvPr/>
        </p:nvSpPr>
        <p:spPr>
          <a:xfrm>
            <a:off x="4036219" y="1865710"/>
            <a:ext cx="845344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于是</a:t>
            </a:r>
          </a:p>
        </p:txBody>
      </p:sp>
      <p:sp>
        <p:nvSpPr>
          <p:cNvPr id="7177" name="矩形 5"/>
          <p:cNvSpPr/>
          <p:nvPr/>
        </p:nvSpPr>
        <p:spPr>
          <a:xfrm>
            <a:off x="6618685" y="2942987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散开</a:t>
            </a:r>
          </a:p>
        </p:txBody>
      </p:sp>
      <p:sp>
        <p:nvSpPr>
          <p:cNvPr id="7178" name="矩形 6"/>
          <p:cNvSpPr/>
          <p:nvPr/>
        </p:nvSpPr>
        <p:spPr>
          <a:xfrm>
            <a:off x="6618685" y="2478881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屋子</a:t>
            </a:r>
          </a:p>
        </p:txBody>
      </p:sp>
      <p:sp>
        <p:nvSpPr>
          <p:cNvPr id="7179" name="矩形 8"/>
          <p:cNvSpPr/>
          <p:nvPr/>
        </p:nvSpPr>
        <p:spPr>
          <a:xfrm>
            <a:off x="6579394" y="1962150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讨论</a:t>
            </a:r>
          </a:p>
        </p:txBody>
      </p:sp>
      <p:sp>
        <p:nvSpPr>
          <p:cNvPr id="7181" name="矩形 10"/>
          <p:cNvSpPr/>
          <p:nvPr/>
        </p:nvSpPr>
        <p:spPr>
          <a:xfrm>
            <a:off x="4015978" y="3406379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散步</a:t>
            </a:r>
          </a:p>
        </p:txBody>
      </p:sp>
      <p:sp>
        <p:nvSpPr>
          <p:cNvPr id="7182" name="矩形 11"/>
          <p:cNvSpPr/>
          <p:nvPr/>
        </p:nvSpPr>
        <p:spPr>
          <a:xfrm>
            <a:off x="3995737" y="2907447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长久</a:t>
            </a:r>
          </a:p>
        </p:txBody>
      </p:sp>
      <p:sp>
        <p:nvSpPr>
          <p:cNvPr id="7183" name="矩形 12"/>
          <p:cNvSpPr/>
          <p:nvPr/>
        </p:nvSpPr>
        <p:spPr>
          <a:xfrm>
            <a:off x="3995737" y="2408516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海岸</a:t>
            </a:r>
          </a:p>
        </p:txBody>
      </p:sp>
      <p:sp>
        <p:nvSpPr>
          <p:cNvPr id="2" name="矩形 5"/>
          <p:cNvSpPr/>
          <p:nvPr/>
        </p:nvSpPr>
        <p:spPr>
          <a:xfrm>
            <a:off x="6618685" y="3442574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消失</a:t>
            </a:r>
          </a:p>
        </p:txBody>
      </p:sp>
    </p:spTree>
    <p:extLst>
      <p:ext uri="{BB962C8B-B14F-4D97-AF65-F5344CB8AC3E}">
        <p14:creationId xmlns:p14="http://schemas.microsoft.com/office/powerpoint/2010/main" val="324503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/>
      <p:bldP spid="7173" grpId="0"/>
      <p:bldP spid="8" grpId="0"/>
      <p:bldP spid="7177" grpId="0"/>
      <p:bldP spid="7178" grpId="0"/>
      <p:bldP spid="7179" grpId="0"/>
      <p:bldP spid="7181" grpId="0"/>
      <p:bldP spid="7182" grpId="0"/>
      <p:bldP spid="7183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2" name="矩形 1"/>
          <p:cNvSpPr/>
          <p:nvPr/>
        </p:nvSpPr>
        <p:spPr>
          <a:xfrm>
            <a:off x="1465660" y="1173480"/>
            <a:ext cx="1259681" cy="39241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加一加：</a:t>
            </a:r>
          </a:p>
        </p:txBody>
      </p:sp>
      <p:sp>
        <p:nvSpPr>
          <p:cNvPr id="3" name="矩形 2"/>
          <p:cNvSpPr/>
          <p:nvPr/>
        </p:nvSpPr>
        <p:spPr>
          <a:xfrm>
            <a:off x="2624137" y="1744266"/>
            <a:ext cx="6519863" cy="105156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雨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务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雾    元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顽   </a:t>
            </a:r>
          </a:p>
          <a:p>
            <a:endParaRPr lang="zh-CN" altLang="en-US" sz="2100" b="1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音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暗    身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朵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躲 </a:t>
            </a:r>
          </a:p>
        </p:txBody>
      </p:sp>
      <p:sp>
        <p:nvSpPr>
          <p:cNvPr id="6" name="矩形 5"/>
          <p:cNvSpPr/>
          <p:nvPr/>
        </p:nvSpPr>
        <p:spPr>
          <a:xfrm>
            <a:off x="1465659" y="3040976"/>
            <a:ext cx="1259681" cy="39241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换一换：</a:t>
            </a:r>
          </a:p>
        </p:txBody>
      </p:sp>
      <p:sp>
        <p:nvSpPr>
          <p:cNvPr id="7" name="矩形 6"/>
          <p:cNvSpPr/>
          <p:nvPr/>
        </p:nvSpPr>
        <p:spPr>
          <a:xfrm>
            <a:off x="2624137" y="3698081"/>
            <a:ext cx="6519863" cy="39241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掏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扌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氵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淘    悄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忄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氵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消   </a:t>
            </a:r>
          </a:p>
        </p:txBody>
      </p:sp>
    </p:spTree>
    <p:extLst>
      <p:ext uri="{BB962C8B-B14F-4D97-AF65-F5344CB8AC3E}">
        <p14:creationId xmlns:p14="http://schemas.microsoft.com/office/powerpoint/2010/main" val="2059401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3" name="矩形 1"/>
          <p:cNvSpPr/>
          <p:nvPr/>
        </p:nvSpPr>
        <p:spPr>
          <a:xfrm>
            <a:off x="3249930" y="2946558"/>
            <a:ext cx="2031683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雾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rcRect l="4181" t="62381" r="64335" b="19469"/>
          <a:stretch>
            <a:fillRect/>
          </a:stretch>
        </p:blipFill>
        <p:spPr>
          <a:xfrm>
            <a:off x="4900137" y="2378154"/>
            <a:ext cx="2750344" cy="1685449"/>
          </a:xfrm>
          <a:prstGeom prst="cloud">
            <a:avLst/>
          </a:prstGeom>
        </p:spPr>
      </p:pic>
      <p:sp>
        <p:nvSpPr>
          <p:cNvPr id="6" name="矩形 1"/>
          <p:cNvSpPr/>
          <p:nvPr/>
        </p:nvSpPr>
        <p:spPr>
          <a:xfrm>
            <a:off x="3249931" y="1261586"/>
            <a:ext cx="4890611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课文的主人公是谁？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7296"/>
          <a:stretch>
            <a:fillRect/>
          </a:stretch>
        </p:blipFill>
        <p:spPr>
          <a:xfrm>
            <a:off x="2275999" y="919163"/>
            <a:ext cx="780574" cy="123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209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924050" y="1216343"/>
            <a:ext cx="2908935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雾先把谁藏了起来？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7296"/>
          <a:stretch>
            <a:fillRect/>
          </a:stretch>
        </p:blipFill>
        <p:spPr>
          <a:xfrm>
            <a:off x="880587" y="995839"/>
            <a:ext cx="780574" cy="1233964"/>
          </a:xfrm>
          <a:prstGeom prst="rect">
            <a:avLst/>
          </a:prstGeom>
        </p:spPr>
      </p:pic>
      <p:sp>
        <p:nvSpPr>
          <p:cNvPr id="4" name="矩形 1"/>
          <p:cNvSpPr/>
          <p:nvPr/>
        </p:nvSpPr>
        <p:spPr>
          <a:xfrm>
            <a:off x="4955382" y="2297430"/>
            <a:ext cx="1246346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大海</a:t>
            </a:r>
          </a:p>
        </p:txBody>
      </p:sp>
      <p:sp>
        <p:nvSpPr>
          <p:cNvPr id="6" name="矩形 1"/>
          <p:cNvSpPr/>
          <p:nvPr/>
        </p:nvSpPr>
        <p:spPr>
          <a:xfrm>
            <a:off x="1140143" y="3516154"/>
            <a:ext cx="6459379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无论是海水、船只，还是蓝色的远方，都看不见了。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rcRect b="15022"/>
          <a:stretch>
            <a:fillRect/>
          </a:stretch>
        </p:blipFill>
        <p:spPr>
          <a:xfrm>
            <a:off x="2196941" y="1837373"/>
            <a:ext cx="2636044" cy="167878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68112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4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359694" y="2606516"/>
            <a:ext cx="4653439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想一想，雾说这话时是什么语气？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16968"/>
          <a:stretch>
            <a:fillRect/>
          </a:stretch>
        </p:blipFill>
        <p:spPr>
          <a:xfrm>
            <a:off x="517684" y="2263617"/>
            <a:ext cx="699135" cy="1233964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469583" y="1126808"/>
            <a:ext cx="4600575" cy="1119664"/>
            <a:chOff x="986" y="4957"/>
            <a:chExt cx="9660" cy="2351"/>
          </a:xfrm>
        </p:grpSpPr>
        <p:sp>
          <p:nvSpPr>
            <p:cNvPr id="8" name="矩形 1"/>
            <p:cNvSpPr/>
            <p:nvPr/>
          </p:nvSpPr>
          <p:spPr>
            <a:xfrm>
              <a:off x="2141" y="5401"/>
              <a:ext cx="7349" cy="12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“</a:t>
              </a:r>
              <a:r>
                <a:rPr lang="zh-CN" altLang="en-US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我要把大海藏起来。</a:t>
              </a:r>
              <a:r>
                <a:rPr lang="en-US" altLang="zh-CN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”</a:t>
              </a:r>
              <a:endPara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" name="椭圆形标注 2"/>
            <p:cNvSpPr/>
            <p:nvPr/>
          </p:nvSpPr>
          <p:spPr>
            <a:xfrm>
              <a:off x="986" y="4957"/>
              <a:ext cx="9660" cy="2351"/>
            </a:xfrm>
            <a:prstGeom prst="wedgeEllipseCallout">
              <a:avLst>
                <a:gd name="adj1" fmla="val 63430"/>
                <a:gd name="adj2" fmla="val -1269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rcRect l="4181" t="62381" r="64335" b="19469"/>
          <a:stretch>
            <a:fillRect/>
          </a:stretch>
        </p:blipFill>
        <p:spPr>
          <a:xfrm>
            <a:off x="5627371" y="1338263"/>
            <a:ext cx="2069306" cy="1268254"/>
          </a:xfrm>
          <a:prstGeom prst="cloud">
            <a:avLst/>
          </a:prstGeom>
        </p:spPr>
      </p:pic>
      <p:sp>
        <p:nvSpPr>
          <p:cNvPr id="6" name="矩形 1"/>
          <p:cNvSpPr/>
          <p:nvPr/>
        </p:nvSpPr>
        <p:spPr>
          <a:xfrm>
            <a:off x="2949892" y="3497580"/>
            <a:ext cx="1824038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顽皮、好奇</a:t>
            </a:r>
          </a:p>
        </p:txBody>
      </p:sp>
    </p:spTree>
    <p:extLst>
      <p:ext uri="{BB962C8B-B14F-4D97-AF65-F5344CB8AC3E}">
        <p14:creationId xmlns:p14="http://schemas.microsoft.com/office/powerpoint/2010/main" val="1635101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924050" y="1216343"/>
            <a:ext cx="4003834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接着雾又把谁藏了起来？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7296"/>
          <a:stretch>
            <a:fillRect/>
          </a:stretch>
        </p:blipFill>
        <p:spPr>
          <a:xfrm>
            <a:off x="880587" y="995839"/>
            <a:ext cx="780574" cy="1233964"/>
          </a:xfrm>
          <a:prstGeom prst="rect">
            <a:avLst/>
          </a:prstGeom>
        </p:spPr>
      </p:pic>
      <p:sp>
        <p:nvSpPr>
          <p:cNvPr id="4" name="矩形 1"/>
          <p:cNvSpPr/>
          <p:nvPr/>
        </p:nvSpPr>
        <p:spPr>
          <a:xfrm>
            <a:off x="5042535" y="2297430"/>
            <a:ext cx="1941195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天空连同太阳</a:t>
            </a:r>
          </a:p>
        </p:txBody>
      </p:sp>
      <p:sp>
        <p:nvSpPr>
          <p:cNvPr id="6" name="矩形 1"/>
          <p:cNvSpPr/>
          <p:nvPr/>
        </p:nvSpPr>
        <p:spPr>
          <a:xfrm>
            <a:off x="402432" y="3580924"/>
            <a:ext cx="8127206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霎时，四周变暗了，无论是天空，还是天空中的太阳，都看不见了。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rcRect b="12132"/>
          <a:stretch>
            <a:fillRect/>
          </a:stretch>
        </p:blipFill>
        <p:spPr>
          <a:xfrm>
            <a:off x="2166461" y="1764982"/>
            <a:ext cx="2550795" cy="171164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21144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4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324928" y="2777490"/>
            <a:ext cx="4653439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想一想，雾说这话时是什么语气？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16968"/>
          <a:stretch>
            <a:fillRect/>
          </a:stretch>
        </p:blipFill>
        <p:spPr>
          <a:xfrm>
            <a:off x="482918" y="2434590"/>
            <a:ext cx="699135" cy="1233964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274320" y="1126808"/>
            <a:ext cx="5494973" cy="1119664"/>
            <a:chOff x="576" y="4957"/>
            <a:chExt cx="11538" cy="2351"/>
          </a:xfrm>
        </p:grpSpPr>
        <p:sp>
          <p:nvSpPr>
            <p:cNvPr id="8" name="矩形 1"/>
            <p:cNvSpPr/>
            <p:nvPr/>
          </p:nvSpPr>
          <p:spPr>
            <a:xfrm>
              <a:off x="576" y="5401"/>
              <a:ext cx="11538" cy="12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“</a:t>
              </a:r>
              <a:r>
                <a:rPr lang="zh-CN" altLang="en-US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现在我要把天空连同太阳一起藏起来。</a:t>
              </a:r>
              <a:r>
                <a:rPr lang="en-US" altLang="zh-CN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”</a:t>
              </a:r>
              <a:endPara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" name="椭圆形标注 2"/>
            <p:cNvSpPr/>
            <p:nvPr/>
          </p:nvSpPr>
          <p:spPr>
            <a:xfrm>
              <a:off x="986" y="4957"/>
              <a:ext cx="10535" cy="2351"/>
            </a:xfrm>
            <a:prstGeom prst="wedgeEllipseCallout">
              <a:avLst>
                <a:gd name="adj1" fmla="val 56853"/>
                <a:gd name="adj2" fmla="val 1850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rcRect l="4181" t="62381" r="64335" b="19469"/>
          <a:stretch>
            <a:fillRect/>
          </a:stretch>
        </p:blipFill>
        <p:spPr>
          <a:xfrm>
            <a:off x="5627371" y="1338263"/>
            <a:ext cx="2069306" cy="1268254"/>
          </a:xfrm>
          <a:prstGeom prst="cloud">
            <a:avLst/>
          </a:prstGeom>
        </p:spPr>
      </p:pic>
      <p:sp>
        <p:nvSpPr>
          <p:cNvPr id="6" name="矩形 1"/>
          <p:cNvSpPr/>
          <p:nvPr/>
        </p:nvSpPr>
        <p:spPr>
          <a:xfrm>
            <a:off x="2643188" y="3532346"/>
            <a:ext cx="3335179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开心，觉得更好玩了</a:t>
            </a:r>
          </a:p>
        </p:txBody>
      </p:sp>
    </p:spTree>
    <p:extLst>
      <p:ext uri="{BB962C8B-B14F-4D97-AF65-F5344CB8AC3E}">
        <p14:creationId xmlns:p14="http://schemas.microsoft.com/office/powerpoint/2010/main" val="1612313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924050" y="1216343"/>
            <a:ext cx="4003834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第三次雾把谁藏了起来？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7296"/>
          <a:stretch>
            <a:fillRect/>
          </a:stretch>
        </p:blipFill>
        <p:spPr>
          <a:xfrm>
            <a:off x="880587" y="995839"/>
            <a:ext cx="780574" cy="1233964"/>
          </a:xfrm>
          <a:prstGeom prst="rect">
            <a:avLst/>
          </a:prstGeom>
        </p:spPr>
      </p:pic>
      <p:sp>
        <p:nvSpPr>
          <p:cNvPr id="4" name="矩形 1"/>
          <p:cNvSpPr/>
          <p:nvPr/>
        </p:nvSpPr>
        <p:spPr>
          <a:xfrm>
            <a:off x="5042535" y="2297430"/>
            <a:ext cx="1941195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海岸和城市</a:t>
            </a:r>
          </a:p>
        </p:txBody>
      </p:sp>
      <p:sp>
        <p:nvSpPr>
          <p:cNvPr id="6" name="矩形 1"/>
          <p:cNvSpPr/>
          <p:nvPr/>
        </p:nvSpPr>
        <p:spPr>
          <a:xfrm>
            <a:off x="1220152" y="3459004"/>
            <a:ext cx="5763578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房屋、街道、树木、桥梁，甚至行人和小黑猫，雾把一切都藏了起来，什么都看不见了。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rcRect r="4474" b="6178"/>
          <a:stretch>
            <a:fillRect/>
          </a:stretch>
        </p:blipFill>
        <p:spPr>
          <a:xfrm>
            <a:off x="1533526" y="1764983"/>
            <a:ext cx="2901791" cy="181594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80557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4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324928" y="2777490"/>
            <a:ext cx="4653439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想一想，雾说这话时是什么语气？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16968"/>
          <a:stretch>
            <a:fillRect/>
          </a:stretch>
        </p:blipFill>
        <p:spPr>
          <a:xfrm>
            <a:off x="482918" y="2434590"/>
            <a:ext cx="699135" cy="1233964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469583" y="1126808"/>
            <a:ext cx="5017294" cy="1119664"/>
            <a:chOff x="986" y="4957"/>
            <a:chExt cx="10535" cy="2351"/>
          </a:xfrm>
        </p:grpSpPr>
        <p:sp>
          <p:nvSpPr>
            <p:cNvPr id="8" name="矩形 1"/>
            <p:cNvSpPr/>
            <p:nvPr/>
          </p:nvSpPr>
          <p:spPr>
            <a:xfrm>
              <a:off x="1555" y="5401"/>
              <a:ext cx="8875" cy="12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“</a:t>
              </a:r>
              <a:r>
                <a:rPr lang="zh-CN" altLang="en-US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现在我要把海岸藏起来。</a:t>
              </a:r>
              <a:r>
                <a:rPr lang="en-US" altLang="zh-CN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”</a:t>
              </a:r>
              <a:endPara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" name="椭圆形标注 2"/>
            <p:cNvSpPr/>
            <p:nvPr/>
          </p:nvSpPr>
          <p:spPr>
            <a:xfrm>
              <a:off x="986" y="4957"/>
              <a:ext cx="10535" cy="2351"/>
            </a:xfrm>
            <a:prstGeom prst="wedgeEllipseCallout">
              <a:avLst>
                <a:gd name="adj1" fmla="val 56853"/>
                <a:gd name="adj2" fmla="val 1850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rcRect l="4181" t="62381" r="64335" b="19469"/>
          <a:stretch>
            <a:fillRect/>
          </a:stretch>
        </p:blipFill>
        <p:spPr>
          <a:xfrm>
            <a:off x="5627371" y="1338263"/>
            <a:ext cx="2069306" cy="1268254"/>
          </a:xfrm>
          <a:prstGeom prst="cloud">
            <a:avLst/>
          </a:prstGeom>
        </p:spPr>
      </p:pic>
      <p:sp>
        <p:nvSpPr>
          <p:cNvPr id="6" name="矩形 1"/>
          <p:cNvSpPr/>
          <p:nvPr/>
        </p:nvSpPr>
        <p:spPr>
          <a:xfrm>
            <a:off x="2643188" y="3532346"/>
            <a:ext cx="1457801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有点得意</a:t>
            </a:r>
          </a:p>
        </p:txBody>
      </p:sp>
    </p:spTree>
    <p:extLst>
      <p:ext uri="{BB962C8B-B14F-4D97-AF65-F5344CB8AC3E}">
        <p14:creationId xmlns:p14="http://schemas.microsoft.com/office/powerpoint/2010/main" val="500092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2063115" y="1126808"/>
            <a:ext cx="5017294" cy="1119664"/>
            <a:chOff x="986" y="4957"/>
            <a:chExt cx="10535" cy="2351"/>
          </a:xfrm>
        </p:grpSpPr>
        <p:sp>
          <p:nvSpPr>
            <p:cNvPr id="8" name="矩形 1"/>
            <p:cNvSpPr/>
            <p:nvPr/>
          </p:nvSpPr>
          <p:spPr>
            <a:xfrm>
              <a:off x="1555" y="5401"/>
              <a:ext cx="8875" cy="12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“</a:t>
              </a:r>
              <a:r>
                <a:rPr lang="zh-CN" altLang="en-US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现在，我该把谁藏起来呢？</a:t>
              </a:r>
              <a:r>
                <a:rPr lang="en-US" altLang="zh-CN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”</a:t>
              </a:r>
              <a:endPara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" name="椭圆形标注 2"/>
            <p:cNvSpPr/>
            <p:nvPr/>
          </p:nvSpPr>
          <p:spPr>
            <a:xfrm>
              <a:off x="986" y="4957"/>
              <a:ext cx="10535" cy="2351"/>
            </a:xfrm>
            <a:prstGeom prst="wedgeEllipseCallout">
              <a:avLst>
                <a:gd name="adj1" fmla="val -44665"/>
                <a:gd name="adj2" fmla="val 34474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 l="4181" t="62381" r="64335" b="19469"/>
          <a:stretch>
            <a:fillRect/>
          </a:stretch>
        </p:blipFill>
        <p:spPr>
          <a:xfrm>
            <a:off x="469583" y="1995964"/>
            <a:ext cx="2069306" cy="1268254"/>
          </a:xfrm>
          <a:prstGeom prst="cloud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5182076" y="2141696"/>
            <a:ext cx="3212783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有点疑惑，不知道该藏谁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2547938" y="2926557"/>
            <a:ext cx="4497705" cy="760571"/>
            <a:chOff x="986" y="5178"/>
            <a:chExt cx="9444" cy="1597"/>
          </a:xfrm>
        </p:grpSpPr>
        <p:sp>
          <p:nvSpPr>
            <p:cNvPr id="10" name="矩形 1"/>
            <p:cNvSpPr/>
            <p:nvPr/>
          </p:nvSpPr>
          <p:spPr>
            <a:xfrm>
              <a:off x="1555" y="5401"/>
              <a:ext cx="8875" cy="12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“</a:t>
              </a:r>
              <a:r>
                <a:rPr lang="zh-CN" altLang="en-US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我要把自己藏起来</a:t>
              </a:r>
              <a:r>
                <a:rPr lang="en-US" altLang="zh-CN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”</a:t>
              </a:r>
              <a:endPara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椭圆形标注 10"/>
            <p:cNvSpPr/>
            <p:nvPr/>
          </p:nvSpPr>
          <p:spPr>
            <a:xfrm>
              <a:off x="986" y="5178"/>
              <a:ext cx="8820" cy="1597"/>
            </a:xfrm>
            <a:prstGeom prst="wedgeEllipseCallout">
              <a:avLst>
                <a:gd name="adj1" fmla="val -55850"/>
                <a:gd name="adj2" fmla="val -32592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3832860" y="3687128"/>
            <a:ext cx="1178719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肯定</a:t>
            </a:r>
          </a:p>
        </p:txBody>
      </p:sp>
    </p:spTree>
    <p:extLst>
      <p:ext uri="{BB962C8B-B14F-4D97-AF65-F5344CB8AC3E}">
        <p14:creationId xmlns:p14="http://schemas.microsoft.com/office/powerpoint/2010/main" val="2243200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924050" y="917703"/>
            <a:ext cx="6036945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雾把自己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藏起来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之后，变成了什么样子？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7296"/>
          <a:stretch>
            <a:fillRect/>
          </a:stretch>
        </p:blipFill>
        <p:spPr>
          <a:xfrm>
            <a:off x="880587" y="995839"/>
            <a:ext cx="780574" cy="1233964"/>
          </a:xfrm>
          <a:prstGeom prst="rect">
            <a:avLst/>
          </a:prstGeom>
        </p:spPr>
      </p:pic>
      <p:sp>
        <p:nvSpPr>
          <p:cNvPr id="6" name="矩形 1"/>
          <p:cNvSpPr/>
          <p:nvPr/>
        </p:nvSpPr>
        <p:spPr>
          <a:xfrm>
            <a:off x="1220152" y="3459004"/>
            <a:ext cx="6404861" cy="900247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大海连同船只和远方，天空连同太阳，海岸连同城市，街道连同房屋和桥梁，都露出来了</a:t>
            </a:r>
            <a:r>
              <a:rPr lang="zh-CN" altLang="en-US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。路上走着行人，小黑猫也出现了。</a:t>
            </a:r>
            <a:endParaRPr lang="zh-CN" altLang="en-US" b="1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4303" y="1612821"/>
            <a:ext cx="2254551" cy="169091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98744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642586" y="1235869"/>
            <a:ext cx="4856798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雾呢？不知道消失到哪里去了。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你觉得雾去了哪里呢？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0113" y="961073"/>
            <a:ext cx="550545" cy="961549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3713798" y="2490788"/>
            <a:ext cx="4135755" cy="1447800"/>
            <a:chOff x="7734" y="4083"/>
            <a:chExt cx="8684" cy="3040"/>
          </a:xfrm>
        </p:grpSpPr>
        <p:sp>
          <p:nvSpPr>
            <p:cNvPr id="3" name="矩形 3"/>
            <p:cNvSpPr/>
            <p:nvPr/>
          </p:nvSpPr>
          <p:spPr>
            <a:xfrm>
              <a:off x="8657" y="4523"/>
              <a:ext cx="7505" cy="223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雾去了天上、草原</a:t>
              </a:r>
              <a:r>
                <a:rPr lang="en-US" altLang="zh-CN" sz="2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……</a:t>
              </a:r>
              <a:r>
                <a:rPr lang="zh-CN" altLang="en-US" sz="2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雾去了地球的其他地方。</a:t>
              </a:r>
            </a:p>
          </p:txBody>
        </p:sp>
        <p:sp>
          <p:nvSpPr>
            <p:cNvPr id="5" name="云形 4"/>
            <p:cNvSpPr/>
            <p:nvPr/>
          </p:nvSpPr>
          <p:spPr>
            <a:xfrm>
              <a:off x="7734" y="4083"/>
              <a:ext cx="8684" cy="3040"/>
            </a:xfrm>
            <a:prstGeom prst="cloud">
              <a:avLst/>
            </a:prstGeom>
            <a:noFill/>
            <a:ln w="28575" cap="flat" cmpd="sng" algn="ctr">
              <a:solidFill>
                <a:srgbClr val="FFC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rcRect l="17713" t="4300" r="20715" b="20927"/>
          <a:stretch>
            <a:fillRect/>
          </a:stretch>
        </p:blipFill>
        <p:spPr>
          <a:xfrm>
            <a:off x="740569" y="2490787"/>
            <a:ext cx="2821305" cy="1517333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87749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/>
          </p:cNvSpPr>
          <p:nvPr/>
        </p:nvSpPr>
        <p:spPr>
          <a:xfrm>
            <a:off x="1107281" y="365523"/>
            <a:ext cx="938213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</a:p>
        </p:txBody>
      </p:sp>
      <p:sp>
        <p:nvSpPr>
          <p:cNvPr id="13315" name="矩形 1"/>
          <p:cNvSpPr/>
          <p:nvPr/>
        </p:nvSpPr>
        <p:spPr>
          <a:xfrm>
            <a:off x="3043238" y="1334691"/>
            <a:ext cx="5058966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 indent="-171450">
              <a:lnSpc>
                <a:spcPct val="150000"/>
              </a:lnSpc>
              <a:spcBef>
                <a:spcPts val="750"/>
              </a:spcBef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课文说雾</a:t>
            </a:r>
            <a:r>
              <a:rPr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是个又淘气又顽皮的孩子</a:t>
            </a:r>
            <a:r>
              <a:rPr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，在你眼里，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雾是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什么呢？</a:t>
            </a:r>
          </a:p>
        </p:txBody>
      </p:sp>
      <p:pic>
        <p:nvPicPr>
          <p:cNvPr id="18435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018"/>
          <a:stretch>
            <a:fillRect/>
          </a:stretch>
        </p:blipFill>
        <p:spPr>
          <a:xfrm>
            <a:off x="919163" y="2176463"/>
            <a:ext cx="1994297" cy="2169319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矩形 3"/>
          <p:cNvSpPr/>
          <p:nvPr/>
        </p:nvSpPr>
        <p:spPr>
          <a:xfrm>
            <a:off x="3512821" y="2986564"/>
            <a:ext cx="4589621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雾还是个听话的孩子。</a:t>
            </a:r>
          </a:p>
        </p:txBody>
      </p:sp>
    </p:spTree>
    <p:extLst>
      <p:ext uri="{BB962C8B-B14F-4D97-AF65-F5344CB8AC3E}">
        <p14:creationId xmlns:p14="http://schemas.microsoft.com/office/powerpoint/2010/main" val="292112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练一练</a:t>
            </a:r>
          </a:p>
        </p:txBody>
      </p:sp>
      <p:sp>
        <p:nvSpPr>
          <p:cNvPr id="2" name="矩形 1"/>
          <p:cNvSpPr/>
          <p:nvPr/>
        </p:nvSpPr>
        <p:spPr>
          <a:xfrm>
            <a:off x="740569" y="1337310"/>
            <a:ext cx="7461885" cy="198882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给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下列画线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字注音。</a:t>
            </a:r>
          </a:p>
          <a:p>
            <a:pPr>
              <a:lnSpc>
                <a:spcPct val="150000"/>
              </a:lnSpc>
            </a:pPr>
            <a:endParaRPr lang="zh-CN" altLang="en-US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藏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了起来        </a:t>
            </a:r>
            <a:r>
              <a:rPr lang="zh-CN" altLang="en-US" sz="2100" b="1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 霎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时         </a:t>
            </a:r>
            <a:r>
              <a:rPr lang="zh-CN" altLang="en-US" sz="2100" b="1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 桥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100" b="1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梁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</a:t>
            </a:r>
            <a:r>
              <a:rPr lang="zh-CN" altLang="en-US" sz="2100" b="1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露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出来了      </a:t>
            </a: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1147286" y="2278856"/>
            <a:ext cx="994410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</a:rPr>
              <a:t>c</a:t>
            </a:r>
            <a:r>
              <a:rPr lang="en-US" altLang="zh-CN" sz="2100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á</a:t>
            </a:r>
            <a:r>
              <a:rPr lang="en-US" altLang="zh-CN" sz="2100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</a:rPr>
              <a:t>ng</a:t>
            </a:r>
          </a:p>
        </p:txBody>
      </p:sp>
      <p:sp>
        <p:nvSpPr>
          <p:cNvPr id="4" name="Rectangle 2"/>
          <p:cNvSpPr>
            <a:spLocks noGrp="1"/>
          </p:cNvSpPr>
          <p:nvPr/>
        </p:nvSpPr>
        <p:spPr>
          <a:xfrm>
            <a:off x="2889885" y="2278856"/>
            <a:ext cx="994410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sh</a:t>
            </a:r>
            <a:r>
              <a:rPr lang="en-US" altLang="zh-CN" sz="2100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à</a:t>
            </a:r>
          </a:p>
        </p:txBody>
      </p:sp>
      <p:sp>
        <p:nvSpPr>
          <p:cNvPr id="10" name="Rectangle 2"/>
          <p:cNvSpPr>
            <a:spLocks noGrp="1"/>
          </p:cNvSpPr>
          <p:nvPr/>
        </p:nvSpPr>
        <p:spPr>
          <a:xfrm>
            <a:off x="4145756" y="2278856"/>
            <a:ext cx="1498283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</a:rPr>
              <a:t>qi</a:t>
            </a:r>
            <a:r>
              <a:rPr lang="en-US" altLang="zh-CN" sz="2100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á</a:t>
            </a:r>
            <a:r>
              <a:rPr lang="en-US" altLang="zh-CN" sz="2100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</a:rPr>
              <a:t>o li</a:t>
            </a:r>
            <a:r>
              <a:rPr lang="en-US" altLang="zh-CN" sz="2100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á</a:t>
            </a:r>
            <a:r>
              <a:rPr lang="en-US" altLang="zh-CN" sz="2100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</a:rPr>
              <a:t>ng</a:t>
            </a:r>
          </a:p>
        </p:txBody>
      </p:sp>
      <p:sp>
        <p:nvSpPr>
          <p:cNvPr id="11" name="Rectangle 2"/>
          <p:cNvSpPr>
            <a:spLocks noGrp="1"/>
          </p:cNvSpPr>
          <p:nvPr/>
        </p:nvSpPr>
        <p:spPr>
          <a:xfrm>
            <a:off x="6186011" y="2278856"/>
            <a:ext cx="994410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</a:rPr>
              <a:t>l</a:t>
            </a:r>
            <a:r>
              <a:rPr lang="en-US" altLang="zh-CN" sz="2100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ù</a:t>
            </a:r>
          </a:p>
        </p:txBody>
      </p:sp>
    </p:spTree>
    <p:extLst>
      <p:ext uri="{BB962C8B-B14F-4D97-AF65-F5344CB8AC3E}">
        <p14:creationId xmlns:p14="http://schemas.microsoft.com/office/powerpoint/2010/main" val="3201055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10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0"/>
            <a:ext cx="9145656" cy="514257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700" y="1166370"/>
            <a:ext cx="2268548" cy="1697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977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527</Words>
  <Application>Microsoft Office PowerPoint</Application>
  <PresentationFormat>全屏显示(16:9)</PresentationFormat>
  <Paragraphs>86</Paragraphs>
  <Slides>18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19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sunkuanxing</cp:lastModifiedBy>
  <cp:revision>62</cp:revision>
  <dcterms:created xsi:type="dcterms:W3CDTF">2015-08-27T07:30:00Z</dcterms:created>
  <dcterms:modified xsi:type="dcterms:W3CDTF">2018-06-29T07:00:50Z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2052-10.1.0.5554</vt:lpwstr>
  </property>
</Properties>
</file>