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6" r:id="rId2"/>
    <p:sldId id="317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7D0C1-C30A-4361-B12D-BEC9B46BC263}" type="datetimeFigureOut">
              <a:rPr lang="zh-CN" altLang="en-US" smtClean="0"/>
              <a:t>2018/6/29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F842A-801A-4363-AB36-4A98740AF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395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32435" y="1638776"/>
            <a:ext cx="472821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狐狸分奶酪</a:t>
            </a:r>
          </a:p>
        </p:txBody>
      </p:sp>
    </p:spTree>
    <p:extLst>
      <p:ext uri="{BB962C8B-B14F-4D97-AF65-F5344CB8AC3E}">
        <p14:creationId xmlns:p14="http://schemas.microsoft.com/office/powerpoint/2010/main" val="64286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3696" y="1095376"/>
            <a:ext cx="3006090" cy="295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1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097054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捡    酪     俩     始     拌      帮      </a:t>
            </a:r>
          </a:p>
          <a:p>
            <a:pPr eaLnBrk="0" hangingPunct="0">
              <a:lnSpc>
                <a:spcPct val="9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嚷     瞧     便      轮      剩      整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976086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ji</a:t>
            </a:r>
            <a:r>
              <a:rPr lang="en-US" altLang="en-US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 l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  li</a:t>
            </a:r>
            <a:r>
              <a:rPr lang="en-US" altLang="en-US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 shĭ   b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 b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975849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r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qi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o  bi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 l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ú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sh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zh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ĕ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57848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奶（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仔（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咬（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轮（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吵（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急（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奶酪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急忙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吵架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车轮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咬住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1075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仔细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公平</a:t>
            </a:r>
          </a:p>
        </p:txBody>
      </p:sp>
    </p:spTree>
    <p:extLst>
      <p:ext uri="{BB962C8B-B14F-4D97-AF65-F5344CB8AC3E}">
        <p14:creationId xmlns:p14="http://schemas.microsoft.com/office/powerpoint/2010/main" val="359837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拌    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俩        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始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更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便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轮          伴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拌    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974" y="1371124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34545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2547938" y="1084898"/>
            <a:ext cx="312420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分角色朗读课文：</a:t>
            </a:r>
          </a:p>
        </p:txBody>
      </p:sp>
      <p:sp>
        <p:nvSpPr>
          <p:cNvPr id="4" name="矩形 1"/>
          <p:cNvSpPr/>
          <p:nvPr/>
        </p:nvSpPr>
        <p:spPr>
          <a:xfrm>
            <a:off x="2599849" y="1817370"/>
            <a:ext cx="5593556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不同角色有不同的语言，同一角色在不同地方，语言也不相同。找出角色后，为了分清角色语言，可用不同符号勾画语言。</a:t>
            </a:r>
          </a:p>
        </p:txBody>
      </p:sp>
      <p:sp>
        <p:nvSpPr>
          <p:cNvPr id="8" name="矩形 1"/>
          <p:cNvSpPr/>
          <p:nvPr/>
        </p:nvSpPr>
        <p:spPr>
          <a:xfrm>
            <a:off x="2838450" y="3362325"/>
            <a:ext cx="5115878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分角色朗读后，还可配上动作，进行分角色表演。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9027"/>
          <a:stretch>
            <a:fillRect/>
          </a:stretch>
        </p:blipFill>
        <p:spPr>
          <a:xfrm>
            <a:off x="138113" y="1633538"/>
            <a:ext cx="2461736" cy="22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1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806667" y="1440656"/>
            <a:ext cx="431244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熊哥哥和熊弟弟遇到了什么困难？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3026093" y="1098233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806667" y="2671763"/>
            <a:ext cx="4312444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他们在路上捡到了一块奶酪，可是，不知道怎么分，小哥俩开始拌起嘴来。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16337"/>
          <a:stretch>
            <a:fillRect/>
          </a:stretch>
        </p:blipFill>
        <p:spPr>
          <a:xfrm>
            <a:off x="740569" y="2229803"/>
            <a:ext cx="2285524" cy="19121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1537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33976" y="1126808"/>
            <a:ext cx="341947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狐狸来了：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634841" y="994887"/>
            <a:ext cx="699135" cy="1233964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083594" y="1675447"/>
            <a:ext cx="3626644" cy="835343"/>
            <a:chOff x="4375" y="4019"/>
            <a:chExt cx="7615" cy="1754"/>
          </a:xfrm>
        </p:grpSpPr>
        <p:sp>
          <p:nvSpPr>
            <p:cNvPr id="8" name="矩形 1"/>
            <p:cNvSpPr/>
            <p:nvPr/>
          </p:nvSpPr>
          <p:spPr>
            <a:xfrm>
              <a:off x="4810" y="4320"/>
              <a:ext cx="7180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小家伙们，你们吵什么呀？</a:t>
              </a:r>
            </a:p>
          </p:txBody>
        </p:sp>
        <p:sp>
          <p:nvSpPr>
            <p:cNvPr id="2" name="椭圆形标注 1"/>
            <p:cNvSpPr/>
            <p:nvPr/>
          </p:nvSpPr>
          <p:spPr>
            <a:xfrm>
              <a:off x="4375" y="4019"/>
              <a:ext cx="7251" cy="1754"/>
            </a:xfrm>
            <a:prstGeom prst="wedgeEllipseCallout">
              <a:avLst>
                <a:gd name="adj1" fmla="val -55185"/>
                <a:gd name="adj2" fmla="val 65108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2460" r="15869" b="7843"/>
          <a:stretch>
            <a:fillRect/>
          </a:stretch>
        </p:blipFill>
        <p:spPr>
          <a:xfrm>
            <a:off x="6722745" y="2606040"/>
            <a:ext cx="1283494" cy="1536859"/>
          </a:xfrm>
          <a:prstGeom prst="ellipse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231"/>
          <a:stretch>
            <a:fillRect/>
          </a:stretch>
        </p:blipFill>
        <p:spPr>
          <a:xfrm flipH="1">
            <a:off x="740569" y="2556034"/>
            <a:ext cx="1343025" cy="150352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830354" y="2556034"/>
            <a:ext cx="4310063" cy="835343"/>
            <a:chOff x="5943" y="5367"/>
            <a:chExt cx="9050" cy="1754"/>
          </a:xfrm>
        </p:grpSpPr>
        <p:sp>
          <p:nvSpPr>
            <p:cNvPr id="6" name="椭圆形标注 5"/>
            <p:cNvSpPr/>
            <p:nvPr/>
          </p:nvSpPr>
          <p:spPr>
            <a:xfrm>
              <a:off x="5943" y="5367"/>
              <a:ext cx="8593" cy="1754"/>
            </a:xfrm>
            <a:prstGeom prst="wedgeEllipseCallout">
              <a:avLst>
                <a:gd name="adj1" fmla="val 45740"/>
                <a:gd name="adj2" fmla="val 38768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矩形 1"/>
            <p:cNvSpPr/>
            <p:nvPr/>
          </p:nvSpPr>
          <p:spPr>
            <a:xfrm>
              <a:off x="6010" y="5472"/>
              <a:ext cx="8983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我们有块奶酪，不知道该怎么分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?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547938" y="3450907"/>
            <a:ext cx="3710464" cy="835343"/>
            <a:chOff x="4375" y="4320"/>
            <a:chExt cx="7791" cy="1754"/>
          </a:xfrm>
        </p:grpSpPr>
        <p:sp>
          <p:nvSpPr>
            <p:cNvPr id="12" name="矩形 1"/>
            <p:cNvSpPr/>
            <p:nvPr/>
          </p:nvSpPr>
          <p:spPr>
            <a:xfrm>
              <a:off x="4446" y="4621"/>
              <a:ext cx="7180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这事好办，我来帮你们分吧！</a:t>
              </a:r>
            </a:p>
          </p:txBody>
        </p:sp>
        <p:sp>
          <p:nvSpPr>
            <p:cNvPr id="13" name="椭圆形标注 12"/>
            <p:cNvSpPr/>
            <p:nvPr/>
          </p:nvSpPr>
          <p:spPr>
            <a:xfrm>
              <a:off x="4375" y="4320"/>
              <a:ext cx="7791" cy="1754"/>
            </a:xfrm>
            <a:prstGeom prst="wedgeEllipseCallout">
              <a:avLst>
                <a:gd name="adj1" fmla="val -65363"/>
                <a:gd name="adj2" fmla="val -45381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12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56385" y="1244918"/>
            <a:ext cx="263556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狐狸是怎样分的？</a:t>
            </a:r>
          </a:p>
        </p:txBody>
      </p:sp>
      <p:sp>
        <p:nvSpPr>
          <p:cNvPr id="6" name="矩形 1"/>
          <p:cNvSpPr/>
          <p:nvPr/>
        </p:nvSpPr>
        <p:spPr>
          <a:xfrm>
            <a:off x="2852737" y="1950244"/>
            <a:ext cx="250412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掰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成了两半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2827020"/>
            <a:ext cx="1477804" cy="131540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055019" y="2541270"/>
            <a:ext cx="4747260" cy="878205"/>
            <a:chOff x="4315" y="5336"/>
            <a:chExt cx="9968" cy="1844"/>
          </a:xfrm>
        </p:grpSpPr>
        <p:sp>
          <p:nvSpPr>
            <p:cNvPr id="4" name="矩形 1"/>
            <p:cNvSpPr/>
            <p:nvPr/>
          </p:nvSpPr>
          <p:spPr>
            <a:xfrm>
              <a:off x="5001" y="5682"/>
              <a:ext cx="9282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用掰的方法，能把奶酪平均分吗？</a:t>
              </a:r>
            </a:p>
          </p:txBody>
        </p:sp>
        <p:sp>
          <p:nvSpPr>
            <p:cNvPr id="7" name="云形标注 6"/>
            <p:cNvSpPr/>
            <p:nvPr/>
          </p:nvSpPr>
          <p:spPr>
            <a:xfrm>
              <a:off x="4315" y="5336"/>
              <a:ext cx="9968" cy="1844"/>
            </a:xfrm>
            <a:prstGeom prst="cloudCallout">
              <a:avLst>
                <a:gd name="adj1" fmla="val -54434"/>
                <a:gd name="adj2" fmla="val 26409"/>
              </a:avLst>
            </a:prstGeom>
            <a:noFill/>
            <a:ln w="317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" name="矩形 1"/>
          <p:cNvSpPr/>
          <p:nvPr/>
        </p:nvSpPr>
        <p:spPr>
          <a:xfrm>
            <a:off x="3805238" y="3593783"/>
            <a:ext cx="103203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</a:t>
            </a:r>
          </a:p>
        </p:txBody>
      </p:sp>
    </p:spTree>
    <p:extLst>
      <p:ext uri="{BB962C8B-B14F-4D97-AF65-F5344CB8AC3E}">
        <p14:creationId xmlns:p14="http://schemas.microsoft.com/office/powerpoint/2010/main" val="60595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795463" y="1306830"/>
            <a:ext cx="462915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狐狸把奶酪掰成两半后出现了什么结果？狐狸又是怎样解决的呢？</a:t>
            </a:r>
          </a:p>
        </p:txBody>
      </p:sp>
      <p:sp>
        <p:nvSpPr>
          <p:cNvPr id="7" name="矩形 1"/>
          <p:cNvSpPr/>
          <p:nvPr/>
        </p:nvSpPr>
        <p:spPr>
          <a:xfrm>
            <a:off x="3045143" y="3594735"/>
            <a:ext cx="425148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在大的这半块上咬了一口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4041" y="1990725"/>
            <a:ext cx="1632585" cy="160401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011204" y="2613184"/>
            <a:ext cx="2175986" cy="703421"/>
            <a:chOff x="6830" y="4904"/>
            <a:chExt cx="4569" cy="1477"/>
          </a:xfrm>
        </p:grpSpPr>
        <p:sp>
          <p:nvSpPr>
            <p:cNvPr id="8195" name="矩形 1"/>
            <p:cNvSpPr/>
            <p:nvPr/>
          </p:nvSpPr>
          <p:spPr>
            <a:xfrm>
              <a:off x="7525" y="5066"/>
              <a:ext cx="3483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分得不匀</a:t>
              </a: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830" y="4904"/>
              <a:ext cx="4569" cy="1477"/>
            </a:xfrm>
            <a:prstGeom prst="roundRect">
              <a:avLst/>
            </a:prstGeom>
            <a:noFill/>
            <a:ln w="254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915353" y="1101567"/>
            <a:ext cx="760095" cy="12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2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452812" y="3188018"/>
            <a:ext cx="430244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狐狸在那半块大的上咬了一口。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725931" y="1126807"/>
            <a:ext cx="5805011" cy="1368743"/>
            <a:chOff x="2206" y="3600"/>
            <a:chExt cx="12189" cy="2874"/>
          </a:xfrm>
        </p:grpSpPr>
        <p:sp>
          <p:nvSpPr>
            <p:cNvPr id="8" name="矩形 1"/>
            <p:cNvSpPr/>
            <p:nvPr/>
          </p:nvSpPr>
          <p:spPr>
            <a:xfrm>
              <a:off x="3047" y="3816"/>
              <a:ext cx="10508" cy="22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可是现在没咬过的那半块又大了一点儿！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两只小熊又嚷了起来。</a:t>
              </a:r>
            </a:p>
          </p:txBody>
        </p:sp>
        <p:sp>
          <p:nvSpPr>
            <p:cNvPr id="7" name="椭圆形标注 6"/>
            <p:cNvSpPr/>
            <p:nvPr/>
          </p:nvSpPr>
          <p:spPr>
            <a:xfrm>
              <a:off x="2206" y="3600"/>
              <a:ext cx="12189" cy="2874"/>
            </a:xfrm>
            <a:prstGeom prst="wedgeEllipseCallout">
              <a:avLst>
                <a:gd name="adj1" fmla="val -55185"/>
                <a:gd name="adj2" fmla="val 65108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33" y="2766060"/>
            <a:ext cx="1868805" cy="13925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871"/>
          <a:stretch>
            <a:fillRect/>
          </a:stretch>
        </p:blipFill>
        <p:spPr>
          <a:xfrm flipH="1">
            <a:off x="740569" y="1160145"/>
            <a:ext cx="1018699" cy="132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6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2174081" y="3527108"/>
            <a:ext cx="527970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狐狸就这样轮流地咬着两半块奶酪。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772" y="1199198"/>
            <a:ext cx="2957036" cy="208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8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935004" y="1293971"/>
            <a:ext cx="3957638" cy="3924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最后两只小熊吃上奶酪了吗？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40569" y="2940367"/>
            <a:ext cx="1462564" cy="132873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190399" y="1890713"/>
            <a:ext cx="1989773" cy="703421"/>
            <a:chOff x="6830" y="4904"/>
            <a:chExt cx="4178" cy="1477"/>
          </a:xfrm>
        </p:grpSpPr>
        <p:sp>
          <p:nvSpPr>
            <p:cNvPr id="4" name="矩形 1"/>
            <p:cNvSpPr/>
            <p:nvPr/>
          </p:nvSpPr>
          <p:spPr>
            <a:xfrm>
              <a:off x="7525" y="5066"/>
              <a:ext cx="3483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没有</a:t>
              </a: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830" y="4904"/>
              <a:ext cx="2538" cy="1477"/>
            </a:xfrm>
            <a:prstGeom prst="roundRect">
              <a:avLst/>
            </a:prstGeom>
            <a:noFill/>
            <a:ln w="254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951322" y="2829401"/>
            <a:ext cx="4951571" cy="1550670"/>
            <a:chOff x="5782" y="4266"/>
            <a:chExt cx="10397" cy="3256"/>
          </a:xfrm>
        </p:grpSpPr>
        <p:sp>
          <p:nvSpPr>
            <p:cNvPr id="18" name="矩形 3"/>
            <p:cNvSpPr/>
            <p:nvPr/>
          </p:nvSpPr>
          <p:spPr>
            <a:xfrm>
              <a:off x="6284" y="4814"/>
              <a:ext cx="9895" cy="22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小熊，我分得可公平啦！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你们谁也没少吃一口，谁也没多吃一口。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</a:t>
              </a:r>
              <a:endPara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云形标注 18"/>
            <p:cNvSpPr/>
            <p:nvPr/>
          </p:nvSpPr>
          <p:spPr>
            <a:xfrm>
              <a:off x="5782" y="4266"/>
              <a:ext cx="10396" cy="3256"/>
            </a:xfrm>
            <a:prstGeom prst="cloudCallout">
              <a:avLst>
                <a:gd name="adj1" fmla="val -66188"/>
                <a:gd name="adj2" fmla="val -1219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643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79395" y="1400890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你同意狐狸最后的说法吗？如果你是小熊，会怎么做？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3164682" y="2622232"/>
            <a:ext cx="4660106" cy="1736408"/>
            <a:chOff x="6645" y="5506"/>
            <a:chExt cx="9785" cy="3646"/>
          </a:xfrm>
        </p:grpSpPr>
        <p:sp>
          <p:nvSpPr>
            <p:cNvPr id="4" name="圆角矩形 3"/>
            <p:cNvSpPr/>
            <p:nvPr/>
          </p:nvSpPr>
          <p:spPr>
            <a:xfrm>
              <a:off x="6645" y="5506"/>
              <a:ext cx="9785" cy="3646"/>
            </a:xfrm>
            <a:prstGeom prst="round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" name="矩形 3"/>
            <p:cNvSpPr/>
            <p:nvPr/>
          </p:nvSpPr>
          <p:spPr>
            <a:xfrm>
              <a:off x="7033" y="5745"/>
              <a:ext cx="9009" cy="32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如果我是小熊，我会对狐狸说，我们不是没少吃一口，也不是没多吃一口，而是一口都没有吃到。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619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1877854" y="1275874"/>
            <a:ext cx="538829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通过学习本文，狐狸给你留下什么印象？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51548" y="1824514"/>
            <a:ext cx="1093946" cy="119014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5370195" y="2846070"/>
            <a:ext cx="273272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奸诈、狡猾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494" y="2561749"/>
            <a:ext cx="2944178" cy="159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1"/>
          <p:cNvSpPr/>
          <p:nvPr/>
        </p:nvSpPr>
        <p:spPr>
          <a:xfrm>
            <a:off x="740569" y="1337310"/>
            <a:ext cx="7461885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给下列画线字注音。</a:t>
            </a: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掰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成了两半         奶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酪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嚷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了起来     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咬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了一口      </a:t>
            </a:r>
          </a:p>
        </p:txBody>
      </p:sp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2" name="Rectangle 2"/>
          <p:cNvSpPr>
            <a:spLocks noGrp="1"/>
          </p:cNvSpPr>
          <p:nvPr/>
        </p:nvSpPr>
        <p:spPr>
          <a:xfrm>
            <a:off x="1147286" y="2278856"/>
            <a:ext cx="99441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b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i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3481388" y="2278856"/>
            <a:ext cx="99441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l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o</a:t>
            </a:r>
            <a:endParaRPr lang="en-US" altLang="zh-CN" sz="2100" b="1" dirty="0">
              <a:solidFill>
                <a:srgbClr val="FF0000"/>
              </a:solidFill>
              <a:latin typeface="锐字云字库舒体1.0" panose="02010604000000000000" charset="0"/>
              <a:ea typeface="锐字云字库舒体1.0" panose="02010604000000000000" charset="0"/>
              <a:cs typeface="Times New Roman" panose="02020603050405020304" pitchFamily="18" charset="0"/>
            </a:endParaRP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4475798" y="2278856"/>
            <a:ext cx="99441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r</a:t>
            </a:r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ng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6186011" y="2278856"/>
            <a:ext cx="99441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y</a:t>
            </a:r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9433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2" grpId="0"/>
      <p:bldP spid="4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2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491</Words>
  <Application>Microsoft Office PowerPoint</Application>
  <PresentationFormat>全屏显示(16:9)</PresentationFormat>
  <Paragraphs>81</Paragraphs>
  <Slides>17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65</cp:revision>
  <dcterms:created xsi:type="dcterms:W3CDTF">2015-08-27T07:30:00Z</dcterms:created>
  <dcterms:modified xsi:type="dcterms:W3CDTF">2018-06-29T07:02:17Z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