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15" r:id="rId2"/>
    <p:sldId id="316" r:id="rId3"/>
    <p:sldId id="317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329" r:id="rId16"/>
    <p:sldId id="330" r:id="rId1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92" y="-252"/>
      </p:cViewPr>
      <p:guideLst>
        <p:guide orient="horz" pos="1629"/>
        <p:guide pos="29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7D0C1-C30A-4361-B12D-BEC9B46BC263}" type="datetimeFigureOut">
              <a:rPr lang="zh-CN" altLang="en-US" smtClean="0"/>
              <a:t>2018/6/29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2F842A-801A-4363-AB36-4A98740AF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395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5-0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本框 4"/>
          <p:cNvSpPr txBox="1">
            <a:spLocks noChangeArrowheads="1"/>
          </p:cNvSpPr>
          <p:nvPr/>
        </p:nvSpPr>
        <p:spPr bwMode="auto">
          <a:xfrm>
            <a:off x="5536883" y="2976325"/>
            <a:ext cx="1524000" cy="484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700" b="1" noProof="1"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  <a:cs typeface="+mn-ea"/>
              </a:rPr>
              <a:t>课文解读</a:t>
            </a:r>
            <a:endParaRPr lang="zh-CN" altLang="en-US" sz="2700" b="1" noProof="1">
              <a:effectLst>
                <a:outerShdw blurRad="38100" dist="38100" dir="2700000">
                  <a:srgbClr val="C0C0C0"/>
                </a:outerShdw>
              </a:effectLst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06166" y="767954"/>
            <a:ext cx="2893219" cy="43434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4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  <a:cs typeface="+mn-ea"/>
              </a:rPr>
              <a:t>小学语文二年级上册</a:t>
            </a:r>
            <a:endParaRPr lang="zh-CN" altLang="en-US" sz="24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72452" y="1644015"/>
            <a:ext cx="3810000" cy="116586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zh-CN" sz="7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</a:rPr>
              <a:t>狐假虎威</a:t>
            </a:r>
          </a:p>
        </p:txBody>
      </p:sp>
    </p:spTree>
    <p:extLst>
      <p:ext uri="{BB962C8B-B14F-4D97-AF65-F5344CB8AC3E}">
        <p14:creationId xmlns:p14="http://schemas.microsoft.com/office/powerpoint/2010/main" val="3112593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20415" y="1353979"/>
            <a:ext cx="2503170" cy="173212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311831" y="3267551"/>
            <a:ext cx="6519863" cy="10287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狐假虎威：  假，借。狐狸假借老虎的威势。比喻依仗别人的势力欺压人。 </a:t>
            </a:r>
          </a:p>
        </p:txBody>
      </p:sp>
    </p:spTree>
    <p:extLst>
      <p:ext uri="{BB962C8B-B14F-4D97-AF65-F5344CB8AC3E}">
        <p14:creationId xmlns:p14="http://schemas.microsoft.com/office/powerpoint/2010/main" val="100484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2432209" y="2192656"/>
            <a:ext cx="6047423" cy="158353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假    威    寻   扑     转      扯    嗓     派    抗</a:t>
            </a:r>
          </a:p>
          <a:p>
            <a:pPr eaLnBrk="0" hangingPunct="0">
              <a:lnSpc>
                <a:spcPct val="90000"/>
              </a:lnSpc>
            </a:pP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爪      趟      猪   纳    闷     受     骗    借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2432209" y="1849755"/>
            <a:ext cx="6047899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ji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0"/>
                <a:cs typeface="Times New Roman" panose="02020603050405020304" pitchFamily="18" charset="0"/>
              </a:rPr>
              <a:t>ă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  wēi  xún  pū  zhuàn  ch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0"/>
                <a:cs typeface="Times New Roman" panose="02020603050405020304" pitchFamily="18" charset="0"/>
              </a:rPr>
              <a:t>ĕ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  s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0"/>
                <a:cs typeface="Times New Roman" panose="02020603050405020304" pitchFamily="18" charset="0"/>
              </a:rPr>
              <a:t>ă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ng  pài  kàng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2432209" y="2813209"/>
            <a:ext cx="5663089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zhu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ă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t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 zh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ū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n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m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è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  sh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ò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u  pi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  ji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è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2018110"/>
            <a:ext cx="1526381" cy="193238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80922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  <p:bldP spid="61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3448051" y="1615678"/>
            <a:ext cx="1794272" cy="239434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食（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眼（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命（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1448991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矩形 2"/>
          <p:cNvSpPr/>
          <p:nvPr/>
        </p:nvSpPr>
        <p:spPr>
          <a:xfrm>
            <a:off x="6074569" y="1865710"/>
            <a:ext cx="2049066" cy="198882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物（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爷（      ）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爪（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charset="0"/>
                <a:ea typeface="微软雅黑" panose="020B0503020204020204" charset="0"/>
              </a:rPr>
              <a:t>活（       ）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4036219" y="1865710"/>
            <a:ext cx="84534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食物</a:t>
            </a:r>
          </a:p>
        </p:txBody>
      </p:sp>
      <p:sp>
        <p:nvSpPr>
          <p:cNvPr id="7177" name="矩形 5"/>
          <p:cNvSpPr/>
          <p:nvPr/>
        </p:nvSpPr>
        <p:spPr>
          <a:xfrm>
            <a:off x="6618685" y="2942987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爪子</a:t>
            </a:r>
          </a:p>
        </p:txBody>
      </p:sp>
      <p:sp>
        <p:nvSpPr>
          <p:cNvPr id="7178" name="矩形 6"/>
          <p:cNvSpPr/>
          <p:nvPr/>
        </p:nvSpPr>
        <p:spPr>
          <a:xfrm>
            <a:off x="6618685" y="247888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爷爷</a:t>
            </a:r>
          </a:p>
        </p:txBody>
      </p:sp>
      <p:sp>
        <p:nvSpPr>
          <p:cNvPr id="7179" name="矩形 8"/>
          <p:cNvSpPr/>
          <p:nvPr/>
        </p:nvSpPr>
        <p:spPr>
          <a:xfrm>
            <a:off x="6579394" y="1962150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物品</a:t>
            </a:r>
          </a:p>
        </p:txBody>
      </p:sp>
      <p:sp>
        <p:nvSpPr>
          <p:cNvPr id="7181" name="矩形 10"/>
          <p:cNvSpPr/>
          <p:nvPr/>
        </p:nvSpPr>
        <p:spPr>
          <a:xfrm>
            <a:off x="4015978" y="3406379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神气</a:t>
            </a:r>
          </a:p>
        </p:txBody>
      </p:sp>
      <p:sp>
        <p:nvSpPr>
          <p:cNvPr id="7182" name="矩形 11"/>
          <p:cNvSpPr/>
          <p:nvPr/>
        </p:nvSpPr>
        <p:spPr>
          <a:xfrm>
            <a:off x="3995737" y="2943225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命令</a:t>
            </a:r>
          </a:p>
        </p:txBody>
      </p:sp>
      <p:sp>
        <p:nvSpPr>
          <p:cNvPr id="7183" name="矩形 12"/>
          <p:cNvSpPr/>
          <p:nvPr/>
        </p:nvSpPr>
        <p:spPr>
          <a:xfrm>
            <a:off x="4036219" y="2462213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眼睛</a:t>
            </a:r>
          </a:p>
        </p:txBody>
      </p:sp>
      <p:sp>
        <p:nvSpPr>
          <p:cNvPr id="2" name="矩形 5"/>
          <p:cNvSpPr/>
          <p:nvPr/>
        </p:nvSpPr>
        <p:spPr>
          <a:xfrm>
            <a:off x="6618685" y="344257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</a:t>
            </a:r>
          </a:p>
        </p:txBody>
      </p:sp>
    </p:spTree>
    <p:extLst>
      <p:ext uri="{BB962C8B-B14F-4D97-AF65-F5344CB8AC3E}">
        <p14:creationId xmlns:p14="http://schemas.microsoft.com/office/powerpoint/2010/main" val="330091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7173" grpId="0"/>
      <p:bldP spid="8" grpId="0"/>
      <p:bldP spid="7177" grpId="0"/>
      <p:bldP spid="7178" grpId="0"/>
      <p:bldP spid="7179" grpId="0"/>
      <p:bldP spid="7181" grpId="0"/>
      <p:bldP spid="7182" grpId="0"/>
      <p:bldP spid="7183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1162051" y="1104900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加一加：</a:t>
            </a:r>
          </a:p>
        </p:txBody>
      </p:sp>
      <p:sp>
        <p:nvSpPr>
          <p:cNvPr id="3" name="矩形 2"/>
          <p:cNvSpPr/>
          <p:nvPr/>
        </p:nvSpPr>
        <p:spPr>
          <a:xfrm>
            <a:off x="1420416" y="1687116"/>
            <a:ext cx="6519863" cy="13716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扌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止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扯    犭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者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猪   </a:t>
            </a:r>
          </a:p>
          <a:p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挨    马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扁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骗</a:t>
            </a: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6" name="矩形 5"/>
          <p:cNvSpPr/>
          <p:nvPr/>
        </p:nvSpPr>
        <p:spPr>
          <a:xfrm>
            <a:off x="1162051" y="3058716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换一换：</a:t>
            </a:r>
          </a:p>
        </p:txBody>
      </p:sp>
      <p:sp>
        <p:nvSpPr>
          <p:cNvPr id="7" name="矩形 6"/>
          <p:cNvSpPr/>
          <p:nvPr/>
        </p:nvSpPr>
        <p:spPr>
          <a:xfrm>
            <a:off x="1420416" y="3640931"/>
            <a:ext cx="6519863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亻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    偏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亻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骗   </a:t>
            </a:r>
          </a:p>
        </p:txBody>
      </p:sp>
    </p:spTree>
    <p:extLst>
      <p:ext uri="{BB962C8B-B14F-4D97-AF65-F5344CB8AC3E}">
        <p14:creationId xmlns:p14="http://schemas.microsoft.com/office/powerpoint/2010/main" val="3319856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2725579" y="1261586"/>
            <a:ext cx="102203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成语：</a:t>
            </a:r>
          </a:p>
        </p:txBody>
      </p:sp>
      <p:sp>
        <p:nvSpPr>
          <p:cNvPr id="4" name="矩形 1"/>
          <p:cNvSpPr/>
          <p:nvPr/>
        </p:nvSpPr>
        <p:spPr>
          <a:xfrm>
            <a:off x="2820353" y="1810226"/>
            <a:ext cx="5157311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成语是中国传统文化的一大特色，有固定的结构形式和固定的说法，表示一定的意义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。成语在用词方面往往不同于现代汉语，它代表了一个故事或者典故。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7576" t="8028" r="17576" b="38605"/>
          <a:stretch>
            <a:fillRect/>
          </a:stretch>
        </p:blipFill>
        <p:spPr>
          <a:xfrm>
            <a:off x="480537" y="1810227"/>
            <a:ext cx="2067401" cy="1701641"/>
          </a:xfrm>
          <a:prstGeom prst="rect">
            <a:avLst/>
          </a:prstGeom>
        </p:spPr>
      </p:pic>
      <p:sp>
        <p:nvSpPr>
          <p:cNvPr id="3" name="矩形 1"/>
          <p:cNvSpPr/>
          <p:nvPr/>
        </p:nvSpPr>
        <p:spPr>
          <a:xfrm>
            <a:off x="3940016" y="3799046"/>
            <a:ext cx="203168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狐假虎威</a:t>
            </a:r>
          </a:p>
        </p:txBody>
      </p:sp>
    </p:spTree>
    <p:extLst>
      <p:ext uri="{BB962C8B-B14F-4D97-AF65-F5344CB8AC3E}">
        <p14:creationId xmlns:p14="http://schemas.microsoft.com/office/powerpoint/2010/main" val="339072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4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3140869" y="1338263"/>
            <a:ext cx="489061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故事发生在哪里？故事的起因是什么？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2166938" y="995839"/>
            <a:ext cx="780574" cy="1233964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4329589" y="2547461"/>
            <a:ext cx="287988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茂密的森林里</a:t>
            </a:r>
          </a:p>
        </p:txBody>
      </p:sp>
      <p:sp>
        <p:nvSpPr>
          <p:cNvPr id="6" name="矩形 1"/>
          <p:cNvSpPr/>
          <p:nvPr/>
        </p:nvSpPr>
        <p:spPr>
          <a:xfrm>
            <a:off x="3648552" y="3359944"/>
            <a:ext cx="451246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正在寻找食物的老虎逮住了一只狐狸。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b="12817"/>
          <a:stretch>
            <a:fillRect/>
          </a:stretch>
        </p:blipFill>
        <p:spPr>
          <a:xfrm>
            <a:off x="556261" y="2547461"/>
            <a:ext cx="3092291" cy="151638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3755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312069" y="1469708"/>
            <a:ext cx="341947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老虎为什么不敢吃狐狸？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16968"/>
          <a:stretch>
            <a:fillRect/>
          </a:stretch>
        </p:blipFill>
        <p:spPr>
          <a:xfrm>
            <a:off x="470059" y="1126808"/>
            <a:ext cx="699135" cy="123396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4822" t="1217" r="5492" b="-1217"/>
          <a:stretch>
            <a:fillRect/>
          </a:stretch>
        </p:blipFill>
        <p:spPr>
          <a:xfrm>
            <a:off x="5237321" y="2492693"/>
            <a:ext cx="2659380" cy="1668304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69583" y="2360771"/>
            <a:ext cx="4600575" cy="1988820"/>
            <a:chOff x="986" y="4957"/>
            <a:chExt cx="9660" cy="4176"/>
          </a:xfrm>
        </p:grpSpPr>
        <p:sp>
          <p:nvSpPr>
            <p:cNvPr id="8" name="矩形 1"/>
            <p:cNvSpPr/>
            <p:nvPr/>
          </p:nvSpPr>
          <p:spPr>
            <a:xfrm>
              <a:off x="1555" y="5401"/>
              <a:ext cx="8480" cy="324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“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老天爷派我来管你们百兽，你吃了我，就是违抗了老天爷的命令。我看你有多大的胆子</a:t>
              </a: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</a:p>
          </p:txBody>
        </p:sp>
        <p:sp>
          <p:nvSpPr>
            <p:cNvPr id="3" name="椭圆形标注 2"/>
            <p:cNvSpPr/>
            <p:nvPr/>
          </p:nvSpPr>
          <p:spPr>
            <a:xfrm>
              <a:off x="986" y="4957"/>
              <a:ext cx="9660" cy="4176"/>
            </a:xfrm>
            <a:prstGeom prst="wedgeEllipseCallout">
              <a:avLst>
                <a:gd name="adj1" fmla="val 63430"/>
                <a:gd name="adj2" fmla="val -1269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7809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556386" y="1244918"/>
            <a:ext cx="573452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老虎相信了吗？狐狸又是怎样做的呢？</a:t>
            </a:r>
          </a:p>
        </p:txBody>
      </p:sp>
      <p:sp>
        <p:nvSpPr>
          <p:cNvPr id="6" name="矩形 1"/>
          <p:cNvSpPr/>
          <p:nvPr/>
        </p:nvSpPr>
        <p:spPr>
          <a:xfrm>
            <a:off x="3819049" y="1913573"/>
            <a:ext cx="213693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老虎被蒙住了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469583" y="1085850"/>
            <a:ext cx="760571" cy="123396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802" y="2319814"/>
            <a:ext cx="2439829" cy="1829753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819049" y="2619375"/>
            <a:ext cx="4600575" cy="1748314"/>
            <a:chOff x="987" y="5210"/>
            <a:chExt cx="9660" cy="3671"/>
          </a:xfrm>
        </p:grpSpPr>
        <p:sp>
          <p:nvSpPr>
            <p:cNvPr id="8" name="矩形 1"/>
            <p:cNvSpPr/>
            <p:nvPr/>
          </p:nvSpPr>
          <p:spPr>
            <a:xfrm>
              <a:off x="1948" y="5461"/>
              <a:ext cx="7739" cy="324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狐狸摇了摇尾巴，说：</a:t>
              </a: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我带你到百兽面前走一趟，让你看看我的威风</a:t>
              </a: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</a:p>
          </p:txBody>
        </p:sp>
        <p:sp>
          <p:nvSpPr>
            <p:cNvPr id="9" name="椭圆形标注 8"/>
            <p:cNvSpPr/>
            <p:nvPr/>
          </p:nvSpPr>
          <p:spPr>
            <a:xfrm>
              <a:off x="987" y="5210"/>
              <a:ext cx="9660" cy="3671"/>
            </a:xfrm>
            <a:prstGeom prst="wedgeEllipseCallout">
              <a:avLst>
                <a:gd name="adj1" fmla="val -80393"/>
                <a:gd name="adj2" fmla="val -12332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0" name="右箭头 9"/>
          <p:cNvSpPr/>
          <p:nvPr/>
        </p:nvSpPr>
        <p:spPr>
          <a:xfrm>
            <a:off x="5800249" y="2055971"/>
            <a:ext cx="637699" cy="263843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矩形 1"/>
          <p:cNvSpPr/>
          <p:nvPr/>
        </p:nvSpPr>
        <p:spPr>
          <a:xfrm>
            <a:off x="6507957" y="1913573"/>
            <a:ext cx="213693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有点信</a:t>
            </a:r>
          </a:p>
        </p:txBody>
      </p:sp>
    </p:spTree>
    <p:extLst>
      <p:ext uri="{BB962C8B-B14F-4D97-AF65-F5344CB8AC3E}">
        <p14:creationId xmlns:p14="http://schemas.microsoft.com/office/powerpoint/2010/main" val="412793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6" grpId="0"/>
      <p:bldP spid="10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3721417" y="1401128"/>
            <a:ext cx="4251008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神气活现：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自以为了不起而显示出来的得意和傲慢的样子。</a:t>
            </a:r>
          </a:p>
        </p:txBody>
      </p:sp>
      <p:sp>
        <p:nvSpPr>
          <p:cNvPr id="7" name="矩形 1"/>
          <p:cNvSpPr/>
          <p:nvPr/>
        </p:nvSpPr>
        <p:spPr>
          <a:xfrm>
            <a:off x="3721417" y="3458528"/>
            <a:ext cx="4383405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东张西望：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张：看。形容这里那里地到处看。</a:t>
            </a:r>
          </a:p>
        </p:txBody>
      </p:sp>
      <p:sp>
        <p:nvSpPr>
          <p:cNvPr id="9" name="矩形 1"/>
          <p:cNvSpPr/>
          <p:nvPr/>
        </p:nvSpPr>
        <p:spPr>
          <a:xfrm>
            <a:off x="3721417" y="2429828"/>
            <a:ext cx="4383405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半信半疑：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有点相信，又有点怀疑。 表示对真假是非不能肯定。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2993" y="1873092"/>
            <a:ext cx="2142649" cy="214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30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2420779" y="3639026"/>
            <a:ext cx="430244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大大小小的野兽吓得撒腿就跑。</a:t>
            </a:r>
          </a:p>
        </p:txBody>
      </p:sp>
      <p:sp>
        <p:nvSpPr>
          <p:cNvPr id="2" name="矩形 1"/>
          <p:cNvSpPr/>
          <p:nvPr/>
        </p:nvSpPr>
        <p:spPr>
          <a:xfrm>
            <a:off x="1331119" y="1344930"/>
            <a:ext cx="612981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狐狸和老虎走在森林里，野兽们是什么反应？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729"/>
          <a:stretch>
            <a:fillRect/>
          </a:stretch>
        </p:blipFill>
        <p:spPr>
          <a:xfrm>
            <a:off x="470059" y="1126808"/>
            <a:ext cx="760095" cy="123396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774" y="2210276"/>
            <a:ext cx="2142649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88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42586" y="1235869"/>
            <a:ext cx="3709988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真的是狐狸把野兽吓跑的吗？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b="17751"/>
          <a:stretch>
            <a:fillRect/>
          </a:stretch>
        </p:blipFill>
        <p:spPr>
          <a:xfrm>
            <a:off x="1147287" y="2306478"/>
            <a:ext cx="2373154" cy="1776413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3802856" y="1922622"/>
            <a:ext cx="4483418" cy="1986439"/>
            <a:chOff x="8031" y="3365"/>
            <a:chExt cx="9414" cy="4171"/>
          </a:xfrm>
        </p:grpSpPr>
        <p:sp>
          <p:nvSpPr>
            <p:cNvPr id="3" name="矩形 3"/>
            <p:cNvSpPr/>
            <p:nvPr/>
          </p:nvSpPr>
          <p:spPr>
            <a:xfrm>
              <a:off x="8876" y="4320"/>
              <a:ext cx="8272" cy="22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老虎受骗了。原来，狐狸是借着老虎的威风把百兽吓跑的。</a:t>
              </a:r>
            </a:p>
          </p:txBody>
        </p:sp>
        <p:sp>
          <p:nvSpPr>
            <p:cNvPr id="5" name="云形 4"/>
            <p:cNvSpPr/>
            <p:nvPr/>
          </p:nvSpPr>
          <p:spPr>
            <a:xfrm>
              <a:off x="8031" y="3365"/>
              <a:ext cx="9414" cy="4171"/>
            </a:xfrm>
            <a:prstGeom prst="cloud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893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3043238" y="1334691"/>
            <a:ext cx="505896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通过学习本文，你想对老虎说什么？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19163" y="2176463"/>
            <a:ext cx="1994297" cy="21693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3"/>
          <p:cNvSpPr/>
          <p:nvPr/>
        </p:nvSpPr>
        <p:spPr>
          <a:xfrm>
            <a:off x="3512344" y="2738438"/>
            <a:ext cx="4589621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我想对老虎说：“狐狸太狡猾了，你不应该轻易相信狐狸的话。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endParaRPr lang="zh-CN" altLang="en-US" sz="21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320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3043238" y="1334691"/>
            <a:ext cx="505896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通过学习本文，你有什么感受？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19163" y="2176463"/>
            <a:ext cx="1994297" cy="21693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3"/>
          <p:cNvSpPr/>
          <p:nvPr/>
        </p:nvSpPr>
        <p:spPr>
          <a:xfrm>
            <a:off x="3278029" y="2595086"/>
            <a:ext cx="4589621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让我明白了做什么事情都不能借用别人的权力来炫耀自己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，欺负别人。</a:t>
            </a:r>
          </a:p>
        </p:txBody>
      </p:sp>
    </p:spTree>
    <p:extLst>
      <p:ext uri="{BB962C8B-B14F-4D97-AF65-F5344CB8AC3E}">
        <p14:creationId xmlns:p14="http://schemas.microsoft.com/office/powerpoint/2010/main" val="190783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矩形 1"/>
          <p:cNvSpPr/>
          <p:nvPr/>
        </p:nvSpPr>
        <p:spPr>
          <a:xfrm>
            <a:off x="740569" y="1097280"/>
            <a:ext cx="7461885" cy="31089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连一连。</a:t>
            </a:r>
          </a:p>
          <a:p>
            <a:pPr>
              <a:lnSpc>
                <a:spcPct val="20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神气活现                               走路时身子摇摇摆摆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半信半疑                        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得意和傲慢的样子。</a:t>
            </a: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东张西望                        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有点相信，又有点怀疑。</a:t>
            </a: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大摇大摆                               形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容这里那里地到处看。</a:t>
            </a: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58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练一练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2373630" y="2028349"/>
            <a:ext cx="2395538" cy="637699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" name="直接连接符 5"/>
          <p:cNvCxnSpPr/>
          <p:nvPr/>
        </p:nvCxnSpPr>
        <p:spPr>
          <a:xfrm>
            <a:off x="2373630" y="2666048"/>
            <a:ext cx="2395538" cy="637699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" name="直接连接符 6"/>
          <p:cNvCxnSpPr/>
          <p:nvPr/>
        </p:nvCxnSpPr>
        <p:spPr>
          <a:xfrm>
            <a:off x="2373630" y="3303747"/>
            <a:ext cx="2395538" cy="637699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" name="直接连接符 7"/>
          <p:cNvCxnSpPr/>
          <p:nvPr/>
        </p:nvCxnSpPr>
        <p:spPr>
          <a:xfrm flipV="1">
            <a:off x="2373630" y="2072640"/>
            <a:ext cx="2373630" cy="1868805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50193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0"/>
            <a:ext cx="9145656" cy="5142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00" y="1166370"/>
            <a:ext cx="2268548" cy="16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36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479</Words>
  <Application>Microsoft Office PowerPoint</Application>
  <PresentationFormat>全屏显示(16:9)</PresentationFormat>
  <Paragraphs>75</Paragraphs>
  <Slides>16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sunkuanxing</cp:lastModifiedBy>
  <cp:revision>64</cp:revision>
  <dcterms:created xsi:type="dcterms:W3CDTF">2015-08-27T07:30:00Z</dcterms:created>
  <dcterms:modified xsi:type="dcterms:W3CDTF">2018-06-29T07:01:45Z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