
<file path=[Content_Types].xml><?xml version="1.0" encoding="utf-8"?>
<Types xmlns="http://schemas.openxmlformats.org/package/2006/content-types">
  <Default Extension="wdp" ContentType="image/vnd.ms-photo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"/>
  </p:notesMasterIdLst>
  <p:handoutMasterIdLst>
    <p:handoutMasterId r:id="rId13"/>
  </p:handoutMasterIdLst>
  <p:sldIdLst>
    <p:sldId id="323" r:id="rId3"/>
    <p:sldId id="782" r:id="rId5"/>
    <p:sldId id="783" r:id="rId6"/>
    <p:sldId id="781" r:id="rId7"/>
    <p:sldId id="823" r:id="rId8"/>
    <p:sldId id="819" r:id="rId9"/>
    <p:sldId id="760" r:id="rId10"/>
    <p:sldId id="805" r:id="rId11"/>
    <p:sldId id="808" r:id="rId12"/>
  </p:sldIdLst>
  <p:sldSz cx="9144000" cy="5143500" type="screen16x9"/>
  <p:notesSz cx="6858000" cy="9144000"/>
  <p:embeddedFontLst>
    <p:embeddedFont>
      <p:font typeface="微软雅黑" pitchFamily="34" charset="-122"/>
      <p:regular r:id="rId17"/>
      <p:bold r:id="rId18"/>
    </p:embeddedFont>
    <p:embeddedFont>
      <p:font typeface="黑体" charset="-122"/>
      <p:regular r:id="rId19"/>
    </p:embeddedFont>
    <p:embeddedFont>
      <p:font typeface="楷体" pitchFamily="49" charset="-122"/>
      <p:regular r:id="rId20"/>
    </p:embeddedFont>
    <p:embeddedFont>
      <p:font typeface="Calibri" pitchFamily="34" charset="0"/>
      <p:regular r:id="rId21"/>
      <p:bold r:id="rId22"/>
      <p:italic r:id="rId23"/>
      <p:boldItalic r:id="rId2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6600"/>
    <a:srgbClr val="FF0000"/>
    <a:srgbClr val="EE6060"/>
    <a:srgbClr val="FF9933"/>
    <a:srgbClr val="0000FF"/>
    <a:srgbClr val="0070C0"/>
    <a:srgbClr val="FF9F9F"/>
    <a:srgbClr val="FFB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4660"/>
  </p:normalViewPr>
  <p:slideViewPr>
    <p:cSldViewPr>
      <p:cViewPr>
        <p:scale>
          <a:sx n="75" d="100"/>
          <a:sy n="75" d="100"/>
        </p:scale>
        <p:origin x="-2664" y="-1206"/>
      </p:cViewPr>
      <p:guideLst>
        <p:guide orient="horz" pos="146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4" Type="http://schemas.openxmlformats.org/officeDocument/2006/relationships/font" Target="fonts/font8.fntdata"/><Relationship Id="rId23" Type="http://schemas.openxmlformats.org/officeDocument/2006/relationships/font" Target="fonts/font7.fntdata"/><Relationship Id="rId22" Type="http://schemas.openxmlformats.org/officeDocument/2006/relationships/font" Target="fonts/font6.fntdata"/><Relationship Id="rId21" Type="http://schemas.openxmlformats.org/officeDocument/2006/relationships/font" Target="fonts/font5.fntdata"/><Relationship Id="rId20" Type="http://schemas.openxmlformats.org/officeDocument/2006/relationships/font" Target="fonts/font4.fntdata"/><Relationship Id="rId2" Type="http://schemas.openxmlformats.org/officeDocument/2006/relationships/theme" Target="theme/theme1.xml"/><Relationship Id="rId19" Type="http://schemas.openxmlformats.org/officeDocument/2006/relationships/font" Target="fonts/font3.fntdata"/><Relationship Id="rId18" Type="http://schemas.openxmlformats.org/officeDocument/2006/relationships/font" Target="fonts/font2.fntdata"/><Relationship Id="rId17" Type="http://schemas.openxmlformats.org/officeDocument/2006/relationships/font" Target="fonts/font1.fntdata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71" y="4768096"/>
            <a:ext cx="2133933" cy="273892"/>
          </a:xfrm>
        </p:spPr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688" y="4768096"/>
            <a:ext cx="2894862" cy="27389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034" y="4768096"/>
            <a:ext cx="2133933" cy="273892"/>
          </a:xfrm>
        </p:spPr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2.png"/><Relationship Id="rId15" Type="http://schemas.openxmlformats.org/officeDocument/2006/relationships/image" Target="../media/image1.jpe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王景然\崭新每一天\一头耕牛，每天更新\18秋项目\课件修订\小版本课件\背景_副本_副本.pn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844"/>
            <a:ext cx="9144238" cy="515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组合 6"/>
          <p:cNvGrpSpPr/>
          <p:nvPr userDrawn="1"/>
        </p:nvGrpSpPr>
        <p:grpSpPr>
          <a:xfrm>
            <a:off x="1" y="92978"/>
            <a:ext cx="2771800" cy="275590"/>
            <a:chOff x="1" y="92978"/>
            <a:chExt cx="2771800" cy="275590"/>
          </a:xfrm>
        </p:grpSpPr>
        <p:sp>
          <p:nvSpPr>
            <p:cNvPr id="8" name="矩形 7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10"/>
            <p:cNvSpPr txBox="1"/>
            <p:nvPr userDrawn="1"/>
          </p:nvSpPr>
          <p:spPr>
            <a:xfrm>
              <a:off x="193237" y="92978"/>
              <a:ext cx="1706880" cy="275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>
                  <a:latin typeface="黑体" pitchFamily="49" charset="-122"/>
                  <a:ea typeface="黑体" pitchFamily="49" charset="-122"/>
                </a:rPr>
                <a:t>口语交际：我们与环境</a:t>
              </a:r>
              <a:endParaRPr kumimoji="1" lang="zh-CN" altLang="en-US" sz="1200" dirty="0">
                <a:latin typeface="黑体" pitchFamily="49" charset="-122"/>
                <a:ea typeface="黑体" pitchFamily="49" charset="-122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microsoft.com/office/2007/relationships/hdphoto" Target="../media/hdphoto1.wdp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1.wdp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microsoft.com/office/2007/relationships/hdphoto" Target="../media/hdphoto1.wdp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1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1.wdp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tags" Target="../tags/tag2.xml"/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3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4"/>
          <p:cNvSpPr txBox="1"/>
          <p:nvPr/>
        </p:nvSpPr>
        <p:spPr>
          <a:xfrm>
            <a:off x="382489" y="602122"/>
            <a:ext cx="2338753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口语交际</a:t>
            </a:r>
            <a:endParaRPr lang="zh-CN" altLang="en-US" sz="3000" b="1" dirty="0">
              <a:solidFill>
                <a:srgbClr val="FF000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20123" y="1447122"/>
            <a:ext cx="3611880" cy="92202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bliqueBottomLeft"/>
              <a:lightRig rig="threePt" dir="t"/>
            </a:scene3d>
            <a:sp3d extrusionH="387350">
              <a:extrusionClr>
                <a:srgbClr val="175BCB"/>
              </a:extrusionClr>
            </a:sp3d>
          </a:bodyPr>
          <a:lstStyle/>
          <a:p>
            <a:pPr algn="ctr"/>
            <a:r>
              <a:rPr lang="zh-CN" altLang="en-US" sz="5400" b="1">
                <a:blipFill>
                  <a:blip r:embed="rId1"/>
                  <a:tile tx="0" ty="0" sx="82000" sy="63000" flip="none" algn="br"/>
                </a:blipFill>
                <a:effectLst>
                  <a:outerShdw blurRad="60007" dist="310007" dir="7680000" sy="30000" kx="1300200" algn="ctr" rotWithShape="0">
                    <a:srgbClr val="0D1E55">
                      <a:alpha val="32000"/>
                    </a:srgbClr>
                  </a:outerShdw>
                </a:effectLst>
              </a:rPr>
              <a:t>我们与环境</a:t>
            </a:r>
            <a:endParaRPr lang="zh-CN" altLang="en-US" sz="5400" b="1">
              <a:blipFill>
                <a:blip r:embed="rId1"/>
                <a:tile tx="0" ty="0" sx="82000" sy="63000" flip="none" algn="br"/>
              </a:blipFill>
              <a:effectLst>
                <a:outerShdw blurRad="60007" dist="310007" dir="7680000" sy="30000" kx="1300200" algn="ctr" rotWithShape="0">
                  <a:srgbClr val="0D1E55">
                    <a:alpha val="32000"/>
                  </a:srgbClr>
                </a:outerShdw>
              </a:effectLst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47" y="3943806"/>
            <a:ext cx="9055318" cy="964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流程图: 决策 4"/>
          <p:cNvSpPr/>
          <p:nvPr/>
        </p:nvSpPr>
        <p:spPr>
          <a:xfrm>
            <a:off x="2303505" y="2842276"/>
            <a:ext cx="685907" cy="458700"/>
          </a:xfrm>
          <a:prstGeom prst="flowChartDecision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" name="流程图: 决策 5"/>
          <p:cNvSpPr/>
          <p:nvPr/>
        </p:nvSpPr>
        <p:spPr>
          <a:xfrm>
            <a:off x="938835" y="870769"/>
            <a:ext cx="7435424" cy="2295407"/>
          </a:xfrm>
          <a:prstGeom prst="flowChartDecision">
            <a:avLst/>
          </a:prstGeom>
          <a:grpFill/>
          <a:ln>
            <a:solidFill>
              <a:srgbClr val="0000FF"/>
            </a:solidFill>
            <a:prstDash val="sysDash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2" name="组合 1"/>
          <p:cNvGrpSpPr/>
          <p:nvPr/>
        </p:nvGrpSpPr>
        <p:grpSpPr>
          <a:xfrm>
            <a:off x="-2540" y="105410"/>
            <a:ext cx="5366628" cy="461665"/>
            <a:chOff x="-43001" y="136086"/>
            <a:chExt cx="4176534" cy="461665"/>
          </a:xfrm>
          <a:solidFill>
            <a:schemeClr val="bg1"/>
          </a:solidFill>
        </p:grpSpPr>
        <p:sp>
          <p:nvSpPr>
            <p:cNvPr id="3" name="矩形 2"/>
            <p:cNvSpPr/>
            <p:nvPr/>
          </p:nvSpPr>
          <p:spPr>
            <a:xfrm flipH="1">
              <a:off x="-36512" y="159581"/>
              <a:ext cx="4170045" cy="2520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7" name="文本框 1"/>
            <p:cNvSpPr txBox="1"/>
            <p:nvPr/>
          </p:nvSpPr>
          <p:spPr>
            <a:xfrm>
              <a:off x="-43001" y="136086"/>
              <a:ext cx="2205068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dirty="0" smtClean="0">
                  <a:latin typeface="黑体" pitchFamily="49" charset="-122"/>
                  <a:ea typeface="黑体" pitchFamily="49" charset="-122"/>
                </a:rPr>
                <a:t>   </a:t>
              </a:r>
              <a:r>
                <a:rPr kumimoji="1" lang="zh-CN" altLang="en-US" sz="1200" dirty="0" smtClean="0">
                  <a:latin typeface="黑体" pitchFamily="49" charset="-122"/>
                  <a:ea typeface="黑体" pitchFamily="49" charset="-122"/>
                </a:rPr>
                <a:t>人教版  </a:t>
              </a:r>
              <a:r>
                <a:rPr kumimoji="1" lang="zh-CN" altLang="en-US" sz="1200" dirty="0">
                  <a:latin typeface="黑体" pitchFamily="49" charset="-122"/>
                  <a:ea typeface="黑体" pitchFamily="49" charset="-122"/>
                </a:rPr>
                <a:t>语文  四</a:t>
              </a:r>
              <a:r>
                <a:rPr kumimoji="1" lang="zh-CN" altLang="en-US" sz="1200" dirty="0" smtClean="0">
                  <a:latin typeface="黑体" pitchFamily="49" charset="-122"/>
                  <a:ea typeface="黑体" pitchFamily="49" charset="-122"/>
                </a:rPr>
                <a:t>年级  上册</a:t>
              </a:r>
              <a:endParaRPr kumimoji="1" lang="zh-CN" altLang="en-US" sz="1200" dirty="0">
                <a:latin typeface="黑体" pitchFamily="49" charset="-122"/>
                <a:ea typeface="黑体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340853" y="1221820"/>
            <a:ext cx="6688071" cy="2907961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4147" b="100000" l="1385" r="90000">
                        <a14:foregroundMark x1="19077" y1="31336" x2="19077" y2="31336"/>
                        <a14:foregroundMark x1="71231" y1="26267" x2="71231" y2="26267"/>
                        <a14:foregroundMark x1="64308" y1="89555" x2="64308" y2="89555"/>
                        <a14:foregroundMark x1="49846" y1="92166" x2="49846" y2="92166"/>
                        <a14:foregroundMark x1="54308" y1="89555" x2="54308" y2="89555"/>
                        <a14:foregroundMark x1="22923" y1="31951" x2="22923" y2="31951"/>
                        <a14:foregroundMark x1="22308" y1="29493" x2="22308" y2="29493"/>
                        <a14:foregroundMark x1="25385" y1="26882" x2="25385" y2="26882"/>
                        <a14:foregroundMark x1="6462" y1="26882" x2="6462" y2="26882"/>
                        <a14:foregroundMark x1="51077" y1="78341" x2="51077" y2="78341"/>
                        <a14:foregroundMark x1="59231" y1="78341" x2="59231" y2="783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870" y="3166359"/>
            <a:ext cx="1674448" cy="167702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602355" y="1348999"/>
            <a:ext cx="6371316" cy="2675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algn="l" fontAlgn="auto">
              <a:lnSpc>
                <a:spcPct val="140000"/>
              </a:lnSpc>
            </a:pPr>
            <a:r>
              <a:rPr lang="en-US" altLang="zh-CN" sz="2400"/>
              <a:t> </a:t>
            </a:r>
            <a:r>
              <a:rPr lang="zh-CN" altLang="en-US" sz="2400"/>
              <a:t>观山、看海、听雨、赏花</a:t>
            </a:r>
            <a:r>
              <a:rPr lang="zh-CN" altLang="en-US" sz="2400">
                <a:latin typeface="Arial" panose="020B0604020202090204" pitchFamily="34" charset="0"/>
                <a:cs typeface="Arial" panose="020B0604020202090204" pitchFamily="34" charset="0"/>
              </a:rPr>
              <a:t>……和大自然亲密接触，让人们心旷神怡。每个人都希望生活在这样美好的环境里。可是，只要大家稍稍留心，就不难发现人类的许多行为正破坏者我们的生活环境。</a:t>
            </a:r>
            <a:endParaRPr lang="zh-CN" altLang="en-US" sz="240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5326" y="87536"/>
            <a:ext cx="2366215" cy="1165966"/>
            <a:chOff x="60425" y="116632"/>
            <a:chExt cx="3154461" cy="1554378"/>
          </a:xfrm>
        </p:grpSpPr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25" y="116632"/>
              <a:ext cx="3154461" cy="1554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矩形 6"/>
            <p:cNvSpPr/>
            <p:nvPr/>
          </p:nvSpPr>
          <p:spPr>
            <a:xfrm>
              <a:off x="592162" y="836712"/>
              <a:ext cx="2214534" cy="706856"/>
            </a:xfrm>
            <a:prstGeom prst="rect">
              <a:avLst/>
            </a:prstGeom>
            <a:noFill/>
          </p:spPr>
          <p:txBody>
            <a:bodyPr wrap="none" lIns="68590" tIns="34295" rIns="68590" bIns="34295">
              <a:spAutoFit/>
            </a:bodyPr>
            <a:lstStyle/>
            <a:p>
              <a:pPr algn="ctr"/>
              <a:r>
                <a:rPr lang="zh-CN" altLang="en-U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交际内容</a:t>
              </a:r>
              <a:endParaRPr lang="zh-CN" altLang="en-US" sz="3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786888" y="568779"/>
            <a:ext cx="3318552" cy="2016281"/>
          </a:xfrm>
          <a:prstGeom prst="ellipse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对角圆角矩形 7"/>
          <p:cNvSpPr/>
          <p:nvPr/>
        </p:nvSpPr>
        <p:spPr>
          <a:xfrm>
            <a:off x="4716088" y="1340901"/>
            <a:ext cx="4012557" cy="2695996"/>
          </a:xfrm>
          <a:prstGeom prst="round2DiagRect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" name="剪去对角的矩形 8"/>
          <p:cNvSpPr/>
          <p:nvPr/>
        </p:nvSpPr>
        <p:spPr>
          <a:xfrm>
            <a:off x="1517093" y="2875619"/>
            <a:ext cx="2897005" cy="1984368"/>
          </a:xfrm>
          <a:prstGeom prst="snip2DiagRect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5" name="图片 4" descr="3"/>
          <p:cNvPicPr>
            <a:picLocks noChangeAspect="1"/>
          </p:cNvPicPr>
          <p:nvPr/>
        </p:nvPicPr>
        <p:blipFill>
          <a:blip r:embed="rId1" cstate="print"/>
          <a:srcRect l="13670" r="5305" b="16667"/>
          <a:stretch>
            <a:fillRect/>
          </a:stretch>
        </p:blipFill>
        <p:spPr>
          <a:xfrm>
            <a:off x="905493" y="624033"/>
            <a:ext cx="2786498" cy="1905298"/>
          </a:xfrm>
          <a:prstGeom prst="ellipse">
            <a:avLst/>
          </a:prstGeom>
        </p:spPr>
      </p:pic>
      <p:pic>
        <p:nvPicPr>
          <p:cNvPr id="6" name="图片 5" descr="4"/>
          <p:cNvPicPr>
            <a:picLocks noChangeAspect="1"/>
          </p:cNvPicPr>
          <p:nvPr/>
        </p:nvPicPr>
        <p:blipFill>
          <a:blip r:embed="rId2" cstate="print"/>
          <a:srcRect t="17208" r="16150" b="10417"/>
          <a:stretch>
            <a:fillRect/>
          </a:stretch>
        </p:blipFill>
        <p:spPr>
          <a:xfrm>
            <a:off x="1651893" y="3118068"/>
            <a:ext cx="2477840" cy="1654751"/>
          </a:xfrm>
          <a:prstGeom prst="snip2DiagRect">
            <a:avLst/>
          </a:prstGeom>
        </p:spPr>
      </p:pic>
      <p:pic>
        <p:nvPicPr>
          <p:cNvPr id="10" name="图片 9" descr="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94766" y="1593830"/>
            <a:ext cx="3382380" cy="2161560"/>
          </a:xfrm>
          <a:prstGeom prst="round2Diag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547102" y="1335662"/>
            <a:ext cx="6481823" cy="2082490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4147" b="100000" l="1385" r="90000">
                        <a14:foregroundMark x1="19077" y1="31336" x2="19077" y2="31336"/>
                        <a14:foregroundMark x1="71231" y1="26267" x2="71231" y2="26267"/>
                        <a14:foregroundMark x1="64308" y1="89555" x2="64308" y2="89555"/>
                        <a14:foregroundMark x1="49846" y1="92166" x2="49846" y2="92166"/>
                        <a14:foregroundMark x1="54308" y1="89555" x2="54308" y2="89555"/>
                        <a14:foregroundMark x1="22923" y1="31951" x2="22923" y2="31951"/>
                        <a14:foregroundMark x1="22308" y1="29493" x2="22308" y2="29493"/>
                        <a14:foregroundMark x1="25385" y1="26882" x2="25385" y2="26882"/>
                        <a14:foregroundMark x1="6462" y1="26882" x2="6462" y2="26882"/>
                        <a14:foregroundMark x1="51077" y1="78341" x2="51077" y2="78341"/>
                        <a14:foregroundMark x1="59231" y1="78341" x2="59231" y2="783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870" y="3166359"/>
            <a:ext cx="1674448" cy="167702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306839" y="1847234"/>
            <a:ext cx="5073808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>
                <a:solidFill>
                  <a:srgbClr val="FF0000"/>
                </a:solidFill>
              </a:rPr>
              <a:t>我们身边存在哪些环境问题？</a:t>
            </a:r>
            <a:endParaRPr lang="zh-CN" altLang="en-US" sz="270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306839" y="2512659"/>
            <a:ext cx="53191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>
                <a:solidFill>
                  <a:srgbClr val="FF0000"/>
                </a:solidFill>
              </a:rPr>
              <a:t>为了保护环境，我们应该做些什么？</a:t>
            </a:r>
            <a:endParaRPr lang="zh-CN" altLang="en-US" sz="270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8726" y="564016"/>
            <a:ext cx="7760970" cy="5988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300" b="1">
                <a:latin typeface="楷体" panose="02010609060101010101" charset="-122"/>
                <a:ea typeface="楷体" panose="02010609060101010101" charset="-122"/>
                <a:sym typeface="+mn-ea"/>
              </a:rPr>
              <a:t>围绕下面的话题和同学交流，小组讨论：</a:t>
            </a:r>
            <a:endParaRPr lang="zh-CN" altLang="en-US" sz="135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340853" y="1329469"/>
            <a:ext cx="6688071" cy="1944833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4147" b="100000" l="1385" r="90000">
                        <a14:foregroundMark x1="19077" y1="31336" x2="19077" y2="31336"/>
                        <a14:foregroundMark x1="71231" y1="26267" x2="71231" y2="26267"/>
                        <a14:foregroundMark x1="64308" y1="89555" x2="64308" y2="89555"/>
                        <a14:foregroundMark x1="49846" y1="92166" x2="49846" y2="92166"/>
                        <a14:foregroundMark x1="54308" y1="89555" x2="54308" y2="89555"/>
                        <a14:foregroundMark x1="22923" y1="31951" x2="22923" y2="31951"/>
                        <a14:foregroundMark x1="22308" y1="29493" x2="22308" y2="29493"/>
                        <a14:foregroundMark x1="25385" y1="26882" x2="25385" y2="26882"/>
                        <a14:foregroundMark x1="6462" y1="26882" x2="6462" y2="26882"/>
                        <a14:foregroundMark x1="51077" y1="78341" x2="51077" y2="78341"/>
                        <a14:foregroundMark x1="59231" y1="78341" x2="59231" y2="783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870" y="3166359"/>
            <a:ext cx="1674448" cy="167702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657609" y="1685284"/>
            <a:ext cx="6371316" cy="1124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algn="l" fontAlgn="auto">
              <a:lnSpc>
                <a:spcPct val="140000"/>
              </a:lnSpc>
            </a:pPr>
            <a:r>
              <a:rPr lang="en-US" altLang="zh-CN" sz="2400"/>
              <a:t> </a:t>
            </a:r>
            <a:r>
              <a:rPr lang="zh-CN" altLang="en-US" sz="2400"/>
              <a:t>判断别人的发言是否与话题相关</a:t>
            </a:r>
            <a:r>
              <a:rPr lang="zh-CN" altLang="en-US" sz="2400">
                <a:latin typeface="Arial" panose="020B0604020202090204" pitchFamily="34" charset="0"/>
                <a:cs typeface="Arial" panose="020B0604020202090204" pitchFamily="34" charset="0"/>
              </a:rPr>
              <a:t>。</a:t>
            </a:r>
            <a:endParaRPr lang="zh-CN" altLang="en-US" sz="2400">
              <a:latin typeface="Arial" panose="020B0604020202090204" pitchFamily="34" charset="0"/>
              <a:cs typeface="Arial" panose="020B0604020202090204" pitchFamily="34" charset="0"/>
            </a:endParaRPr>
          </a:p>
          <a:p>
            <a:pPr indent="720090" algn="l" fontAlgn="auto">
              <a:lnSpc>
                <a:spcPct val="140000"/>
              </a:lnSpc>
            </a:pPr>
            <a:r>
              <a:rPr lang="zh-CN" altLang="en-US" sz="2400">
                <a:latin typeface="Arial" panose="020B0604020202090204" pitchFamily="34" charset="0"/>
                <a:cs typeface="Arial" panose="020B0604020202090204" pitchFamily="34" charset="0"/>
              </a:rPr>
              <a:t> 围绕话题发表看法，不跑题。</a:t>
            </a:r>
            <a:endParaRPr lang="zh-CN" altLang="en-US" sz="2400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5326" y="87536"/>
            <a:ext cx="2366215" cy="1165966"/>
            <a:chOff x="60425" y="116632"/>
            <a:chExt cx="3154461" cy="1554378"/>
          </a:xfrm>
        </p:grpSpPr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25" y="116632"/>
              <a:ext cx="3154461" cy="1554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矩形 6"/>
            <p:cNvSpPr/>
            <p:nvPr/>
          </p:nvSpPr>
          <p:spPr>
            <a:xfrm>
              <a:off x="592162" y="836712"/>
              <a:ext cx="2214534" cy="706856"/>
            </a:xfrm>
            <a:prstGeom prst="rect">
              <a:avLst/>
            </a:prstGeom>
            <a:noFill/>
          </p:spPr>
          <p:txBody>
            <a:bodyPr wrap="none" lIns="68590" tIns="34295" rIns="68590" bIns="34295">
              <a:spAutoFit/>
            </a:bodyPr>
            <a:lstStyle/>
            <a:p>
              <a:pPr algn="ctr"/>
              <a:r>
                <a:rPr lang="zh-CN" altLang="en-U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交际指导</a:t>
              </a:r>
              <a:endParaRPr lang="zh-CN" altLang="en-US" sz="3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139844" y="996995"/>
            <a:ext cx="6967674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algn="l" fontAlgn="auto">
              <a:lnSpc>
                <a:spcPct val="150000"/>
              </a:lnSpc>
            </a:pP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、如果堵车时间长，我们可以提醒爸爸妈妈将汽车熄火。这样可以减少尾气排放，也可以节省燃料。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8" name="流程图: 可选过程 7"/>
          <p:cNvSpPr/>
          <p:nvPr/>
        </p:nvSpPr>
        <p:spPr>
          <a:xfrm>
            <a:off x="683049" y="861243"/>
            <a:ext cx="8115616" cy="3284257"/>
          </a:xfrm>
          <a:prstGeom prst="flowChartAlternateProcess">
            <a:avLst/>
          </a:prstGeom>
          <a:grpFill/>
          <a:ln>
            <a:solidFill>
              <a:srgbClr val="92D050"/>
            </a:solidFill>
            <a:prstDash val="sysDash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文本框 6"/>
          <p:cNvSpPr txBox="1"/>
          <p:nvPr/>
        </p:nvSpPr>
        <p:spPr>
          <a:xfrm>
            <a:off x="1267023" y="2840847"/>
            <a:ext cx="6713316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latin typeface="楷体" panose="02010609060101010101" charset="-122"/>
                <a:ea typeface="楷体" panose="02010609060101010101" charset="-122"/>
              </a:rPr>
              <a:t>   2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</a:rPr>
              <a:t>、最后离开教室的同学要注意关灯，大家一起努力，做到不开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</a:rPr>
              <a:t>无人灯。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</a:rPr>
              <a:t>”</a:t>
            </a:r>
            <a:endParaRPr lang="en-US" altLang="zh-CN" sz="2400" b="1"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547102" y="1221820"/>
            <a:ext cx="6481823" cy="2538809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4147" b="100000" l="1385" r="90000">
                        <a14:foregroundMark x1="19077" y1="31336" x2="19077" y2="31336"/>
                        <a14:foregroundMark x1="71231" y1="26267" x2="71231" y2="26267"/>
                        <a14:foregroundMark x1="64308" y1="89555" x2="64308" y2="89555"/>
                        <a14:foregroundMark x1="49846" y1="92166" x2="49846" y2="92166"/>
                        <a14:foregroundMark x1="54308" y1="89555" x2="54308" y2="89555"/>
                        <a14:foregroundMark x1="22923" y1="31951" x2="22923" y2="31951"/>
                        <a14:foregroundMark x1="22308" y1="29493" x2="22308" y2="29493"/>
                        <a14:foregroundMark x1="25385" y1="26882" x2="25385" y2="26882"/>
                        <a14:foregroundMark x1="6462" y1="26882" x2="6462" y2="26882"/>
                        <a14:foregroundMark x1="51077" y1="78341" x2="51077" y2="78341"/>
                        <a14:foregroundMark x1="59231" y1="78341" x2="59231" y2="783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870" y="3166359"/>
            <a:ext cx="1674448" cy="167702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648559" y="1614311"/>
            <a:ext cx="627938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000" b="1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3000" b="1">
                <a:latin typeface="楷体" panose="02010609060101010101" charset="-122"/>
                <a:ea typeface="楷体" panose="02010609060101010101" charset="-122"/>
              </a:rPr>
              <a:t>讨论后，选出十项保护环境简单易行的做法，印成</a:t>
            </a:r>
            <a:r>
              <a:rPr lang="en-US" altLang="zh-CN" sz="3000" b="1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3000" b="1">
                <a:latin typeface="楷体" panose="02010609060101010101" charset="-122"/>
                <a:ea typeface="楷体" panose="02010609060101010101" charset="-122"/>
              </a:rPr>
              <a:t>保护环境小建议十条</a:t>
            </a:r>
            <a:r>
              <a:rPr lang="en-US" altLang="zh-CN" sz="3000" b="1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3000" b="1">
                <a:latin typeface="楷体" panose="02010609060101010101" charset="-122"/>
                <a:ea typeface="楷体" panose="02010609060101010101" charset="-122"/>
              </a:rPr>
              <a:t>，张贴在学校、社区等地方的布告栏里。</a:t>
            </a:r>
            <a:endParaRPr lang="zh-CN" altLang="en-US" sz="3000" b="1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45326" y="87536"/>
            <a:ext cx="2366215" cy="1165966"/>
            <a:chOff x="60425" y="116632"/>
            <a:chExt cx="3154461" cy="1554378"/>
          </a:xfrm>
        </p:grpSpPr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25" y="116632"/>
              <a:ext cx="3154461" cy="1554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矩形 5"/>
            <p:cNvSpPr/>
            <p:nvPr/>
          </p:nvSpPr>
          <p:spPr>
            <a:xfrm>
              <a:off x="1100083" y="836712"/>
              <a:ext cx="1198693" cy="706856"/>
            </a:xfrm>
            <a:prstGeom prst="rect">
              <a:avLst/>
            </a:prstGeom>
            <a:noFill/>
          </p:spPr>
          <p:txBody>
            <a:bodyPr wrap="none" lIns="68590" tIns="34295" rIns="68590" bIns="34295">
              <a:spAutoFit/>
            </a:bodyPr>
            <a:lstStyle/>
            <a:p>
              <a:pPr algn="ctr"/>
              <a:r>
                <a:rPr lang="zh-CN" altLang="en-US" sz="300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范例</a:t>
              </a:r>
              <a:endParaRPr lang="zh-CN" altLang="en-US" sz="3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6000"/>
          </a:blip>
          <a:srcRect l="7062" b="8649"/>
          <a:stretch>
            <a:fillRect/>
          </a:stretch>
        </p:blipFill>
        <p:spPr>
          <a:xfrm flipH="1">
            <a:off x="1300366" y="1158945"/>
            <a:ext cx="1259402" cy="1326087"/>
          </a:xfrm>
          <a:prstGeom prst="rect">
            <a:avLst/>
          </a:prstGeom>
        </p:spPr>
      </p:pic>
      <p:sp>
        <p:nvSpPr>
          <p:cNvPr id="11" name="圆角矩形 10"/>
          <p:cNvSpPr/>
          <p:nvPr/>
        </p:nvSpPr>
        <p:spPr>
          <a:xfrm>
            <a:off x="1456600" y="1254210"/>
            <a:ext cx="7053888" cy="3403338"/>
          </a:xfrm>
          <a:prstGeom prst="roundRect">
            <a:avLst/>
          </a:prstGeom>
          <a:grpFill/>
          <a:ln>
            <a:solidFill>
              <a:srgbClr val="00B050"/>
            </a:solidFill>
            <a:prstDash val="sysDash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1856236" y="1855332"/>
            <a:ext cx="6551366" cy="2748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①不到处乱丢垃圾，要把它们丢进垃圾箱。</a:t>
            </a:r>
            <a:endParaRPr lang="zh-CN" altLang="en-US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②要积极参与对垃圾进行分类。</a:t>
            </a:r>
            <a:endParaRPr lang="zh-CN" altLang="en-US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③拒绝过度包装的商品，双面使用纸张，买必需的东西。</a:t>
            </a:r>
            <a:endParaRPr lang="zh-CN" altLang="en-US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④积极使用可再利用物品。</a:t>
            </a:r>
            <a:endParaRPr lang="zh-CN" altLang="en-US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⑤如果身边有破坏环境的行为发生，应提醒他(她)，说服他(她)不要再这样做。</a:t>
            </a:r>
            <a:endParaRPr lang="zh-CN" altLang="en-US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⑥爱护野生动植物。不要吃野生的动物或植物，并提醒他人也不要这样做。</a:t>
            </a:r>
            <a:endParaRPr lang="zh-CN" altLang="en-US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51334" y="1253734"/>
            <a:ext cx="3629025" cy="5530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000" b="1">
                <a:latin typeface="楷体" panose="02010609060101010101" charset="-122"/>
                <a:ea typeface="楷体" panose="02010609060101010101" charset="-122"/>
                <a:sym typeface="+mn-ea"/>
              </a:rPr>
              <a:t>保护环境小建议十条</a:t>
            </a:r>
            <a:endParaRPr lang="zh-CN" altLang="en-US" sz="1350"/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841189" y="1338520"/>
            <a:ext cx="7798383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algn="l" fontAlgn="auto">
              <a:lnSpc>
                <a:spcPct val="150000"/>
              </a:lnSpc>
            </a:pP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⑦尽量减少使用一次性用品。</a:t>
            </a:r>
            <a:endParaRPr lang="zh-CN" altLang="en-US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720090" algn="l" fontAlgn="auto">
              <a:lnSpc>
                <a:spcPct val="150000"/>
              </a:lnSpc>
            </a:pP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⑧应让每滴水都变得有价值，也就是说，应尽量多次地使用每一滴水。如:你可以用洗过手的水拖地板等。</a:t>
            </a:r>
            <a:endParaRPr lang="zh-CN" altLang="en-US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720090" algn="l" fontAlgn="auto">
              <a:lnSpc>
                <a:spcPct val="150000"/>
              </a:lnSpc>
            </a:pP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⑨综合使用旧商品，变废为宝。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720090" algn="l" fontAlgn="auto">
              <a:lnSpc>
                <a:spcPct val="150000"/>
              </a:lnSpc>
            </a:pP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⑩</a:t>
            </a: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从身边的小事做起，不浪费一滴水、一粒米、一分钱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720090" algn="l" fontAlgn="auto">
              <a:lnSpc>
                <a:spcPct val="150000"/>
              </a:lnSpc>
            </a:pP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流程图: 可选过程 7"/>
          <p:cNvSpPr/>
          <p:nvPr/>
        </p:nvSpPr>
        <p:spPr>
          <a:xfrm>
            <a:off x="682573" y="1184191"/>
            <a:ext cx="8116092" cy="2463074"/>
          </a:xfrm>
          <a:prstGeom prst="flowChartAlternateProcess">
            <a:avLst/>
          </a:prstGeom>
          <a:grpFill/>
          <a:ln>
            <a:solidFill>
              <a:srgbClr val="92D050"/>
            </a:solidFill>
            <a:prstDash val="sysDash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6000"/>
          </a:blip>
          <a:srcRect l="7062" b="8649"/>
          <a:stretch>
            <a:fillRect/>
          </a:stretch>
        </p:blipFill>
        <p:spPr>
          <a:xfrm flipH="1">
            <a:off x="575400" y="1040341"/>
            <a:ext cx="1259402" cy="1326087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2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585</Words>
  <Application>WPS 演示</Application>
  <PresentationFormat>全屏显示(16:9)</PresentationFormat>
  <Paragraphs>44</Paragraphs>
  <Slides>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9" baseType="lpstr">
      <vt:lpstr>Arial</vt:lpstr>
      <vt:lpstr>方正书宋_GBK</vt:lpstr>
      <vt:lpstr>Wingdings</vt:lpstr>
      <vt:lpstr>黑体</vt:lpstr>
      <vt:lpstr>造字工房悦黑演示版常规体</vt:lpstr>
      <vt:lpstr>楷体</vt:lpstr>
      <vt:lpstr>宋体</vt:lpstr>
      <vt:lpstr>苹方-简</vt:lpstr>
      <vt:lpstr>微软雅黑</vt:lpstr>
      <vt:lpstr>汉仪旗黑KW</vt:lpstr>
      <vt:lpstr>Times New Roman</vt:lpstr>
      <vt:lpstr>微软雅黑</vt:lpstr>
      <vt:lpstr>宋体</vt:lpstr>
      <vt:lpstr>Arial Unicode MS</vt:lpstr>
      <vt:lpstr>汉仪中黑KW</vt:lpstr>
      <vt:lpstr>Calibri</vt:lpstr>
      <vt:lpstr>Helvetica Neue</vt:lpstr>
      <vt:lpstr>汉仪书宋二KW</vt:lpstr>
      <vt:lpstr>汉仪楷体KW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120</cp:revision>
  <dcterms:created xsi:type="dcterms:W3CDTF">2019-07-04T09:41:50Z</dcterms:created>
  <dcterms:modified xsi:type="dcterms:W3CDTF">2019-07-04T09:41:50Z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