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  <p:sldMasterId id="2147483657" r:id="rId3"/>
    <p:sldMasterId id="2147483665" r:id="rId4"/>
  </p:sldMasterIdLst>
  <p:notesMasterIdLst>
    <p:notesMasterId r:id="rId8"/>
  </p:notesMasterIdLst>
  <p:handoutMasterIdLst>
    <p:handoutMasterId r:id="rId75"/>
  </p:handoutMasterIdLst>
  <p:sldIdLst>
    <p:sldId id="1407" r:id="rId5"/>
    <p:sldId id="1408" r:id="rId6"/>
    <p:sldId id="523" r:id="rId7"/>
    <p:sldId id="1379" r:id="rId9"/>
    <p:sldId id="1547" r:id="rId10"/>
    <p:sldId id="1621" r:id="rId11"/>
    <p:sldId id="1622" r:id="rId12"/>
    <p:sldId id="1378" r:id="rId13"/>
    <p:sldId id="1370" r:id="rId14"/>
    <p:sldId id="1371" r:id="rId15"/>
    <p:sldId id="1373" r:id="rId16"/>
    <p:sldId id="1520" r:id="rId17"/>
    <p:sldId id="1374" r:id="rId18"/>
    <p:sldId id="1375" r:id="rId19"/>
    <p:sldId id="1376" r:id="rId20"/>
    <p:sldId id="1467" r:id="rId21"/>
    <p:sldId id="1080" r:id="rId22"/>
    <p:sldId id="1425" r:id="rId23"/>
    <p:sldId id="1387" r:id="rId24"/>
    <p:sldId id="1427" r:id="rId25"/>
    <p:sldId id="1468" r:id="rId26"/>
    <p:sldId id="1019" r:id="rId27"/>
    <p:sldId id="1020" r:id="rId28"/>
    <p:sldId id="1388" r:id="rId29"/>
    <p:sldId id="941" r:id="rId30"/>
    <p:sldId id="1396" r:id="rId31"/>
    <p:sldId id="1342" r:id="rId32"/>
    <p:sldId id="1447" r:id="rId33"/>
    <p:sldId id="1620" r:id="rId34"/>
    <p:sldId id="1513" r:id="rId35"/>
    <p:sldId id="1506" r:id="rId36"/>
    <p:sldId id="1492" r:id="rId37"/>
    <p:sldId id="1503" r:id="rId38"/>
    <p:sldId id="1508" r:id="rId39"/>
    <p:sldId id="1510" r:id="rId40"/>
    <p:sldId id="1511" r:id="rId41"/>
    <p:sldId id="1477" r:id="rId42"/>
    <p:sldId id="1488" r:id="rId43"/>
    <p:sldId id="1483" r:id="rId44"/>
    <p:sldId id="1480" r:id="rId45"/>
    <p:sldId id="1486" r:id="rId46"/>
    <p:sldId id="1487" r:id="rId47"/>
    <p:sldId id="1481" r:id="rId48"/>
    <p:sldId id="1522" r:id="rId49"/>
    <p:sldId id="1539" r:id="rId50"/>
    <p:sldId id="1521" r:id="rId51"/>
    <p:sldId id="1541" r:id="rId52"/>
    <p:sldId id="1523" r:id="rId53"/>
    <p:sldId id="1514" r:id="rId54"/>
    <p:sldId id="1527" r:id="rId55"/>
    <p:sldId id="1542" r:id="rId56"/>
    <p:sldId id="1348" r:id="rId57"/>
    <p:sldId id="1545" r:id="rId58"/>
    <p:sldId id="1543" r:id="rId59"/>
    <p:sldId id="1536" r:id="rId60"/>
    <p:sldId id="1405" r:id="rId61"/>
    <p:sldId id="1355" r:id="rId62"/>
    <p:sldId id="1548" r:id="rId63"/>
    <p:sldId id="1422" r:id="rId64"/>
    <p:sldId id="1356" r:id="rId65"/>
    <p:sldId id="1544" r:id="rId66"/>
    <p:sldId id="1517" r:id="rId67"/>
    <p:sldId id="1365" r:id="rId68"/>
    <p:sldId id="1460" r:id="rId69"/>
    <p:sldId id="1611" r:id="rId70"/>
    <p:sldId id="1358" r:id="rId71"/>
    <p:sldId id="1359" r:id="rId72"/>
    <p:sldId id="1406" r:id="rId73"/>
    <p:sldId id="1519" r:id="rId74"/>
  </p:sldIdLst>
  <p:sldSz cx="9144000" cy="5143500" type="screen16x9"/>
  <p:notesSz cx="6858000" cy="9144000"/>
  <p:embeddedFontLst>
    <p:embeddedFont>
      <p:font typeface="微软雅黑" pitchFamily="34" charset="-122"/>
      <p:regular r:id="rId80"/>
      <p:bold r:id="rId81"/>
    </p:embeddedFont>
    <p:embeddedFont>
      <p:font typeface="楷体" pitchFamily="49" charset="-122"/>
      <p:regular r:id="rId82"/>
    </p:embeddedFont>
    <p:embeddedFont>
      <p:font typeface="黑体" charset="-122"/>
      <p:regular r:id="rId83"/>
    </p:embeddedFont>
    <p:embeddedFont>
      <p:font typeface="汉语拼音" pitchFamily="34" charset="0"/>
      <p:regular r:id="rId84"/>
    </p:embeddedFont>
    <p:embeddedFont>
      <p:font typeface="幼圆" pitchFamily="49" charset="-122"/>
      <p:regular r:id="rId85"/>
    </p:embeddedFont>
    <p:embeddedFont>
      <p:font typeface="华文楷体" pitchFamily="2" charset="-122"/>
      <p:regular r:id="rId86"/>
    </p:embeddedFont>
    <p:embeddedFont>
      <p:font typeface="Calibri" pitchFamily="34" charset="0"/>
      <p:regular r:id="rId87"/>
      <p:bold r:id="rId88"/>
      <p:italic r:id="rId89"/>
      <p:boldItalic r:id="rId90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FF"/>
    <a:srgbClr val="F074C7"/>
    <a:srgbClr val="2060BE"/>
    <a:srgbClr val="FF97FF"/>
    <a:srgbClr val="CAFAFE"/>
    <a:srgbClr val="9900CC"/>
    <a:srgbClr val="15F32A"/>
    <a:srgbClr val="F73BD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5" autoAdjust="0"/>
    <p:restoredTop sz="94705" autoAdjust="0"/>
  </p:normalViewPr>
  <p:slideViewPr>
    <p:cSldViewPr>
      <p:cViewPr>
        <p:scale>
          <a:sx n="66" d="100"/>
          <a:sy n="66" d="100"/>
        </p:scale>
        <p:origin x="-3120" y="-1356"/>
      </p:cViewPr>
      <p:guideLst>
        <p:guide orient="horz" pos="2799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41"/>
        <p:guide pos="220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0" Type="http://schemas.openxmlformats.org/officeDocument/2006/relationships/font" Target="fonts/font11.fntdata"/><Relationship Id="rId9" Type="http://schemas.openxmlformats.org/officeDocument/2006/relationships/slide" Target="slides/slide4.xml"/><Relationship Id="rId89" Type="http://schemas.openxmlformats.org/officeDocument/2006/relationships/font" Target="fonts/font10.fntdata"/><Relationship Id="rId88" Type="http://schemas.openxmlformats.org/officeDocument/2006/relationships/font" Target="fonts/font9.fntdata"/><Relationship Id="rId87" Type="http://schemas.openxmlformats.org/officeDocument/2006/relationships/font" Target="fonts/font8.fntdata"/><Relationship Id="rId86" Type="http://schemas.openxmlformats.org/officeDocument/2006/relationships/font" Target="fonts/font7.fntdata"/><Relationship Id="rId85" Type="http://schemas.openxmlformats.org/officeDocument/2006/relationships/font" Target="fonts/font6.fntdata"/><Relationship Id="rId84" Type="http://schemas.openxmlformats.org/officeDocument/2006/relationships/font" Target="fonts/font5.fntdata"/><Relationship Id="rId83" Type="http://schemas.openxmlformats.org/officeDocument/2006/relationships/font" Target="fonts/font4.fntdata"/><Relationship Id="rId82" Type="http://schemas.openxmlformats.org/officeDocument/2006/relationships/font" Target="fonts/font3.fntdata"/><Relationship Id="rId81" Type="http://schemas.openxmlformats.org/officeDocument/2006/relationships/font" Target="fonts/font2.fntdata"/><Relationship Id="rId80" Type="http://schemas.openxmlformats.org/officeDocument/2006/relationships/font" Target="fonts/font1.fntdata"/><Relationship Id="rId8" Type="http://schemas.openxmlformats.org/officeDocument/2006/relationships/notesMaster" Target="notesMasters/notesMaster1.xml"/><Relationship Id="rId79" Type="http://schemas.openxmlformats.org/officeDocument/2006/relationships/commentAuthors" Target="commentAuthors.xml"/><Relationship Id="rId78" Type="http://schemas.openxmlformats.org/officeDocument/2006/relationships/tableStyles" Target="tableStyles.xml"/><Relationship Id="rId77" Type="http://schemas.openxmlformats.org/officeDocument/2006/relationships/viewProps" Target="viewProps.xml"/><Relationship Id="rId76" Type="http://schemas.openxmlformats.org/officeDocument/2006/relationships/presProps" Target="presProps.xml"/><Relationship Id="rId75" Type="http://schemas.openxmlformats.org/officeDocument/2006/relationships/handoutMaster" Target="handoutMasters/handoutMaster1.xml"/><Relationship Id="rId74" Type="http://schemas.openxmlformats.org/officeDocument/2006/relationships/slide" Target="slides/slide6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7" Type="http://schemas.openxmlformats.org/officeDocument/2006/relationships/slide" Target="slides/slide3.xml"/><Relationship Id="rId69" Type="http://schemas.openxmlformats.org/officeDocument/2006/relationships/slide" Target="slides/slide64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0" Type="http://schemas.openxmlformats.org/officeDocument/2006/relationships/slide" Target="slides/slide55.xml"/><Relationship Id="rId6" Type="http://schemas.openxmlformats.org/officeDocument/2006/relationships/slide" Target="slides/slide2.xml"/><Relationship Id="rId59" Type="http://schemas.openxmlformats.org/officeDocument/2006/relationships/slide" Target="slides/slide54.xml"/><Relationship Id="rId58" Type="http://schemas.openxmlformats.org/officeDocument/2006/relationships/slide" Target="slides/slide53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" Type="http://schemas.openxmlformats.org/officeDocument/2006/relationships/slide" Target="slides/slide1.xml"/><Relationship Id="rId49" Type="http://schemas.openxmlformats.org/officeDocument/2006/relationships/slide" Target="slides/slide4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1" Type="http://schemas.openxmlformats.org/officeDocument/2006/relationships/theme" Target="../theme/theme2.xml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>
                  <a:latin typeface="Heiti SC Light" panose="02000000000000000000" pitchFamily="2" charset="-128"/>
                  <a:ea typeface="Heiti SC Light"/>
                </a:rPr>
                <a:t>1</a:t>
              </a:r>
              <a:r>
                <a:rPr kumimoji="1" lang="zh-CN" altLang="en-US" sz="1200" dirty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   </a:t>
              </a:r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观 潮</a:t>
              </a:r>
              <a:endParaRPr kumimoji="1" lang="en-US" altLang="zh-CN" sz="1200" dirty="0" smtClean="0">
                <a:latin typeface="Heiti SC Light" panose="02000000000000000000" pitchFamily="2" charset="-128"/>
                <a:ea typeface="Heiti SC Light" panose="02000000000000000000" pitchFamily="2" charset="-128"/>
              </a:endParaRPr>
            </a:p>
          </p:txBody>
        </p:sp>
      </p:grpSp>
      <p:pic>
        <p:nvPicPr>
          <p:cNvPr id="7" name="图片 6" descr="u=505753331,3251951408&amp;fm=26&amp;gp=0.jpg"/>
          <p:cNvPicPr>
            <a:picLocks noChangeAspect="1"/>
          </p:cNvPicPr>
          <p:nvPr userDrawn="1"/>
        </p:nvPicPr>
        <p:blipFill>
          <a:blip r:embed="rId9" cstate="print"/>
          <a:srcRect t="48781"/>
          <a:stretch>
            <a:fillRect/>
          </a:stretch>
        </p:blipFill>
        <p:spPr>
          <a:xfrm>
            <a:off x="0" y="4357700"/>
            <a:ext cx="9144000" cy="785800"/>
          </a:xfrm>
          <a:prstGeom prst="rect">
            <a:avLst/>
          </a:prstGeom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-1"/>
            <a:ext cx="9144000" cy="5143499"/>
            <a:chOff x="0" y="-1"/>
            <a:chExt cx="9144000" cy="5143499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422"/>
            <a:stretch>
              <a:fillRect/>
            </a:stretch>
          </p:blipFill>
          <p:spPr>
            <a:xfrm flipH="1" flipV="1">
              <a:off x="0" y="-1"/>
              <a:ext cx="9144000" cy="514349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514192"/>
              <a:ext cx="9144000" cy="62930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 userDrawn="1"/>
        </p:nvGrpSpPr>
        <p:grpSpPr>
          <a:xfrm>
            <a:off x="5436096" y="-1"/>
            <a:ext cx="3707904" cy="771551"/>
            <a:chOff x="5436096" y="-1"/>
            <a:chExt cx="3707904" cy="771551"/>
          </a:xfrm>
        </p:grpSpPr>
        <p:sp>
          <p:nvSpPr>
            <p:cNvPr id="4" name="矩形 3"/>
            <p:cNvSpPr/>
            <p:nvPr userDrawn="1"/>
          </p:nvSpPr>
          <p:spPr>
            <a:xfrm>
              <a:off x="5436096" y="195486"/>
              <a:ext cx="3707904" cy="36004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75000"/>
                    <a:tint val="44500"/>
                    <a:satMod val="160000"/>
                  </a:schemeClr>
                </a:gs>
                <a:gs pos="87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 userDrawn="1"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>
                  <a:solidFill>
                    <a:prstClr val="black"/>
                  </a:solidFill>
                  <a:latin typeface="Heiti SC Light" panose="02000000000000000000" pitchFamily="2" charset="-128"/>
                  <a:ea typeface="Heiti SC Light"/>
                </a:rPr>
                <a:t>1</a:t>
              </a:r>
              <a:r>
                <a:rPr kumimoji="1" lang="zh-CN" altLang="en-US" sz="1200" dirty="0">
                  <a:solidFill>
                    <a:prstClr val="black"/>
                  </a:solidFill>
                  <a:latin typeface="Heiti SC Light" panose="02000000000000000000" pitchFamily="2" charset="-128"/>
                  <a:ea typeface="Heiti SC Light" panose="02000000000000000000" pitchFamily="2" charset="-128"/>
                </a:rPr>
                <a:t>   </a:t>
              </a:r>
              <a:r>
                <a:rPr kumimoji="1" lang="zh-CN" altLang="en-US" sz="1200" dirty="0" smtClean="0">
                  <a:solidFill>
                    <a:prstClr val="black"/>
                  </a:solidFill>
                  <a:latin typeface="Heiti SC Light" panose="02000000000000000000" pitchFamily="2" charset="-128"/>
                  <a:ea typeface="Heiti SC Light" panose="02000000000000000000" pitchFamily="2" charset="-128"/>
                </a:rPr>
                <a:t>观 潮</a:t>
              </a:r>
              <a:endParaRPr kumimoji="1" lang="en-US" altLang="zh-CN" sz="1200" dirty="0" smtClean="0">
                <a:solidFill>
                  <a:prstClr val="black"/>
                </a:solidFill>
                <a:latin typeface="Heiti SC Light" panose="02000000000000000000" pitchFamily="2" charset="-128"/>
                <a:ea typeface="Heiti SC Light" panose="02000000000000000000" pitchFamily="2" charset="-128"/>
              </a:endParaRPr>
            </a:p>
          </p:txBody>
        </p:sp>
      </p:grpSp>
      <p:pic>
        <p:nvPicPr>
          <p:cNvPr id="7" name="图片 6" descr="u=505753331,3251951408&amp;fm=26&amp;gp=0.jpg"/>
          <p:cNvPicPr>
            <a:picLocks noChangeAspect="1"/>
          </p:cNvPicPr>
          <p:nvPr userDrawn="1"/>
        </p:nvPicPr>
        <p:blipFill>
          <a:blip r:embed="rId9" cstate="print"/>
          <a:srcRect t="48781"/>
          <a:stretch>
            <a:fillRect/>
          </a:stretch>
        </p:blipFill>
        <p:spPr>
          <a:xfrm>
            <a:off x="0" y="4357700"/>
            <a:ext cx="9144000" cy="785800"/>
          </a:xfrm>
          <a:prstGeom prst="rect">
            <a:avLst/>
          </a:prstGeom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hyperlink" Target="&#24863;&#21463;&#22823;&#28526;.mp4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Relationship Id="rId3" Type="http://schemas.openxmlformats.org/officeDocument/2006/relationships/slide" Target="slide25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35838;&#25991;&#26391;&#35835;-&#20154;&#22235;&#19978;-1.&#35266;&#28526;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hyperlink" Target="&#29983;&#23383;&#35270;&#39057;-&#20154;&#22235;&#19978;-1.&#35266;&#28526;.mp4" TargetMode="Externa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hyperlink" Target="&#38142;&#25509;&#65306;&#22855;&#35266;.pptx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23383;&#35789;&#21548;&#20889;-&#20154;&#22235;&#19978;-1.&#35266;&#28526;.mp4" TargetMode="Externa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1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jpeg"/><Relationship Id="rId1" Type="http://schemas.openxmlformats.org/officeDocument/2006/relationships/hyperlink" Target="&#38065;&#22616;&#27743;&#22823;&#28526;&#35270;&#39057;.mp4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39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1.so.qhimgs1.com/bdr/554__/t018aedfe229f9392cd.png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1510"/>
            <a:ext cx="4644516" cy="3713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圆角矩形 1"/>
          <p:cNvSpPr/>
          <p:nvPr/>
        </p:nvSpPr>
        <p:spPr>
          <a:xfrm>
            <a:off x="5796136" y="3075806"/>
            <a:ext cx="3096344" cy="1296144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点击播放视频</a:t>
            </a:r>
            <a:endParaRPr lang="en-US" altLang="zh-CN" sz="2800" dirty="0" smtClean="0"/>
          </a:p>
          <a:p>
            <a:pPr algn="ctr"/>
            <a:r>
              <a:rPr lang="zh-CN" altLang="en-US" sz="2800" dirty="0" smtClean="0"/>
              <a:t>感受大潮气势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1071552"/>
            <a:ext cx="7125941" cy="191590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八月十八湖，壮观天下无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</a:t>
            </a:r>
            <a:r>
              <a:rPr lang="zh-CN" altLang="en-US" sz="3000" dirty="0">
                <a:latin typeface="楷体" panose="02010609060101010101" pitchFamily="49" charset="-122"/>
                <a:ea typeface="楷体" panose="02010609060101010101" pitchFamily="49" charset="-122"/>
              </a:rPr>
              <a:t>这是北宋文学家苏轼咏赞钱塘秋湖的千古名句。千百年来，钱塘江以其奇特卓绝的江湖倾倒了无数游客，让我们一起领略它的风采吧！</a:t>
            </a:r>
            <a:endParaRPr lang="zh-CN" altLang="en-US" sz="3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6512" y="153020"/>
            <a:ext cx="2771800" cy="276999"/>
            <a:chOff x="-36512" y="153020"/>
            <a:chExt cx="2771800" cy="276999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161281" y="153020"/>
              <a:ext cx="20409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人教版  </a:t>
              </a:r>
              <a:r>
                <a:rPr kumimoji="1" lang="zh-CN" altLang="en-US" sz="1200" dirty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语文  </a:t>
              </a:r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四年级  上册</a:t>
              </a:r>
              <a:endParaRPr kumimoji="1" lang="zh-CN" altLang="en-US" sz="1200" dirty="0">
                <a:latin typeface="Heiti SC Light" panose="02000000000000000000" pitchFamily="2" charset="-128"/>
                <a:ea typeface="Heiti SC Light" panose="02000000000000000000" pitchFamily="2" charset="-128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2653665" y="1162050"/>
            <a:ext cx="3986530" cy="11760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1  </a:t>
            </a:r>
            <a:r>
              <a:rPr lang="zh-CN" altLang="en-US" sz="7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观 潮</a:t>
            </a:r>
            <a:endParaRPr lang="zh-CN" altLang="en-US" sz="72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6" y="50934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11"/>
          <p:cNvSpPr txBox="1"/>
          <p:nvPr/>
        </p:nvSpPr>
        <p:spPr>
          <a:xfrm>
            <a:off x="243917" y="49501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1538" y="1347614"/>
            <a:ext cx="75724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天体引力和地球自转的离心作用，加上杭州湾喇叭口的特殊地形所造成的特大涌潮。每年农历八月十八，钱塘江涌潮最大，潮头可达数米，有“海宁宝塔一线潮”的美誉。国际地理学界将钱塘江与南美</a:t>
            </a:r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亚马孙河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、南亚</a:t>
            </a:r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恒河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并称为“世界</a:t>
            </a:r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三大强涌潮河流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”。</a:t>
            </a:r>
            <a:endParaRPr lang="zh-CN" altLang="en-US" sz="1600" b="1" dirty="0">
              <a:effectLst>
                <a:outerShdw blurRad="50800" dist="50800" dir="5400000" sx="1000" sy="1000" algn="ctr" rotWithShape="0">
                  <a:srgbClr val="000000">
                    <a:alpha val="99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500430" y="602233"/>
            <a:ext cx="2286016" cy="571504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钱塘江潮</a:t>
            </a:r>
            <a:endParaRPr lang="en-US" altLang="zh-CN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508762360,243967094&amp;fm=26&amp;gp=0.jpg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214282" y="1547665"/>
            <a:ext cx="4509082" cy="24288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29190" y="841264"/>
            <a:ext cx="39290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钱塘江入海的地方叫杭州湾，杭州湾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外宽内窄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呈喇叭形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，东面的湾口宽达</a:t>
            </a:r>
            <a:r>
              <a:rPr lang="en-US" altLang="zh-CN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千米，而西面的海宁市盐官镇附近，却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只有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。涨潮时，潮水从湾口涌入，向西奔来，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受渐狭江面的约束，潮越来越高，形成了汹涌澎湃的壮观景象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42620" y="555526"/>
            <a:ext cx="3528060" cy="588010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钱塘江大潮形成原因</a:t>
            </a:r>
            <a:endParaRPr lang="zh-CN" altLang="en-US" sz="28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15319" y="151275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官镇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022490" y="1142990"/>
            <a:ext cx="117320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yán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49801" y="1112141"/>
            <a:ext cx="8573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48064" y="1109291"/>
            <a:ext cx="8573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ánɡ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32240" y="1104731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dùn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815672" y="2772195"/>
            <a:ext cx="206269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dǐnɡ</a:t>
            </a:r>
            <a:r>
              <a:rPr lang="en-US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</a:t>
            </a:r>
            <a:r>
              <a:rPr lang="en-US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fèi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900016" y="151166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盐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78363" y="150667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屹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78429" y="150667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立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64929" y="150382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昂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80112" y="150382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首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61345" y="14645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顿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32849" y="14645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65152" y="3296615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鼎  沸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62033" y="329012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人声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668963" y="2718617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guàn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11839" y="323654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贯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11960" y="323654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横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016802" y="2715766"/>
            <a:ext cx="201367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hào</a:t>
            </a:r>
            <a:r>
              <a:rPr lang="en-US" altLang="zh-CN" sz="3000" b="1" dirty="0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 </a:t>
            </a:r>
            <a:r>
              <a:rPr lang="en-US" altLang="zh-CN" sz="3000" b="1" dirty="0" err="1">
                <a:latin typeface="汉语拼音" panose="020B0604020202020204" charset="-122"/>
                <a:ea typeface="汉语拼音" panose="020B0604020202020204" charset="-122"/>
                <a:cs typeface="汉语拼音" panose="020B0604020202020204" pitchFamily="34" charset="0"/>
              </a:rPr>
              <a:t>hào</a:t>
            </a:r>
            <a:endParaRPr lang="zh-CN" altLang="en-US" sz="3000" b="1" dirty="0">
              <a:latin typeface="汉语拼音" panose="020B0604020202020204" charset="-122"/>
              <a:ea typeface="汉语拼音" panose="020B0604020202020204" charset="-122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45908" y="3234867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浩 浩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65868" y="321982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荡荡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44" grpId="0"/>
      <p:bldP spid="46" grpId="0"/>
      <p:bldP spid="48" grpId="0"/>
      <p:bldP spid="54" grpId="0"/>
      <p:bldP spid="31" grpId="0"/>
      <p:bldP spid="31" grpId="1"/>
      <p:bldP spid="36" grpId="0"/>
      <p:bldP spid="38" grpId="0"/>
      <p:bldP spid="38" grpId="1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/>
          <p:cNvSpPr/>
          <p:nvPr/>
        </p:nvSpPr>
        <p:spPr>
          <a:xfrm>
            <a:off x="1195729" y="1707654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bēng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24834" y="2226755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崩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24183" y="224390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89603" y="222922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地裂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601210" y="1723494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zhèn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744086" y="22414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震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144207" y="22414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728383" y="1723494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shà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779735" y="22414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霎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376455" y="22414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536872" y="1723494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yú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455435" y="22414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114733" y="22414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波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5" grpId="1"/>
      <p:bldP spid="57" grpId="0"/>
      <p:bldP spid="58" grpId="0"/>
      <p:bldP spid="59" grpId="0"/>
      <p:bldP spid="59" grpId="1"/>
      <p:bldP spid="61" grpId="0"/>
      <p:bldP spid="62" grpId="0"/>
      <p:bldP spid="62" grpId="1"/>
      <p:bldP spid="64" grpId="0"/>
      <p:bldP spid="65" grpId="0"/>
      <p:bldP spid="65" grpId="1"/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1571604" y="136453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据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2644003" y="1364531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堤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3770349" y="136453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阔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841919" y="136453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笼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5993977" y="136453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罩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2" name="文本框 64"/>
          <p:cNvSpPr txBox="1"/>
          <p:nvPr/>
        </p:nvSpPr>
        <p:spPr>
          <a:xfrm>
            <a:off x="7094928" y="1364531"/>
            <a:ext cx="834658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盼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4" name="文本框 64"/>
          <p:cNvSpPr txBox="1"/>
          <p:nvPr/>
        </p:nvSpPr>
        <p:spPr>
          <a:xfrm>
            <a:off x="2320437" y="2954243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6" name="文本框 64"/>
          <p:cNvSpPr txBox="1"/>
          <p:nvPr/>
        </p:nvSpPr>
        <p:spPr>
          <a:xfrm>
            <a:off x="4433817" y="2954243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犹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8" name="文本框 64"/>
          <p:cNvSpPr txBox="1"/>
          <p:nvPr/>
        </p:nvSpPr>
        <p:spPr>
          <a:xfrm>
            <a:off x="5463710" y="2954243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崩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0" name="文本框 64"/>
          <p:cNvSpPr txBox="1"/>
          <p:nvPr/>
        </p:nvSpPr>
        <p:spPr>
          <a:xfrm>
            <a:off x="6535279" y="2954243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震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2" name="文本框 64"/>
          <p:cNvSpPr txBox="1"/>
          <p:nvPr/>
        </p:nvSpPr>
        <p:spPr>
          <a:xfrm>
            <a:off x="7503923" y="2954243"/>
            <a:ext cx="85429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7114737" y="1364531"/>
            <a:ext cx="1029163" cy="1085656"/>
            <a:chOff x="2437" y="2032"/>
            <a:chExt cx="1244" cy="1264"/>
          </a:xfrm>
        </p:grpSpPr>
        <p:sp>
          <p:nvSpPr>
            <p:cNvPr id="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2328391" y="2986292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" name="组合 7"/>
          <p:cNvGrpSpPr/>
          <p:nvPr/>
        </p:nvGrpSpPr>
        <p:grpSpPr>
          <a:xfrm>
            <a:off x="4400093" y="2986292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" name="组合 7"/>
          <p:cNvGrpSpPr/>
          <p:nvPr/>
        </p:nvGrpSpPr>
        <p:grpSpPr>
          <a:xfrm>
            <a:off x="5429256" y="2986292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" name="组合 7"/>
          <p:cNvGrpSpPr/>
          <p:nvPr/>
        </p:nvGrpSpPr>
        <p:grpSpPr>
          <a:xfrm>
            <a:off x="6471795" y="2986292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" name="组合 7"/>
          <p:cNvGrpSpPr/>
          <p:nvPr/>
        </p:nvGrpSpPr>
        <p:grpSpPr>
          <a:xfrm>
            <a:off x="7500958" y="2986292"/>
            <a:ext cx="1029163" cy="1085656"/>
            <a:chOff x="2437" y="2032"/>
            <a:chExt cx="1244" cy="1264"/>
          </a:xfrm>
        </p:grpSpPr>
        <p:sp>
          <p:nvSpPr>
            <p:cNvPr id="8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5971729" y="1364531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" name="组合 7"/>
          <p:cNvGrpSpPr/>
          <p:nvPr/>
        </p:nvGrpSpPr>
        <p:grpSpPr>
          <a:xfrm>
            <a:off x="4857752" y="1358995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3757151" y="1358995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2643174" y="1358995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1542573" y="1363787"/>
            <a:ext cx="1029163" cy="1085656"/>
            <a:chOff x="2437" y="2032"/>
            <a:chExt cx="1244" cy="1264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28596" y="357172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15559" y="4084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3" name="组合 7"/>
          <p:cNvGrpSpPr/>
          <p:nvPr/>
        </p:nvGrpSpPr>
        <p:grpSpPr>
          <a:xfrm>
            <a:off x="1285852" y="2986292"/>
            <a:ext cx="1029163" cy="1085656"/>
            <a:chOff x="2437" y="2032"/>
            <a:chExt cx="1244" cy="1264"/>
          </a:xfrm>
        </p:grpSpPr>
        <p:sp>
          <p:nvSpPr>
            <p:cNvPr id="6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1" name="文本框 64"/>
          <p:cNvSpPr txBox="1"/>
          <p:nvPr/>
        </p:nvSpPr>
        <p:spPr>
          <a:xfrm>
            <a:off x="1320305" y="29870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顿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5" name="文本框 64"/>
          <p:cNvSpPr txBox="1"/>
          <p:nvPr/>
        </p:nvSpPr>
        <p:spPr>
          <a:xfrm>
            <a:off x="391611" y="1343962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9" name="文本框 64"/>
          <p:cNvSpPr txBox="1"/>
          <p:nvPr/>
        </p:nvSpPr>
        <p:spPr>
          <a:xfrm>
            <a:off x="248735" y="29870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滚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文本框 64"/>
          <p:cNvSpPr txBox="1"/>
          <p:nvPr/>
        </p:nvSpPr>
        <p:spPr>
          <a:xfrm>
            <a:off x="3320569" y="29870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渐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7" name="组合 7"/>
          <p:cNvGrpSpPr/>
          <p:nvPr/>
        </p:nvGrpSpPr>
        <p:grpSpPr>
          <a:xfrm>
            <a:off x="3357554" y="2986292"/>
            <a:ext cx="1029163" cy="1085656"/>
            <a:chOff x="2437" y="2032"/>
            <a:chExt cx="1244" cy="1264"/>
          </a:xfrm>
        </p:grpSpPr>
        <p:sp>
          <p:nvSpPr>
            <p:cNvPr id="9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256689" y="2986292"/>
            <a:ext cx="1029163" cy="1085656"/>
            <a:chOff x="2437" y="2032"/>
            <a:chExt cx="1244" cy="1264"/>
          </a:xfrm>
        </p:grpSpPr>
        <p:sp>
          <p:nvSpPr>
            <p:cNvPr id="10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3" name="组合 7"/>
          <p:cNvGrpSpPr/>
          <p:nvPr/>
        </p:nvGrpSpPr>
        <p:grpSpPr>
          <a:xfrm>
            <a:off x="399565" y="1343218"/>
            <a:ext cx="1029163" cy="1085656"/>
            <a:chOff x="2437" y="2032"/>
            <a:chExt cx="1244" cy="1264"/>
          </a:xfrm>
        </p:grpSpPr>
        <p:sp>
          <p:nvSpPr>
            <p:cNvPr id="11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8" name="TextBox 117"/>
          <p:cNvSpPr txBox="1"/>
          <p:nvPr/>
        </p:nvSpPr>
        <p:spPr>
          <a:xfrm>
            <a:off x="357158" y="857238"/>
            <a:ext cx="10999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cháo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785918" y="857238"/>
            <a:ext cx="5581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jù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928926" y="874744"/>
            <a:ext cx="5164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dī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818268" y="857238"/>
            <a:ext cx="8146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kuò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929190" y="857238"/>
            <a:ext cx="9188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lǒng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000760" y="857238"/>
            <a:ext cx="10999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zhào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215206" y="857238"/>
            <a:ext cx="8723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pàn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14282" y="2500312"/>
            <a:ext cx="8451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gǔn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357290" y="2500312"/>
            <a:ext cx="8531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dùn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426585" y="2500312"/>
            <a:ext cx="8595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zhú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357554" y="2500312"/>
            <a:ext cx="8931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4357686" y="2500312"/>
            <a:ext cx="8515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yóu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5357818" y="2500312"/>
            <a:ext cx="10438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bēng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429388" y="2500312"/>
            <a:ext cx="10599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zhèn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645254" y="2500312"/>
            <a:ext cx="6415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yú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500"/>
                            </p:stCondLst>
                            <p:childTnLst>
                              <p:par>
                                <p:cTn id="18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500"/>
                            </p:stCondLst>
                            <p:childTnLst>
                              <p:par>
                                <p:cTn id="1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500"/>
                            </p:stCondLst>
                            <p:childTnLst>
                              <p:par>
                                <p:cTn id="18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500"/>
                            </p:stCondLst>
                            <p:childTnLst>
                              <p:par>
                                <p:cTn id="18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500"/>
                            </p:stCondLst>
                            <p:childTnLst>
                              <p:par>
                                <p:cTn id="19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500"/>
                            </p:stCondLst>
                            <p:childTnLst>
                              <p:par>
                                <p:cTn id="19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500"/>
                            </p:stCondLst>
                            <p:childTnLst>
                              <p:par>
                                <p:cTn id="19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500"/>
                            </p:stCondLst>
                            <p:childTnLst>
                              <p:par>
                                <p:cTn id="20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500"/>
                            </p:stCondLst>
                            <p:childTnLst>
                              <p:par>
                                <p:cTn id="20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00"/>
                            </p:stCondLst>
                            <p:childTnLst>
                              <p:par>
                                <p:cTn id="20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500"/>
                            </p:stCondLst>
                            <p:childTnLst>
                              <p:par>
                                <p:cTn id="2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500"/>
                            </p:stCondLst>
                            <p:childTnLst>
                              <p:par>
                                <p:cTn id="2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12300" grpId="0"/>
      <p:bldP spid="12302" grpId="0"/>
      <p:bldP spid="12304" grpId="0"/>
      <p:bldP spid="12306" grpId="0"/>
      <p:bldP spid="12308" grpId="0"/>
      <p:bldP spid="12310" grpId="0"/>
      <p:bldP spid="12312" grpId="0"/>
      <p:bldP spid="71" grpId="0"/>
      <p:bldP spid="75" grpId="0"/>
      <p:bldP spid="79" grpId="0"/>
      <p:bldP spid="83" grpId="0"/>
      <p:bldP spid="118" grpId="0"/>
      <p:bldP spid="118" grpId="1"/>
      <p:bldP spid="119" grpId="0"/>
      <p:bldP spid="119" grpId="1"/>
      <p:bldP spid="120" grpId="0"/>
      <p:bldP spid="120" grpId="1"/>
      <p:bldP spid="121" grpId="0"/>
      <p:bldP spid="121" grpId="1"/>
      <p:bldP spid="122" grpId="0"/>
      <p:bldP spid="122" grpId="1"/>
      <p:bldP spid="123" grpId="0"/>
      <p:bldP spid="123" grpId="1"/>
      <p:bldP spid="124" grpId="0"/>
      <p:bldP spid="124" grpId="1"/>
      <p:bldP spid="125" grpId="0"/>
      <p:bldP spid="125" grpId="1"/>
      <p:bldP spid="126" grpId="0"/>
      <p:bldP spid="126" grpId="1"/>
      <p:bldP spid="127" grpId="0"/>
      <p:bldP spid="127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132" grpId="0"/>
      <p:bldP spid="13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220" y="2357436"/>
            <a:ext cx="1857388" cy="1500198"/>
          </a:xfrm>
          <a:prstGeom prst="rect">
            <a:avLst/>
          </a:prstGeom>
        </p:spPr>
      </p:pic>
      <p:pic>
        <p:nvPicPr>
          <p:cNvPr id="2" name="图片 1" descr="图片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2538" y="428610"/>
            <a:ext cx="2804425" cy="7500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50" y="2000246"/>
            <a:ext cx="2835182" cy="22145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508" y="1928808"/>
            <a:ext cx="2428860" cy="2071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914" y="2418920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10402" y="2856311"/>
            <a:ext cx="1714512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840210" y="2418920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884136" y="2857502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4282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潮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728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堤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5786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据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3504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顿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86578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犹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86644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4612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笼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554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6512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渐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86710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震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71670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阔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00496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盼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5008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逐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2000" y="1162684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86776" y="1142990"/>
            <a:ext cx="60016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余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39537" y="2633234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310658" y="3070625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3889E-18 4.79765E-6 L 0.00278 0.354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177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79765E-6 L 0.01111 0.3540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" y="177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79765E-6 L 0.01163 0.3540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177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79765E-6 L 0.1698 0.3818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190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9765E-6 L 0.33576 0.3259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88" y="162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79765E-6 L 0.33628 0.3398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6" y="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79765E-6 L -0.20659 0.3398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0" y="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6914E-7 L -0.48159 0.4515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2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6914E-7 L -0.47326 0.4515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0" y="2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79765E-6 L -0.16562 0.3818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81" y="190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79765E-6 L -0.52743 0.4519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72" y="22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79765E-6 L -0.51128 0.4519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73" y="22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9765E-6 L -0.03837 0.3540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177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79765E-6 L -0.22691 0.4380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54" y="21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93389E-6 L -0.20278 0.4417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9" y="22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64645" y="375032"/>
            <a:ext cx="3107553" cy="831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5" y="150018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加一加</a:t>
            </a:r>
            <a:r>
              <a:rPr lang="zh-CN" altLang="en-US" sz="30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8959" y="1607338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氵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＋朝＝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潮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8025" y="3000378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换一换：</a:t>
            </a:r>
            <a:endParaRPr lang="zh-CN" altLang="en-US" sz="3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803" y="3161114"/>
            <a:ext cx="446276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3714744" y="3268271"/>
            <a:ext cx="428628" cy="32147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304108" y="3161114"/>
            <a:ext cx="446276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沸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 descr="u=1923943678,2590681463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761"/>
          <a:stretch>
            <a:fillRect/>
          </a:stretch>
        </p:blipFill>
        <p:spPr>
          <a:xfrm>
            <a:off x="7869559" y="3160716"/>
            <a:ext cx="964412" cy="1253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1490962" y="1515098"/>
            <a:ext cx="1178727" cy="1900234"/>
            <a:chOff x="1381092" y="1071546"/>
            <a:chExt cx="1571636" cy="2533645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428295" y="2006685"/>
              <a:ext cx="1463040" cy="15985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latin typeface="楷体" panose="02010609060101010101" pitchFamily="49" charset="-122"/>
                  <a:ea typeface="楷体" panose="02010609060101010101" pitchFamily="49" charset="-122"/>
                </a:rPr>
                <a:t>笼</a:t>
              </a:r>
              <a:endParaRPr lang="zh-CN" altLang="en-US" sz="7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95407" y="1071546"/>
              <a:ext cx="1288627" cy="73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 err="1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汉语拼音" panose="020B0604020202020204" pitchFamily="34" charset="0"/>
                </a:rPr>
                <a:t>lǒnɡ</a:t>
              </a:r>
              <a:endPara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3990975" y="1300480"/>
            <a:ext cx="2117090" cy="459740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226447"/>
              <a:gd name="adj6" fmla="val -76623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1292" y="1300784"/>
            <a:ext cx="227076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不要写成“艹”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05672" y="2515230"/>
            <a:ext cx="3286148" cy="1730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薄雾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笼罩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的青山就像挥袖起舞的仙女</a:t>
            </a:r>
            <a:r>
              <a:rPr lang="zh-CN" altLang="en-US" sz="3200" b="1" dirty="0"/>
              <a:t>。</a:t>
            </a:r>
            <a:endParaRPr lang="zh-CN" altLang="en-US" sz="3200" b="1" dirty="0"/>
          </a:p>
        </p:txBody>
      </p:sp>
      <p:sp>
        <p:nvSpPr>
          <p:cNvPr id="13" name="矩形 12"/>
          <p:cNvSpPr/>
          <p:nvPr/>
        </p:nvSpPr>
        <p:spPr>
          <a:xfrm>
            <a:off x="1776714" y="2336635"/>
            <a:ext cx="642942" cy="321471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419788" y="2372354"/>
            <a:ext cx="124087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造句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 descr="图片10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661166" y="107139"/>
            <a:ext cx="2004126" cy="6429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11" grpId="0" bldLvl="0" animBg="1"/>
      <p:bldP spid="13" grpId="0" bldLvl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2000232" y="857238"/>
            <a:ext cx="1260717" cy="1875248"/>
            <a:chOff x="1381092" y="1071546"/>
            <a:chExt cx="1680956" cy="2500330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523968" y="1911012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潮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95407" y="1071546"/>
              <a:ext cx="14666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cháo</a:t>
              </a:r>
              <a:endParaRPr lang="zh-CN" altLang="en-US" sz="30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500562" y="642924"/>
            <a:ext cx="2035983" cy="459486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234739"/>
              <a:gd name="adj6" fmla="val -96740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642924"/>
            <a:ext cx="202363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 smtClean="0">
                <a:solidFill>
                  <a:srgbClr val="FF0000"/>
                </a:solidFill>
              </a:rPr>
              <a:t>不要少写“氵”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43108" y="1714494"/>
            <a:ext cx="357190" cy="750099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3929058" y="1714494"/>
            <a:ext cx="124087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字源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5358130" y="1838643"/>
            <a:ext cx="3357880" cy="1538605"/>
          </a:xfrm>
          <a:prstGeom prst="rect">
            <a:avLst/>
          </a:prstGeom>
          <a:noFill/>
          <a:ln w="19050">
            <a:noFill/>
            <a:miter lim="800000"/>
          </a:ln>
          <a:effectLst/>
        </p:spPr>
        <p:txBody>
          <a:bodyPr vert="horz" wrap="square" lIns="0" tIns="0" rIns="0" bIns="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0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  <a:sym typeface="+mn-ea"/>
              </a:rPr>
              <a:t>    </a:t>
            </a:r>
            <a:r>
              <a:rPr lang="zh-CN" sz="20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  <a:sym typeface="+mn-ea"/>
              </a:rPr>
              <a:t>氵</a:t>
            </a:r>
            <a:r>
              <a:rPr lang="zh-CN" sz="2000" b="1" dirty="0" smtClean="0">
                <a:ln>
                  <a:noFill/>
                </a:ln>
                <a:solidFill>
                  <a:srgbClr val="9933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  <a:sym typeface="+mn-ea"/>
              </a:rPr>
              <a:t>，表示海水。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</a:rPr>
              <a:t>朝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9933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</a:rPr>
              <a:t>，表示早上。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3C80BD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</a:rPr>
              <a:t>造字本义：</a:t>
            </a:r>
            <a:r>
              <a:rPr kumimoji="0" lang="zh-CN" sz="2000" b="1" i="0" u="sng" strike="noStrike" cap="none" normalizeH="0" baseline="0" dirty="0" smtClean="0">
                <a:ln>
                  <a:noFill/>
                </a:ln>
                <a:solidFill>
                  <a:srgbClr val="3C80BD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</a:rPr>
              <a:t>早晨上涨的海水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3C80BD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</a:rPr>
              <a:t>。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rgbClr val="666699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90204" pitchFamily="34" charset="0"/>
              </a:rPr>
              <a:t>古人称早晨涨落的海水为“潮”，称黄昏涨落的海水为“汐”。</a:t>
            </a:r>
            <a:r>
              <a:rPr kumimoji="0" 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609" y="2370136"/>
            <a:ext cx="1247775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25" grpId="0" animBg="1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86116" y="482188"/>
            <a:ext cx="482207" cy="482207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929058" y="375032"/>
            <a:ext cx="1985159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7" name="组合 49"/>
          <p:cNvGrpSpPr/>
          <p:nvPr/>
        </p:nvGrpSpPr>
        <p:grpSpPr>
          <a:xfrm>
            <a:off x="500034" y="2411014"/>
            <a:ext cx="1111202" cy="1115114"/>
            <a:chOff x="666712" y="3214686"/>
            <a:chExt cx="1481603" cy="1486818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588" y="3214686"/>
              <a:ext cx="1276667" cy="1486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666712" y="3524251"/>
              <a:ext cx="1481603" cy="861774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潮水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0" name="组合 60"/>
          <p:cNvGrpSpPr/>
          <p:nvPr/>
        </p:nvGrpSpPr>
        <p:grpSpPr>
          <a:xfrm>
            <a:off x="1571604" y="2143122"/>
            <a:ext cx="1107996" cy="1115114"/>
            <a:chOff x="2095472" y="2857496"/>
            <a:chExt cx="1477329" cy="1486818"/>
          </a:xfrm>
        </p:grpSpPr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8348" y="2857496"/>
              <a:ext cx="1276667" cy="1486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2095472" y="3143248"/>
              <a:ext cx="1477329" cy="86177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恢复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2" name="组合 50"/>
          <p:cNvGrpSpPr/>
          <p:nvPr/>
        </p:nvGrpSpPr>
        <p:grpSpPr>
          <a:xfrm>
            <a:off x="1500166" y="3321849"/>
            <a:ext cx="1107996" cy="1115114"/>
            <a:chOff x="2000221" y="4429132"/>
            <a:chExt cx="1477329" cy="1486818"/>
          </a:xfrm>
        </p:grpSpPr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034" y="4429132"/>
              <a:ext cx="1276667" cy="1486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2000221" y="4762509"/>
              <a:ext cx="1477329" cy="861774"/>
            </a:xfrm>
            <a:prstGeom prst="rect">
              <a:avLst/>
            </a:prstGeom>
            <a:solidFill>
              <a:schemeClr val="bg1">
                <a:alpha val="86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薄雾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3" name="组合 52"/>
          <p:cNvGrpSpPr/>
          <p:nvPr/>
        </p:nvGrpSpPr>
        <p:grpSpPr>
          <a:xfrm>
            <a:off x="2285984" y="2946799"/>
            <a:ext cx="1107996" cy="1115114"/>
            <a:chOff x="3047981" y="3929066"/>
            <a:chExt cx="1477329" cy="1486818"/>
          </a:xfrm>
        </p:grpSpPr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7042" y="3929066"/>
              <a:ext cx="1276667" cy="1486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3047981" y="4191006"/>
              <a:ext cx="1477329" cy="861774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沸腾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5" name="组合 62"/>
          <p:cNvGrpSpPr/>
          <p:nvPr/>
        </p:nvGrpSpPr>
        <p:grpSpPr>
          <a:xfrm>
            <a:off x="571472" y="3643320"/>
            <a:ext cx="1107996" cy="1115114"/>
            <a:chOff x="761963" y="4857760"/>
            <a:chExt cx="1477328" cy="1486818"/>
          </a:xfrm>
        </p:grpSpPr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026" y="4857760"/>
              <a:ext cx="1276667" cy="1486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TextBox 56"/>
            <p:cNvSpPr txBox="1"/>
            <p:nvPr/>
          </p:nvSpPr>
          <p:spPr>
            <a:xfrm>
              <a:off x="761963" y="5143512"/>
              <a:ext cx="1477328" cy="861774"/>
            </a:xfrm>
            <a:prstGeom prst="rect">
              <a:avLst/>
            </a:prstGeom>
            <a:solidFill>
              <a:schemeClr val="bg1">
                <a:alpha val="86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横贯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9" name="组合 59"/>
          <p:cNvGrpSpPr/>
          <p:nvPr/>
        </p:nvGrpSpPr>
        <p:grpSpPr>
          <a:xfrm>
            <a:off x="-142908" y="3143254"/>
            <a:ext cx="1107996" cy="1115114"/>
            <a:chOff x="-190544" y="4071942"/>
            <a:chExt cx="1477329" cy="1486818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71942"/>
              <a:ext cx="1276667" cy="1486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" name="TextBox 58"/>
            <p:cNvSpPr txBox="1"/>
            <p:nvPr/>
          </p:nvSpPr>
          <p:spPr>
            <a:xfrm>
              <a:off x="-190544" y="4357694"/>
              <a:ext cx="1477329" cy="861774"/>
            </a:xfrm>
            <a:prstGeom prst="rect">
              <a:avLst/>
            </a:prstGeom>
            <a:solidFill>
              <a:schemeClr val="bg1">
                <a:alpha val="84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笼罩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392878" y="964396"/>
            <a:ext cx="2600712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</a:rPr>
              <a:t>乘船游钱塘江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9512E-6 1.11022E-16 L 0.62475 -0.013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00" y="-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47325E-7 0 L 0.70949 0.006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0855E-6 3.33333E-6 L 0.64441 -0.0127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55 -4.44444E-6 L 0.72135 -0.0024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8883E-6 -3.33333E-6 L 0.72628 0.0173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00" y="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3345E-6 3.33333E-6 L 0.55799 0.00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.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9299" y="589345"/>
            <a:ext cx="2506038" cy="6965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53613" y="1393023"/>
            <a:ext cx="4572000" cy="1546577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人声鼎沸</a:t>
            </a:r>
            <a:r>
              <a:rPr lang="zh-CN" altLang="en-US" sz="21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人群发出的声音像水在锅里沸腾一样，形容人声嘈杂喧闹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本课指潮来时人们激动的喊声。</a:t>
            </a:r>
            <a:endParaRPr lang="zh-CN" altLang="en-US" sz="21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0034" y="3143254"/>
            <a:ext cx="4357718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人山人海</a:t>
            </a:r>
            <a:r>
              <a:rPr lang="zh-CN" altLang="en-US" sz="21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形容聚集的人很多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本课指观潮的人多。</a:t>
            </a:r>
            <a:endParaRPr lang="zh-CN" altLang="en-US" sz="21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t01f7178431000bd8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68521" y="1017974"/>
            <a:ext cx="3429024" cy="3214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3613" y="1125131"/>
            <a:ext cx="3964809" cy="12234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屹立</a:t>
            </a:r>
            <a:r>
              <a:rPr lang="zh-CN" altLang="en-US" sz="24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像山峰一样高耸而稳固地立着，常用来形容坚固不可动摇。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614" y="2893221"/>
            <a:ext cx="4071965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中国以自己的坚强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屹立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在世界的东方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u=4137640496,4183082914&amp;fm=26&amp;gp=0.jpg"/>
          <p:cNvPicPr>
            <a:picLocks noChangeAspect="1"/>
          </p:cNvPicPr>
          <p:nvPr/>
        </p:nvPicPr>
        <p:blipFill>
          <a:blip r:embed="rId1" cstate="print"/>
          <a:srcRect b="4839"/>
          <a:stretch>
            <a:fillRect/>
          </a:stretch>
        </p:blipFill>
        <p:spPr>
          <a:xfrm>
            <a:off x="5000628" y="1285866"/>
            <a:ext cx="3683863" cy="245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03848" y="56311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想一想</a:t>
            </a:r>
            <a:endParaRPr lang="zh-CN" altLang="en-US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2300" y="1235701"/>
            <a:ext cx="549084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自己小声读课文，边读边想：</a:t>
            </a:r>
            <a:endParaRPr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2510" y="1967563"/>
            <a:ext cx="4654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课文主要讲了一件什么事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43042" y="2500312"/>
            <a:ext cx="375793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作者去钱塘江边观潮。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33680" y="3143254"/>
            <a:ext cx="434784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又是按怎样的顺序写的？</a:t>
            </a:r>
            <a:endParaRPr lang="en-US" altLang="zh-CN" sz="28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43108" y="3714758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时间顺序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00034" y="1928808"/>
            <a:ext cx="7929618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课文先写（              ），再写（            ），最后写（             ），表现了钱塘江奇特壮观的景色。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8662" y="2691472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潮来时的景象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86380" y="2691472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潮来后的景象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0380" y="725805"/>
            <a:ext cx="792924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3.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再想一下，课文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先写什么，再写什么，最后写什么？</a:t>
            </a:r>
            <a:endParaRPr lang="zh-CN" altLang="en-US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204853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潮来前的景象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4348" y="2428874"/>
            <a:ext cx="69782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　　</a:t>
            </a:r>
            <a:endParaRPr lang="en-US" altLang="zh-CN" sz="2000" dirty="0" smtClean="0"/>
          </a:p>
          <a:p>
            <a:r>
              <a:rPr lang="zh-CN" altLang="en-US" sz="2000" dirty="0"/>
              <a:t>　　</a:t>
            </a:r>
            <a:endParaRPr lang="en-US" altLang="zh-CN" sz="2000" dirty="0" smtClean="0"/>
          </a:p>
          <a:p>
            <a:r>
              <a:rPr lang="zh-CN" altLang="en-US" sz="2000" dirty="0"/>
              <a:t>　　</a:t>
            </a:r>
            <a:r>
              <a:rPr lang="zh-CN" altLang="en-US" sz="2000" dirty="0" smtClean="0"/>
              <a:t>                    </a:t>
            </a:r>
            <a:r>
              <a:rPr lang="zh-CN" altLang="en-US" sz="2000" dirty="0"/>
              <a:t>　</a:t>
            </a:r>
            <a:endParaRPr lang="en-US" altLang="zh-CN" sz="2000" dirty="0" smtClean="0"/>
          </a:p>
          <a:p>
            <a:r>
              <a:rPr lang="en-US" altLang="zh-CN" sz="2000" dirty="0"/>
              <a:t> </a:t>
            </a:r>
            <a:r>
              <a:rPr lang="en-US" altLang="zh-CN" sz="2000" dirty="0" smtClean="0"/>
              <a:t>      </a:t>
            </a:r>
            <a:endParaRPr lang="zh-CN" altLang="en-US" sz="2000" dirty="0"/>
          </a:p>
          <a:p>
            <a:r>
              <a:rPr lang="zh-CN" altLang="en-US" sz="2000" dirty="0"/>
              <a:t>　　</a:t>
            </a:r>
            <a:endParaRPr lang="en-US" altLang="zh-CN" sz="2000" dirty="0" smtClean="0"/>
          </a:p>
          <a:p>
            <a:r>
              <a:rPr lang="zh-CN" altLang="en-US" sz="2000" dirty="0"/>
              <a:t>　　</a:t>
            </a:r>
            <a:endParaRPr lang="zh-CN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3786182" y="28573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说一说</a:t>
            </a:r>
            <a:endParaRPr lang="zh-CN" altLang="en-US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9062" y="877558"/>
            <a:ext cx="85852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大家举手发言，说一说：读完了课文，你知道了什么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14480" y="1571618"/>
            <a:ext cx="3704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A</a:t>
            </a:r>
            <a:r>
              <a:rPr lang="zh-CN" altLang="en-US" sz="2000" dirty="0" smtClean="0"/>
              <a:t>、八月十八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最佳的观潮日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1714480" y="2071684"/>
            <a:ext cx="31774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B</a:t>
            </a:r>
            <a:r>
              <a:rPr lang="zh-CN" altLang="en-US" sz="2000" dirty="0" smtClean="0"/>
              <a:t>、盐官镇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最好的地方</a:t>
            </a:r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1714480" y="2500312"/>
            <a:ext cx="24080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C</a:t>
            </a:r>
            <a:r>
              <a:rPr lang="zh-CN" altLang="en-US" sz="2000" dirty="0" smtClean="0"/>
              <a:t>、观潮人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最多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1714480" y="2928940"/>
            <a:ext cx="2165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D</a:t>
            </a:r>
            <a:r>
              <a:rPr lang="zh-CN" altLang="en-US" sz="2000" dirty="0" smtClean="0"/>
              <a:t>、响声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最大</a:t>
            </a:r>
            <a:endParaRPr lang="zh-CN" altLang="en-US" sz="2000" dirty="0"/>
          </a:p>
        </p:txBody>
      </p:sp>
      <p:sp>
        <p:nvSpPr>
          <p:cNvPr id="10" name="矩形 9"/>
          <p:cNvSpPr/>
          <p:nvPr/>
        </p:nvSpPr>
        <p:spPr>
          <a:xfrm>
            <a:off x="1714480" y="3357568"/>
            <a:ext cx="2393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E</a:t>
            </a:r>
            <a:r>
              <a:rPr lang="zh-CN" altLang="en-US" sz="2000" dirty="0" smtClean="0"/>
              <a:t>、浪潮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最壮观</a:t>
            </a:r>
            <a:endParaRPr lang="zh-CN" altLang="en-US" sz="2000" dirty="0"/>
          </a:p>
        </p:txBody>
      </p:sp>
      <p:sp>
        <p:nvSpPr>
          <p:cNvPr id="11" name="矩形 10"/>
          <p:cNvSpPr/>
          <p:nvPr/>
        </p:nvSpPr>
        <p:spPr>
          <a:xfrm>
            <a:off x="1714480" y="3857634"/>
            <a:ext cx="28921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F</a:t>
            </a:r>
            <a:r>
              <a:rPr lang="zh-CN" altLang="en-US" sz="2000" dirty="0" smtClean="0"/>
              <a:t>、人的情绪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最高涨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392430" y="808990"/>
            <a:ext cx="844804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大家拿起笔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按照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8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潮来前</a:t>
            </a:r>
            <a:r>
              <a:rPr lang="en-US" altLang="zh-CN" sz="28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28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潮来时</a:t>
            </a:r>
            <a:r>
              <a:rPr lang="en-US" altLang="zh-CN" sz="28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</a:t>
            </a:r>
            <a:r>
              <a:rPr lang="zh-CN" altLang="en-US" sz="28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潮来后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”的顺序，在书上给课文划分段落。</a:t>
            </a:r>
            <a:endParaRPr lang="zh-CN" altLang="en-US" sz="28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4348" y="1785932"/>
            <a:ext cx="7879345" cy="571504"/>
            <a:chOff x="665885" y="1928808"/>
            <a:chExt cx="7192263" cy="571504"/>
          </a:xfrm>
        </p:grpSpPr>
        <p:sp>
          <p:nvSpPr>
            <p:cNvPr id="8" name="圆角矩形 7"/>
            <p:cNvSpPr/>
            <p:nvPr/>
          </p:nvSpPr>
          <p:spPr>
            <a:xfrm>
              <a:off x="714348" y="1928808"/>
              <a:ext cx="7143800" cy="571504"/>
            </a:xfrm>
            <a:prstGeom prst="roundRect">
              <a:avLst/>
            </a:prstGeom>
            <a:solidFill>
              <a:srgbClr val="FF97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65885" y="1928808"/>
              <a:ext cx="6825929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第一段（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第</a:t>
              </a:r>
              <a:r>
                <a:rPr lang="en-US" altLang="zh-CN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自然段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）：总体概括钱塘江大潮。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14348" y="2500312"/>
            <a:ext cx="7858180" cy="571504"/>
            <a:chOff x="714348" y="2571750"/>
            <a:chExt cx="7143800" cy="571504"/>
          </a:xfrm>
        </p:grpSpPr>
        <p:sp>
          <p:nvSpPr>
            <p:cNvPr id="9" name="圆角矩形 8"/>
            <p:cNvSpPr/>
            <p:nvPr/>
          </p:nvSpPr>
          <p:spPr>
            <a:xfrm>
              <a:off x="714348" y="2571750"/>
              <a:ext cx="7143800" cy="571504"/>
            </a:xfrm>
            <a:prstGeom prst="roundRect">
              <a:avLst/>
            </a:prstGeom>
            <a:solidFill>
              <a:srgbClr val="FF97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14348" y="2571750"/>
              <a:ext cx="700092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第二段（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第</a:t>
              </a:r>
              <a:r>
                <a:rPr lang="en-US" altLang="zh-CN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自然段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）：介绍潮来前的景象。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2910" y="3214692"/>
            <a:ext cx="8001056" cy="571504"/>
            <a:chOff x="642910" y="3214692"/>
            <a:chExt cx="8001056" cy="571504"/>
          </a:xfrm>
        </p:grpSpPr>
        <p:sp>
          <p:nvSpPr>
            <p:cNvPr id="10" name="圆角矩形 9"/>
            <p:cNvSpPr/>
            <p:nvPr/>
          </p:nvSpPr>
          <p:spPr>
            <a:xfrm>
              <a:off x="642910" y="3214692"/>
              <a:ext cx="8001056" cy="571504"/>
            </a:xfrm>
            <a:prstGeom prst="roundRect">
              <a:avLst/>
            </a:prstGeom>
            <a:solidFill>
              <a:srgbClr val="FF97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4348" y="3242338"/>
              <a:ext cx="792961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第三段（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第</a:t>
              </a:r>
              <a:r>
                <a:rPr lang="en-US" altLang="zh-CN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3-4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自然段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）：介绍潮来时的壮观景象。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4348" y="3929072"/>
            <a:ext cx="7929618" cy="571504"/>
            <a:chOff x="714348" y="3857634"/>
            <a:chExt cx="7143800" cy="571504"/>
          </a:xfrm>
        </p:grpSpPr>
        <p:sp>
          <p:nvSpPr>
            <p:cNvPr id="11" name="圆角矩形 10"/>
            <p:cNvSpPr/>
            <p:nvPr/>
          </p:nvSpPr>
          <p:spPr>
            <a:xfrm>
              <a:off x="714348" y="3857634"/>
              <a:ext cx="7143800" cy="571504"/>
            </a:xfrm>
            <a:prstGeom prst="roundRect">
              <a:avLst/>
            </a:prstGeom>
            <a:solidFill>
              <a:srgbClr val="FF97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4348" y="3905918"/>
              <a:ext cx="6715172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第四段（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第</a:t>
              </a:r>
              <a:r>
                <a:rPr lang="en-US" altLang="zh-CN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自然段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）：讲潮来后的景象。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500430" y="28573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写一写</a:t>
            </a:r>
            <a:endParaRPr lang="zh-CN" altLang="en-US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47864" y="62753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议一议</a:t>
            </a:r>
            <a:endParaRPr lang="zh-CN" altLang="en-US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714375" y="1214120"/>
            <a:ext cx="7827645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同桌小声讨论一下：通过我们刚才的学习，这篇课文主要讲了哪句话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45488" y="2785747"/>
            <a:ext cx="7366119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钱塘江大潮，自古以来被称为“天下奇观”。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37437" y="987574"/>
            <a:ext cx="636455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什么叫“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hlinkClick r:id="rId1" action="ppaction://hlinkfile"/>
              </a:rPr>
              <a:t>奇观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”？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（点击学习）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70" y="688057"/>
            <a:ext cx="1384459" cy="198402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9400" y="2998470"/>
            <a:ext cx="83762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为什么钱塘潮是“天下奇观”呢？下节课我们再讲。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203219" y="1259356"/>
            <a:ext cx="335134" cy="472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2910" y="928676"/>
            <a:ext cx="430438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一、看拼音，写词语。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928808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guān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cháo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6182" y="1928808"/>
            <a:ext cx="1433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lŏng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zhào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26840" y="3190799"/>
            <a:ext cx="1180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zhú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jiàn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15074" y="1928808"/>
            <a:ext cx="1532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héng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guàn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2500312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868" y="2428874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69650" y="357188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）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23587" y="2428874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3171772"/>
            <a:ext cx="2771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hào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hào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dàng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dàng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5006" y="3643320"/>
            <a:ext cx="2492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）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42976" y="2428874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 潮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7620" y="2357436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笼 罩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00826" y="2357436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 贯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2005" y="357188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浩浩荡荡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26840" y="350044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逐渐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57969" y="3189498"/>
            <a:ext cx="10214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shà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shí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00779" y="357058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）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7969" y="349914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霎时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25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00034" y="571486"/>
            <a:ext cx="2656496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二、连一连。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7610" y="1428742"/>
            <a:ext cx="760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yì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dǐng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pàn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zhào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fèi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guàn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yú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bēng</a:t>
            </a:r>
            <a:endParaRPr lang="zh-CN" altLang="en-US" sz="24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2857502"/>
            <a:ext cx="8392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罩   屹   鼎   沸   贯   盼   崩   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余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rot="16200000" flipH="1">
            <a:off x="896172" y="2143122"/>
            <a:ext cx="1143008" cy="57150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16200000" flipH="1">
            <a:off x="1824866" y="2000246"/>
            <a:ext cx="1071570" cy="78581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896436" y="1857370"/>
            <a:ext cx="2928958" cy="114300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967610" y="1857370"/>
            <a:ext cx="3071834" cy="114300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5039576" y="1928809"/>
            <a:ext cx="934394" cy="10715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132900" y="1920396"/>
            <a:ext cx="1143008" cy="10715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7039840" y="1890407"/>
            <a:ext cx="964413" cy="1259482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5400000">
            <a:off x="4003725" y="1893089"/>
            <a:ext cx="1071570" cy="1000132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427659"/>
            <a:ext cx="46742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三、根据课文内容填空。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870" y="1024255"/>
            <a:ext cx="82365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课文按（      ）（      ）（      ）写了这篇课文，着重写潮来时，先听见远处传来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___________,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好像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。过了一会儿，浪潮越来越近了，那声音如同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，好像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。当潮头奔腾西去后，江面依旧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05733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潮来前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3438" y="1057330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潮来时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51880" y="1057330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潮来后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414" y="1986024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隆隆的响声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0562" y="1986024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闷雷滚动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26" y="2486090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山崩地裂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7749" y="2986156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大地都被震得颤动起来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39579" y="3486222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风号浪吼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37935" y="399161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8728" y="1500180"/>
            <a:ext cx="6643734" cy="265239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上节课，我们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知道了本课主要写“钱塘潮是天下奇观”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那么作者是怎么描写这个“奇观”的呢？现在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我们要深入了解课文，一起去感受钱塘江大潮的奇丽壮观。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1000114"/>
            <a:ext cx="657229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钱塘江大潮，自古以来被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称为         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5008" y="1000114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天下奇观</a:t>
            </a:r>
            <a:endParaRPr lang="zh-CN" altLang="en-US" sz="2800" dirty="0"/>
          </a:p>
        </p:txBody>
      </p:sp>
      <p:sp>
        <p:nvSpPr>
          <p:cNvPr id="4" name="圆角矩形 3"/>
          <p:cNvSpPr/>
          <p:nvPr/>
        </p:nvSpPr>
        <p:spPr>
          <a:xfrm>
            <a:off x="4485457" y="2571750"/>
            <a:ext cx="4102176" cy="17281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中心句。概括了钱塘江大潮的特点，也为下文讲大潮的壮丽景象做了铺垫。</a:t>
            </a:r>
            <a:endParaRPr lang="zh-CN" altLang="en-US" sz="28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上下箭头 4"/>
          <p:cNvSpPr/>
          <p:nvPr/>
        </p:nvSpPr>
        <p:spPr>
          <a:xfrm>
            <a:off x="6286512" y="1500180"/>
            <a:ext cx="500066" cy="930400"/>
          </a:xfrm>
          <a:prstGeom prst="up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u=4132262566,3669002546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8596" y="1785932"/>
            <a:ext cx="3561156" cy="2371730"/>
          </a:xfrm>
          <a:prstGeom prst="rect">
            <a:avLst/>
          </a:prstGeom>
        </p:spPr>
      </p:pic>
      <p:sp>
        <p:nvSpPr>
          <p:cNvPr id="10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B373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/>
      <p:bldP spid="3" grpId="1"/>
      <p:bldP spid="4" grpId="0" bldLvl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9058" y="285734"/>
            <a:ext cx="1292662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5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</a:t>
            </a:r>
            <a:r>
              <a:rPr lang="zh-CN" altLang="en-US" sz="4500" b="1" dirty="0">
                <a:latin typeface="楷体" panose="02010609060101010101" pitchFamily="49" charset="-122"/>
                <a:ea typeface="楷体" panose="02010609060101010101" pitchFamily="49" charset="-122"/>
              </a:rPr>
              <a:t>潮</a:t>
            </a:r>
            <a:endParaRPr lang="zh-CN" altLang="en-US" sz="4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2340" y="1714495"/>
            <a:ext cx="4268420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钱塘江大潮，自古以来被称为天下奇观。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5961" y="1232289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观看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8992" y="2928940"/>
            <a:ext cx="830997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景象</a:t>
            </a:r>
            <a:endParaRPr lang="zh-CN" altLang="en-US" sz="27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6059" y="3503545"/>
            <a:ext cx="4380389" cy="8079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默读课文想一想，钱塘江大潮为什么被称为天下奇观？</a:t>
            </a:r>
            <a:endParaRPr lang="zh-CN" altLang="en-US" sz="21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4085946" y="951570"/>
            <a:ext cx="270030" cy="32403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>
            <a:off x="3571868" y="2571750"/>
            <a:ext cx="270030" cy="32403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462919" y="2123009"/>
            <a:ext cx="432048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2" name="图片 11" descr="t01f284daa44e4cc0b3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68144" y="1151848"/>
            <a:ext cx="3003956" cy="201946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78" y="3214692"/>
            <a:ext cx="828029" cy="1186625"/>
          </a:xfrm>
          <a:prstGeom prst="rect">
            <a:avLst/>
          </a:prstGeom>
        </p:spPr>
      </p:pic>
      <p:sp>
        <p:nvSpPr>
          <p:cNvPr id="4" name="云形标注 3"/>
          <p:cNvSpPr/>
          <p:nvPr/>
        </p:nvSpPr>
        <p:spPr>
          <a:xfrm>
            <a:off x="1331640" y="3413688"/>
            <a:ext cx="4032448" cy="987629"/>
          </a:xfrm>
          <a:prstGeom prst="cloudCallou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云形标注 5"/>
          <p:cNvSpPr/>
          <p:nvPr/>
        </p:nvSpPr>
        <p:spPr>
          <a:xfrm>
            <a:off x="1821802" y="3374699"/>
            <a:ext cx="4884645" cy="1065606"/>
          </a:xfrm>
          <a:prstGeom prst="cloudCallout">
            <a:avLst>
              <a:gd name="adj1" fmla="val -66593"/>
              <a:gd name="adj2" fmla="val -30707"/>
            </a:avLst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82674" y="379552"/>
            <a:ext cx="3609401" cy="89605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思考：两个“观”字意思一样吗？</a:t>
            </a:r>
            <a:endParaRPr lang="zh-CN" altLang="en-US" sz="2800" b="1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5" grpId="0"/>
      <p:bldP spid="7" grpId="0"/>
      <p:bldP spid="8" grpId="0"/>
      <p:bldP spid="9" grpId="0" animBg="1"/>
      <p:bldP spid="10" grpId="0" animBg="1"/>
      <p:bldP spid="11" grpId="0"/>
      <p:bldP spid="6" grpId="0" animBg="1"/>
      <p:bldP spid="1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" y="1710055"/>
            <a:ext cx="1267460" cy="17716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513361" y="1787310"/>
            <a:ext cx="7000924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默读第二自然段，前后桌四人讨论一下：作者在这一段里交代了什么？主要描写了什么？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流程图: 准备 11"/>
          <p:cNvSpPr/>
          <p:nvPr/>
        </p:nvSpPr>
        <p:spPr>
          <a:xfrm>
            <a:off x="194297" y="421053"/>
            <a:ext cx="2448272" cy="64807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潮来前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999281" y="1152811"/>
            <a:ext cx="59029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观潮的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时间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农历八月十八日早晨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55771" y="1683992"/>
            <a:ext cx="673354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观潮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地点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海宁县盐官镇的海塘大堤上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99281" y="2181778"/>
            <a:ext cx="483044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观潮人的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心情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急切地等待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99281" y="2653326"/>
            <a:ext cx="411543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观潮的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场面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人山人海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98980" y="3153410"/>
            <a:ext cx="645668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潮来前江面的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景象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平静、雾蒙蒙</a:t>
            </a:r>
            <a:b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05435" y="3153392"/>
            <a:ext cx="14351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主要）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9435" y="110109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交代了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5625" y="215519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描写了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75556" y="411510"/>
            <a:ext cx="6048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海塘大堤上又是怎样的景象呢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000100" y="2643188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大家昂首东望，等着，盼着。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爆炸形 1 3"/>
          <p:cNvSpPr/>
          <p:nvPr/>
        </p:nvSpPr>
        <p:spPr>
          <a:xfrm>
            <a:off x="1857356" y="1571618"/>
            <a:ext cx="2714644" cy="1214446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人数之多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57290" y="1285866"/>
            <a:ext cx="3897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海塘大堤上早已人山人海。</a:t>
            </a:r>
            <a:endParaRPr lang="zh-CN" altLang="en-US" sz="2400" dirty="0"/>
          </a:p>
        </p:txBody>
      </p:sp>
      <p:sp>
        <p:nvSpPr>
          <p:cNvPr id="6" name="爆炸形 1 5"/>
          <p:cNvSpPr/>
          <p:nvPr/>
        </p:nvSpPr>
        <p:spPr>
          <a:xfrm>
            <a:off x="1928794" y="3000378"/>
            <a:ext cx="2714644" cy="1214446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急切等待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999237" y="2652713"/>
            <a:ext cx="2571768" cy="1571636"/>
          </a:xfrm>
          <a:prstGeom prst="roundRect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间接地说明了大潮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之“奇”声名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远扬。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71868" y="1285866"/>
            <a:ext cx="1500198" cy="428628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143240" y="2571750"/>
            <a:ext cx="1728191" cy="527067"/>
          </a:xfrm>
          <a:prstGeom prst="roundRect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云形标注 9"/>
          <p:cNvSpPr/>
          <p:nvPr/>
        </p:nvSpPr>
        <p:spPr>
          <a:xfrm>
            <a:off x="5572132" y="500047"/>
            <a:ext cx="3752396" cy="1678793"/>
          </a:xfrm>
          <a:prstGeom prst="cloudCallout">
            <a:avLst>
              <a:gd name="adj1" fmla="val -58376"/>
              <a:gd name="adj2" fmla="val 78661"/>
            </a:avLst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975648" y="641419"/>
            <a:ext cx="3168352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0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本文主要讲钱塘江大潮的奇特景观，为什么要描写江岸上的人们呢？</a:t>
            </a:r>
            <a:endParaRPr lang="zh-CN" altLang="en-US" sz="20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bldLvl="0" animBg="1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1.so.qhimgs1.com/bdr/648__/t01caf06bddeb667de1.jpg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00" y="0"/>
            <a:ext cx="9165600" cy="51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g01.kpkpw.com/attachment/201409/10/384346_1410338087j1td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61"/>
            <a:ext cx="9165600" cy="51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 3"/>
          <p:cNvSpPr/>
          <p:nvPr/>
        </p:nvSpPr>
        <p:spPr>
          <a:xfrm>
            <a:off x="2915816" y="327532"/>
            <a:ext cx="2808312" cy="588034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人多、急切</a:t>
            </a:r>
            <a:endParaRPr lang="zh-CN" altLang="en-US" sz="2800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8662" y="642924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大潮</a:t>
            </a:r>
            <a:r>
              <a:rPr lang="zh-CN" altLang="en-US" sz="2800" dirty="0"/>
              <a:t>到来</a:t>
            </a:r>
            <a:r>
              <a:rPr lang="zh-CN" altLang="en-US" sz="2800" dirty="0" smtClean="0"/>
              <a:t>前，江面上景色是怎样的？</a:t>
            </a:r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579094" y="1664644"/>
            <a:ext cx="3643338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江面很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平静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，越往东越宽，在雨后的阳光下，笼罩着一层蒙蒙的薄雾。</a:t>
            </a:r>
            <a:endParaRPr lang="zh-CN" altLang="en-US" sz="2800" b="1" dirty="0"/>
          </a:p>
        </p:txBody>
      </p:sp>
      <p:pic>
        <p:nvPicPr>
          <p:cNvPr id="4" name="图片 3" descr="下载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59968" y="1285866"/>
            <a:ext cx="4309400" cy="2870060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5" name="组合 4"/>
          <p:cNvGrpSpPr/>
          <p:nvPr/>
        </p:nvGrpSpPr>
        <p:grpSpPr>
          <a:xfrm>
            <a:off x="4605942" y="1356999"/>
            <a:ext cx="2088232" cy="879373"/>
            <a:chOff x="5724128" y="3643320"/>
            <a:chExt cx="2088232" cy="879373"/>
          </a:xfrm>
        </p:grpSpPr>
        <p:sp>
          <p:nvSpPr>
            <p:cNvPr id="6" name="云形 5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929322" y="3795886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风平浪静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63396" y="1356999"/>
            <a:ext cx="2088232" cy="879373"/>
            <a:chOff x="5724128" y="3643320"/>
            <a:chExt cx="2088232" cy="879373"/>
          </a:xfrm>
        </p:grpSpPr>
        <p:sp>
          <p:nvSpPr>
            <p:cNvPr id="9" name="云形 8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29322" y="3795886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薄雾笼罩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761" y="488936"/>
            <a:ext cx="89427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作者在潮来前还抓住了哪些景物？突出了它们什么特点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107155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镇海古塔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8926" y="1071552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中山亭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4810" y="1071552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观潮台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3702" y="107155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小山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u=3242428627,4055257879&amp;fm=26&amp;gp=0.jpg"/>
          <p:cNvPicPr>
            <a:picLocks noChangeAspect="1"/>
          </p:cNvPicPr>
          <p:nvPr/>
        </p:nvPicPr>
        <p:blipFill>
          <a:blip r:embed="rId1" cstate="print"/>
          <a:srcRect b="5508"/>
          <a:stretch>
            <a:fillRect/>
          </a:stretch>
        </p:blipFill>
        <p:spPr>
          <a:xfrm>
            <a:off x="1595442" y="1571618"/>
            <a:ext cx="3619500" cy="212408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图片 8" descr="u=3177556735,2493363145&amp;fm=26&amp;gp=0.jpg"/>
          <p:cNvPicPr>
            <a:picLocks noChangeAspect="1"/>
          </p:cNvPicPr>
          <p:nvPr/>
        </p:nvPicPr>
        <p:blipFill>
          <a:blip r:embed="rId2" cstate="print">
            <a:lum bright="12000" contrast="6000"/>
          </a:blip>
          <a:stretch>
            <a:fillRect/>
          </a:stretch>
        </p:blipFill>
        <p:spPr>
          <a:xfrm>
            <a:off x="5929322" y="1714494"/>
            <a:ext cx="2452688" cy="1638396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10" name="组合 9"/>
          <p:cNvGrpSpPr/>
          <p:nvPr/>
        </p:nvGrpSpPr>
        <p:grpSpPr>
          <a:xfrm>
            <a:off x="6143636" y="3429006"/>
            <a:ext cx="2088232" cy="879373"/>
            <a:chOff x="5724128" y="3643320"/>
            <a:chExt cx="2088232" cy="879373"/>
          </a:xfrm>
        </p:grpSpPr>
        <p:sp>
          <p:nvSpPr>
            <p:cNvPr id="11" name="云形 10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29322" y="3795886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若隐若现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85786" y="1785932"/>
            <a:ext cx="5000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屹立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在江边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285984" y="3714758"/>
            <a:ext cx="2088232" cy="879373"/>
            <a:chOff x="5724128" y="3643320"/>
            <a:chExt cx="2088232" cy="879373"/>
          </a:xfrm>
        </p:grpSpPr>
        <p:sp>
          <p:nvSpPr>
            <p:cNvPr id="15" name="云形 14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29322" y="3795886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高耸稳固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426" y="1337009"/>
            <a:ext cx="4527668" cy="484748"/>
          </a:xfrm>
          <a:prstGeom prst="rect">
            <a:avLst/>
          </a:prstGeom>
          <a:solidFill>
            <a:schemeClr val="bg2">
              <a:lumMod val="75000"/>
              <a:alpha val="38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宽阔的钱塘江横卧在眼前。</a:t>
            </a:r>
            <a:endParaRPr lang="zh-CN" altLang="en-US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u=2514405226,1120282646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322099" y="1232288"/>
            <a:ext cx="3643338" cy="3059559"/>
          </a:xfrm>
          <a:prstGeom prst="rect">
            <a:avLst/>
          </a:prstGeom>
        </p:spPr>
      </p:pic>
      <p:sp>
        <p:nvSpPr>
          <p:cNvPr id="7" name="七角星 6"/>
          <p:cNvSpPr/>
          <p:nvPr/>
        </p:nvSpPr>
        <p:spPr>
          <a:xfrm>
            <a:off x="2714612" y="2714626"/>
            <a:ext cx="2214578" cy="914400"/>
          </a:xfrm>
          <a:prstGeom prst="star7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D6009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姿态和气势</a:t>
            </a:r>
            <a:endParaRPr lang="zh-CN" altLang="en-US" sz="2400" b="1" dirty="0">
              <a:solidFill>
                <a:srgbClr val="D60093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71472" y="2500312"/>
            <a:ext cx="1428760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雄伟</a:t>
            </a:r>
            <a:endParaRPr lang="zh-CN" altLang="en-US" sz="32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6426" y="1337009"/>
            <a:ext cx="88036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宽阔</a:t>
            </a:r>
            <a:endParaRPr lang="zh-CN" altLang="en-US" sz="2700" dirty="0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98128" y="1337009"/>
            <a:ext cx="88036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横卧</a:t>
            </a:r>
            <a:endParaRPr lang="zh-CN" altLang="en-US" sz="27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283" y="411510"/>
            <a:ext cx="194421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FFBF53">
                    <a:lumMod val="5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句子品析</a:t>
            </a:r>
            <a:endParaRPr lang="zh-CN" altLang="en-US" sz="3200" dirty="0">
              <a:solidFill>
                <a:srgbClr val="FFBF53">
                  <a:lumMod val="50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1019" y="429260"/>
            <a:ext cx="7148432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3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比较句子</a:t>
            </a:r>
            <a:r>
              <a:rPr lang="en-US" altLang="zh-CN" sz="33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,</a:t>
            </a:r>
            <a:r>
              <a:rPr lang="zh-CN" altLang="en-US" sz="33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看看哪一句更好，为什么？</a:t>
            </a:r>
            <a:endParaRPr lang="zh-CN" altLang="en-US" sz="3300" b="1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0380" y="1107056"/>
            <a:ext cx="4312719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宽阔的钱塘江</a:t>
            </a:r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横卧</a:t>
            </a:r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在眼前。</a:t>
            </a:r>
            <a:endParaRPr lang="zh-CN" altLang="en-US" sz="15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6570" y="1755128"/>
            <a:ext cx="3613008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宽阔的钱塘江在眼前。</a:t>
            </a:r>
            <a:endParaRPr lang="zh-CN" altLang="en-US" sz="27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1891365" y="1275606"/>
            <a:ext cx="216024" cy="756084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31875" y="2603500"/>
            <a:ext cx="7018655" cy="1446501"/>
            <a:chOff x="809588" y="3286124"/>
            <a:chExt cx="6643734" cy="1928826"/>
          </a:xfrm>
        </p:grpSpPr>
        <p:sp>
          <p:nvSpPr>
            <p:cNvPr id="11" name="流程图: 可选过程 10"/>
            <p:cNvSpPr/>
            <p:nvPr/>
          </p:nvSpPr>
          <p:spPr>
            <a:xfrm>
              <a:off x="809588" y="3286124"/>
              <a:ext cx="6643734" cy="1928826"/>
            </a:xfrm>
            <a:prstGeom prst="flowChartAlternate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66471" y="3486800"/>
              <a:ext cx="6357620" cy="1598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第一句好。</a:t>
              </a: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运用了</a:t>
              </a:r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拟人</a:t>
              </a: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的修辞手法，“横卧”突出钱塘江</a:t>
              </a: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一动不动，没有动静，与后面的“平静”呼应，</a:t>
              </a: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写出了钱塘江雄伟的姿态和气势。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000100" y="642924"/>
            <a:ext cx="6840537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仿写一句描写花的拟人句。</a:t>
            </a:r>
            <a:endParaRPr lang="zh-CN" altLang="en-US" sz="28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68313" y="1419225"/>
            <a:ext cx="8135937" cy="20128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菊花仙子得到的颜色就更多了，紫红的、淡黄的、雪白的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美丽的菊花在秋雨里频频点头。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66" y="707236"/>
            <a:ext cx="455882" cy="444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32270" y="1438804"/>
            <a:ext cx="6788202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自然段，哪些词语和句子能让你感受到钱塘江大潮的奇特壮观呢？把它们找出来，自己读一读。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en-US" altLang="zh-CN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小组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讨论：作者是从哪几方面来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描述大潮的“奇”的？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5" y="1636994"/>
            <a:ext cx="1435735" cy="1850390"/>
          </a:xfrm>
          <a:prstGeom prst="rect">
            <a:avLst/>
          </a:prstGeom>
        </p:spPr>
      </p:pic>
      <p:sp>
        <p:nvSpPr>
          <p:cNvPr id="4" name="流程图: 准备 3"/>
          <p:cNvSpPr/>
          <p:nvPr/>
        </p:nvSpPr>
        <p:spPr>
          <a:xfrm>
            <a:off x="109716" y="627534"/>
            <a:ext cx="2448272" cy="64807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潮来时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31840" y="339502"/>
            <a:ext cx="3528392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感受</a:t>
            </a:r>
            <a:r>
              <a:rPr lang="zh-CN" altLang="en-US" sz="3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“奇”</a:t>
            </a:r>
            <a:endParaRPr lang="zh-CN" altLang="en-US" sz="3200" dirty="0"/>
          </a:p>
        </p:txBody>
      </p:sp>
      <p:sp>
        <p:nvSpPr>
          <p:cNvPr id="4" name="矩形 3"/>
          <p:cNvSpPr/>
          <p:nvPr/>
        </p:nvSpPr>
        <p:spPr>
          <a:xfrm>
            <a:off x="779610" y="1214428"/>
            <a:ext cx="7460902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（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）午后一点左右，从远处传来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隆隆的响声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，好像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闷雷滚动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49214" y="3124180"/>
            <a:ext cx="68434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把大潮的声音比作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闷雷滚动，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暗示潮水来势凶猛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70245" y="339725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声音</a:t>
            </a:r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43808" y="580660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感受“奇”</a:t>
            </a:r>
            <a:endParaRPr lang="zh-CN" altLang="en-US" sz="3200" dirty="0"/>
          </a:p>
        </p:txBody>
      </p:sp>
      <p:sp>
        <p:nvSpPr>
          <p:cNvPr id="4" name="矩形 3"/>
          <p:cNvSpPr/>
          <p:nvPr/>
        </p:nvSpPr>
        <p:spPr>
          <a:xfrm>
            <a:off x="5098078" y="580660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声音、形态</a:t>
            </a:r>
            <a:endParaRPr lang="zh-CN" altLang="en-US" sz="32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100" y="1311000"/>
            <a:ext cx="68580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）过了一会儿，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响声越来越大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，只见东边水天相接的地方出现了一条白线，人群又沸腾起来。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29190" y="2096818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一条白线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左弧形箭头 2"/>
          <p:cNvSpPr/>
          <p:nvPr/>
        </p:nvSpPr>
        <p:spPr>
          <a:xfrm>
            <a:off x="3688785" y="1827950"/>
            <a:ext cx="681945" cy="1584176"/>
          </a:xfrm>
          <a:prstGeom prst="curvedRightArrow">
            <a:avLst/>
          </a:prstGeom>
          <a:grpFill/>
          <a:ln>
            <a:solidFill>
              <a:schemeClr val="accen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429124" y="3008928"/>
            <a:ext cx="4463356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大潮离我们越来越近了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1.caixin.cn/2011-09-15/201109150026_840_560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85" y="41434"/>
            <a:ext cx="7632848" cy="508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tt2.citysbs.com/hangzhou/2016/08/11/17/middle_1800x1503-170602_v2_20721470906362288_138c164649772e9910b30293b60a57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3"/>
          <a:stretch>
            <a:fillRect/>
          </a:stretch>
        </p:blipFill>
        <p:spPr bwMode="auto">
          <a:xfrm>
            <a:off x="536823" y="41434"/>
            <a:ext cx="7429500" cy="506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http://p4.so.qhmsg.com/bdr/837__/t017bf8730e2ffbd129.jp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" y="8228"/>
            <a:ext cx="9165600" cy="51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220072" y="915566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</a:rPr>
              <a:t>一线潮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843558"/>
            <a:ext cx="7992888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那条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白线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很快地向我们移来，逐渐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拉长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变粗，横贯江面</a:t>
            </a:r>
            <a:r>
              <a:rPr lang="zh-CN" altLang="en-US" sz="28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03848" y="267494"/>
            <a:ext cx="2214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感受“奇”</a:t>
            </a:r>
            <a:endParaRPr lang="zh-CN" altLang="en-US" sz="32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571604" y="3001329"/>
            <a:ext cx="3786214" cy="914400"/>
            <a:chOff x="1571604" y="2786064"/>
            <a:chExt cx="3786214" cy="914400"/>
          </a:xfrm>
        </p:grpSpPr>
        <p:sp>
          <p:nvSpPr>
            <p:cNvPr id="9" name="六边形 8"/>
            <p:cNvSpPr/>
            <p:nvPr/>
          </p:nvSpPr>
          <p:spPr>
            <a:xfrm>
              <a:off x="1571604" y="2786064"/>
              <a:ext cx="3786214" cy="914400"/>
            </a:xfrm>
            <a:prstGeom prst="hexagon">
              <a:avLst>
                <a:gd name="adj" fmla="val 59375"/>
                <a:gd name="vf" fmla="val 11547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928794" y="2857502"/>
              <a:ext cx="3286148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chemeClr val="accent3">
                      <a:lumMod val="75000"/>
                    </a:schemeClr>
                  </a:solidFill>
                </a:rPr>
                <a:t>气势越来越大，大家的心情越来越</a:t>
              </a:r>
              <a:r>
                <a:rPr lang="en-US" altLang="zh-CN" sz="2400" dirty="0" smtClean="0">
                  <a:solidFill>
                    <a:schemeClr val="accent3">
                      <a:lumMod val="75000"/>
                    </a:schemeClr>
                  </a:solidFill>
                </a:rPr>
                <a:t>……</a:t>
              </a:r>
              <a:endParaRPr lang="en-US" altLang="zh-CN" sz="2400" dirty="0" smtClean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7" name="上下箭头 6"/>
          <p:cNvSpPr/>
          <p:nvPr/>
        </p:nvSpPr>
        <p:spPr>
          <a:xfrm>
            <a:off x="2357422" y="1929759"/>
            <a:ext cx="484632" cy="1071570"/>
          </a:xfrm>
          <a:prstGeom prst="up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172256" y="345440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激动</a:t>
            </a:r>
            <a:endParaRPr lang="zh-CN" altLang="en-US" sz="2400" dirty="0"/>
          </a:p>
        </p:txBody>
      </p:sp>
      <p:pic>
        <p:nvPicPr>
          <p:cNvPr id="12" name="图片 11" descr="u=1696923626,1370326926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72132" y="1857370"/>
            <a:ext cx="2738440" cy="205383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文本框 3"/>
          <p:cNvSpPr txBox="1"/>
          <p:nvPr/>
        </p:nvSpPr>
        <p:spPr>
          <a:xfrm>
            <a:off x="5572125" y="267335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i="1" dirty="0">
                <a:solidFill>
                  <a:srgbClr val="FFC000"/>
                </a:solidFill>
                <a:sym typeface="+mn-ea"/>
              </a:rPr>
              <a:t>形状</a:t>
            </a:r>
            <a:endParaRPr lang="zh-CN" altLang="en-US" sz="3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212" y="1200984"/>
            <a:ext cx="916876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）再近些，只见白浪翻滚，形成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一道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两   多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高的水墙。</a:t>
            </a:r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31840" y="411510"/>
            <a:ext cx="37400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感受</a:t>
            </a:r>
            <a:r>
              <a:rPr lang="zh-CN" altLang="en-US" sz="3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“奇”</a:t>
            </a:r>
            <a:r>
              <a:rPr lang="zh-CN" altLang="en-US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形状</a:t>
            </a:r>
            <a:endParaRPr lang="zh-CN" altLang="en-US" sz="32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sz="3200" dirty="0"/>
          </a:p>
        </p:txBody>
      </p:sp>
      <p:sp>
        <p:nvSpPr>
          <p:cNvPr id="5" name="矩形 4"/>
          <p:cNvSpPr/>
          <p:nvPr/>
        </p:nvSpPr>
        <p:spPr>
          <a:xfrm>
            <a:off x="5500694" y="2000246"/>
            <a:ext cx="3149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0000FF"/>
                </a:solidFill>
              </a:rPr>
              <a:t>一丈约</a:t>
            </a:r>
            <a:r>
              <a:rPr lang="en-US" altLang="zh-CN" sz="2000" dirty="0" smtClean="0">
                <a:solidFill>
                  <a:srgbClr val="0000FF"/>
                </a:solidFill>
              </a:rPr>
              <a:t>3.33</a:t>
            </a:r>
            <a:r>
              <a:rPr lang="zh-CN" altLang="en-US" sz="2000" dirty="0" smtClean="0">
                <a:solidFill>
                  <a:srgbClr val="0000FF"/>
                </a:solidFill>
              </a:rPr>
              <a:t>米，两丈相当于两层楼房那么高呢！</a:t>
            </a:r>
            <a:endParaRPr lang="zh-CN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9047" y="1187572"/>
            <a:ext cx="539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丈</a:t>
            </a:r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8" name="图片 7" descr="下载 (1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28662" y="1857370"/>
            <a:ext cx="3500462" cy="2331308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10" name="组合 9"/>
          <p:cNvGrpSpPr/>
          <p:nvPr/>
        </p:nvGrpSpPr>
        <p:grpSpPr>
          <a:xfrm>
            <a:off x="4714876" y="3000378"/>
            <a:ext cx="3857652" cy="1071570"/>
            <a:chOff x="4714876" y="3000378"/>
            <a:chExt cx="3857652" cy="1071570"/>
          </a:xfrm>
        </p:grpSpPr>
        <p:sp>
          <p:nvSpPr>
            <p:cNvPr id="6" name="矩形 5"/>
            <p:cNvSpPr/>
            <p:nvPr/>
          </p:nvSpPr>
          <p:spPr>
            <a:xfrm>
              <a:off x="4786314" y="3214692"/>
              <a:ext cx="371477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00" dirty="0" smtClean="0">
                  <a:solidFill>
                    <a:srgbClr val="FF0000"/>
                  </a:solidFill>
                </a:rPr>
                <a:t>多么奇特，多么壮观啊！我们一起闭上眼睛，边想象画面边读一读。</a:t>
              </a:r>
              <a:endParaRPr lang="en-US" altLang="zh-CN" sz="18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9" name="图文框 8"/>
            <p:cNvSpPr/>
            <p:nvPr/>
          </p:nvSpPr>
          <p:spPr>
            <a:xfrm>
              <a:off x="4714876" y="3000378"/>
              <a:ext cx="3857652" cy="1071570"/>
            </a:xfrm>
            <a:prstGeom prst="frame">
              <a:avLst>
                <a:gd name="adj1" fmla="val 5389"/>
              </a:avLst>
            </a:prstGeom>
            <a:solidFill>
              <a:schemeClr val="tx1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build="allAtOnce"/>
      <p:bldP spid="7" grpId="1" bldLvl="0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下箭头 24"/>
          <p:cNvSpPr/>
          <p:nvPr/>
        </p:nvSpPr>
        <p:spPr>
          <a:xfrm>
            <a:off x="5857884" y="1714494"/>
            <a:ext cx="484632" cy="128930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下箭头 22"/>
          <p:cNvSpPr/>
          <p:nvPr/>
        </p:nvSpPr>
        <p:spPr>
          <a:xfrm>
            <a:off x="571472" y="1714494"/>
            <a:ext cx="484632" cy="978408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7504" y="893847"/>
            <a:ext cx="8856984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5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浪潮越来越近，犹如千万匹白色战马齐头并进，浩浩荡荡地飞奔而来；那声音如同山崩地裂，好像大地都被震得颤动起来。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38004" y="267186"/>
            <a:ext cx="3190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感受“奇”</a:t>
            </a:r>
            <a:endParaRPr lang="zh-CN" altLang="en-US" sz="3600" dirty="0"/>
          </a:p>
        </p:txBody>
      </p:sp>
      <p:sp>
        <p:nvSpPr>
          <p:cNvPr id="8" name="右箭头 7"/>
          <p:cNvSpPr/>
          <p:nvPr/>
        </p:nvSpPr>
        <p:spPr>
          <a:xfrm>
            <a:off x="3347368" y="2444430"/>
            <a:ext cx="1285230" cy="1547301"/>
          </a:xfrm>
          <a:prstGeom prst="rightArrow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000760" y="2048530"/>
            <a:ext cx="2676525" cy="521970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千万匹白色战马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35687" y="267185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声音、形状</a:t>
            </a:r>
            <a:endParaRPr lang="zh-CN" altLang="en-US" sz="36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142976" y="1357304"/>
            <a:ext cx="7000924" cy="158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爆炸形 1 16"/>
          <p:cNvSpPr/>
          <p:nvPr/>
        </p:nvSpPr>
        <p:spPr>
          <a:xfrm>
            <a:off x="2143108" y="1928808"/>
            <a:ext cx="2000264" cy="914400"/>
          </a:xfrm>
          <a:prstGeom prst="irregularSeal1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</a:rPr>
              <a:t>比喻句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71934" y="2071684"/>
            <a:ext cx="895350" cy="521970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浪潮</a:t>
            </a:r>
            <a:endParaRPr lang="zh-CN" altLang="en-US" sz="2800" b="1" dirty="0"/>
          </a:p>
        </p:txBody>
      </p:sp>
      <p:sp>
        <p:nvSpPr>
          <p:cNvPr id="20" name="矩形 19"/>
          <p:cNvSpPr/>
          <p:nvPr/>
        </p:nvSpPr>
        <p:spPr>
          <a:xfrm>
            <a:off x="5072066" y="207168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比作</a:t>
            </a:r>
            <a:endParaRPr lang="zh-CN" altLang="en-US" sz="2800" dirty="0"/>
          </a:p>
        </p:txBody>
      </p:sp>
      <p:sp>
        <p:nvSpPr>
          <p:cNvPr id="21" name="矩形 20"/>
          <p:cNvSpPr/>
          <p:nvPr/>
        </p:nvSpPr>
        <p:spPr>
          <a:xfrm>
            <a:off x="93523" y="1334150"/>
            <a:ext cx="160782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浩浩荡荡</a:t>
            </a:r>
            <a:endParaRPr lang="zh-CN" altLang="en-US" sz="28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2245" y="2691120"/>
            <a:ext cx="1910586" cy="1802480"/>
            <a:chOff x="357158" y="2857502"/>
            <a:chExt cx="1910586" cy="1802480"/>
          </a:xfrm>
        </p:grpSpPr>
        <p:sp>
          <p:nvSpPr>
            <p:cNvPr id="26" name="流程图: 顺序访问存储器 25"/>
            <p:cNvSpPr/>
            <p:nvPr/>
          </p:nvSpPr>
          <p:spPr>
            <a:xfrm flipH="1">
              <a:off x="357158" y="2857502"/>
              <a:ext cx="1910586" cy="1802480"/>
            </a:xfrm>
            <a:prstGeom prst="flowChartMagneticTap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28319" y="3183442"/>
              <a:ext cx="171451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00" dirty="0"/>
                <a:t>原形容水势广大的</a:t>
              </a:r>
              <a:r>
                <a:rPr lang="zh-CN" altLang="en-US" sz="1800" dirty="0" smtClean="0"/>
                <a:t>样子。这里体现出了大潮</a:t>
              </a:r>
              <a:r>
                <a:rPr lang="zh-CN" altLang="en-US" sz="1800" b="1" dirty="0" smtClean="0">
                  <a:solidFill>
                    <a:srgbClr val="FF0000"/>
                  </a:solidFill>
                </a:rPr>
                <a:t>气势浩大。</a:t>
              </a:r>
              <a:endParaRPr lang="zh-CN" altLang="en-US" sz="1800" b="1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227920" y="2930104"/>
            <a:ext cx="4000528" cy="914400"/>
            <a:chOff x="4071934" y="3371862"/>
            <a:chExt cx="4000528" cy="914400"/>
          </a:xfrm>
        </p:grpSpPr>
        <p:sp>
          <p:nvSpPr>
            <p:cNvPr id="24" name="矩形 23"/>
            <p:cNvSpPr/>
            <p:nvPr/>
          </p:nvSpPr>
          <p:spPr>
            <a:xfrm>
              <a:off x="4214810" y="3429006"/>
              <a:ext cx="38576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rgbClr val="FF0000"/>
                  </a:solidFill>
                </a:rPr>
                <a:t>山崩塌了，地也裂开了，</a:t>
              </a:r>
              <a:r>
                <a:rPr lang="zh-CN" altLang="en-US" sz="2400" dirty="0" smtClean="0"/>
                <a:t>这声音真是</a:t>
              </a:r>
              <a:r>
                <a:rPr lang="zh-CN" altLang="en-US" sz="2400" dirty="0" smtClean="0">
                  <a:solidFill>
                    <a:srgbClr val="FF0000"/>
                  </a:solidFill>
                </a:rPr>
                <a:t>震耳欲聋啊！</a:t>
              </a:r>
              <a:endParaRPr lang="zh-CN" altLang="en-US" sz="2400" dirty="0"/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4071934" y="3371862"/>
              <a:ext cx="4000528" cy="914400"/>
            </a:xfrm>
            <a:prstGeom prst="round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5465143" y="1324734"/>
            <a:ext cx="164307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山崩地裂</a:t>
            </a:r>
            <a:endParaRPr lang="zh-CN" altLang="en-US" sz="28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 rot="5400000">
            <a:off x="3178959" y="1393023"/>
            <a:ext cx="642942" cy="57150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2372213" y="3991273"/>
            <a:ext cx="5771687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“齐头并进、浩浩荡荡”写出了潮水铺天盖地般、如万马奔腾般地奔涌的具体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样子。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6695206" y="896402"/>
            <a:ext cx="160782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齐头并进</a:t>
            </a:r>
            <a:endParaRPr lang="zh-CN" altLang="en-US" sz="28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2" grpId="0"/>
      <p:bldP spid="11" grpId="0" bldLvl="0" animBg="1"/>
      <p:bldP spid="17" grpId="0" animBg="1"/>
      <p:bldP spid="18" grpId="0" bldLvl="0" animBg="1"/>
      <p:bldP spid="20" grpId="0"/>
      <p:bldP spid="21" grpId="0"/>
      <p:bldP spid="30" grpId="0"/>
      <p:bldP spid="6" grpId="0" bldLvl="0" animBg="1"/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bright="12000" contrast="6000"/>
          </a:blip>
          <a:srcRect t="9078" b="9157"/>
          <a:stretch>
            <a:fillRect/>
          </a:stretch>
        </p:blipFill>
        <p:spPr>
          <a:xfrm>
            <a:off x="16510" y="485775"/>
            <a:ext cx="4573270" cy="38277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l="10062" r="2593" b="9754"/>
          <a:stretch>
            <a:fillRect/>
          </a:stretch>
        </p:blipFill>
        <p:spPr>
          <a:xfrm>
            <a:off x="4589780" y="485775"/>
            <a:ext cx="4542155" cy="382778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559486" y="481102"/>
            <a:ext cx="2164641" cy="590445"/>
            <a:chOff x="3000363" y="3286130"/>
            <a:chExt cx="1969017" cy="590445"/>
          </a:xfrm>
        </p:grpSpPr>
        <p:sp>
          <p:nvSpPr>
            <p:cNvPr id="6" name="流程图: 终止 5"/>
            <p:cNvSpPr/>
            <p:nvPr/>
          </p:nvSpPr>
          <p:spPr>
            <a:xfrm>
              <a:off x="3000363" y="3286130"/>
              <a:ext cx="1969017" cy="571504"/>
            </a:xfrm>
            <a:prstGeom prst="flowChartTerminator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131574" y="3291800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i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声势浩大</a:t>
              </a:r>
              <a:endParaRPr lang="zh-CN" altLang="en-US" sz="3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90245" y="1327376"/>
            <a:ext cx="7555230" cy="46037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潮声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越来越大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：隆隆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越来越响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如同山崩地裂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51601" y="2225897"/>
            <a:ext cx="6305550" cy="46037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潮头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越来越高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：白线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水墙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白色战马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0245" y="2968851"/>
            <a:ext cx="7921625" cy="46037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潮势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越来越猛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：逐渐拉长、变粗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翻滚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浩浩荡荡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1640" y="540647"/>
            <a:ext cx="604867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说一说大潮</a:t>
            </a:r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是怎样变化</a:t>
            </a:r>
            <a:r>
              <a:rPr lang="zh-CN" altLang="en-US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的。</a:t>
            </a:r>
            <a:endParaRPr lang="zh-CN" altLang="en-US" sz="2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0577" y="3603986"/>
            <a:ext cx="8640960" cy="9531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潮声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潮头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潮势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三方面内容巧妙地结合在一起写，让我们如临其境，如闻其声，如见其景。</a:t>
            </a:r>
            <a:endParaRPr lang="zh-CN" altLang="en-US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爆炸形 1 6"/>
          <p:cNvSpPr/>
          <p:nvPr/>
        </p:nvSpPr>
        <p:spPr>
          <a:xfrm>
            <a:off x="4139951" y="1645558"/>
            <a:ext cx="2187507" cy="1160678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奇观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506869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在大潮变化的过程中，人们有怎样的表现？从中你感受到了什么？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下箭头 3"/>
          <p:cNvSpPr/>
          <p:nvPr/>
        </p:nvSpPr>
        <p:spPr>
          <a:xfrm>
            <a:off x="1619672" y="3325803"/>
            <a:ext cx="72008" cy="614099"/>
          </a:xfrm>
          <a:prstGeom prst="downArrow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00100" y="2143122"/>
            <a:ext cx="3643338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远处传来隆隆的响声</a:t>
            </a:r>
            <a:endParaRPr lang="zh-CN" altLang="en-US" sz="2000" dirty="0" smtClean="0"/>
          </a:p>
        </p:txBody>
      </p:sp>
      <p:grpSp>
        <p:nvGrpSpPr>
          <p:cNvPr id="10" name="组合 9"/>
          <p:cNvGrpSpPr/>
          <p:nvPr/>
        </p:nvGrpSpPr>
        <p:grpSpPr>
          <a:xfrm>
            <a:off x="4488181" y="2143441"/>
            <a:ext cx="1857388" cy="571504"/>
            <a:chOff x="3000364" y="3286130"/>
            <a:chExt cx="1857388" cy="571504"/>
          </a:xfrm>
        </p:grpSpPr>
        <p:sp>
          <p:nvSpPr>
            <p:cNvPr id="9" name="流程图: 终止 8"/>
            <p:cNvSpPr/>
            <p:nvPr/>
          </p:nvSpPr>
          <p:spPr>
            <a:xfrm>
              <a:off x="3000364" y="3286130"/>
              <a:ext cx="1857388" cy="571504"/>
            </a:xfrm>
            <a:prstGeom prst="flowChartTerminator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143240" y="335756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/>
                <a:t>人声鼎沸</a:t>
              </a:r>
              <a:endParaRPr lang="zh-CN" altLang="en-US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" name="右箭头 2"/>
          <p:cNvSpPr/>
          <p:nvPr/>
        </p:nvSpPr>
        <p:spPr>
          <a:xfrm>
            <a:off x="3636010" y="2355215"/>
            <a:ext cx="431800" cy="21653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480811" y="2126931"/>
            <a:ext cx="1857388" cy="571504"/>
            <a:chOff x="3000364" y="3286130"/>
            <a:chExt cx="1857388" cy="571504"/>
          </a:xfrm>
        </p:grpSpPr>
        <p:sp>
          <p:nvSpPr>
            <p:cNvPr id="6" name="流程图: 终止 5"/>
            <p:cNvSpPr/>
            <p:nvPr/>
          </p:nvSpPr>
          <p:spPr>
            <a:xfrm>
              <a:off x="3000364" y="3286130"/>
              <a:ext cx="1857388" cy="571504"/>
            </a:xfrm>
            <a:prstGeom prst="flowChartTerminator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143240" y="3357568"/>
              <a:ext cx="1402080" cy="460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/>
                <a:t>踮着脚望</a:t>
              </a:r>
              <a:endParaRPr lang="zh-CN" altLang="en-US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619885" y="2987675"/>
            <a:ext cx="1798955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/>
              <a:t>出现一条白线</a:t>
            </a:r>
            <a:endParaRPr lang="zh-CN" altLang="en-US" sz="2000" dirty="0" smtClean="0"/>
          </a:p>
        </p:txBody>
      </p:sp>
      <p:grpSp>
        <p:nvGrpSpPr>
          <p:cNvPr id="13" name="组合 12"/>
          <p:cNvGrpSpPr/>
          <p:nvPr/>
        </p:nvGrpSpPr>
        <p:grpSpPr>
          <a:xfrm>
            <a:off x="4543426" y="2987991"/>
            <a:ext cx="2546350" cy="571500"/>
            <a:chOff x="3000364" y="3286130"/>
            <a:chExt cx="2546350" cy="571500"/>
          </a:xfrm>
        </p:grpSpPr>
        <p:sp>
          <p:nvSpPr>
            <p:cNvPr id="14" name="流程图: 终止 13"/>
            <p:cNvSpPr/>
            <p:nvPr/>
          </p:nvSpPr>
          <p:spPr>
            <a:xfrm>
              <a:off x="3000364" y="3286130"/>
              <a:ext cx="2546350" cy="571500"/>
            </a:xfrm>
            <a:prstGeom prst="flowChartTerminator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3143240" y="3357568"/>
              <a:ext cx="2316480" cy="4603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/>
                <a:t>人群又沸腾起来</a:t>
              </a:r>
              <a:endParaRPr lang="zh-CN" altLang="en-US" sz="32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右箭头 15"/>
          <p:cNvSpPr/>
          <p:nvPr/>
        </p:nvSpPr>
        <p:spPr>
          <a:xfrm>
            <a:off x="3636010" y="3181350"/>
            <a:ext cx="431800" cy="21653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1475656" y="3939902"/>
            <a:ext cx="6084168" cy="936104"/>
          </a:xfrm>
          <a:prstGeom prst="roundRect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人们被大潮的奇特、壮观所震撼。侧面写出大潮的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“奇” 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爆炸形 1 18"/>
          <p:cNvSpPr/>
          <p:nvPr/>
        </p:nvSpPr>
        <p:spPr>
          <a:xfrm>
            <a:off x="6046829" y="983923"/>
            <a:ext cx="2714644" cy="1214446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非常期待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12" grpId="0"/>
      <p:bldP spid="16" grpId="0" animBg="1"/>
      <p:bldP spid="18" grpId="0" animBg="1"/>
      <p:bldP spid="1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1142990"/>
            <a:ext cx="635659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1714480" y="1428742"/>
            <a:ext cx="5170558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风平浪静</a:t>
            </a:r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水天相接  </a:t>
            </a:r>
            <a:endParaRPr lang="en-US" altLang="zh-CN" sz="36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浩浩荡荡</a:t>
            </a:r>
            <a:r>
              <a:rPr lang="en-US" altLang="zh-CN" sz="3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漫天卷地  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 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1282707" y="488657"/>
            <a:ext cx="52181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词语积累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描写大潮形态的词语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98" y="46517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82499" y="643912"/>
            <a:ext cx="661797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通过句子的对比，体会词语的精妙作用。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5786" y="1428742"/>
            <a:ext cx="626046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①浪潮越来越近，犹如白色战马奔来。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5786" y="2214560"/>
            <a:ext cx="73329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②浪潮越来越近，犹如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千万匹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白色战马奔来。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5786" y="3000378"/>
            <a:ext cx="750099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③浪潮越来越近，犹如千万匹白色战马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齐头并进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浩浩荡荡地飞奔而来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918" y="286121"/>
            <a:ext cx="194421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FFBF53">
                    <a:lumMod val="5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比较句子</a:t>
            </a:r>
            <a:endParaRPr lang="zh-CN" altLang="en-US" sz="3200" dirty="0">
              <a:solidFill>
                <a:srgbClr val="FFBF53">
                  <a:lumMod val="50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73863" y="1047912"/>
            <a:ext cx="2328010" cy="1011708"/>
            <a:chOff x="6649943" y="1012192"/>
            <a:chExt cx="2328010" cy="1011708"/>
          </a:xfrm>
        </p:grpSpPr>
        <p:sp>
          <p:nvSpPr>
            <p:cNvPr id="8" name="云形标注 7"/>
            <p:cNvSpPr/>
            <p:nvPr/>
          </p:nvSpPr>
          <p:spPr>
            <a:xfrm>
              <a:off x="6649943" y="1012192"/>
              <a:ext cx="1656184" cy="1011708"/>
            </a:xfrm>
            <a:prstGeom prst="cloudCallout">
              <a:avLst>
                <a:gd name="adj1" fmla="val -135022"/>
                <a:gd name="adj2" fmla="val 68309"/>
              </a:avLst>
            </a:prstGeom>
            <a:grpFill/>
            <a:ln>
              <a:solidFill>
                <a:schemeClr val="tx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49944" y="1133550"/>
              <a:ext cx="2128009" cy="481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说明浪多。</a:t>
              </a:r>
              <a:endPara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92080" y="3447659"/>
            <a:ext cx="3538393" cy="1011708"/>
            <a:chOff x="6804248" y="1167132"/>
            <a:chExt cx="2212532" cy="1011708"/>
          </a:xfrm>
        </p:grpSpPr>
        <p:sp>
          <p:nvSpPr>
            <p:cNvPr id="11" name="云形标注 10"/>
            <p:cNvSpPr/>
            <p:nvPr/>
          </p:nvSpPr>
          <p:spPr>
            <a:xfrm>
              <a:off x="6804248" y="1167132"/>
              <a:ext cx="2212532" cy="1011708"/>
            </a:xfrm>
            <a:prstGeom prst="cloudCallout">
              <a:avLst>
                <a:gd name="adj1" fmla="val -72960"/>
                <a:gd name="adj2" fmla="val -3422"/>
              </a:avLst>
            </a:prstGeom>
            <a:grpFill/>
            <a:ln>
              <a:solidFill>
                <a:schemeClr val="tx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74404" y="1268173"/>
              <a:ext cx="1756018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0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写出了潮水铺天盖地涌</a:t>
              </a:r>
              <a:r>
                <a:rPr lang="zh-CN" altLang="en-US" sz="20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来，场面浩大。</a:t>
              </a:r>
              <a:endParaRPr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3" name="文本框 3"/>
          <p:cNvSpPr txBox="1"/>
          <p:nvPr/>
        </p:nvSpPr>
        <p:spPr>
          <a:xfrm>
            <a:off x="785297" y="4313011"/>
            <a:ext cx="5187950" cy="5219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这三句话一句比一句更有气势。</a:t>
            </a:r>
            <a:endParaRPr lang="zh-CN" altLang="en-US" sz="28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3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000100" y="642924"/>
            <a:ext cx="6840537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仿照上面的句子，写一句比喻句。</a:t>
            </a:r>
            <a:endParaRPr lang="zh-CN" altLang="en-US" sz="28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00100" y="1500180"/>
            <a:ext cx="6818331" cy="15696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海浪不断地朝着岸边涌来，犹如</a:t>
            </a:r>
            <a:r>
              <a:rPr lang="zh-CN" altLang="en-US" sz="32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66" y="707236"/>
            <a:ext cx="455882" cy="444461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611355" y="2211710"/>
            <a:ext cx="4976869" cy="73250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几十辆赛车并驾齐驱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7390" y="1491615"/>
            <a:ext cx="75298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前后桌讨论一下：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作者按什么顺序写大潮到来时的景象的？填一填描写顺序的词句，一起背一背吧！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411416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FFBF53">
                    <a:lumMod val="5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理清顺序来背诵</a:t>
            </a:r>
            <a:endParaRPr lang="zh-CN" altLang="en-US" sz="3200" dirty="0">
              <a:solidFill>
                <a:srgbClr val="FFBF53">
                  <a:lumMod val="50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65578" y="60837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627534"/>
            <a:ext cx="8496944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午后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一点左右，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        )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传来隆隆的响声，好像闷雷滚动。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），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响声越来越大，只见东边水天相接的地方出现了一条白线。那条白线很快地向我们移来，逐渐拉长、变粗，横贯江面。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），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只见白浪翻滚，形成一道两丈多高的水墙。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   ），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犹如千万匹白色战马齐头并进，浩浩荡荡地飞奔而来，那声音如同山崩地裂，好像大地都被震得颤动起来。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39952" y="608370"/>
            <a:ext cx="125539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从远处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88834" y="1119444"/>
            <a:ext cx="19704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过了一会儿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576" y="2336562"/>
            <a:ext cx="125539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再近些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19672" y="2768610"/>
            <a:ext cx="232791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浪潮越来越近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2073" y="846761"/>
            <a:ext cx="151447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顺序：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0719" y="1142990"/>
            <a:ext cx="949960" cy="5607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</a:rPr>
              <a:t>远处</a:t>
            </a:r>
            <a:endParaRPr lang="zh-CN" altLang="en-US" sz="3200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96285" y="1143000"/>
            <a:ext cx="1038225" cy="5607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</a:rPr>
              <a:t>近些</a:t>
            </a:r>
            <a:endParaRPr lang="zh-CN" altLang="en-US" sz="3200" b="1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7752" y="1142990"/>
            <a:ext cx="1356360" cy="5607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</a:rPr>
              <a:t>再近些</a:t>
            </a:r>
            <a:endParaRPr lang="zh-CN" altLang="en-US" sz="3200" b="1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2264" y="1142990"/>
            <a:ext cx="949960" cy="5607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</a:rPr>
              <a:t>更近</a:t>
            </a:r>
            <a:endParaRPr lang="zh-CN" altLang="en-US" sz="3200" b="1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4720" y="1857375"/>
            <a:ext cx="567690" cy="1207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从远处</a:t>
            </a:r>
            <a:endParaRPr lang="zh-CN" altLang="en-US" sz="2800" b="1" dirty="0" smtClean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9676" y="1785932"/>
            <a:ext cx="567690" cy="1856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过了一会儿</a:t>
            </a:r>
            <a:endParaRPr lang="zh-CN" altLang="en-US" sz="28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06577" y="1785932"/>
            <a:ext cx="567690" cy="11410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再近些</a:t>
            </a:r>
            <a:endParaRPr lang="zh-CN" altLang="en-US" sz="28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34480" y="1785620"/>
            <a:ext cx="567690" cy="2344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浪潮越来越</a:t>
            </a:r>
            <a:r>
              <a:rPr lang="zh-CN" altLang="en-US" sz="28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近</a:t>
            </a:r>
            <a:endParaRPr lang="zh-CN" altLang="en-US" sz="28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2214546" y="928676"/>
            <a:ext cx="5429288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858148" y="714362"/>
            <a:ext cx="85725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由远及近</a:t>
            </a:r>
            <a:endParaRPr lang="zh-CN" alt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c.zjol.com.cn/g1/M00234FCggSDlnYqWSARHfJAAGRzyPtMZ4555.jpg?width=720&amp;height=505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703" y="369915"/>
            <a:ext cx="5705872" cy="400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2"/>
          <p:cNvSpPr/>
          <p:nvPr/>
        </p:nvSpPr>
        <p:spPr>
          <a:xfrm>
            <a:off x="5796136" y="3075806"/>
            <a:ext cx="3096344" cy="1296144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点击播放视频</a:t>
            </a:r>
            <a:endParaRPr lang="en-US" altLang="zh-CN" sz="2800" dirty="0" smtClean="0"/>
          </a:p>
          <a:p>
            <a:pPr algn="ctr"/>
            <a:r>
              <a:rPr lang="zh-CN" altLang="en-US" sz="2800" dirty="0" smtClean="0"/>
              <a:t>感受大潮之奇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07085" y="628650"/>
            <a:ext cx="774001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早在一千多年前，诗人</a:t>
            </a:r>
            <a:r>
              <a:rPr lang="zh-CN" altLang="en-US" sz="28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范仲淹</a:t>
            </a:r>
            <a:r>
              <a:rPr lang="zh-CN" altLang="zh-CN" sz="28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就发出这样的感叹：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海面雷霆聚，江心瀑布横</a:t>
            </a:r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</a:t>
            </a:r>
            <a:endParaRPr lang="zh-CN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8035" y="1844040"/>
            <a:ext cx="802957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五百多年前，王在晋也写下了这样的诗句：</a:t>
            </a:r>
            <a:endParaRPr lang="en-US" altLang="zh-CN" sz="2800" dirty="0" smtClean="0">
              <a:solidFill>
                <a:srgbClr val="444444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海阔天空浪若雷，钱塘潮涌自天来。</a:t>
            </a:r>
            <a:endParaRPr lang="zh-CN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7085" y="3018155"/>
            <a:ext cx="822325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连我们伟大领袖毛主席也这样说：</a:t>
            </a:r>
            <a:endParaRPr lang="en-US" altLang="zh-CN" sz="2800" dirty="0" smtClean="0">
              <a:solidFill>
                <a:srgbClr val="444444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千里波涛滚滚来，雪花飞向钓鱼台。</a:t>
            </a:r>
            <a:r>
              <a:rPr lang="zh-CN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  </a:t>
            </a:r>
            <a:r>
              <a:rPr lang="zh-CN" altLang="zh-CN" sz="28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 </a:t>
            </a:r>
            <a:endParaRPr lang="zh-CN" altLang="zh-CN" sz="2800" dirty="0" smtClean="0">
              <a:solidFill>
                <a:srgbClr val="444444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0" y="1499870"/>
            <a:ext cx="588200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zh-CN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</a:rPr>
              <a:t>让我们把这种种的感叹，再化为优美的文字，一起来读读这两段话吧！（齐读、背诵）</a:t>
            </a:r>
            <a:endParaRPr lang="zh-CN" altLang="zh-CN" sz="3200" b="1" dirty="0" smtClean="0">
              <a:latin typeface="华文楷体" panose="02010600040101010101" pitchFamily="2" charset="-122"/>
              <a:ea typeface="华文楷体" panose="0201060004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1" y="1256341"/>
            <a:ext cx="1435260" cy="2056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34565" y="1718310"/>
            <a:ext cx="585787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默读第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自然段，感受潮过后的奇。说一说江面上有什么变化。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98" y="1718473"/>
            <a:ext cx="1190785" cy="1706479"/>
          </a:xfrm>
          <a:prstGeom prst="rect">
            <a:avLst/>
          </a:prstGeom>
        </p:spPr>
      </p:pic>
      <p:sp>
        <p:nvSpPr>
          <p:cNvPr id="4" name="流程图: 准备 3"/>
          <p:cNvSpPr/>
          <p:nvPr/>
        </p:nvSpPr>
        <p:spPr>
          <a:xfrm>
            <a:off x="323528" y="494918"/>
            <a:ext cx="2448272" cy="64807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潮过后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68" y="1066930"/>
            <a:ext cx="7602068" cy="20390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霎时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潮头奔腾西去，可是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余潮还在漫天卷地般涌来，江面上依旧风号浪吼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过了好久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，钱塘江才恢复了平静。看看堤下，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江水已经涨了两丈来高了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860032" y="2961851"/>
            <a:ext cx="4661330" cy="1482339"/>
            <a:chOff x="3404156" y="3653005"/>
            <a:chExt cx="6215106" cy="2071702"/>
          </a:xfrm>
        </p:grpSpPr>
        <p:sp>
          <p:nvSpPr>
            <p:cNvPr id="7" name="七角星 6"/>
            <p:cNvSpPr/>
            <p:nvPr/>
          </p:nvSpPr>
          <p:spPr>
            <a:xfrm>
              <a:off x="3404156" y="3653005"/>
              <a:ext cx="6215106" cy="2071702"/>
            </a:xfrm>
            <a:prstGeom prst="star7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475725" y="4105701"/>
              <a:ext cx="4071966" cy="1333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足见钱塘江大潮声势之猛，水量之大</a:t>
              </a:r>
              <a:r>
                <a:rPr lang="zh-CN" altLang="en-US" sz="1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zh-CN" altLang="en-US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284374" y="358318"/>
            <a:ext cx="106663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时间短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上箭头 5"/>
          <p:cNvSpPr/>
          <p:nvPr/>
        </p:nvSpPr>
        <p:spPr>
          <a:xfrm>
            <a:off x="1567993" y="796900"/>
            <a:ext cx="324036" cy="27003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92768" y="3201386"/>
            <a:ext cx="3068469" cy="753531"/>
            <a:chOff x="4976664" y="2322275"/>
            <a:chExt cx="3068469" cy="753531"/>
          </a:xfrm>
        </p:grpSpPr>
        <p:sp>
          <p:nvSpPr>
            <p:cNvPr id="10" name="流程图: 资料带 9"/>
            <p:cNvSpPr/>
            <p:nvPr/>
          </p:nvSpPr>
          <p:spPr>
            <a:xfrm>
              <a:off x="5004047" y="2322275"/>
              <a:ext cx="1826141" cy="753531"/>
            </a:xfrm>
            <a:prstGeom prst="flowChartPunchedTap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76664" y="2406652"/>
              <a:ext cx="3068469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声音：风号浪吼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云形 11"/>
          <p:cNvSpPr/>
          <p:nvPr/>
        </p:nvSpPr>
        <p:spPr>
          <a:xfrm>
            <a:off x="1075988" y="3938680"/>
            <a:ext cx="2991955" cy="1085638"/>
          </a:xfrm>
          <a:prstGeom prst="cloud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191487" y="3981499"/>
            <a:ext cx="2876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江面：漫天卷地、余波涌来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6084168" y="2057690"/>
            <a:ext cx="1656184" cy="2875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3131841" y="2597716"/>
            <a:ext cx="2531868" cy="508234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805129" y="2041663"/>
            <a:ext cx="2758759" cy="3236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4028329" y="2041663"/>
            <a:ext cx="451070" cy="508234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740417" y="2074030"/>
            <a:ext cx="1610596" cy="508234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2" grpId="0" animBg="1"/>
      <p:bldP spid="13" grpId="0"/>
      <p:bldP spid="15" grpId="0" bldLvl="0" animBg="1"/>
      <p:bldP spid="17" grpId="0" bldLvl="0" animBg="1"/>
      <p:bldP spid="18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" y="1407795"/>
            <a:ext cx="7209155" cy="2269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6"/>
          <p:cNvSpPr txBox="1"/>
          <p:nvPr/>
        </p:nvSpPr>
        <p:spPr>
          <a:xfrm>
            <a:off x="1283334" y="1271905"/>
            <a:ext cx="7249105" cy="19861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人声鼎沸   风号浪吼   锣鼓喧天  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震耳欲聋   声如洪钟   铿锵有力</a:t>
            </a:r>
            <a:r>
              <a:rPr lang="zh-CN" altLang="en-US" sz="3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 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11"/>
          <p:cNvSpPr txBox="1"/>
          <p:nvPr/>
        </p:nvSpPr>
        <p:spPr>
          <a:xfrm>
            <a:off x="1282707" y="488657"/>
            <a:ext cx="5218119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词语积累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描写声音的词语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98" y="46517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4.so.qhmsg.com/bdr/837__/t017bf8730e2ffbd129.jpg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00" y="0"/>
            <a:ext cx="9165600" cy="513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1802196" y="843557"/>
            <a:ext cx="6984776" cy="317009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学了这篇课文后，说一说课文是按照什么顺序描写钱塘江大潮的，你的头脑中浮现出怎样的画面，选择印象最深的和同学交流。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01054"/>
            <a:ext cx="1435260" cy="205682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932040" y="3396273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529938" y="824911"/>
            <a:ext cx="1428760" cy="656213"/>
            <a:chOff x="2071670" y="1142990"/>
            <a:chExt cx="1428760" cy="656213"/>
          </a:xfrm>
        </p:grpSpPr>
        <p:sp>
          <p:nvSpPr>
            <p:cNvPr id="21" name="圆角矩形 20"/>
            <p:cNvSpPr/>
            <p:nvPr/>
          </p:nvSpPr>
          <p:spPr>
            <a:xfrm>
              <a:off x="2071670" y="1142990"/>
              <a:ext cx="1428760" cy="628648"/>
            </a:xfrm>
            <a:prstGeom prst="roundRect">
              <a:avLst/>
            </a:prstGeom>
            <a:solidFill>
              <a:srgbClr val="FF66FF"/>
            </a:solidFill>
            <a:ln>
              <a:solidFill>
                <a:srgbClr val="FF66FF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071670" y="1214428"/>
              <a:ext cx="142876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潮来前</a:t>
              </a:r>
              <a:r>
                <a:rPr lang="en-US" altLang="zh-CN" sz="3200" b="1" dirty="0" smtClean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en-US" sz="3200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173012" y="824911"/>
            <a:ext cx="4106726" cy="642942"/>
            <a:chOff x="3714744" y="1142990"/>
            <a:chExt cx="4106726" cy="642942"/>
          </a:xfrm>
        </p:grpSpPr>
        <p:sp>
          <p:nvSpPr>
            <p:cNvPr id="22" name="五边形 21"/>
            <p:cNvSpPr/>
            <p:nvPr/>
          </p:nvSpPr>
          <p:spPr>
            <a:xfrm rot="10800000">
              <a:off x="3714744" y="1142990"/>
              <a:ext cx="4071966" cy="642942"/>
            </a:xfrm>
            <a:prstGeom prst="homePlate">
              <a:avLst>
                <a:gd name="adj" fmla="val 78093"/>
              </a:avLst>
            </a:prstGeom>
            <a:solidFill>
              <a:srgbClr val="CAFAFE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3929058" y="1201157"/>
              <a:ext cx="389241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江面宽阔，薄雾笼罩</a:t>
              </a:r>
              <a:endParaRPr lang="zh-CN" altLang="en-US" sz="3200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529938" y="1696461"/>
            <a:ext cx="1428760" cy="628648"/>
            <a:chOff x="2071670" y="1857370"/>
            <a:chExt cx="1428760" cy="628648"/>
          </a:xfrm>
        </p:grpSpPr>
        <p:sp>
          <p:nvSpPr>
            <p:cNvPr id="23" name="圆角矩形 22"/>
            <p:cNvSpPr/>
            <p:nvPr/>
          </p:nvSpPr>
          <p:spPr>
            <a:xfrm>
              <a:off x="2071670" y="1857370"/>
              <a:ext cx="1428760" cy="628648"/>
            </a:xfrm>
            <a:prstGeom prst="roundRect">
              <a:avLst/>
            </a:prstGeom>
            <a:solidFill>
              <a:srgbClr val="FF66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2071670" y="1857370"/>
              <a:ext cx="1420582" cy="58477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潮来时</a:t>
              </a:r>
              <a:endParaRPr lang="zh-CN" altLang="en-US" sz="3200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244450" y="1682167"/>
            <a:ext cx="4071966" cy="642942"/>
            <a:chOff x="3786182" y="1928808"/>
            <a:chExt cx="4071966" cy="642942"/>
          </a:xfrm>
        </p:grpSpPr>
        <p:sp>
          <p:nvSpPr>
            <p:cNvPr id="25" name="五边形 24"/>
            <p:cNvSpPr/>
            <p:nvPr/>
          </p:nvSpPr>
          <p:spPr>
            <a:xfrm rot="10800000">
              <a:off x="3786182" y="1928808"/>
              <a:ext cx="4071966" cy="642942"/>
            </a:xfrm>
            <a:prstGeom prst="homePlate">
              <a:avLst>
                <a:gd name="adj" fmla="val 78093"/>
              </a:avLst>
            </a:prstGeom>
            <a:solidFill>
              <a:srgbClr val="CAFAFE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929058" y="1928808"/>
              <a:ext cx="389241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万马齐进，山崩地裂</a:t>
              </a:r>
              <a:endParaRPr lang="zh-CN" altLang="en-US" sz="3200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529938" y="2553717"/>
            <a:ext cx="1428760" cy="628648"/>
            <a:chOff x="2143108" y="2714626"/>
            <a:chExt cx="1428760" cy="628648"/>
          </a:xfrm>
        </p:grpSpPr>
        <p:sp>
          <p:nvSpPr>
            <p:cNvPr id="24" name="圆角矩形 23"/>
            <p:cNvSpPr/>
            <p:nvPr/>
          </p:nvSpPr>
          <p:spPr>
            <a:xfrm>
              <a:off x="2143108" y="2714626"/>
              <a:ext cx="1428760" cy="628648"/>
            </a:xfrm>
            <a:prstGeom prst="roundRect">
              <a:avLst/>
            </a:prstGeom>
            <a:solidFill>
              <a:srgbClr val="FF66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143108" y="2714626"/>
              <a:ext cx="1420582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潮过后</a:t>
              </a:r>
              <a:endParaRPr lang="zh-CN" altLang="en-US" sz="3200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138252" y="2539423"/>
            <a:ext cx="4178164" cy="642942"/>
            <a:chOff x="3714744" y="2714626"/>
            <a:chExt cx="4178164" cy="642942"/>
          </a:xfrm>
        </p:grpSpPr>
        <p:sp>
          <p:nvSpPr>
            <p:cNvPr id="26" name="五边形 25"/>
            <p:cNvSpPr/>
            <p:nvPr/>
          </p:nvSpPr>
          <p:spPr>
            <a:xfrm rot="10800000">
              <a:off x="3714744" y="2714626"/>
              <a:ext cx="4071966" cy="642942"/>
            </a:xfrm>
            <a:prstGeom prst="homePlate">
              <a:avLst>
                <a:gd name="adj" fmla="val 78093"/>
              </a:avLst>
            </a:prstGeom>
            <a:solidFill>
              <a:srgbClr val="CAFAFE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000496" y="2714626"/>
              <a:ext cx="389241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漫天卷地，风号浪吼</a:t>
              </a:r>
              <a:endParaRPr lang="zh-CN" altLang="en-US" sz="3200" dirty="0"/>
            </a:p>
          </p:txBody>
        </p:sp>
      </p:grpSp>
      <p:sp>
        <p:nvSpPr>
          <p:cNvPr id="20" name="爆炸形 1 19"/>
          <p:cNvSpPr/>
          <p:nvPr/>
        </p:nvSpPr>
        <p:spPr>
          <a:xfrm>
            <a:off x="4674037" y="3291830"/>
            <a:ext cx="3000396" cy="1508161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天下奇观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827584" y="928690"/>
            <a:ext cx="1123957" cy="227031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</a:rPr>
              <a:t>时间顺序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627534"/>
            <a:ext cx="7848872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你们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知道吗？海宁市一直在向联合国教科文组织遗产委员会申请，要求将天下奇观钱塘江大潮列为世界遗产。为了帮助钱塘江大潮提升知名度，我们来给钱塘江大潮写写广告语吧！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75656" y="2643758"/>
            <a:ext cx="59029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八月十八钱江潮，壮观天下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谁不晓。</a:t>
            </a:r>
            <a:endParaRPr lang="zh-CN" altLang="en-US" sz="28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76085" y="3213739"/>
            <a:ext cx="59029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此潮只应天上有，人间能得几回看。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60443" y="3867894"/>
            <a:ext cx="59029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你若不观钱江潮，枉在人间走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一遭。</a:t>
            </a:r>
            <a:endParaRPr lang="zh-CN" altLang="en-US" sz="28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671" y="411142"/>
            <a:ext cx="3367759" cy="619821"/>
            <a:chOff x="192083" y="479078"/>
            <a:chExt cx="2742982" cy="456338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366860" cy="456338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959854" y="884858"/>
            <a:ext cx="1477007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latin typeface="微软雅黑" panose="020B0503020204020204" charset="-122"/>
                <a:ea typeface="微软雅黑" panose="020B0503020204020204" charset="-122"/>
              </a:rPr>
              <a:t>观     潮</a:t>
            </a:r>
            <a:endParaRPr lang="zh-CN" altLang="en-US" sz="3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37" y="1891020"/>
            <a:ext cx="48895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钱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塘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江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潮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41339" y="2071360"/>
            <a:ext cx="48895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奇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1571618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潮来前：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0232" y="1571618"/>
            <a:ext cx="693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平静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2786064"/>
            <a:ext cx="9486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潮来时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1928794" y="2285998"/>
            <a:ext cx="214314" cy="1428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/>
          </a:p>
        </p:txBody>
      </p:sp>
      <p:sp>
        <p:nvSpPr>
          <p:cNvPr id="13" name="TextBox 12"/>
          <p:cNvSpPr txBox="1"/>
          <p:nvPr/>
        </p:nvSpPr>
        <p:spPr>
          <a:xfrm>
            <a:off x="2214546" y="2071684"/>
            <a:ext cx="4381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远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14546" y="2500312"/>
            <a:ext cx="693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近些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4546" y="3000378"/>
            <a:ext cx="693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再近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4546" y="3429006"/>
            <a:ext cx="693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更近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14678" y="2071684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像闷雷滚动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75990" y="2071684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一条白线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36596" y="2500312"/>
            <a:ext cx="24841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长   粗   横贯江面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00694" y="3000378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白色城墙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00694" y="3643320"/>
            <a:ext cx="196977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千万匹白色战马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24" y="3943042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潮过后：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47676" y="3943446"/>
            <a:ext cx="2990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余波涌来，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涨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了两丈来高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43240" y="2786064"/>
            <a:ext cx="171450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响声越来越大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86116" y="3357568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山崩地裂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左大括号 28"/>
          <p:cNvSpPr/>
          <p:nvPr/>
        </p:nvSpPr>
        <p:spPr>
          <a:xfrm>
            <a:off x="608330" y="1851660"/>
            <a:ext cx="75565" cy="2376170"/>
          </a:xfrm>
          <a:prstGeom prst="leftBrace">
            <a:avLst/>
          </a:prstGeom>
          <a:ln w="158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0" name="右大括号 29"/>
          <p:cNvSpPr/>
          <p:nvPr/>
        </p:nvSpPr>
        <p:spPr>
          <a:xfrm>
            <a:off x="7956550" y="1563370"/>
            <a:ext cx="75565" cy="2736215"/>
          </a:xfrm>
          <a:prstGeom prst="rightBrace">
            <a:avLst/>
          </a:prstGeom>
          <a:ln w="158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1959" y="1446602"/>
            <a:ext cx="8143932" cy="2468880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本文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描写了观看钱塘江大潮的盛况，展现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了（       ），（       ），（       ）的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景象，赞美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了（                      ），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抒发了对大好河山的热爱之情。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7545" y="409957"/>
            <a:ext cx="2818572" cy="577080"/>
            <a:chOff x="179512" y="441015"/>
            <a:chExt cx="2481672" cy="487529"/>
          </a:xfrm>
        </p:grpSpPr>
        <p:sp>
          <p:nvSpPr>
            <p:cNvPr id="4" name="文本框 14"/>
            <p:cNvSpPr txBox="1"/>
            <p:nvPr/>
          </p:nvSpPr>
          <p:spPr>
            <a:xfrm>
              <a:off x="624427" y="441015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1142025" y="2114591"/>
            <a:ext cx="13436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潮来前</a:t>
            </a:r>
            <a:endParaRPr lang="zh-CN" altLang="en-US" sz="3000" dirty="0"/>
          </a:p>
        </p:txBody>
      </p:sp>
      <p:sp>
        <p:nvSpPr>
          <p:cNvPr id="7" name="矩形 6"/>
          <p:cNvSpPr/>
          <p:nvPr/>
        </p:nvSpPr>
        <p:spPr>
          <a:xfrm>
            <a:off x="3642672" y="2160311"/>
            <a:ext cx="13436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潮来时</a:t>
            </a:r>
            <a:endParaRPr lang="zh-CN" altLang="en-US" sz="3000" dirty="0"/>
          </a:p>
        </p:txBody>
      </p:sp>
      <p:sp>
        <p:nvSpPr>
          <p:cNvPr id="8" name="矩形 7"/>
          <p:cNvSpPr/>
          <p:nvPr/>
        </p:nvSpPr>
        <p:spPr>
          <a:xfrm>
            <a:off x="6135096" y="2114548"/>
            <a:ext cx="13436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潮来后</a:t>
            </a:r>
            <a:endParaRPr lang="zh-CN" altLang="en-US" sz="3000" dirty="0"/>
          </a:p>
        </p:txBody>
      </p:sp>
      <p:sp>
        <p:nvSpPr>
          <p:cNvPr id="9" name="矩形 8"/>
          <p:cNvSpPr/>
          <p:nvPr/>
        </p:nvSpPr>
        <p:spPr>
          <a:xfrm>
            <a:off x="2956867" y="2734630"/>
            <a:ext cx="443422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大潮的奇特、雄伟与壮观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/>
      <p:bldP spid="7" grpId="0"/>
      <p:bldP spid="8" grpId="0"/>
      <p:bldP spid="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175" y="-11430"/>
            <a:ext cx="9150350" cy="516318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22264" y="378906"/>
            <a:ext cx="2581646" cy="577177"/>
            <a:chOff x="257523" y="411428"/>
            <a:chExt cx="2298253" cy="494380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523" y="411428"/>
              <a:ext cx="366860" cy="456338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3713480" y="806450"/>
            <a:ext cx="1991360" cy="52197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观潮的历史</a:t>
            </a:r>
            <a:endParaRPr lang="zh-CN" altLang="en-US" sz="2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599" y="1475566"/>
            <a:ext cx="7560841" cy="2676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观潮始于汉魏，盛于唐宋，至今已有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2000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余年的历史，成为当地奇观。每当观潮日到来时，堤坝上车如水流，人山人海。滚滚潮水由远及近涌来，形成汹涌的浪涛，犹如万马奔腾；遇到河床受阻时，浪潮掀起三五米高，有排山倒海之势。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 想要看到钱塘江盛景，需要选好地段：塔旁观“一线潮”，八堡看“汇合潮”，老盐仓赏“回头潮”。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270" y="-4445"/>
            <a:ext cx="9154795" cy="51581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93645" y="1227455"/>
            <a:ext cx="19170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167630" y="449580"/>
            <a:ext cx="3268980" cy="224536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浪淘沙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八月涛声吼地来，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头高数丈触山回。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须臾却入海门去，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卷起沙堆似雪堆。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2976" y="1716079"/>
            <a:ext cx="6590156" cy="19456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b="1" dirty="0"/>
              <a:t> </a:t>
            </a:r>
            <a:endParaRPr lang="en-US" altLang="zh-CN" b="1" dirty="0"/>
          </a:p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远处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小山在云雾中若隐若现。（   ）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 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从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远处传来隆隆的声音，好像闷雷滚动。（   ）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1192859"/>
            <a:ext cx="55948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一、判断下面句子是否是比喻句。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314483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37011" y="193039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134634" y="379002"/>
            <a:ext cx="2722854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357304"/>
            <a:ext cx="8429684" cy="283845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霎时，潮头（      ） 西去，可是余波还在漫天卷地般涌来。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过了一会儿，响声越来越大，只见东边水天相接的地方出现一条白线，人群又（     ）起来。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3.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眼看着火箭成功发射，指挥中心大厅里一片（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9717" y="428610"/>
            <a:ext cx="268541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二、选词填空。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00364" y="857238"/>
            <a:ext cx="312801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欢腾  沸腾  奔腾</a:t>
            </a:r>
            <a:endParaRPr lang="zh-CN" alt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414066" y="142874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奔腾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7953" y="309658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沸腾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0502" y="362016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欢腾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399" y="535926"/>
            <a:ext cx="69754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三、按顺序排列下面的句子，用序号表示。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52829"/>
            <a:ext cx="7529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）浪潮越来越近，犹如千万匹白色战马齐头并进。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785932"/>
            <a:ext cx="69176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）那条白线很快向前移动，逐渐拉长、变粗。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2285998"/>
            <a:ext cx="78359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）潮来了，只见东边水天相接的地方出现一条白线。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2786064"/>
            <a:ext cx="7529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）潮头奔腾西去，过了很久，江面才恢复了平静。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3286130"/>
            <a:ext cx="792316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）白线更近了，只见白浪翻滚，形成一道两丈多高的水墙。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2285998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1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1785932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2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3286130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3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1285866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4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1538" y="2786064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5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3"/>
          <p:cNvSpPr txBox="1"/>
          <p:nvPr/>
        </p:nvSpPr>
        <p:spPr>
          <a:xfrm>
            <a:off x="1000100" y="2072001"/>
            <a:ext cx="1371016" cy="510778"/>
          </a:xfrm>
          <a:prstGeom prst="flowChartAlternateProcess">
            <a:avLst/>
          </a:prstGeom>
          <a:noFill/>
          <a:ln w="28575">
            <a:solidFill>
              <a:srgbClr val="008CAA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5000"/>
                </a:solidFill>
              </a:rPr>
              <a:t>观潮</a:t>
            </a:r>
            <a:endParaRPr lang="zh-CN" altLang="en-US" sz="2400" dirty="0">
              <a:solidFill>
                <a:srgbClr val="875000"/>
              </a:solidFill>
            </a:endParaRPr>
          </a:p>
        </p:txBody>
      </p:sp>
      <p:sp>
        <p:nvSpPr>
          <p:cNvPr id="16" name="文本框 4"/>
          <p:cNvSpPr txBox="1"/>
          <p:nvPr/>
        </p:nvSpPr>
        <p:spPr>
          <a:xfrm>
            <a:off x="2000232" y="3786513"/>
            <a:ext cx="4074450" cy="510778"/>
          </a:xfrm>
          <a:prstGeom prst="flowChartAlternateProcess">
            <a:avLst/>
          </a:prstGeom>
          <a:noFill/>
          <a:ln w="28575">
            <a:solidFill>
              <a:srgbClr val="008CAA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5000"/>
                </a:solidFill>
              </a:rPr>
              <a:t>八月十八湖，壮观天下无。</a:t>
            </a:r>
            <a:endParaRPr lang="zh-CN" altLang="en-US" sz="2400" dirty="0">
              <a:solidFill>
                <a:srgbClr val="875000"/>
              </a:solidFill>
            </a:endParaRPr>
          </a:p>
        </p:txBody>
      </p:sp>
      <p:sp>
        <p:nvSpPr>
          <p:cNvPr id="17" name="文本框 5"/>
          <p:cNvSpPr txBox="1"/>
          <p:nvPr/>
        </p:nvSpPr>
        <p:spPr>
          <a:xfrm>
            <a:off x="3428992" y="2072001"/>
            <a:ext cx="1524516" cy="510778"/>
          </a:xfrm>
          <a:prstGeom prst="flowChartAlternateProcess">
            <a:avLst/>
          </a:prstGeom>
          <a:noFill/>
          <a:ln w="28575">
            <a:solidFill>
              <a:srgbClr val="008CAA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5000"/>
                </a:solidFill>
              </a:rPr>
              <a:t>潮来时</a:t>
            </a:r>
            <a:endParaRPr lang="en-US" altLang="zh-CN" sz="2400" dirty="0">
              <a:solidFill>
                <a:srgbClr val="875000"/>
              </a:solidFill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3428992" y="1286183"/>
            <a:ext cx="1624630" cy="510778"/>
          </a:xfrm>
          <a:prstGeom prst="flowChartAlternateProcess">
            <a:avLst/>
          </a:prstGeom>
          <a:noFill/>
          <a:ln w="28575">
            <a:solidFill>
              <a:srgbClr val="008CAA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5000"/>
                </a:solidFill>
              </a:rPr>
              <a:t>潮来前</a:t>
            </a:r>
            <a:endParaRPr lang="zh-CN" altLang="en-US" sz="2400" dirty="0">
              <a:solidFill>
                <a:srgbClr val="875000"/>
              </a:solidFill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2643174" y="2214877"/>
            <a:ext cx="288032" cy="288032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下箭头 23"/>
          <p:cNvSpPr/>
          <p:nvPr/>
        </p:nvSpPr>
        <p:spPr>
          <a:xfrm rot="16200000">
            <a:off x="5386963" y="2185732"/>
            <a:ext cx="288032" cy="346321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6"/>
          <p:cNvSpPr txBox="1"/>
          <p:nvPr/>
        </p:nvSpPr>
        <p:spPr>
          <a:xfrm>
            <a:off x="3428992" y="2857819"/>
            <a:ext cx="1624630" cy="510778"/>
          </a:xfrm>
          <a:prstGeom prst="flowChartAlternateProcess">
            <a:avLst/>
          </a:prstGeom>
          <a:noFill/>
          <a:ln w="28575">
            <a:solidFill>
              <a:srgbClr val="008CAA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5000"/>
                </a:solidFill>
              </a:rPr>
              <a:t>潮来后</a:t>
            </a:r>
            <a:endParaRPr lang="zh-CN" altLang="en-US" sz="2400" dirty="0">
              <a:solidFill>
                <a:srgbClr val="875000"/>
              </a:solidFill>
            </a:endParaRPr>
          </a:p>
        </p:txBody>
      </p:sp>
      <p:sp>
        <p:nvSpPr>
          <p:cNvPr id="27" name="文本框 6"/>
          <p:cNvSpPr txBox="1"/>
          <p:nvPr/>
        </p:nvSpPr>
        <p:spPr>
          <a:xfrm>
            <a:off x="5714691" y="2071367"/>
            <a:ext cx="1624630" cy="510778"/>
          </a:xfrm>
          <a:prstGeom prst="flowChartAlternateProcess">
            <a:avLst/>
          </a:prstGeom>
          <a:noFill/>
          <a:ln w="28575">
            <a:solidFill>
              <a:srgbClr val="008CAA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5000"/>
                </a:solidFill>
              </a:rPr>
              <a:t>山崩地裂</a:t>
            </a:r>
            <a:endParaRPr lang="zh-CN" altLang="en-US" sz="2400" dirty="0">
              <a:solidFill>
                <a:srgbClr val="875000"/>
              </a:solidFill>
            </a:endParaRPr>
          </a:p>
        </p:txBody>
      </p:sp>
      <p:sp>
        <p:nvSpPr>
          <p:cNvPr id="28" name="文本框 6"/>
          <p:cNvSpPr txBox="1"/>
          <p:nvPr/>
        </p:nvSpPr>
        <p:spPr>
          <a:xfrm>
            <a:off x="5715008" y="1286183"/>
            <a:ext cx="1624630" cy="510778"/>
          </a:xfrm>
          <a:prstGeom prst="flowChartAlternateProcess">
            <a:avLst/>
          </a:prstGeom>
          <a:noFill/>
          <a:ln w="28575">
            <a:solidFill>
              <a:srgbClr val="008CAA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5000"/>
                </a:solidFill>
              </a:rPr>
              <a:t>江面平静</a:t>
            </a:r>
            <a:endParaRPr lang="zh-CN" altLang="en-US" sz="2400" dirty="0">
              <a:solidFill>
                <a:srgbClr val="875000"/>
              </a:solidFill>
            </a:endParaRPr>
          </a:p>
        </p:txBody>
      </p:sp>
      <p:sp>
        <p:nvSpPr>
          <p:cNvPr id="30" name="文本框 6"/>
          <p:cNvSpPr txBox="1"/>
          <p:nvPr/>
        </p:nvSpPr>
        <p:spPr>
          <a:xfrm>
            <a:off x="5786446" y="2857819"/>
            <a:ext cx="1624630" cy="510778"/>
          </a:xfrm>
          <a:prstGeom prst="flowChartAlternateProcess">
            <a:avLst/>
          </a:prstGeom>
          <a:noFill/>
          <a:ln w="28575">
            <a:solidFill>
              <a:srgbClr val="008CAA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5000"/>
                </a:solidFill>
              </a:rPr>
              <a:t>风号怒吼</a:t>
            </a:r>
            <a:endParaRPr lang="zh-CN" altLang="en-US" sz="2400" dirty="0">
              <a:solidFill>
                <a:srgbClr val="875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0034" y="500048"/>
            <a:ext cx="722249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四、做小导游，把钱塘江大潮的景观讲述给家长听。</a:t>
            </a:r>
            <a:endParaRPr lang="zh-CN" altLang="en-US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4" grpId="0" bldLvl="0" animBg="1"/>
      <p:bldP spid="14" grpId="0" bldLvl="0" animBg="1"/>
      <p:bldP spid="27" grpId="0" bldLvl="0" animBg="1"/>
      <p:bldP spid="28" grpId="0" bldLvl="0" animBg="1"/>
      <p:bldP spid="30" grpId="0" bldLvl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5314</Words>
  <Application>WPS 演示</Application>
  <PresentationFormat>全屏显示(16:9)</PresentationFormat>
  <Paragraphs>858</Paragraphs>
  <Slides>69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69</vt:i4>
      </vt:variant>
    </vt:vector>
  </HeadingPairs>
  <TitlesOfParts>
    <vt:vector size="98" baseType="lpstr">
      <vt:lpstr>Arial</vt:lpstr>
      <vt:lpstr>方正书宋_GBK</vt:lpstr>
      <vt:lpstr>Wingdings</vt:lpstr>
      <vt:lpstr>Heiti SC Light</vt:lpstr>
      <vt:lpstr>Heiti SC Light</vt:lpstr>
      <vt:lpstr>楷体</vt:lpstr>
      <vt:lpstr>楷体-简</vt:lpstr>
      <vt:lpstr>黑体</vt:lpstr>
      <vt:lpstr>汉语拼音</vt:lpstr>
      <vt:lpstr>宋体</vt:lpstr>
      <vt:lpstr>幼圆</vt:lpstr>
      <vt:lpstr>汉语拼音</vt:lpstr>
      <vt:lpstr>微软雅黑</vt:lpstr>
      <vt:lpstr>华文楷体</vt:lpstr>
      <vt:lpstr>行楷-简</vt:lpstr>
      <vt:lpstr>汉仪旗黑KW</vt:lpstr>
      <vt:lpstr>宋体</vt:lpstr>
      <vt:lpstr>Arial Unicode MS</vt:lpstr>
      <vt:lpstr>Calibri</vt:lpstr>
      <vt:lpstr>Helvetica Neue</vt:lpstr>
      <vt:lpstr>汉仪书宋二KW</vt:lpstr>
      <vt:lpstr>Times New Roman</vt:lpstr>
      <vt:lpstr>冬青黑体简体中文</vt:lpstr>
      <vt:lpstr>汉仪楷体KW</vt:lpstr>
      <vt:lpstr>汉仪中黑KW</vt:lpstr>
      <vt:lpstr>苹方-简</vt:lpstr>
      <vt:lpstr>1_Office 主题​​</vt:lpstr>
      <vt:lpstr>自定义设计方案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175</cp:revision>
  <dcterms:created xsi:type="dcterms:W3CDTF">2019-07-04T09:38:12Z</dcterms:created>
  <dcterms:modified xsi:type="dcterms:W3CDTF">2019-07-04T09:38:12Z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