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10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</p:sldMasterIdLst>
  <p:notesMasterIdLst>
    <p:notesMasterId r:id="rId5"/>
  </p:notesMasterIdLst>
  <p:handoutMasterIdLst>
    <p:handoutMasterId r:id="rId18"/>
  </p:handoutMasterIdLst>
  <p:sldIdLst>
    <p:sldId id="545" r:id="rId3"/>
    <p:sldId id="846" r:id="rId4"/>
    <p:sldId id="845" r:id="rId6"/>
    <p:sldId id="962" r:id="rId7"/>
    <p:sldId id="963" r:id="rId8"/>
    <p:sldId id="977" r:id="rId9"/>
    <p:sldId id="964" r:id="rId10"/>
    <p:sldId id="965" r:id="rId11"/>
    <p:sldId id="966" r:id="rId12"/>
    <p:sldId id="906" r:id="rId13"/>
    <p:sldId id="849" r:id="rId14"/>
    <p:sldId id="968" r:id="rId15"/>
    <p:sldId id="970" r:id="rId16"/>
    <p:sldId id="969" r:id="rId17"/>
  </p:sldIdLst>
  <p:sldSz cx="9144000" cy="5143500" type="screen16x9"/>
  <p:notesSz cx="6858000" cy="9144000"/>
  <p:embeddedFontLst>
    <p:embeddedFont>
      <p:font typeface="Calibri" pitchFamily="34" charset="0"/>
      <p:regular r:id="rId22"/>
      <p:bold r:id="rId23"/>
      <p:italic r:id="rId24"/>
      <p:boldItalic r:id="rId25"/>
    </p:embeddedFont>
    <p:embeddedFont>
      <p:font typeface="黑体" charset="-122"/>
      <p:regular r:id="rId26"/>
    </p:embeddedFont>
    <p:embeddedFont>
      <p:font typeface="楷体" pitchFamily="49" charset="-122"/>
      <p:regular r:id="rId27"/>
    </p:embeddedFont>
    <p:embeddedFont>
      <p:font typeface="Comic Sans MS" charset="0"/>
      <p:regular r:id="rId28"/>
      <p:bold r:id="rId29"/>
      <p:italic r:id="rId30"/>
      <p:boldItalic r:id="rId31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20CEB7BA-57BC-404C-9576-6A7C589B65E2}">
          <p14:sldIdLst>
            <p14:sldId id="545"/>
            <p14:sldId id="846"/>
            <p14:sldId id="845"/>
            <p14:sldId id="962"/>
            <p14:sldId id="963"/>
            <p14:sldId id="977"/>
            <p14:sldId id="964"/>
            <p14:sldId id="965"/>
            <p14:sldId id="966"/>
            <p14:sldId id="906"/>
            <p14:sldId id="849"/>
            <p14:sldId id="968"/>
            <p14:sldId id="970"/>
            <p14:sldId id="969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2E2ED0"/>
    <a:srgbClr val="0070C0"/>
    <a:srgbClr val="FF6600"/>
    <a:srgbClr val="009900"/>
    <a:srgbClr val="FF9933"/>
    <a:srgbClr val="EE6060"/>
    <a:srgbClr val="FF9F9F"/>
    <a:srgbClr val="FFBF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45" autoAdjust="0"/>
    <p:restoredTop sz="94660"/>
  </p:normalViewPr>
  <p:slideViewPr>
    <p:cSldViewPr>
      <p:cViewPr varScale="1">
        <p:scale>
          <a:sx n="144" d="100"/>
          <a:sy n="144" d="100"/>
        </p:scale>
        <p:origin x="-684" y="-84"/>
      </p:cViewPr>
      <p:guideLst>
        <p:guide orient="horz" pos="1533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1" Type="http://schemas.openxmlformats.org/officeDocument/2006/relationships/font" Target="fonts/font10.fntdata"/><Relationship Id="rId30" Type="http://schemas.openxmlformats.org/officeDocument/2006/relationships/font" Target="fonts/font9.fntdata"/><Relationship Id="rId3" Type="http://schemas.openxmlformats.org/officeDocument/2006/relationships/slide" Target="slides/slide1.xml"/><Relationship Id="rId29" Type="http://schemas.openxmlformats.org/officeDocument/2006/relationships/font" Target="fonts/font8.fntdata"/><Relationship Id="rId28" Type="http://schemas.openxmlformats.org/officeDocument/2006/relationships/font" Target="fonts/font7.fntdata"/><Relationship Id="rId27" Type="http://schemas.openxmlformats.org/officeDocument/2006/relationships/font" Target="fonts/font6.fntdata"/><Relationship Id="rId26" Type="http://schemas.openxmlformats.org/officeDocument/2006/relationships/font" Target="fonts/font5.fntdata"/><Relationship Id="rId25" Type="http://schemas.openxmlformats.org/officeDocument/2006/relationships/font" Target="fonts/font4.fntdata"/><Relationship Id="rId24" Type="http://schemas.openxmlformats.org/officeDocument/2006/relationships/font" Target="fonts/font3.fntdata"/><Relationship Id="rId23" Type="http://schemas.openxmlformats.org/officeDocument/2006/relationships/font" Target="fonts/font2.fntdata"/><Relationship Id="rId22" Type="http://schemas.openxmlformats.org/officeDocument/2006/relationships/font" Target="fonts/font1.fntdata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handoutMaster" Target="handoutMasters/handoutMaster1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534" y="685800"/>
            <a:ext cx="6094934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CBEE1-2FDF-4E67-B289-6F0CB0ED400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22C2E-CAB4-4932-B1DA-131F1D28A5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CBEE1-2FDF-4E67-B289-6F0CB0ED400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22C2E-CAB4-4932-B1DA-131F1D28A5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CBEE1-2FDF-4E67-B289-6F0CB0ED400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22C2E-CAB4-4932-B1DA-131F1D28A5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CBEE1-2FDF-4E67-B289-6F0CB0ED400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22C2E-CAB4-4932-B1DA-131F1D28A5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CBEE1-2FDF-4E67-B289-6F0CB0ED4004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22C2E-CAB4-4932-B1DA-131F1D28A5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CBEE1-2FDF-4E67-B289-6F0CB0ED400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22C2E-CAB4-4932-B1DA-131F1D28A5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CBEE1-2FDF-4E67-B289-6F0CB0ED4004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22C2E-CAB4-4932-B1DA-131F1D28A5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CBEE1-2FDF-4E67-B289-6F0CB0ED400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22C2E-CAB4-4932-B1DA-131F1D28A5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CBEE1-2FDF-4E67-B289-6F0CB0ED400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22C2E-CAB4-4932-B1DA-131F1D28A5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CBEE1-2FDF-4E67-B289-6F0CB0ED400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22C2E-CAB4-4932-B1DA-131F1D28A5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D7636-5BE1-44BC-BB5F-15739D9E18E1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C0E1D-24C4-406F-9615-DBDA8D2D1F9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D7636-5BE1-44BC-BB5F-15739D9E18E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C0E1D-24C4-406F-9615-DBDA8D2D1F9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7" Type="http://schemas.openxmlformats.org/officeDocument/2006/relationships/theme" Target="../theme/theme1.xml"/><Relationship Id="rId16" Type="http://schemas.openxmlformats.org/officeDocument/2006/relationships/image" Target="../media/image1.jpeg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71" y="4768096"/>
            <a:ext cx="2133933" cy="273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DCBEE1-2FDF-4E67-B289-6F0CB0ED400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688" y="4768096"/>
            <a:ext cx="2894862" cy="273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034" y="4768096"/>
            <a:ext cx="2133933" cy="273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B22C2E-CAB4-4932-B1DA-131F1D28A512}" type="slidenum">
              <a:rPr lang="zh-CN" altLang="en-US" smtClean="0"/>
            </a:fld>
            <a:endParaRPr lang="zh-CN" altLang="en-US"/>
          </a:p>
        </p:txBody>
      </p:sp>
      <p:pic>
        <p:nvPicPr>
          <p:cNvPr id="1026" name="Picture 2" descr="C:\Users\wzsdth\Desktop\图片1_副本.jpg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88817"/>
            <a:ext cx="9163795" cy="1676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组合 6"/>
          <p:cNvGrpSpPr/>
          <p:nvPr userDrawn="1"/>
        </p:nvGrpSpPr>
        <p:grpSpPr>
          <a:xfrm>
            <a:off x="1" y="92978"/>
            <a:ext cx="2771800" cy="275590"/>
            <a:chOff x="1" y="92978"/>
            <a:chExt cx="2771800" cy="275590"/>
          </a:xfrm>
        </p:grpSpPr>
        <p:sp>
          <p:nvSpPr>
            <p:cNvPr id="8" name="矩形 7"/>
            <p:cNvSpPr/>
            <p:nvPr userDrawn="1"/>
          </p:nvSpPr>
          <p:spPr>
            <a:xfrm flipH="1">
              <a:off x="1" y="123478"/>
              <a:ext cx="2771800" cy="216000"/>
            </a:xfrm>
            <a:prstGeom prst="rect">
              <a:avLst/>
            </a:prstGeom>
            <a:gradFill flip="none" rotWithShape="1">
              <a:gsLst>
                <a:gs pos="40000">
                  <a:schemeClr val="accent5">
                    <a:lumMod val="60000"/>
                    <a:lumOff val="40000"/>
                  </a:schemeClr>
                </a:gs>
                <a:gs pos="97000">
                  <a:schemeClr val="bg1">
                    <a:alpha val="0"/>
                  </a:schemeClr>
                </a:gs>
                <a:gs pos="70000">
                  <a:schemeClr val="accent5">
                    <a:lumMod val="40000"/>
                    <a:lumOff val="60000"/>
                    <a:alpha val="76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" name="文本框 10"/>
            <p:cNvSpPr txBox="1"/>
            <p:nvPr userDrawn="1"/>
          </p:nvSpPr>
          <p:spPr>
            <a:xfrm>
              <a:off x="336747" y="92978"/>
              <a:ext cx="792480" cy="2755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1200" dirty="0">
                  <a:latin typeface="黑体" pitchFamily="49" charset="-122"/>
                  <a:ea typeface="黑体" pitchFamily="49" charset="-122"/>
                </a:rPr>
                <a:t>语文园地</a:t>
              </a:r>
              <a:endParaRPr kumimoji="1" lang="zh-CN" altLang="en-US" sz="1200" dirty="0">
                <a:latin typeface="黑体" pitchFamily="49" charset="-122"/>
                <a:ea typeface="黑体" pitchFamily="49" charset="-122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ransition/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150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15000"/>
        </a:spcBef>
        <a:buFont typeface="Arial" panose="020B060402020209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150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15000"/>
        </a:spcBef>
        <a:buFont typeface="Arial" panose="020B060402020209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15000"/>
        </a:spcBef>
        <a:buFont typeface="Arial" panose="020B060402020209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6585" indent="-171450" algn="l" defTabSz="685800" rtl="0" eaLnBrk="1" latinLnBrk="0" hangingPunct="1">
        <a:spcBef>
          <a:spcPct val="15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9485" indent="-171450" algn="l" defTabSz="685800" rtl="0" eaLnBrk="1" latinLnBrk="0" hangingPunct="1">
        <a:spcBef>
          <a:spcPct val="15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2385" indent="-171450" algn="l" defTabSz="685800" rtl="0" eaLnBrk="1" latinLnBrk="0" hangingPunct="1">
        <a:spcBef>
          <a:spcPct val="15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5285" indent="-171450" algn="l" defTabSz="685800" rtl="0" eaLnBrk="1" latinLnBrk="0" hangingPunct="1">
        <a:spcBef>
          <a:spcPct val="15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80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8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1.xml"/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5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15.xml"/><Relationship Id="rId3" Type="http://schemas.openxmlformats.org/officeDocument/2006/relationships/image" Target="../media/image8.jpeg"/><Relationship Id="rId2" Type="http://schemas.openxmlformats.org/officeDocument/2006/relationships/image" Target="../media/image6.png"/><Relationship Id="rId1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15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5.xml"/><Relationship Id="rId1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15.xml"/><Relationship Id="rId2" Type="http://schemas.openxmlformats.org/officeDocument/2006/relationships/image" Target="../media/image10.png"/><Relationship Id="rId1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15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5.xml"/><Relationship Id="rId1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15.xml"/><Relationship Id="rId3" Type="http://schemas.openxmlformats.org/officeDocument/2006/relationships/image" Target="../media/image11.jpe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15.xml"/><Relationship Id="rId2" Type="http://schemas.openxmlformats.org/officeDocument/2006/relationships/image" Target="../media/image12.jpeg"/><Relationship Id="rId1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15.xml"/><Relationship Id="rId2" Type="http://schemas.openxmlformats.org/officeDocument/2006/relationships/image" Target="../media/image6.png"/><Relationship Id="rId1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91Q58PICtZ5_1024[1]"/>
          <p:cNvPicPr>
            <a:picLocks noChangeAspect="1"/>
          </p:cNvPicPr>
          <p:nvPr/>
        </p:nvPicPr>
        <p:blipFill>
          <a:blip r:embed="rId1" cstate="print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l="16858" t="12756" r="13882" b="27205"/>
          <a:stretch>
            <a:fillRect/>
          </a:stretch>
        </p:blipFill>
        <p:spPr>
          <a:xfrm>
            <a:off x="361530" y="1275853"/>
            <a:ext cx="2519756" cy="2184424"/>
          </a:xfrm>
          <a:prstGeom prst="rect">
            <a:avLst/>
          </a:prstGeom>
        </p:spPr>
      </p:pic>
      <p:pic>
        <p:nvPicPr>
          <p:cNvPr id="5" name="图片 4" descr="09758PICqUQ_1024[1]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90704" y="303593"/>
            <a:ext cx="1470890" cy="1470890"/>
          </a:xfrm>
          <a:prstGeom prst="rect">
            <a:avLst/>
          </a:prstGeom>
        </p:spPr>
      </p:pic>
      <p:pic>
        <p:nvPicPr>
          <p:cNvPr id="2" name="图片 1" descr="12040205[1]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t="73664" b="4943"/>
          <a:stretch>
            <a:fillRect/>
          </a:stretch>
        </p:blipFill>
        <p:spPr>
          <a:xfrm>
            <a:off x="3303310" y="3621543"/>
            <a:ext cx="5720180" cy="1263212"/>
          </a:xfrm>
          <a:prstGeom prst="snip2Same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060103" y="3501033"/>
            <a:ext cx="309880" cy="2990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 sz="1350"/>
          </a:p>
        </p:txBody>
      </p:sp>
      <p:sp>
        <p:nvSpPr>
          <p:cNvPr id="7" name="矩形 6"/>
          <p:cNvSpPr/>
          <p:nvPr/>
        </p:nvSpPr>
        <p:spPr>
          <a:xfrm>
            <a:off x="3044014" y="1510473"/>
            <a:ext cx="3855720" cy="119888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  <a:scene3d>
              <a:camera prst="orthographicFront"/>
              <a:lightRig rig="threePt" dir="t">
                <a:rot lat="0" lon="0" rev="0"/>
              </a:lightRig>
            </a:scene3d>
            <a:sp3d extrusionH="120650" prstMaterial="matte"/>
          </a:bodyPr>
          <a:lstStyle/>
          <a:p>
            <a:pPr algn="ctr"/>
            <a:r>
              <a:rPr lang="zh-CN" altLang="en-US" sz="7200" b="1">
                <a:ln>
                  <a:gradFill>
                    <a:gsLst>
                      <a:gs pos="98000">
                        <a:srgbClr val="F88C89"/>
                      </a:gs>
                      <a:gs pos="86000">
                        <a:srgbClr val="F8D078"/>
                      </a:gs>
                      <a:gs pos="73000">
                        <a:srgbClr val="BAD172"/>
                      </a:gs>
                      <a:gs pos="62000">
                        <a:srgbClr val="BEC7AF"/>
                      </a:gs>
                      <a:gs pos="50000">
                        <a:srgbClr val="83D9E3"/>
                      </a:gs>
                      <a:gs pos="37000">
                        <a:srgbClr val="9C61DF"/>
                      </a:gs>
                      <a:gs pos="24000">
                        <a:srgbClr val="CA78E1"/>
                      </a:gs>
                      <a:gs pos="12000">
                        <a:srgbClr val="E564DF"/>
                      </a:gs>
                      <a:gs pos="0">
                        <a:srgbClr val="F86CC0"/>
                      </a:gs>
                    </a:gsLst>
                    <a:lin ang="0"/>
                  </a:gradFill>
                </a:ln>
                <a:gradFill>
                  <a:gsLst>
                    <a:gs pos="79000">
                      <a:srgbClr val="CCFF66"/>
                    </a:gs>
                    <a:gs pos="94000">
                      <a:srgbClr val="FFFF00">
                        <a:alpha val="50000"/>
                      </a:srgbClr>
                    </a:gs>
                    <a:gs pos="70000">
                      <a:srgbClr val="00FF00">
                        <a:alpha val="13000"/>
                      </a:srgbClr>
                    </a:gs>
                    <a:gs pos="56000">
                      <a:srgbClr val="00FFFF">
                        <a:alpha val="50000"/>
                      </a:srgbClr>
                    </a:gs>
                    <a:gs pos="43000">
                      <a:srgbClr val="00FFFF">
                        <a:alpha val="13000"/>
                      </a:srgbClr>
                    </a:gs>
                    <a:gs pos="22000">
                      <a:srgbClr val="FF00FF">
                        <a:alpha val="50000"/>
                      </a:srgbClr>
                    </a:gs>
                    <a:gs pos="33000">
                      <a:srgbClr val="9900FF">
                        <a:alpha val="50000"/>
                      </a:srgbClr>
                    </a:gs>
                    <a:gs pos="5000">
                      <a:srgbClr val="FF00FF">
                        <a:alpha val="50000"/>
                      </a:srgbClr>
                    </a:gs>
                    <a:gs pos="0">
                      <a:srgbClr val="FF3300">
                        <a:alpha val="50000"/>
                      </a:srgbClr>
                    </a:gs>
                    <a:gs pos="100000">
                      <a:srgbClr val="FF3300">
                        <a:alpha val="30000"/>
                      </a:srgbClr>
                    </a:gs>
                  </a:gsLst>
                  <a:lin ang="0"/>
                </a:gradFill>
                <a:effectLst>
                  <a:outerShdw blurRad="50800" dist="38100" algn="l" rotWithShape="0">
                    <a:srgbClr val="CC00CC">
                      <a:alpha val="40000"/>
                    </a:srgbClr>
                  </a:outerShdw>
                </a:effectLst>
              </a:rPr>
              <a:t>语文园地</a:t>
            </a:r>
            <a:endParaRPr lang="zh-CN" altLang="en-US" sz="7200" b="1">
              <a:ln>
                <a:gradFill>
                  <a:gsLst>
                    <a:gs pos="98000">
                      <a:srgbClr val="F88C89"/>
                    </a:gs>
                    <a:gs pos="86000">
                      <a:srgbClr val="F8D078"/>
                    </a:gs>
                    <a:gs pos="73000">
                      <a:srgbClr val="BAD172"/>
                    </a:gs>
                    <a:gs pos="62000">
                      <a:srgbClr val="BEC7AF"/>
                    </a:gs>
                    <a:gs pos="50000">
                      <a:srgbClr val="83D9E3"/>
                    </a:gs>
                    <a:gs pos="37000">
                      <a:srgbClr val="9C61DF"/>
                    </a:gs>
                    <a:gs pos="24000">
                      <a:srgbClr val="CA78E1"/>
                    </a:gs>
                    <a:gs pos="12000">
                      <a:srgbClr val="E564DF"/>
                    </a:gs>
                    <a:gs pos="0">
                      <a:srgbClr val="F86CC0"/>
                    </a:gs>
                  </a:gsLst>
                  <a:lin ang="0"/>
                </a:gradFill>
              </a:ln>
              <a:gradFill>
                <a:gsLst>
                  <a:gs pos="79000">
                    <a:srgbClr val="CCFF66"/>
                  </a:gs>
                  <a:gs pos="94000">
                    <a:srgbClr val="FFFF00">
                      <a:alpha val="50000"/>
                    </a:srgbClr>
                  </a:gs>
                  <a:gs pos="70000">
                    <a:srgbClr val="00FF00">
                      <a:alpha val="13000"/>
                    </a:srgbClr>
                  </a:gs>
                  <a:gs pos="56000">
                    <a:srgbClr val="00FFFF">
                      <a:alpha val="50000"/>
                    </a:srgbClr>
                  </a:gs>
                  <a:gs pos="43000">
                    <a:srgbClr val="00FFFF">
                      <a:alpha val="13000"/>
                    </a:srgbClr>
                  </a:gs>
                  <a:gs pos="22000">
                    <a:srgbClr val="FF00FF">
                      <a:alpha val="50000"/>
                    </a:srgbClr>
                  </a:gs>
                  <a:gs pos="33000">
                    <a:srgbClr val="9900FF">
                      <a:alpha val="50000"/>
                    </a:srgbClr>
                  </a:gs>
                  <a:gs pos="5000">
                    <a:srgbClr val="FF00FF">
                      <a:alpha val="50000"/>
                    </a:srgbClr>
                  </a:gs>
                  <a:gs pos="0">
                    <a:srgbClr val="FF3300">
                      <a:alpha val="50000"/>
                    </a:srgbClr>
                  </a:gs>
                  <a:gs pos="100000">
                    <a:srgbClr val="FF3300">
                      <a:alpha val="30000"/>
                    </a:srgbClr>
                  </a:gs>
                </a:gsLst>
                <a:lin ang="0"/>
              </a:gradFill>
              <a:effectLst>
                <a:outerShdw blurRad="50800" dist="38100" algn="l" rotWithShape="0">
                  <a:srgbClr val="CC00CC">
                    <a:alpha val="40000"/>
                  </a:srgbClr>
                </a:outerShdw>
              </a:effectLst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-2540" y="105410"/>
            <a:ext cx="4495800" cy="276999"/>
            <a:chOff x="-43001" y="136086"/>
            <a:chExt cx="4176534" cy="276999"/>
          </a:xfrm>
          <a:solidFill>
            <a:schemeClr val="bg1"/>
          </a:solidFill>
        </p:grpSpPr>
        <p:sp>
          <p:nvSpPr>
            <p:cNvPr id="8" name="矩形 7"/>
            <p:cNvSpPr/>
            <p:nvPr/>
          </p:nvSpPr>
          <p:spPr>
            <a:xfrm flipH="1">
              <a:off x="-36512" y="159581"/>
              <a:ext cx="4170045" cy="25209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" name="文本框 1"/>
            <p:cNvSpPr txBox="1"/>
            <p:nvPr/>
          </p:nvSpPr>
          <p:spPr>
            <a:xfrm>
              <a:off x="-43001" y="136086"/>
              <a:ext cx="2510428" cy="27699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200" dirty="0" smtClean="0">
                  <a:latin typeface="黑体" pitchFamily="49" charset="-122"/>
                  <a:ea typeface="黑体" pitchFamily="49" charset="-122"/>
                </a:rPr>
                <a:t>   </a:t>
              </a:r>
              <a:r>
                <a:rPr kumimoji="1" lang="zh-CN" altLang="en-US" sz="1200" dirty="0" smtClean="0">
                  <a:latin typeface="黑体" pitchFamily="49" charset="-122"/>
                  <a:ea typeface="黑体" pitchFamily="49" charset="-122"/>
                </a:rPr>
                <a:t>人教版  </a:t>
              </a:r>
              <a:r>
                <a:rPr kumimoji="1" lang="zh-CN" altLang="en-US" sz="1200" dirty="0">
                  <a:latin typeface="黑体" pitchFamily="49" charset="-122"/>
                  <a:ea typeface="黑体" pitchFamily="49" charset="-122"/>
                </a:rPr>
                <a:t>语文  四</a:t>
              </a:r>
              <a:r>
                <a:rPr kumimoji="1" lang="zh-CN" altLang="en-US" sz="1200" dirty="0" smtClean="0">
                  <a:latin typeface="黑体" pitchFamily="49" charset="-122"/>
                  <a:ea typeface="黑体" pitchFamily="49" charset="-122"/>
                </a:rPr>
                <a:t>年级  上册</a:t>
              </a:r>
              <a:endParaRPr kumimoji="1" lang="zh-CN" altLang="en-US" sz="1200" dirty="0">
                <a:latin typeface="黑体" pitchFamily="49" charset="-122"/>
                <a:ea typeface="黑体" pitchFamily="49" charset="-122"/>
              </a:endParaRPr>
            </a:p>
          </p:txBody>
        </p:sp>
      </p:grpSp>
    </p:spTree>
    <p:custDataLst>
      <p:tags r:id="rId4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-84002" y="244166"/>
            <a:ext cx="2571234" cy="822444"/>
            <a:chOff x="-111985" y="-57194"/>
            <a:chExt cx="3427776" cy="1096420"/>
          </a:xfrm>
        </p:grpSpPr>
        <p:cxnSp>
          <p:nvCxnSpPr>
            <p:cNvPr id="11" name="直接连接符 10"/>
            <p:cNvCxnSpPr/>
            <p:nvPr/>
          </p:nvCxnSpPr>
          <p:spPr>
            <a:xfrm>
              <a:off x="635596" y="645368"/>
              <a:ext cx="0" cy="384721"/>
            </a:xfrm>
            <a:prstGeom prst="line">
              <a:avLst/>
            </a:prstGeom>
            <a:ln w="12700">
              <a:solidFill>
                <a:srgbClr val="85434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644339" y="1039226"/>
              <a:ext cx="1490427" cy="0"/>
            </a:xfrm>
            <a:prstGeom prst="line">
              <a:avLst/>
            </a:prstGeom>
            <a:ln w="12700">
              <a:solidFill>
                <a:srgbClr val="85434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1918742" y="178827"/>
              <a:ext cx="1397049" cy="0"/>
            </a:xfrm>
            <a:prstGeom prst="line">
              <a:avLst/>
            </a:prstGeom>
            <a:ln w="12700">
              <a:solidFill>
                <a:srgbClr val="85434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3315791" y="196658"/>
              <a:ext cx="0" cy="641070"/>
            </a:xfrm>
            <a:prstGeom prst="line">
              <a:avLst/>
            </a:prstGeom>
            <a:ln w="12700">
              <a:solidFill>
                <a:srgbClr val="85434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5" name="图片 14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8510" t="64450" r="63336" b="-6857"/>
            <a:stretch>
              <a:fillRect/>
            </a:stretch>
          </p:blipFill>
          <p:spPr>
            <a:xfrm>
              <a:off x="-111985" y="-57194"/>
              <a:ext cx="1152128" cy="914751"/>
            </a:xfrm>
            <a:prstGeom prst="rect">
              <a:avLst/>
            </a:prstGeom>
          </p:spPr>
        </p:pic>
      </p:grpSp>
      <p:pic>
        <p:nvPicPr>
          <p:cNvPr id="27" name="图片 2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695006" y="3864269"/>
            <a:ext cx="963962" cy="538551"/>
          </a:xfrm>
          <a:prstGeom prst="rect">
            <a:avLst/>
          </a:prstGeom>
          <a:effectLst>
            <a:outerShdw blurRad="50800" dist="38100" dir="8100000" sx="102000" sy="102000" algn="tr" rotWithShape="0">
              <a:prstClr val="black">
                <a:alpha val="66000"/>
              </a:prstClr>
            </a:outerShdw>
          </a:effectLst>
        </p:spPr>
      </p:pic>
      <p:sp>
        <p:nvSpPr>
          <p:cNvPr id="2" name="文本框 1"/>
          <p:cNvSpPr txBox="1"/>
          <p:nvPr/>
        </p:nvSpPr>
        <p:spPr>
          <a:xfrm>
            <a:off x="1439452" y="2344040"/>
            <a:ext cx="5890704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27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1.</a:t>
            </a:r>
            <a:r>
              <a:rPr lang="zh-CN" altLang="en-US" sz="27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根据文章的描写想象画面。</a:t>
            </a:r>
            <a:endParaRPr lang="zh-CN" altLang="en-US" sz="2700" b="1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l"/>
            <a:endParaRPr lang="en-US" altLang="zh-CN" sz="2700" b="1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l"/>
            <a:r>
              <a:rPr lang="en-US" altLang="zh-CN" sz="27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2.</a:t>
            </a:r>
            <a:r>
              <a:rPr lang="zh-CN" altLang="en-US" sz="27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从文章中听到声音。</a:t>
            </a:r>
            <a:endParaRPr lang="zh-CN" altLang="en-US" sz="27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l"/>
            <a:endParaRPr lang="zh-CN" altLang="en-US" sz="27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58337" y="1167179"/>
            <a:ext cx="5234940" cy="5988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3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根据不同地描写去阅读文章</a:t>
            </a:r>
            <a:endParaRPr lang="zh-CN" altLang="en-US" sz="3300" b="1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858337" y="1995371"/>
            <a:ext cx="7427803" cy="2012471"/>
          </a:xfrm>
          <a:prstGeom prst="roundRect">
            <a:avLst/>
          </a:prstGeom>
          <a:grpFill/>
          <a:ln>
            <a:solidFill>
              <a:srgbClr val="92D05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5" name="文本框 4"/>
          <p:cNvSpPr txBox="1"/>
          <p:nvPr/>
        </p:nvSpPr>
        <p:spPr>
          <a:xfrm>
            <a:off x="672570" y="490459"/>
            <a:ext cx="1859280" cy="5988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zh-CN" sz="3300">
                <a:latin typeface="黑体" pitchFamily="49" charset="-122"/>
                <a:ea typeface="黑体" pitchFamily="49" charset="-122"/>
              </a:rPr>
              <a:t>交流平台</a:t>
            </a:r>
            <a:endParaRPr lang="zh-CN" altLang="zh-CN" sz="3300">
              <a:latin typeface="黑体" pitchFamily="49" charset="-122"/>
              <a:ea typeface="黑体" pitchFamily="49" charset="-122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74" y="172001"/>
            <a:ext cx="1401823" cy="1314179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695006" y="3864269"/>
            <a:ext cx="963962" cy="538551"/>
          </a:xfrm>
          <a:prstGeom prst="rect">
            <a:avLst/>
          </a:prstGeom>
          <a:effectLst>
            <a:outerShdw blurRad="50800" dist="38100" dir="8100000" sx="102000" sy="102000" algn="tr" rotWithShape="0">
              <a:prstClr val="black">
                <a:alpha val="66000"/>
              </a:prstClr>
            </a:outerShdw>
          </a:effectLst>
        </p:spPr>
      </p:pic>
      <p:pic>
        <p:nvPicPr>
          <p:cNvPr id="8" name="图片 7" descr="timgUV2LM12U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l="25943" t="5064" r="16220" b="3128"/>
          <a:stretch>
            <a:fillRect/>
          </a:stretch>
        </p:blipFill>
        <p:spPr>
          <a:xfrm flipH="1">
            <a:off x="-28579" y="2373573"/>
            <a:ext cx="1542815" cy="2439257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2" name="文本框 1"/>
          <p:cNvSpPr txBox="1"/>
          <p:nvPr/>
        </p:nvSpPr>
        <p:spPr>
          <a:xfrm>
            <a:off x="1716197" y="85786"/>
            <a:ext cx="6429427" cy="1060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50000"/>
              </a:lnSpc>
            </a:pPr>
            <a:endParaRPr lang="zh-CN" altLang="en-US" sz="2100"/>
          </a:p>
          <a:p>
            <a:pPr algn="ctr" fontAlgn="auto">
              <a:lnSpc>
                <a:spcPct val="150000"/>
              </a:lnSpc>
            </a:pPr>
            <a:endParaRPr lang="zh-CN" altLang="en-US" sz="2100"/>
          </a:p>
        </p:txBody>
      </p:sp>
      <p:sp>
        <p:nvSpPr>
          <p:cNvPr id="22" name="文本框 21"/>
          <p:cNvSpPr txBox="1"/>
          <p:nvPr/>
        </p:nvSpPr>
        <p:spPr>
          <a:xfrm>
            <a:off x="1932448" y="1486180"/>
            <a:ext cx="6075994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2400" b="1"/>
              <a:t>1.</a:t>
            </a:r>
            <a:r>
              <a:rPr lang="zh-CN" altLang="en-US" sz="2400" b="1"/>
              <a:t>我能根据文章中的描写想象画面。如读《观潮》，我仿佛看到了钱塘江湖由远及近、奔腾而来的样子。</a:t>
            </a:r>
            <a:endParaRPr lang="zh-CN" altLang="en-US" sz="2400" b="1"/>
          </a:p>
        </p:txBody>
      </p:sp>
      <p:sp>
        <p:nvSpPr>
          <p:cNvPr id="23" name="文本框 22"/>
          <p:cNvSpPr txBox="1"/>
          <p:nvPr/>
        </p:nvSpPr>
        <p:spPr>
          <a:xfrm>
            <a:off x="1932448" y="2800359"/>
            <a:ext cx="6212699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2400" b="1"/>
              <a:t>2.</a:t>
            </a:r>
            <a:r>
              <a:rPr lang="zh-CN" altLang="en-US" sz="2400" b="1"/>
              <a:t>读了文章，我不仅能想象画面，还能“听到声音。如读《走月亮》，我似乎就听到了游潺的溪流声、秋虫的鸣叫声”。</a:t>
            </a:r>
            <a:endParaRPr lang="zh-CN" altLang="en-US" sz="2400" b="1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14"/>
          <p:cNvSpPr txBox="1"/>
          <p:nvPr/>
        </p:nvSpPr>
        <p:spPr>
          <a:xfrm>
            <a:off x="600169" y="381414"/>
            <a:ext cx="2138220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0" b="1" dirty="0">
                <a:latin typeface="造字工房悦黑演示版常规体" pitchFamily="50" charset="-122"/>
                <a:ea typeface="造字工房悦黑演示版常规体" pitchFamily="50" charset="-122"/>
              </a:rPr>
              <a:t>词句段运用</a:t>
            </a:r>
            <a:endParaRPr lang="zh-CN" altLang="en-US" sz="3000" b="1" dirty="0">
              <a:latin typeface="造字工房悦黑演示版常规体" pitchFamily="50" charset="-122"/>
              <a:ea typeface="造字工房悦黑演示版常规体" pitchFamily="50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784" y="204188"/>
            <a:ext cx="2571234" cy="822444"/>
            <a:chOff x="-111985" y="-57194"/>
            <a:chExt cx="3427776" cy="1096420"/>
          </a:xfrm>
        </p:grpSpPr>
        <p:cxnSp>
          <p:nvCxnSpPr>
            <p:cNvPr id="11" name="直接连接符 10"/>
            <p:cNvCxnSpPr/>
            <p:nvPr/>
          </p:nvCxnSpPr>
          <p:spPr>
            <a:xfrm>
              <a:off x="635596" y="645368"/>
              <a:ext cx="0" cy="384721"/>
            </a:xfrm>
            <a:prstGeom prst="line">
              <a:avLst/>
            </a:prstGeom>
            <a:ln w="12700">
              <a:solidFill>
                <a:srgbClr val="85434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644339" y="1039226"/>
              <a:ext cx="1490427" cy="0"/>
            </a:xfrm>
            <a:prstGeom prst="line">
              <a:avLst/>
            </a:prstGeom>
            <a:ln w="12700">
              <a:solidFill>
                <a:srgbClr val="85434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1918742" y="178827"/>
              <a:ext cx="1397049" cy="0"/>
            </a:xfrm>
            <a:prstGeom prst="line">
              <a:avLst/>
            </a:prstGeom>
            <a:ln w="12700">
              <a:solidFill>
                <a:srgbClr val="85434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3315791" y="196658"/>
              <a:ext cx="0" cy="641070"/>
            </a:xfrm>
            <a:prstGeom prst="line">
              <a:avLst/>
            </a:prstGeom>
            <a:ln w="12700">
              <a:solidFill>
                <a:srgbClr val="85434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5" name="图片 14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8510" t="64450" r="63336" b="-6857"/>
            <a:stretch>
              <a:fillRect/>
            </a:stretch>
          </p:blipFill>
          <p:spPr>
            <a:xfrm>
              <a:off x="-111985" y="-57194"/>
              <a:ext cx="1152128" cy="914751"/>
            </a:xfrm>
            <a:prstGeom prst="rect">
              <a:avLst/>
            </a:prstGeom>
          </p:spPr>
        </p:pic>
      </p:grpSp>
      <p:pic>
        <p:nvPicPr>
          <p:cNvPr id="27" name="图片 2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695006" y="3864269"/>
            <a:ext cx="963962" cy="538551"/>
          </a:xfrm>
          <a:prstGeom prst="rect">
            <a:avLst/>
          </a:prstGeom>
          <a:effectLst>
            <a:outerShdw blurRad="50800" dist="38100" dir="8100000" sx="102000" sy="102000" algn="tr" rotWithShape="0">
              <a:prstClr val="black">
                <a:alpha val="66000"/>
              </a:prstClr>
            </a:outerShdw>
          </a:effectLst>
        </p:spPr>
      </p:pic>
      <p:sp>
        <p:nvSpPr>
          <p:cNvPr id="2" name="文本框 1"/>
          <p:cNvSpPr txBox="1"/>
          <p:nvPr/>
        </p:nvSpPr>
        <p:spPr>
          <a:xfrm>
            <a:off x="1032195" y="1579540"/>
            <a:ext cx="7272045" cy="2399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3000" b="1">
                <a:solidFill>
                  <a:srgbClr val="2E2ED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人声鼎沸       锣鼓喧天</a:t>
            </a:r>
            <a:br>
              <a:rPr lang="zh-CN" altLang="en-US" sz="3000" b="1">
                <a:solidFill>
                  <a:srgbClr val="2E2ED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</a:br>
            <a:r>
              <a:rPr lang="zh-CN" altLang="en-US" sz="3000" b="1">
                <a:solidFill>
                  <a:srgbClr val="2E2ED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震耳欲聋       响彻云霄</a:t>
            </a:r>
            <a:endParaRPr lang="zh-CN" altLang="en-US" sz="3000" b="1">
              <a:solidFill>
                <a:srgbClr val="2E2ED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l"/>
            <a:r>
              <a:rPr lang="zh-CN" altLang="en-US" sz="3000" b="1">
                <a:solidFill>
                  <a:srgbClr val="2E2ED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低声细语       窃窃私语</a:t>
            </a:r>
            <a:endParaRPr lang="zh-CN" altLang="en-US" sz="3000" b="1">
              <a:solidFill>
                <a:srgbClr val="2E2ED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l"/>
            <a:r>
              <a:rPr lang="zh-CN" altLang="en-US" sz="3000" b="1">
                <a:solidFill>
                  <a:srgbClr val="2E2ED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鸦雀无声       悄无声息   </a:t>
            </a:r>
            <a:endParaRPr lang="zh-CN" altLang="en-US" sz="3000" b="1">
              <a:solidFill>
                <a:srgbClr val="2E2ED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l"/>
            <a:endParaRPr lang="zh-CN" altLang="en-US" sz="3000" b="1">
              <a:solidFill>
                <a:srgbClr val="2E2ED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3" name="对角圆角矩形 2"/>
          <p:cNvSpPr/>
          <p:nvPr/>
        </p:nvSpPr>
        <p:spPr>
          <a:xfrm>
            <a:off x="712581" y="1249923"/>
            <a:ext cx="6528503" cy="2706952"/>
          </a:xfrm>
          <a:prstGeom prst="round2DiagRect">
            <a:avLst/>
          </a:prstGeom>
          <a:grpFill/>
          <a:ln w="38100">
            <a:solidFill>
              <a:srgbClr val="00B050"/>
            </a:solidFill>
            <a:prstDash val="sysDot"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5" name="文本框 4"/>
          <p:cNvSpPr txBox="1"/>
          <p:nvPr/>
        </p:nvSpPr>
        <p:spPr>
          <a:xfrm rot="10800000" flipV="1">
            <a:off x="7589277" y="1210388"/>
            <a:ext cx="979799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FF0000"/>
                </a:solidFill>
              </a:rPr>
              <a:t>读这些词语，你想到哪些画面？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695006" y="3864269"/>
            <a:ext cx="963962" cy="538551"/>
          </a:xfrm>
          <a:prstGeom prst="rect">
            <a:avLst/>
          </a:prstGeom>
          <a:effectLst>
            <a:outerShdw blurRad="50800" dist="38100" dir="8100000" sx="102000" sy="102000" algn="tr" rotWithShape="0">
              <a:prstClr val="black">
                <a:alpha val="66000"/>
              </a:prstClr>
            </a:outerShdw>
          </a:effectLst>
        </p:spPr>
      </p:pic>
      <p:sp>
        <p:nvSpPr>
          <p:cNvPr id="3" name="文本框 2"/>
          <p:cNvSpPr txBox="1"/>
          <p:nvPr/>
        </p:nvSpPr>
        <p:spPr>
          <a:xfrm>
            <a:off x="1133176" y="1612883"/>
            <a:ext cx="3268980" cy="714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405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“人声鼎沸”</a:t>
            </a:r>
            <a:endParaRPr lang="zh-CN" altLang="en-US" sz="405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651417" y="2603637"/>
            <a:ext cx="6587090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30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想到集市上的人特别多。</a:t>
            </a:r>
            <a:endParaRPr lang="zh-CN" altLang="en-US" sz="3000" b="1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6" name="对角圆角矩形 5"/>
          <p:cNvSpPr/>
          <p:nvPr/>
        </p:nvSpPr>
        <p:spPr>
          <a:xfrm>
            <a:off x="1133176" y="1056536"/>
            <a:ext cx="6481823" cy="2538809"/>
          </a:xfrm>
          <a:prstGeom prst="round2DiagRect">
            <a:avLst/>
          </a:prstGeom>
          <a:grpFill/>
          <a:ln w="38100">
            <a:solidFill>
              <a:srgbClr val="00B050"/>
            </a:solidFill>
            <a:prstDash val="sysDot"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/>
          <a:srcRect b="3862"/>
          <a:stretch>
            <a:fillRect/>
          </a:stretch>
        </p:blipFill>
        <p:spPr>
          <a:xfrm>
            <a:off x="1905" y="-905"/>
            <a:ext cx="9139237" cy="5167644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695006" y="3864269"/>
            <a:ext cx="963962" cy="538551"/>
          </a:xfrm>
          <a:prstGeom prst="rect">
            <a:avLst/>
          </a:prstGeom>
          <a:effectLst>
            <a:outerShdw blurRad="50800" dist="38100" dir="8100000" sx="102000" sy="102000" algn="tr" rotWithShape="0">
              <a:prstClr val="black">
                <a:alpha val="66000"/>
              </a:prstClr>
            </a:outerShdw>
          </a:effectLst>
        </p:spPr>
      </p:pic>
      <p:sp>
        <p:nvSpPr>
          <p:cNvPr id="3" name="文本框 2"/>
          <p:cNvSpPr txBox="1"/>
          <p:nvPr/>
        </p:nvSpPr>
        <p:spPr>
          <a:xfrm>
            <a:off x="756403" y="1612883"/>
            <a:ext cx="3268980" cy="714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405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“窃窃私语”</a:t>
            </a:r>
            <a:endParaRPr lang="zh-CN" altLang="en-US" sz="405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47857" y="2610782"/>
            <a:ext cx="6587090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30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想到人们低声地悄悄说话。</a:t>
            </a:r>
            <a:endParaRPr lang="zh-CN" altLang="en-US" sz="3000" b="1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6" name="对角圆角矩形 5"/>
          <p:cNvSpPr/>
          <p:nvPr/>
        </p:nvSpPr>
        <p:spPr>
          <a:xfrm>
            <a:off x="700197" y="1033672"/>
            <a:ext cx="7738367" cy="2538809"/>
          </a:xfrm>
          <a:prstGeom prst="round2DiagRect">
            <a:avLst/>
          </a:prstGeom>
          <a:grpFill/>
          <a:ln w="38100">
            <a:solidFill>
              <a:srgbClr val="00B050"/>
            </a:solidFill>
            <a:prstDash val="sysDot"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4374" y="1159422"/>
            <a:ext cx="2951306" cy="2172992"/>
          </a:xfrm>
          <a:prstGeom prst="rect">
            <a:avLst/>
          </a:prstGeom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14"/>
          <p:cNvSpPr txBox="1"/>
          <p:nvPr/>
        </p:nvSpPr>
        <p:spPr>
          <a:xfrm>
            <a:off x="757356" y="556871"/>
            <a:ext cx="2138220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0" b="1" dirty="0">
                <a:latin typeface="造字工房悦黑演示版常规体" pitchFamily="50" charset="-122"/>
                <a:ea typeface="造字工房悦黑演示版常规体" pitchFamily="50" charset="-122"/>
              </a:rPr>
              <a:t>词句段运用</a:t>
            </a:r>
            <a:endParaRPr lang="zh-CN" altLang="en-US" sz="3000" b="1" dirty="0">
              <a:latin typeface="造字工房悦黑演示版常规体" pitchFamily="50" charset="-122"/>
              <a:ea typeface="造字工房悦黑演示版常规体" pitchFamily="50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67469" y="311055"/>
            <a:ext cx="2685552" cy="837210"/>
            <a:chOff x="-264385" y="-76879"/>
            <a:chExt cx="3580176" cy="1116105"/>
          </a:xfrm>
        </p:grpSpPr>
        <p:cxnSp>
          <p:nvCxnSpPr>
            <p:cNvPr id="11" name="直接连接符 10"/>
            <p:cNvCxnSpPr/>
            <p:nvPr/>
          </p:nvCxnSpPr>
          <p:spPr>
            <a:xfrm>
              <a:off x="635596" y="645368"/>
              <a:ext cx="0" cy="384721"/>
            </a:xfrm>
            <a:prstGeom prst="line">
              <a:avLst/>
            </a:prstGeom>
            <a:ln w="12700">
              <a:solidFill>
                <a:srgbClr val="85434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644339" y="1039226"/>
              <a:ext cx="1490427" cy="0"/>
            </a:xfrm>
            <a:prstGeom prst="line">
              <a:avLst/>
            </a:prstGeom>
            <a:ln w="12700">
              <a:solidFill>
                <a:srgbClr val="85434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1918742" y="178827"/>
              <a:ext cx="1397049" cy="0"/>
            </a:xfrm>
            <a:prstGeom prst="line">
              <a:avLst/>
            </a:prstGeom>
            <a:ln w="12700">
              <a:solidFill>
                <a:srgbClr val="85434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3315791" y="196658"/>
              <a:ext cx="0" cy="641070"/>
            </a:xfrm>
            <a:prstGeom prst="line">
              <a:avLst/>
            </a:prstGeom>
            <a:ln w="12700">
              <a:solidFill>
                <a:srgbClr val="85434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5" name="图片 14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8510" t="64450" r="63336" b="-6857"/>
            <a:stretch>
              <a:fillRect/>
            </a:stretch>
          </p:blipFill>
          <p:spPr>
            <a:xfrm>
              <a:off x="-264385" y="-76879"/>
              <a:ext cx="1152128" cy="914751"/>
            </a:xfrm>
            <a:prstGeom prst="rect">
              <a:avLst/>
            </a:prstGeom>
          </p:spPr>
        </p:pic>
      </p:grpSp>
      <p:pic>
        <p:nvPicPr>
          <p:cNvPr id="27" name="图片 2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695006" y="3864269"/>
            <a:ext cx="963962" cy="538551"/>
          </a:xfrm>
          <a:prstGeom prst="rect">
            <a:avLst/>
          </a:prstGeom>
          <a:effectLst>
            <a:outerShdw blurRad="50800" dist="38100" dir="8100000" sx="102000" sy="102000" algn="tr" rotWithShape="0">
              <a:prstClr val="black">
                <a:alpha val="66000"/>
              </a:prstClr>
            </a:outerShdw>
          </a:effectLst>
        </p:spPr>
      </p:pic>
      <p:sp>
        <p:nvSpPr>
          <p:cNvPr id="3" name="文本框 2"/>
          <p:cNvSpPr txBox="1"/>
          <p:nvPr/>
        </p:nvSpPr>
        <p:spPr>
          <a:xfrm>
            <a:off x="1705241" y="1604785"/>
            <a:ext cx="6389370" cy="506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7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选一个事物，用上一两个画横线的词语。</a:t>
            </a:r>
            <a:endParaRPr lang="zh-CN" altLang="en-US" sz="2700" b="1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332279" y="2133981"/>
            <a:ext cx="6587090" cy="1337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7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风   烟花     霎时  顿时  忽然</a:t>
            </a:r>
            <a:endParaRPr lang="zh-CN" altLang="en-US" sz="2700" b="1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l"/>
            <a:endParaRPr lang="zh-CN" altLang="en-US" sz="2700" b="1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l"/>
            <a:r>
              <a:rPr lang="zh-CN" altLang="en-US" sz="27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雷雨 小狗     过了一会儿  一会儿功夫</a:t>
            </a:r>
            <a:endParaRPr lang="zh-CN" altLang="en-US" sz="2700" b="1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6" name="对角圆角矩形 5"/>
          <p:cNvSpPr/>
          <p:nvPr/>
        </p:nvSpPr>
        <p:spPr>
          <a:xfrm>
            <a:off x="1280836" y="1325659"/>
            <a:ext cx="6731417" cy="2538809"/>
          </a:xfrm>
          <a:prstGeom prst="round2DiagRect">
            <a:avLst/>
          </a:prstGeom>
          <a:grpFill/>
          <a:ln w="38100">
            <a:solidFill>
              <a:srgbClr val="00B050"/>
            </a:solidFill>
            <a:prstDash val="sysDot"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b="1">
              <a:solidFill>
                <a:srgbClr val="FF0000"/>
              </a:solidFill>
              <a:latin typeface="Arial" panose="020B0604020202090204" pitchFamily="34" charset="0"/>
              <a:ea typeface="楷体" panose="02010609060101010101" charset="-122"/>
              <a:cs typeface="Arial" panose="020B0604020202090204" pitchFamily="34" charset="0"/>
              <a:sym typeface="+mn-ea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3815835" y="2572200"/>
            <a:ext cx="647801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 flipV="1">
            <a:off x="4943295" y="2572200"/>
            <a:ext cx="600645" cy="15719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 flipV="1">
            <a:off x="5894991" y="2572200"/>
            <a:ext cx="729253" cy="3334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3707709" y="3436252"/>
            <a:ext cx="1836231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5976443" y="3436252"/>
            <a:ext cx="1619979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695006" y="3864269"/>
            <a:ext cx="963962" cy="538551"/>
          </a:xfrm>
          <a:prstGeom prst="rect">
            <a:avLst/>
          </a:prstGeom>
          <a:effectLst>
            <a:outerShdw blurRad="50800" dist="38100" dir="8100000" sx="102000" sy="102000" algn="tr" rotWithShape="0">
              <a:prstClr val="black">
                <a:alpha val="66000"/>
              </a:prstClr>
            </a:outerShdw>
          </a:effectLst>
        </p:spPr>
      </p:pic>
      <p:sp>
        <p:nvSpPr>
          <p:cNvPr id="5" name="文本框 4"/>
          <p:cNvSpPr txBox="1"/>
          <p:nvPr/>
        </p:nvSpPr>
        <p:spPr>
          <a:xfrm>
            <a:off x="1330850" y="1781501"/>
            <a:ext cx="6587090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30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1.</a:t>
            </a:r>
            <a:r>
              <a:rPr lang="zh-CN" altLang="en-US" sz="30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过了一会儿，风顿时刮了起来。</a:t>
            </a:r>
            <a:endParaRPr lang="zh-CN" altLang="en-US" sz="3000" b="1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6" name="对角圆角矩形 5"/>
          <p:cNvSpPr/>
          <p:nvPr/>
        </p:nvSpPr>
        <p:spPr>
          <a:xfrm>
            <a:off x="1040769" y="1466651"/>
            <a:ext cx="7166777" cy="1975794"/>
          </a:xfrm>
          <a:prstGeom prst="round2DiagRect">
            <a:avLst/>
          </a:prstGeom>
          <a:grpFill/>
          <a:ln w="38100">
            <a:solidFill>
              <a:srgbClr val="00B050"/>
            </a:solidFill>
            <a:prstDash val="sysDot"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b="1"/>
          </a:p>
        </p:txBody>
      </p:sp>
      <p:sp>
        <p:nvSpPr>
          <p:cNvPr id="2" name="文本框 1"/>
          <p:cNvSpPr txBox="1"/>
          <p:nvPr/>
        </p:nvSpPr>
        <p:spPr>
          <a:xfrm>
            <a:off x="1330850" y="2555052"/>
            <a:ext cx="6876696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0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2.</a:t>
            </a:r>
            <a:r>
              <a:rPr lang="zh-CN" altLang="en-US" sz="30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霎时，烟花在空中绽放出灿烂的火花。</a:t>
            </a:r>
            <a:endParaRPr lang="zh-CN" altLang="en-US" sz="3000" b="1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88765" y="1617646"/>
            <a:ext cx="7453525" cy="2676525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pPr indent="720090" algn="l" fontAlgn="auto"/>
            <a:endParaRPr lang="en-US" altLang="zh-CN" sz="2100" b="1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indent="720090" algn="l" fontAlgn="auto"/>
            <a:r>
              <a:rPr lang="en-US" altLang="zh-CN" sz="21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1.</a:t>
            </a:r>
            <a:r>
              <a:rPr lang="zh-CN" altLang="en-US" sz="21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字的中心要在横格的中线上，保持水平。</a:t>
            </a:r>
            <a:endParaRPr lang="zh-CN" altLang="en-US" sz="2100" b="1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indent="720090" algn="l" fontAlgn="auto"/>
            <a:endParaRPr lang="en-US" altLang="zh-CN" sz="2100" b="1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 indent="720090" algn="l" fontAlgn="auto"/>
            <a:r>
              <a:rPr lang="en-US" altLang="zh-CN" sz="21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2.</a:t>
            </a:r>
            <a:r>
              <a:rPr lang="zh-CN" altLang="en-US" sz="21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字距要差不多，标点符号和字之间也要保持一定的距离。</a:t>
            </a:r>
            <a:endParaRPr lang="zh-CN" altLang="en-US" sz="2100" b="1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 indent="720090" algn="l" fontAlgn="auto"/>
            <a:endParaRPr lang="en-US" altLang="zh-CN" sz="2100" b="1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 indent="720090" algn="l" fontAlgn="auto"/>
            <a:r>
              <a:rPr lang="en-US" altLang="zh-CN" sz="21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3.</a:t>
            </a:r>
            <a:r>
              <a:rPr lang="zh-CN" altLang="en-US" sz="21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认真对待每次书写，养成提笔就练字的习惯。</a:t>
            </a:r>
            <a:endParaRPr lang="zh-CN" altLang="en-US" sz="21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indent="720090" algn="l" fontAlgn="auto"/>
            <a:endParaRPr lang="zh-CN" altLang="en-US" sz="21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9" name="文本框 14"/>
          <p:cNvSpPr txBox="1"/>
          <p:nvPr/>
        </p:nvSpPr>
        <p:spPr>
          <a:xfrm>
            <a:off x="666854" y="625462"/>
            <a:ext cx="2138220" cy="598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300" b="1" dirty="0" smtClean="0">
                <a:latin typeface="造字工房悦黑演示版常规体" pitchFamily="50" charset="-122"/>
                <a:ea typeface="造字工房悦黑演示版常规体" pitchFamily="50" charset="-122"/>
              </a:rPr>
              <a:t>书写提示</a:t>
            </a:r>
            <a:endParaRPr lang="zh-CN" altLang="en-US" sz="3300" b="1" dirty="0" smtClean="0">
              <a:latin typeface="造字工房悦黑演示版常规体" pitchFamily="50" charset="-122"/>
              <a:ea typeface="造字工房悦黑演示版常规体" pitchFamily="50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-84002" y="379169"/>
            <a:ext cx="2571234" cy="822444"/>
            <a:chOff x="-111985" y="-57194"/>
            <a:chExt cx="3427776" cy="1096420"/>
          </a:xfrm>
        </p:grpSpPr>
        <p:cxnSp>
          <p:nvCxnSpPr>
            <p:cNvPr id="11" name="直接连接符 10"/>
            <p:cNvCxnSpPr/>
            <p:nvPr/>
          </p:nvCxnSpPr>
          <p:spPr>
            <a:xfrm>
              <a:off x="635596" y="645368"/>
              <a:ext cx="0" cy="384721"/>
            </a:xfrm>
            <a:prstGeom prst="line">
              <a:avLst/>
            </a:prstGeom>
            <a:ln w="12700">
              <a:solidFill>
                <a:srgbClr val="85434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644339" y="1039226"/>
              <a:ext cx="1490427" cy="0"/>
            </a:xfrm>
            <a:prstGeom prst="line">
              <a:avLst/>
            </a:prstGeom>
            <a:ln w="12700">
              <a:solidFill>
                <a:srgbClr val="85434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1918742" y="178827"/>
              <a:ext cx="1397049" cy="0"/>
            </a:xfrm>
            <a:prstGeom prst="line">
              <a:avLst/>
            </a:prstGeom>
            <a:ln w="12700">
              <a:solidFill>
                <a:srgbClr val="85434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3315791" y="196658"/>
              <a:ext cx="0" cy="641070"/>
            </a:xfrm>
            <a:prstGeom prst="line">
              <a:avLst/>
            </a:prstGeom>
            <a:ln w="12700">
              <a:solidFill>
                <a:srgbClr val="85434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5" name="图片 14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8510" t="64450" r="63336" b="-6857"/>
            <a:stretch>
              <a:fillRect/>
            </a:stretch>
          </p:blipFill>
          <p:spPr>
            <a:xfrm>
              <a:off x="-111985" y="-57194"/>
              <a:ext cx="1152128" cy="914751"/>
            </a:xfrm>
            <a:prstGeom prst="rect">
              <a:avLst/>
            </a:prstGeom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757356" y="1083686"/>
            <a:ext cx="7522115" cy="2584450"/>
          </a:xfrm>
          <a:prstGeom prst="rect">
            <a:avLst/>
          </a:prstGeom>
          <a:noFill/>
          <a:ln>
            <a:solidFill>
              <a:srgbClr val="009900"/>
            </a:solidFill>
          </a:ln>
        </p:spPr>
        <p:txBody>
          <a:bodyPr wrap="square" rtlCol="0" anchor="t">
            <a:spAutoFit/>
          </a:bodyPr>
          <a:lstStyle/>
          <a:p>
            <a:pPr indent="0" algn="l" fontAlgn="auto"/>
            <a:r>
              <a:rPr lang="en-US" altLang="zh-CN" sz="4050">
                <a:latin typeface="Comic Sans MS" panose="030F0902030302020204" charset="0"/>
                <a:ea typeface="楷体" panose="02010609060101010101" charset="-122"/>
              </a:rPr>
              <a:t>      </a:t>
            </a:r>
            <a:r>
              <a:rPr lang="zh-CN" altLang="en-US" sz="4050">
                <a:latin typeface="Comic Sans MS" panose="030F0902030302020204" charset="0"/>
                <a:ea typeface="楷体" panose="02010609060101010101" charset="-122"/>
              </a:rPr>
              <a:t>那条白线很快地向我们移来，逐渐拉长，变粗，横贯江面。再近些，只见白浪翻滚，形成一堵两丈多高的水墙。</a:t>
            </a:r>
            <a:endParaRPr lang="zh-CN" altLang="en-US" sz="4050">
              <a:latin typeface="Comic Sans MS" panose="030F0902030302020204" charset="0"/>
              <a:ea typeface="楷体" panose="0201060906010101010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14"/>
          <p:cNvSpPr txBox="1"/>
          <p:nvPr/>
        </p:nvSpPr>
        <p:spPr>
          <a:xfrm>
            <a:off x="666854" y="625462"/>
            <a:ext cx="2138220" cy="598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300" b="1" dirty="0" smtClean="0">
                <a:latin typeface="造字工房悦黑演示版常规体" pitchFamily="50" charset="-122"/>
                <a:ea typeface="造字工房悦黑演示版常规体" pitchFamily="50" charset="-122"/>
              </a:rPr>
              <a:t>日积月累</a:t>
            </a:r>
            <a:endParaRPr lang="zh-CN" altLang="en-US" sz="3300" b="1" dirty="0">
              <a:latin typeface="造字工房悦黑演示版常规体" pitchFamily="50" charset="-122"/>
              <a:ea typeface="造字工房悦黑演示版常规体" pitchFamily="50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-84002" y="379169"/>
            <a:ext cx="2571234" cy="822444"/>
            <a:chOff x="-111985" y="-57194"/>
            <a:chExt cx="3427776" cy="1096420"/>
          </a:xfrm>
        </p:grpSpPr>
        <p:cxnSp>
          <p:nvCxnSpPr>
            <p:cNvPr id="11" name="直接连接符 10"/>
            <p:cNvCxnSpPr/>
            <p:nvPr/>
          </p:nvCxnSpPr>
          <p:spPr>
            <a:xfrm>
              <a:off x="635596" y="645368"/>
              <a:ext cx="0" cy="384721"/>
            </a:xfrm>
            <a:prstGeom prst="line">
              <a:avLst/>
            </a:prstGeom>
            <a:ln w="12700">
              <a:solidFill>
                <a:srgbClr val="85434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644339" y="1039226"/>
              <a:ext cx="1490427" cy="0"/>
            </a:xfrm>
            <a:prstGeom prst="line">
              <a:avLst/>
            </a:prstGeom>
            <a:ln w="12700">
              <a:solidFill>
                <a:srgbClr val="85434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1918742" y="178827"/>
              <a:ext cx="1397049" cy="0"/>
            </a:xfrm>
            <a:prstGeom prst="line">
              <a:avLst/>
            </a:prstGeom>
            <a:ln w="12700">
              <a:solidFill>
                <a:srgbClr val="85434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3315791" y="196658"/>
              <a:ext cx="0" cy="641070"/>
            </a:xfrm>
            <a:prstGeom prst="line">
              <a:avLst/>
            </a:prstGeom>
            <a:ln w="12700">
              <a:solidFill>
                <a:srgbClr val="85434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5" name="图片 14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8510" t="64450" r="63336" b="-6857"/>
            <a:stretch>
              <a:fillRect/>
            </a:stretch>
          </p:blipFill>
          <p:spPr>
            <a:xfrm>
              <a:off x="-111985" y="-57194"/>
              <a:ext cx="1152128" cy="914751"/>
            </a:xfrm>
            <a:prstGeom prst="rect">
              <a:avLst/>
            </a:prstGeom>
          </p:spPr>
        </p:pic>
      </p:grpSp>
      <p:pic>
        <p:nvPicPr>
          <p:cNvPr id="27" name="图片 2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695006" y="3864269"/>
            <a:ext cx="963962" cy="538551"/>
          </a:xfrm>
          <a:prstGeom prst="rect">
            <a:avLst/>
          </a:prstGeom>
          <a:effectLst>
            <a:outerShdw blurRad="50800" dist="38100" dir="8100000" sx="102000" sy="102000" algn="tr" rotWithShape="0">
              <a:prstClr val="black">
                <a:alpha val="66000"/>
              </a:prstClr>
            </a:outerShdw>
          </a:effectLst>
        </p:spPr>
      </p:pic>
      <p:sp>
        <p:nvSpPr>
          <p:cNvPr id="6" name="对角圆角矩形 5"/>
          <p:cNvSpPr/>
          <p:nvPr/>
        </p:nvSpPr>
        <p:spPr>
          <a:xfrm>
            <a:off x="2804866" y="1410713"/>
            <a:ext cx="4989975" cy="2769350"/>
          </a:xfrm>
          <a:prstGeom prst="round2DiagRect">
            <a:avLst/>
          </a:prstGeom>
          <a:grpFill/>
          <a:ln w="38100">
            <a:solidFill>
              <a:srgbClr val="00B050"/>
            </a:solidFill>
            <a:prstDash val="sysDot"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4" name="文本框 3"/>
          <p:cNvSpPr txBox="1"/>
          <p:nvPr/>
        </p:nvSpPr>
        <p:spPr>
          <a:xfrm>
            <a:off x="1601403" y="2941351"/>
            <a:ext cx="5475349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27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endParaRPr lang="zh-CN" altLang="en-US" sz="270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3" name="图片 2" descr="1"/>
          <p:cNvPicPr>
            <a:picLocks noChangeAspect="1"/>
          </p:cNvPicPr>
          <p:nvPr/>
        </p:nvPicPr>
        <p:blipFill>
          <a:blip r:embed="rId3" cstate="print"/>
          <a:srcRect t="-196" r="11750"/>
          <a:stretch>
            <a:fillRect/>
          </a:stretch>
        </p:blipFill>
        <p:spPr>
          <a:xfrm>
            <a:off x="470080" y="1410665"/>
            <a:ext cx="2017710" cy="2917963"/>
          </a:xfrm>
          <a:prstGeom prst="ellipse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4151428" y="1806526"/>
            <a:ext cx="2296160" cy="22612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700" b="1"/>
              <a:t>鹿柴</a:t>
            </a:r>
            <a:endParaRPr lang="zh-CN" altLang="en-US" sz="2400" b="1"/>
          </a:p>
          <a:p>
            <a:r>
              <a:rPr lang="zh-CN" altLang="en-US" b="1"/>
              <a:t>             唐    王维</a:t>
            </a:r>
            <a:endParaRPr lang="zh-CN" altLang="en-US" b="1"/>
          </a:p>
          <a:p>
            <a:r>
              <a:rPr lang="zh-CN" altLang="en-US" sz="2400" b="1"/>
              <a:t>空 山 不 见 人，</a:t>
            </a:r>
            <a:endParaRPr lang="zh-CN" altLang="en-US" sz="2400" b="1"/>
          </a:p>
          <a:p>
            <a:r>
              <a:rPr lang="zh-CN" altLang="en-US" sz="2400" b="1"/>
              <a:t>但 闻 人 语 响。</a:t>
            </a:r>
            <a:endParaRPr lang="zh-CN" altLang="en-US" sz="2400" b="1"/>
          </a:p>
          <a:p>
            <a:r>
              <a:rPr lang="zh-CN" altLang="en-US" sz="2400" b="1"/>
              <a:t>返 景 入 深 林，</a:t>
            </a:r>
            <a:endParaRPr lang="zh-CN" altLang="en-US" sz="2400" b="1"/>
          </a:p>
          <a:p>
            <a:r>
              <a:rPr lang="zh-CN" altLang="en-US" sz="2400" b="1"/>
              <a:t>复 照 青 苔 上。</a:t>
            </a:r>
            <a:endParaRPr lang="zh-CN" altLang="en-US" sz="2400" b="1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695006" y="3864269"/>
            <a:ext cx="963962" cy="538551"/>
          </a:xfrm>
          <a:prstGeom prst="rect">
            <a:avLst/>
          </a:prstGeom>
          <a:effectLst>
            <a:outerShdw blurRad="50800" dist="38100" dir="8100000" sx="102000" sy="102000" algn="tr" rotWithShape="0">
              <a:prstClr val="black">
                <a:alpha val="66000"/>
              </a:prstClr>
            </a:outerShdw>
          </a:effectLst>
        </p:spPr>
      </p:pic>
      <p:sp>
        <p:nvSpPr>
          <p:cNvPr id="6" name="对角圆角矩形 5"/>
          <p:cNvSpPr/>
          <p:nvPr/>
        </p:nvSpPr>
        <p:spPr>
          <a:xfrm>
            <a:off x="541655" y="1040130"/>
            <a:ext cx="5807075" cy="3068955"/>
          </a:xfrm>
          <a:prstGeom prst="round2DiagRect">
            <a:avLst/>
          </a:prstGeom>
          <a:grpFill/>
          <a:ln w="38100">
            <a:solidFill>
              <a:srgbClr val="00B050"/>
            </a:solidFill>
            <a:prstDash val="sysDot"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4" name="文本框 3"/>
          <p:cNvSpPr txBox="1"/>
          <p:nvPr/>
        </p:nvSpPr>
        <p:spPr>
          <a:xfrm>
            <a:off x="1601403" y="2941351"/>
            <a:ext cx="5475349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27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endParaRPr lang="zh-CN" altLang="en-US" sz="270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2" name="图片 1" descr="2"/>
          <p:cNvPicPr>
            <a:picLocks noChangeAspect="1"/>
          </p:cNvPicPr>
          <p:nvPr/>
        </p:nvPicPr>
        <p:blipFill>
          <a:blip r:embed="rId2" cstate="print"/>
          <a:srcRect b="5898"/>
          <a:stretch>
            <a:fillRect/>
          </a:stretch>
        </p:blipFill>
        <p:spPr>
          <a:xfrm>
            <a:off x="6602809" y="919830"/>
            <a:ext cx="2281118" cy="2889860"/>
          </a:xfrm>
          <a:prstGeom prst="ellipse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714375" y="871855"/>
            <a:ext cx="5408930" cy="3453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zh-CN" altLang="en-US" sz="1600" b="1"/>
          </a:p>
          <a:p>
            <a:pPr indent="457200" algn="l" fontAlgn="auto">
              <a:lnSpc>
                <a:spcPct val="150000"/>
              </a:lnSpc>
            </a:pPr>
            <a:r>
              <a:rPr lang="zh-CN" altLang="en-US" sz="1600" b="1"/>
              <a:t> </a:t>
            </a:r>
            <a:r>
              <a:rPr lang="zh-CN" altLang="en-US" sz="2000" b="1">
                <a:solidFill>
                  <a:srgbClr val="2E2ED0"/>
                </a:solidFill>
              </a:rPr>
              <a:t>王维</a:t>
            </a:r>
            <a:r>
              <a:rPr lang="zh-CN" altLang="en-US" sz="2000" b="1"/>
              <a:t>，字</a:t>
            </a:r>
            <a:r>
              <a:rPr lang="zh-CN" altLang="en-US" sz="2000" b="1">
                <a:solidFill>
                  <a:srgbClr val="FF0000"/>
                </a:solidFill>
              </a:rPr>
              <a:t>摩诘</a:t>
            </a:r>
            <a:r>
              <a:rPr lang="zh-CN" altLang="en-US" sz="2000" b="1"/>
              <a:t>，</a:t>
            </a:r>
            <a:r>
              <a:rPr lang="zh-CN" altLang="en-US" sz="2000" b="1">
                <a:solidFill>
                  <a:srgbClr val="FF0000"/>
                </a:solidFill>
              </a:rPr>
              <a:t>唐朝</a:t>
            </a:r>
            <a:r>
              <a:rPr lang="zh-CN" altLang="en-US" sz="2000" b="1"/>
              <a:t>诗人，有</a:t>
            </a:r>
            <a:r>
              <a:rPr lang="zh-CN" altLang="en-US" sz="2000" b="1">
                <a:solidFill>
                  <a:srgbClr val="FF0000"/>
                </a:solidFill>
              </a:rPr>
              <a:t>“诗佛”</a:t>
            </a:r>
            <a:r>
              <a:rPr lang="zh-CN" altLang="en-US" sz="2000" b="1"/>
              <a:t>之称。苏轼评价其:“味摩诘之诗，诗中有画;观摩诘之画，画中有诗。</a:t>
            </a:r>
            <a:r>
              <a:rPr lang="en-US" altLang="zh-CN" sz="2000" b="1"/>
              <a:t>”</a:t>
            </a:r>
            <a:r>
              <a:rPr lang="zh-CN" altLang="en-US" sz="2000" b="1"/>
              <a:t>王维是盛唐诗人的代表，今存诗400余首，重要诗作有</a:t>
            </a:r>
            <a:r>
              <a:rPr lang="zh-CN" altLang="en-US" sz="2000" b="1">
                <a:solidFill>
                  <a:srgbClr val="FF0000"/>
                </a:solidFill>
              </a:rPr>
              <a:t>《相思》《山居秋暝》</a:t>
            </a:r>
            <a:r>
              <a:rPr lang="zh-CN" altLang="en-US" sz="2000" b="1"/>
              <a:t>等。王维诗书画都很有名，非常多才多艺，音乐也很精通。与孟浩然合称“王孟</a:t>
            </a:r>
            <a:r>
              <a:rPr lang="en-US" altLang="zh-CN" sz="2000" b="1"/>
              <a:t>”</a:t>
            </a:r>
            <a:r>
              <a:rPr lang="zh-CN" altLang="en-US" sz="2000" b="1"/>
              <a:t>。</a:t>
            </a:r>
            <a:endParaRPr lang="zh-CN" altLang="en-US" sz="1500"/>
          </a:p>
          <a:p>
            <a:pPr indent="457200" algn="l" fontAlgn="auto">
              <a:lnSpc>
                <a:spcPct val="150000"/>
              </a:lnSpc>
            </a:pPr>
            <a:endParaRPr lang="zh-CN" altLang="en-US" sz="1500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50967" y="2906"/>
            <a:ext cx="9084459" cy="5150496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695006" y="3864269"/>
            <a:ext cx="963962" cy="538551"/>
          </a:xfrm>
          <a:prstGeom prst="rect">
            <a:avLst/>
          </a:prstGeom>
          <a:effectLst>
            <a:outerShdw blurRad="50800" dist="38100" dir="8100000" sx="102000" sy="102000" algn="tr" rotWithShape="0">
              <a:prstClr val="black">
                <a:alpha val="66000"/>
              </a:prstClr>
            </a:outerShdw>
          </a:effectLst>
        </p:spPr>
      </p:pic>
      <p:sp>
        <p:nvSpPr>
          <p:cNvPr id="6" name="对角圆角矩形 5"/>
          <p:cNvSpPr/>
          <p:nvPr/>
        </p:nvSpPr>
        <p:spPr>
          <a:xfrm>
            <a:off x="791175" y="301561"/>
            <a:ext cx="7604043" cy="2316366"/>
          </a:xfrm>
          <a:prstGeom prst="round2DiagRect">
            <a:avLst/>
          </a:prstGeom>
          <a:solidFill>
            <a:schemeClr val="bg1"/>
          </a:solidFill>
          <a:ln w="38100">
            <a:solidFill>
              <a:srgbClr val="00B050"/>
            </a:solidFill>
            <a:prstDash val="sysDot"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2" name="文本框 1"/>
          <p:cNvSpPr txBox="1"/>
          <p:nvPr/>
        </p:nvSpPr>
        <p:spPr>
          <a:xfrm>
            <a:off x="1074112" y="504476"/>
            <a:ext cx="7038170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30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诗句意思：</a:t>
            </a:r>
            <a:endParaRPr lang="zh-CN" altLang="en-US" sz="30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algn="l"/>
            <a:r>
              <a:rPr lang="en-US" altLang="zh-CN" sz="30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</a:t>
            </a:r>
            <a:r>
              <a:rPr lang="zh-CN" altLang="en-US" sz="30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空寂的山中不见一个人，只听到一阵人语声。太阳的一抹余晖</a:t>
            </a:r>
            <a:r>
              <a:rPr lang="zh-CN" altLang="en-US" sz="30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返入深林，又照到林中的青苔上。</a:t>
            </a:r>
            <a:endParaRPr lang="zh-CN" altLang="en-US" sz="3000" b="1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ags/tag1.xml><?xml version="1.0" encoding="utf-8"?>
<p:tagLst xmlns:p="http://schemas.openxmlformats.org/presentationml/2006/main">
  <p:tag name="KSO_WM_BEAUTIFY_FLAG" val="#wm#"/>
  <p:tag name="KSO_WM_TEMPLATE_CATEGORY" val="custom"/>
  <p:tag name="KSO_WM_TEMPLATE_INDEX" val="20184553"/>
</p:tagLst>
</file>

<file path=ppt/theme/theme1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770</Words>
  <Application>WPS 演示</Application>
  <PresentationFormat>全屏显示(16:9)</PresentationFormat>
  <Paragraphs>78</Paragraphs>
  <Slides>14</Slides>
  <Notes>10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32" baseType="lpstr">
      <vt:lpstr>Arial</vt:lpstr>
      <vt:lpstr>方正书宋_GBK</vt:lpstr>
      <vt:lpstr>Wingdings</vt:lpstr>
      <vt:lpstr>黑体</vt:lpstr>
      <vt:lpstr>楷体</vt:lpstr>
      <vt:lpstr>造字工房悦黑演示版常规体</vt:lpstr>
      <vt:lpstr>Comic Sans MS</vt:lpstr>
      <vt:lpstr>Calibri</vt:lpstr>
      <vt:lpstr>Helvetica Neue</vt:lpstr>
      <vt:lpstr>宋体</vt:lpstr>
      <vt:lpstr>汉仪书宋二KW</vt:lpstr>
      <vt:lpstr>微软雅黑</vt:lpstr>
      <vt:lpstr>汉仪旗黑KW</vt:lpstr>
      <vt:lpstr>Arial Unicode MS</vt:lpstr>
      <vt:lpstr>汉仪中黑KW</vt:lpstr>
      <vt:lpstr>汉仪楷体KW</vt:lpstr>
      <vt:lpstr>苹方-简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>macbook</cp:lastModifiedBy>
  <cp:revision>635</cp:revision>
  <dcterms:created xsi:type="dcterms:W3CDTF">2019-07-04T09:42:33Z</dcterms:created>
  <dcterms:modified xsi:type="dcterms:W3CDTF">2019-07-04T09:42:33Z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2052-1.1.0.1454</vt:lpwstr>
  </property>
</Properties>
</file>