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663" r:id="rId3"/>
    <p:sldMasterId id="2147483675" r:id="rId4"/>
  </p:sldMasterIdLst>
  <p:notesMasterIdLst>
    <p:notesMasterId r:id="rId15"/>
  </p:notesMasterIdLst>
  <p:handoutMasterIdLst>
    <p:handoutMasterId r:id="rId16"/>
  </p:handoutMasterIdLst>
  <p:sldIdLst>
    <p:sldId id="810" r:id="rId5"/>
    <p:sldId id="819" r:id="rId6"/>
    <p:sldId id="797" r:id="rId7"/>
    <p:sldId id="834" r:id="rId8"/>
    <p:sldId id="836" r:id="rId9"/>
    <p:sldId id="837" r:id="rId10"/>
    <p:sldId id="838" r:id="rId11"/>
    <p:sldId id="798" r:id="rId12"/>
    <p:sldId id="799" r:id="rId13"/>
    <p:sldId id="800" r:id="rId14"/>
  </p:sldIdLst>
  <p:sldSz cx="9144000" cy="5143500" type="screen16x9"/>
  <p:notesSz cx="6858000" cy="9144000"/>
  <p:embeddedFontLst>
    <p:embeddedFont>
      <p:font typeface="微软雅黑" pitchFamily="34" charset="-122"/>
      <p:regular r:id="rId20"/>
      <p:bold r:id="rId21"/>
    </p:embeddedFont>
    <p:embeddedFont>
      <p:font typeface="楷体" pitchFamily="49" charset="-122"/>
      <p:regular r:id="rId22"/>
    </p:embeddedFont>
    <p:embeddedFont>
      <p:font typeface="黑体" charset="-122"/>
      <p:regular r:id="rId23"/>
    </p:embeddedFont>
    <p:embeddedFont>
      <p:font typeface="Calibri" pitchFamily="34" charset="0"/>
      <p:regular r:id="rId24"/>
      <p:bold r:id="rId25"/>
      <p:italic r:id="rId26"/>
      <p:boldItalic r:id="rId2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6600"/>
    <a:srgbClr val="FF0000"/>
    <a:srgbClr val="EE6060"/>
    <a:srgbClr val="FF9933"/>
    <a:srgbClr val="0000FF"/>
    <a:srgbClr val="0070C0"/>
    <a:srgbClr val="FF9F9F"/>
    <a:srgbClr val="FFB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>
      <p:cViewPr>
        <p:scale>
          <a:sx n="75" d="100"/>
          <a:sy n="75" d="100"/>
        </p:scale>
        <p:origin x="-2664" y="-1206"/>
      </p:cViewPr>
      <p:guideLst>
        <p:guide orient="horz" pos="148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7" Type="http://schemas.openxmlformats.org/officeDocument/2006/relationships/font" Target="fonts/font8.fntdata"/><Relationship Id="rId26" Type="http://schemas.openxmlformats.org/officeDocument/2006/relationships/font" Target="fonts/font7.fntdata"/><Relationship Id="rId25" Type="http://schemas.openxmlformats.org/officeDocument/2006/relationships/font" Target="fonts/font6.fntdata"/><Relationship Id="rId24" Type="http://schemas.openxmlformats.org/officeDocument/2006/relationships/font" Target="fonts/font5.fntdata"/><Relationship Id="rId23" Type="http://schemas.openxmlformats.org/officeDocument/2006/relationships/font" Target="fonts/font4.fntdata"/><Relationship Id="rId22" Type="http://schemas.openxmlformats.org/officeDocument/2006/relationships/font" Target="fonts/font3.fntdata"/><Relationship Id="rId21" Type="http://schemas.openxmlformats.org/officeDocument/2006/relationships/font" Target="fonts/font2.fntdata"/><Relationship Id="rId20" Type="http://schemas.openxmlformats.org/officeDocument/2006/relationships/font" Target="fonts/font1.fntdata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71" y="4768096"/>
            <a:ext cx="2133933" cy="273892"/>
          </a:xfrm>
        </p:spPr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688" y="4768096"/>
            <a:ext cx="2894862" cy="27389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034" y="4768096"/>
            <a:ext cx="2133933" cy="273892"/>
          </a:xfrm>
        </p:spPr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907" y="1598098"/>
            <a:ext cx="7772424" cy="110271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814" y="2915160"/>
            <a:ext cx="6400610" cy="13146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8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823" y="3305753"/>
            <a:ext cx="7772423" cy="102173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823" y="2180416"/>
            <a:ext cx="7772423" cy="112533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71" y="1200360"/>
            <a:ext cx="4057094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8683" y="1200360"/>
            <a:ext cx="4058284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71" y="1151536"/>
            <a:ext cx="4040422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71" y="1631442"/>
            <a:ext cx="4040422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354" y="1151536"/>
            <a:ext cx="4041613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354" y="1631442"/>
            <a:ext cx="4041613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71" y="204823"/>
            <a:ext cx="3007989" cy="87169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4815" y="204823"/>
            <a:ext cx="5112152" cy="439060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71" y="1076513"/>
            <a:ext cx="3007989" cy="351891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171" y="3601080"/>
            <a:ext cx="5487257" cy="42512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171" y="459662"/>
            <a:ext cx="5487257" cy="308664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171" y="4026208"/>
            <a:ext cx="5487257" cy="60375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436" y="206015"/>
            <a:ext cx="2056531" cy="438941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71" y="206015"/>
            <a:ext cx="6058847" cy="438941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907" y="1598098"/>
            <a:ext cx="7772424" cy="110271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814" y="2915160"/>
            <a:ext cx="6400610" cy="13146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8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823" y="3305753"/>
            <a:ext cx="7772423" cy="102173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823" y="2180416"/>
            <a:ext cx="7772423" cy="112533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71" y="1200360"/>
            <a:ext cx="4057094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8683" y="1200360"/>
            <a:ext cx="4058284" cy="33950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71" y="1151536"/>
            <a:ext cx="4040422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71" y="1631442"/>
            <a:ext cx="4040422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354" y="1151536"/>
            <a:ext cx="4041613" cy="47990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354" y="1631442"/>
            <a:ext cx="4041613" cy="29639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71" y="204823"/>
            <a:ext cx="3007989" cy="87169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4815" y="204823"/>
            <a:ext cx="5112152" cy="439060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71" y="1076513"/>
            <a:ext cx="3007989" cy="351891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171" y="3601080"/>
            <a:ext cx="5487257" cy="42512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171" y="459662"/>
            <a:ext cx="5487257" cy="308664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171" y="4026208"/>
            <a:ext cx="5487257" cy="60375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8035" indent="0">
              <a:buNone/>
              <a:defRPr sz="675"/>
            </a:lvl7pPr>
            <a:lvl8pPr marL="2400935" indent="0">
              <a:buNone/>
              <a:defRPr sz="675"/>
            </a:lvl8pPr>
            <a:lvl9pPr marL="2743835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436" y="206015"/>
            <a:ext cx="2056531" cy="438941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71" y="206015"/>
            <a:ext cx="6058847" cy="438941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2.png"/><Relationship Id="rId15" Type="http://schemas.openxmlformats.org/officeDocument/2006/relationships/image" Target="../media/image1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4" Type="http://schemas.openxmlformats.org/officeDocument/2006/relationships/theme" Target="../theme/theme3.xml"/><Relationship Id="rId13" Type="http://schemas.openxmlformats.org/officeDocument/2006/relationships/image" Target="../media/image2.png"/><Relationship Id="rId12" Type="http://schemas.openxmlformats.org/officeDocument/2006/relationships/image" Target="../media/image3.png"/><Relationship Id="rId11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王景然\崭新每一天\一头耕牛，每天更新\18秋项目\课件修订\小版本课件\背景_副本_副本.pn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844"/>
            <a:ext cx="9144238" cy="515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组合 6"/>
          <p:cNvGrpSpPr/>
          <p:nvPr userDrawn="1"/>
        </p:nvGrpSpPr>
        <p:grpSpPr>
          <a:xfrm>
            <a:off x="1" y="92978"/>
            <a:ext cx="2771800" cy="275590"/>
            <a:chOff x="1" y="92978"/>
            <a:chExt cx="2771800" cy="275590"/>
          </a:xfrm>
        </p:grpSpPr>
        <p:sp>
          <p:nvSpPr>
            <p:cNvPr id="8" name="矩形 7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" name="文本框 10"/>
            <p:cNvSpPr txBox="1"/>
            <p:nvPr userDrawn="1"/>
          </p:nvSpPr>
          <p:spPr>
            <a:xfrm>
              <a:off x="193237" y="92978"/>
              <a:ext cx="1706880" cy="275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>
                  <a:latin typeface="黑体" panose="02010609060101010101" pitchFamily="49" charset="-122"/>
                  <a:ea typeface="黑体" panose="02010609060101010101" pitchFamily="49" charset="-122"/>
                </a:rPr>
                <a:t>习作：推荐一个好地方</a:t>
              </a:r>
              <a:endPara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71" y="206015"/>
            <a:ext cx="8229696" cy="857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71" y="1200360"/>
            <a:ext cx="8229696" cy="3395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71" y="4768096"/>
            <a:ext cx="213393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688" y="4768096"/>
            <a:ext cx="2894862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034" y="4768096"/>
            <a:ext cx="213393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  <p:pic>
        <p:nvPicPr>
          <p:cNvPr id="4098" name="Picture 2" descr="E:\王景然\崭新每一天\一头耕牛，每天更新\18秋项目\课件修订\小版本课件\背景_副本_副本.png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123" y="-4844"/>
            <a:ext cx="9217361" cy="5195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71" y="206015"/>
            <a:ext cx="8229696" cy="857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71" y="1200360"/>
            <a:ext cx="8229696" cy="3395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71" y="4768096"/>
            <a:ext cx="213393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4346E-DEDF-498A-AF7D-A9D39D4BEE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688" y="4768096"/>
            <a:ext cx="2894862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034" y="4768096"/>
            <a:ext cx="213393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AC913-6F29-404C-9ADF-29251873EBE9}" type="slidenum">
              <a:rPr lang="zh-CN" altLang="en-US" smtClean="0"/>
            </a:fld>
            <a:endParaRPr lang="zh-CN" altLang="en-US"/>
          </a:p>
        </p:txBody>
      </p:sp>
      <p:pic>
        <p:nvPicPr>
          <p:cNvPr id="2050" name="Picture 2" descr="E:\王景然\崭新每一天\一头耕牛，每天更新\18秋项目\课件修订\小版本课件\背景_副本.png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34"/>
            <a:ext cx="9144239" cy="515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王景然\崭新每一天\一头耕牛，每天更新\18秋项目\课件修订\小版本课件\背景_副本_副本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844"/>
            <a:ext cx="9144238" cy="515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3.xml"/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4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5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6.xml"/><Relationship Id="rId2" Type="http://schemas.openxmlformats.org/officeDocument/2006/relationships/image" Target="../media/image12.png"/><Relationship Id="rId1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7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8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9.xml"/><Relationship Id="rId1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6" y="2171934"/>
            <a:ext cx="9163346" cy="2992959"/>
          </a:xfrm>
          <a:prstGeom prst="rect">
            <a:avLst/>
          </a:prstGeom>
        </p:spPr>
      </p:pic>
      <p:sp>
        <p:nvSpPr>
          <p:cNvPr id="9" name="TextBox 48"/>
          <p:cNvSpPr txBox="1"/>
          <p:nvPr/>
        </p:nvSpPr>
        <p:spPr>
          <a:xfrm>
            <a:off x="2681707" y="841713"/>
            <a:ext cx="2982267" cy="783590"/>
          </a:xfrm>
          <a:prstGeom prst="rect">
            <a:avLst/>
          </a:prstGeom>
          <a:noFill/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zh-CN" altLang="en-US" sz="45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99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微软雅黑" panose="020B0503020204020204" charset="-122"/>
                <a:ea typeface="微软雅黑" panose="020B0503020204020204" charset="-122"/>
              </a:rPr>
              <a:t>习作 </a:t>
            </a:r>
            <a:endParaRPr lang="zh-CN" altLang="en-US" sz="45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99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60000" endA="900" endPos="60000" dist="29997" dir="5400000" sy="-100000" algn="bl" rotWithShape="0"/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069342" y="1940880"/>
            <a:ext cx="4699256" cy="0"/>
          </a:xfrm>
          <a:prstGeom prst="line">
            <a:avLst/>
          </a:prstGeom>
          <a:ln w="38100">
            <a:solidFill>
              <a:srgbClr val="FD9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8993" y="249199"/>
            <a:ext cx="2132739" cy="178083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103010" y="2030143"/>
            <a:ext cx="5005705" cy="92202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54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推荐一个好地方</a:t>
            </a:r>
            <a:endParaRPr lang="zh-CN" altLang="en-US" sz="5400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2541" y="105410"/>
            <a:ext cx="4495801" cy="276999"/>
            <a:chOff x="-43002" y="136086"/>
            <a:chExt cx="4176535" cy="276999"/>
          </a:xfrm>
          <a:solidFill>
            <a:schemeClr val="bg1"/>
          </a:solidFill>
        </p:grpSpPr>
        <p:sp>
          <p:nvSpPr>
            <p:cNvPr id="4" name="矩形 3"/>
            <p:cNvSpPr/>
            <p:nvPr/>
          </p:nvSpPr>
          <p:spPr>
            <a:xfrm flipH="1">
              <a:off x="-36512" y="159581"/>
              <a:ext cx="4170045" cy="2520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文本框 1"/>
            <p:cNvSpPr txBox="1"/>
            <p:nvPr/>
          </p:nvSpPr>
          <p:spPr>
            <a:xfrm>
              <a:off x="-43002" y="136086"/>
              <a:ext cx="2493627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   </a:t>
              </a:r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人教版  </a:t>
              </a:r>
              <a:r>
                <a:rPr kumimoji="1" lang="zh-CN" altLang="en-US" sz="1200" dirty="0">
                  <a:latin typeface="黑体" panose="02010609060101010101" pitchFamily="49" charset="-122"/>
                  <a:ea typeface="黑体" panose="02010609060101010101" pitchFamily="49" charset="-122"/>
                </a:rPr>
                <a:t>语文  四</a:t>
              </a:r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年级  上册</a:t>
              </a:r>
              <a:endPara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786888" y="568779"/>
            <a:ext cx="3318552" cy="2016281"/>
          </a:xfrm>
          <a:prstGeom prst="ellipse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对角圆角矩形 7"/>
          <p:cNvSpPr/>
          <p:nvPr/>
        </p:nvSpPr>
        <p:spPr>
          <a:xfrm>
            <a:off x="4976638" y="2767969"/>
            <a:ext cx="3491458" cy="2116786"/>
          </a:xfrm>
          <a:prstGeom prst="round2DiagRect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剪去对角的矩形 8"/>
          <p:cNvSpPr/>
          <p:nvPr/>
        </p:nvSpPr>
        <p:spPr>
          <a:xfrm>
            <a:off x="1247970" y="2767969"/>
            <a:ext cx="2897005" cy="1984368"/>
          </a:xfrm>
          <a:prstGeom prst="snip2DiagRect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5" name="图片 4" descr="公园"/>
          <p:cNvPicPr>
            <a:picLocks noChangeAspect="1"/>
          </p:cNvPicPr>
          <p:nvPr/>
        </p:nvPicPr>
        <p:blipFill>
          <a:blip r:embed="rId1" cstate="print"/>
          <a:srcRect r="409" b="4513"/>
          <a:stretch>
            <a:fillRect/>
          </a:stretch>
        </p:blipFill>
        <p:spPr>
          <a:xfrm>
            <a:off x="5197652" y="2996605"/>
            <a:ext cx="2957975" cy="1755732"/>
          </a:xfrm>
          <a:prstGeom prst="round2DiagRect">
            <a:avLst>
              <a:gd name="adj1" fmla="val 16667"/>
              <a:gd name="adj2" fmla="val 0"/>
            </a:avLst>
          </a:prstGeom>
        </p:spPr>
      </p:pic>
      <p:sp>
        <p:nvSpPr>
          <p:cNvPr id="12" name="单圆角矩形 11"/>
          <p:cNvSpPr/>
          <p:nvPr/>
        </p:nvSpPr>
        <p:spPr>
          <a:xfrm>
            <a:off x="4976161" y="1569537"/>
            <a:ext cx="3492411" cy="2238248"/>
          </a:xfrm>
          <a:prstGeom prst="snipRound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3" name="图片 12" descr="水乡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9948" y="3069006"/>
            <a:ext cx="2325892" cy="1426592"/>
          </a:xfrm>
          <a:prstGeom prst="snip2DiagRect">
            <a:avLst/>
          </a:prstGeom>
        </p:spPr>
      </p:pic>
      <p:pic>
        <p:nvPicPr>
          <p:cNvPr id="14" name="图片 13" descr="游乐"/>
          <p:cNvPicPr>
            <a:picLocks noChangeAspect="1"/>
          </p:cNvPicPr>
          <p:nvPr/>
        </p:nvPicPr>
        <p:blipFill>
          <a:blip r:embed="rId3" cstate="print"/>
          <a:srcRect l="7121" t="12946" r="7323" b="10589"/>
          <a:stretch>
            <a:fillRect/>
          </a:stretch>
        </p:blipFill>
        <p:spPr>
          <a:xfrm>
            <a:off x="888345" y="765978"/>
            <a:ext cx="2844609" cy="1622361"/>
          </a:xfrm>
          <a:prstGeom prst="ellipse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76161" y="299656"/>
            <a:ext cx="3133738" cy="2088683"/>
          </a:xfrm>
          <a:prstGeom prst="teardrop">
            <a:avLst/>
          </a:prstGeom>
        </p:spPr>
      </p:pic>
      <p:sp>
        <p:nvSpPr>
          <p:cNvPr id="4" name="泪滴形 3"/>
          <p:cNvSpPr/>
          <p:nvPr/>
        </p:nvSpPr>
        <p:spPr>
          <a:xfrm>
            <a:off x="4848506" y="87692"/>
            <a:ext cx="3450494" cy="2497369"/>
          </a:xfrm>
          <a:prstGeom prst="teardrop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20" name="Picture 6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矩形 20"/>
            <p:cNvSpPr/>
            <p:nvPr/>
          </p:nvSpPr>
          <p:spPr>
            <a:xfrm>
              <a:off x="592162" y="836712"/>
              <a:ext cx="2214534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习作内容</a:t>
              </a:r>
              <a:endParaRPr lang="zh-CN" alt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967891" y="1783407"/>
            <a:ext cx="7486867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l" fontAlgn="auto"/>
            <a:r>
              <a:rPr lang="zh-CN" altLang="en-US" sz="27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水乡小镇让我们赏心悦目，游乐场让我们兴奋不已，书店让我们流连忘返，住家附近的小树林是我们的快乐天堂</a:t>
            </a:r>
            <a:r>
              <a:rPr lang="en-US" altLang="zh-CN" sz="27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……</a:t>
            </a:r>
            <a:r>
              <a:rPr lang="zh-CN" altLang="en-US" sz="2700" b="1">
                <a:latin typeface="Arial" panose="020B0604020202090204" pitchFamily="34" charset="0"/>
                <a:ea typeface="楷体" panose="02010609060101010101" charset="-122"/>
                <a:cs typeface="Arial" panose="020B0604020202090204" pitchFamily="34" charset="0"/>
                <a:sym typeface="+mn-ea"/>
              </a:rPr>
              <a:t>每</a:t>
            </a:r>
            <a:r>
              <a:rPr lang="zh-CN" altLang="en-US" sz="27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个人都有自己喜欢的地方，你愿意和大家分享吗?推荐一个好地方给同学吧！</a:t>
            </a:r>
            <a:endParaRPr lang="zh-CN" altLang="en-US" sz="27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781648" y="1558105"/>
            <a:ext cx="7940328" cy="2524996"/>
          </a:xfrm>
          <a:prstGeom prst="roundRect">
            <a:avLst/>
          </a:prstGeom>
          <a:grpFill/>
          <a:ln>
            <a:solidFill>
              <a:srgbClr val="92D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592162" y="836712"/>
              <a:ext cx="2214534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dirty="0" smtClean="0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习作指导</a:t>
              </a:r>
              <a:endParaRPr lang="zh-CN" altLang="en-US" sz="3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 rot="10800000" flipV="1">
            <a:off x="1921016" y="1854379"/>
            <a:ext cx="5937384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l" fontAlgn="auto">
              <a:lnSpc>
                <a:spcPct val="150000"/>
              </a:lnSpc>
            </a:pPr>
            <a:r>
              <a:rPr lang="zh-CN" altLang="en-US" sz="3000" b="1">
                <a:latin typeface="楷体" panose="02010609060101010101" charset="-122"/>
                <a:ea typeface="楷体" panose="02010609060101010101" charset="-122"/>
              </a:rPr>
              <a:t>想一想：你打算推荐什么地方？这个地方在哪里？它有什么特别之处？写出推荐的理由。</a:t>
            </a:r>
            <a:endParaRPr lang="zh-CN" altLang="en-US" sz="3000" b="1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6000"/>
          </a:blip>
          <a:srcRect l="7062" b="8649"/>
          <a:stretch>
            <a:fillRect/>
          </a:stretch>
        </p:blipFill>
        <p:spPr>
          <a:xfrm flipH="1">
            <a:off x="1482322" y="1158945"/>
            <a:ext cx="1259402" cy="1326087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1532336" y="1295174"/>
            <a:ext cx="6563751" cy="3092774"/>
          </a:xfrm>
          <a:prstGeom prst="roundRect">
            <a:avLst/>
          </a:prstGeom>
          <a:grpFill/>
          <a:ln>
            <a:solidFill>
              <a:srgbClr val="00B050"/>
            </a:solidFill>
            <a:prstDash val="sys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本框 7"/>
          <p:cNvSpPr txBox="1"/>
          <p:nvPr/>
        </p:nvSpPr>
        <p:spPr>
          <a:xfrm rot="10800000" flipV="1">
            <a:off x="1806222" y="828376"/>
            <a:ext cx="5937384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l" fontAlgn="auto">
              <a:lnSpc>
                <a:spcPct val="150000"/>
              </a:lnSpc>
            </a:pPr>
            <a:r>
              <a:rPr lang="zh-CN" altLang="en-US" sz="3000" b="1">
                <a:latin typeface="楷体" panose="02010609060101010101" charset="-122"/>
                <a:ea typeface="楷体" panose="02010609060101010101" charset="-122"/>
              </a:rPr>
              <a:t>如：</a:t>
            </a:r>
            <a:r>
              <a:rPr lang="zh-CN" altLang="en-US" sz="3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推荐一个古镇</a:t>
            </a:r>
            <a:endParaRPr lang="zh-CN" altLang="en-US" sz="30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6000"/>
          </a:blip>
          <a:srcRect l="7062" b="8649"/>
          <a:stretch>
            <a:fillRect/>
          </a:stretch>
        </p:blipFill>
        <p:spPr>
          <a:xfrm flipH="1">
            <a:off x="1374672" y="728348"/>
            <a:ext cx="1259402" cy="1326087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1424686" y="864577"/>
            <a:ext cx="6563751" cy="3092774"/>
          </a:xfrm>
          <a:prstGeom prst="roundRect">
            <a:avLst/>
          </a:prstGeom>
          <a:grpFill/>
          <a:ln>
            <a:solidFill>
              <a:srgbClr val="00B050"/>
            </a:solidFill>
            <a:prstDash val="sys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文本框 6"/>
          <p:cNvSpPr txBox="1"/>
          <p:nvPr/>
        </p:nvSpPr>
        <p:spPr>
          <a:xfrm rot="10800000" flipV="1">
            <a:off x="1096023" y="1535718"/>
            <a:ext cx="7127242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l" fontAlgn="auto">
              <a:lnSpc>
                <a:spcPct val="150000"/>
              </a:lnSpc>
            </a:pPr>
            <a:r>
              <a:rPr lang="zh-CN" altLang="en-US" sz="3000" b="1">
                <a:latin typeface="楷体" panose="02010609060101010101" charset="-122"/>
                <a:ea typeface="楷体" panose="02010609060101010101" charset="-122"/>
              </a:rPr>
              <a:t>这个古镇很美</a:t>
            </a:r>
            <a:r>
              <a:rPr lang="en-US" altLang="zh-CN" sz="3000" b="1">
                <a:latin typeface="楷体" panose="02010609060101010101" charset="-122"/>
                <a:ea typeface="楷体" panose="02010609060101010101" charset="-122"/>
              </a:rPr>
              <a:t>……</a:t>
            </a:r>
            <a:endParaRPr lang="en-US" altLang="zh-CN" sz="3000" b="1">
              <a:latin typeface="楷体" panose="02010609060101010101" charset="-122"/>
              <a:ea typeface="楷体" panose="02010609060101010101" charset="-122"/>
            </a:endParaRPr>
          </a:p>
          <a:p>
            <a:pPr indent="720090" algn="l" fontAlgn="auto">
              <a:lnSpc>
                <a:spcPct val="150000"/>
              </a:lnSpc>
            </a:pPr>
            <a:r>
              <a:rPr lang="zh-CN" altLang="en-US" sz="3000" b="1">
                <a:latin typeface="楷体" panose="02010609060101010101" charset="-122"/>
                <a:ea typeface="楷体" panose="02010609060101010101" charset="-122"/>
              </a:rPr>
              <a:t>在那里可以了解以前人们的生活</a:t>
            </a:r>
            <a:r>
              <a:rPr lang="en-US" altLang="zh-CN" sz="3000" b="1">
                <a:latin typeface="楷体" panose="02010609060101010101" charset="-122"/>
                <a:ea typeface="楷体" panose="02010609060101010101" charset="-122"/>
              </a:rPr>
              <a:t>……</a:t>
            </a:r>
            <a:endParaRPr lang="en-US" altLang="zh-CN" sz="3000" b="1">
              <a:latin typeface="楷体" panose="02010609060101010101" charset="-122"/>
              <a:ea typeface="楷体" panose="02010609060101010101" charset="-122"/>
            </a:endParaRPr>
          </a:p>
          <a:p>
            <a:pPr indent="720090" algn="l" fontAlgn="auto">
              <a:lnSpc>
                <a:spcPct val="150000"/>
              </a:lnSpc>
            </a:pPr>
            <a:r>
              <a:rPr lang="zh-CN" altLang="en-US" sz="3000" b="1">
                <a:latin typeface="楷体" panose="02010609060101010101" charset="-122"/>
                <a:ea typeface="楷体" panose="02010609060101010101" charset="-122"/>
              </a:rPr>
              <a:t>这个古镇有很多好吃的</a:t>
            </a:r>
            <a:r>
              <a:rPr lang="en-US" altLang="zh-CN" sz="3000" b="1">
                <a:latin typeface="楷体" panose="02010609060101010101" charset="-122"/>
                <a:ea typeface="楷体" panose="02010609060101010101" charset="-122"/>
              </a:rPr>
              <a:t>……</a:t>
            </a:r>
            <a:endParaRPr lang="en-US" altLang="zh-CN" sz="3000" b="1"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6000"/>
          </a:blip>
          <a:srcRect l="7062" b="8649"/>
          <a:stretch>
            <a:fillRect/>
          </a:stretch>
        </p:blipFill>
        <p:spPr>
          <a:xfrm flipH="1">
            <a:off x="1320848" y="835997"/>
            <a:ext cx="1259402" cy="1326087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1370862" y="972226"/>
            <a:ext cx="6563751" cy="3092774"/>
          </a:xfrm>
          <a:prstGeom prst="roundRect">
            <a:avLst/>
          </a:prstGeom>
          <a:grpFill/>
          <a:ln>
            <a:solidFill>
              <a:srgbClr val="00B050"/>
            </a:solidFill>
            <a:prstDash val="sys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文本框 6"/>
          <p:cNvSpPr txBox="1"/>
          <p:nvPr/>
        </p:nvSpPr>
        <p:spPr>
          <a:xfrm rot="10800000" flipV="1">
            <a:off x="1638556" y="1099405"/>
            <a:ext cx="6185549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l" fontAlgn="auto">
              <a:lnSpc>
                <a:spcPct val="150000"/>
              </a:lnSpc>
            </a:pPr>
            <a:r>
              <a:rPr lang="zh-CN" altLang="en-US" sz="3000" b="1">
                <a:latin typeface="楷体" panose="02010609060101010101" charset="-122"/>
                <a:ea typeface="楷体" panose="02010609060101010101" charset="-122"/>
              </a:rPr>
              <a:t>写完了，自己先读一读，看看有没有把这个地方介绍清楚，有没有把推荐的理由写充分。再读给同学听，请他们提出修改建议。</a:t>
            </a:r>
            <a:endParaRPr lang="zh-CN" altLang="en-US" sz="3000" b="1"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花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2334"/>
            <a:ext cx="9156861" cy="5146209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1047914" y="1187525"/>
            <a:ext cx="7285382" cy="1650464"/>
          </a:xfrm>
          <a:prstGeom prst="roundRect">
            <a:avLst/>
          </a:prstGeom>
          <a:solidFill>
            <a:schemeClr val="bg1"/>
          </a:solidFill>
          <a:ln>
            <a:solidFill>
              <a:srgbClr val="00B050"/>
            </a:solidFill>
            <a:prstDash val="sys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文本框 6"/>
          <p:cNvSpPr txBox="1"/>
          <p:nvPr/>
        </p:nvSpPr>
        <p:spPr>
          <a:xfrm rot="10800000" flipV="1">
            <a:off x="615411" y="1510949"/>
            <a:ext cx="7912701" cy="1026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l" fontAlgn="auto">
              <a:lnSpc>
                <a:spcPct val="150000"/>
              </a:lnSpc>
            </a:pPr>
            <a:r>
              <a:rPr lang="en-US" altLang="zh-CN" sz="4050" b="1">
                <a:latin typeface="楷体" panose="02010609060101010101" charset="-122"/>
                <a:ea typeface="楷体" panose="02010609060101010101" charset="-122"/>
              </a:rPr>
              <a:t>“</a:t>
            </a:r>
            <a:r>
              <a:rPr lang="zh-CN" altLang="en-US" sz="4050" b="1">
                <a:latin typeface="楷体" panose="02010609060101010101" charset="-122"/>
                <a:ea typeface="楷体" panose="02010609060101010101" charset="-122"/>
              </a:rPr>
              <a:t>最受欢迎的好地方</a:t>
            </a:r>
            <a:r>
              <a:rPr lang="en-US" altLang="zh-CN" sz="4050" b="1"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4050" b="1">
                <a:latin typeface="楷体" panose="02010609060101010101" charset="-122"/>
                <a:ea typeface="楷体" panose="02010609060101010101" charset="-122"/>
                <a:sym typeface="+mn-ea"/>
              </a:rPr>
              <a:t>推荐会</a:t>
            </a:r>
            <a:endParaRPr lang="zh-CN" altLang="en-US" sz="4050" b="1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6000"/>
          </a:blip>
          <a:srcRect l="7062" b="8649"/>
          <a:stretch>
            <a:fillRect/>
          </a:stretch>
        </p:blipFill>
        <p:spPr>
          <a:xfrm flipH="1">
            <a:off x="997900" y="1051296"/>
            <a:ext cx="1259402" cy="1326087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592163" y="836712"/>
              <a:ext cx="2214534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例文点评</a:t>
              </a:r>
              <a:endParaRPr lang="zh-CN" alt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flowChartProcess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矩形 2"/>
          <p:cNvSpPr/>
          <p:nvPr/>
        </p:nvSpPr>
        <p:spPr>
          <a:xfrm>
            <a:off x="1371814" y="1885816"/>
            <a:ext cx="5494879" cy="2562625"/>
          </a:xfrm>
          <a:prstGeom prst="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" name="文本框 3"/>
          <p:cNvSpPr txBox="1"/>
          <p:nvPr/>
        </p:nvSpPr>
        <p:spPr>
          <a:xfrm>
            <a:off x="573018" y="627844"/>
            <a:ext cx="7836013" cy="3692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1350"/>
          </a:p>
          <a:p>
            <a:pPr indent="457200" fontAlgn="auto">
              <a:lnSpc>
                <a:spcPct val="150000"/>
              </a:lnSpc>
            </a:pPr>
            <a:r>
              <a:rPr lang="zh-CN" altLang="en-US" sz="1350"/>
              <a:t>                                                                 </a:t>
            </a:r>
            <a:r>
              <a:rPr lang="zh-CN" altLang="en-US" sz="2100" b="1"/>
              <a:t>儿童公园</a:t>
            </a:r>
            <a:endParaRPr lang="zh-CN" altLang="en-US" sz="2100" b="1"/>
          </a:p>
          <a:p>
            <a:pPr indent="457200" fontAlgn="auto">
              <a:lnSpc>
                <a:spcPct val="150000"/>
              </a:lnSpc>
            </a:pPr>
            <a:r>
              <a:rPr lang="zh-CN" altLang="en-US"/>
              <a:t>儿童公园是一个美丽、热闹的公园。</a:t>
            </a:r>
            <a:endParaRPr lang="zh-CN" altLang="en-US"/>
          </a:p>
          <a:p>
            <a:pPr indent="457200" fontAlgn="auto">
              <a:lnSpc>
                <a:spcPct val="150000"/>
              </a:lnSpc>
            </a:pPr>
            <a:r>
              <a:rPr lang="zh-CN" altLang="en-US"/>
              <a:t>进入公园大门，正前方有一个喷池，只见一座怪石嶙峋的假山中间喷出水花，不仅好看，也使人感到清凉舒坦。</a:t>
            </a:r>
            <a:endParaRPr lang="zh-CN" altLang="en-US"/>
          </a:p>
          <a:p>
            <a:pPr indent="457200" fontAlgn="auto">
              <a:lnSpc>
                <a:spcPct val="150000"/>
              </a:lnSpc>
            </a:pPr>
            <a:r>
              <a:rPr lang="zh-CN" altLang="en-US"/>
              <a:t>在喷池的右边，有一个美丽的花坛。花坛里各种花在争奇斗艳:有红色的都金香、白色的绣线菊、粉色的荷花，各种花在阳光的照耀下，显得更加可爱、迷人。蝴蝶姑娘穿着美丽的裙子，在花丛里翩翩起舞，而蜜蜂先生穿着晶莹剔透的工作服，拼命地吮吸着花蜜。</a:t>
            </a:r>
            <a:r>
              <a:rPr lang="zh-CN" altLang="en-US">
                <a:solidFill>
                  <a:srgbClr val="FF0000"/>
                </a:solidFill>
              </a:rPr>
              <a:t> 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81316" y="1374244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>
                <a:solidFill>
                  <a:srgbClr val="FF0000"/>
                </a:solidFill>
              </a:rPr>
              <a:t>点明主题</a:t>
            </a:r>
            <a:endParaRPr lang="zh-CN" altLang="zh-CN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80555" y="4246480"/>
            <a:ext cx="61264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457200" algn="l" fontAlgn="auto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sym typeface="+mn-ea"/>
              </a:rPr>
              <a:t>这段文字运用拟人的手法将花坛的景色写得生动具体。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7294221" y="4495122"/>
            <a:ext cx="77531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448908" y="4659829"/>
            <a:ext cx="691384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979349" y="4494921"/>
            <a:ext cx="11343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1184619" y="536389"/>
            <a:ext cx="7178209" cy="3830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528955" fontAlgn="auto">
              <a:lnSpc>
                <a:spcPct val="150000"/>
              </a:lnSpc>
            </a:pPr>
            <a:r>
              <a:rPr lang="zh-CN" altLang="en-US"/>
              <a:t>喷池的左边，有一座亭子供游客们歌息乘凉。亭子顶上金黄色的琉璃瓦，配上大红的粱柱，真是古色古香呀!</a:t>
            </a:r>
            <a:endParaRPr lang="zh-CN" altLang="en-US"/>
          </a:p>
          <a:p>
            <a:pPr indent="528955" fontAlgn="auto">
              <a:lnSpc>
                <a:spcPct val="150000"/>
              </a:lnSpc>
            </a:pPr>
            <a:r>
              <a:rPr lang="zh-CN" altLang="en-US"/>
              <a:t>在亭子的前面有一个不大不小的湖。湖心有六只小船，有的小船在快速地行驶着，有的小船则在悠闲地漂浮，就像一片片叶子在湖上漂荡。</a:t>
            </a:r>
            <a:endParaRPr lang="zh-CN" altLang="en-US"/>
          </a:p>
          <a:p>
            <a:pPr indent="528955" fontAlgn="auto">
              <a:lnSpc>
                <a:spcPct val="150000"/>
              </a:lnSpc>
            </a:pPr>
            <a:r>
              <a:rPr lang="zh-CN" altLang="en-US"/>
              <a:t>“哈哈，哈哈”噢! 哪儿传来的笑声? 原来，是从儿童乐园里传来的。只见一个个活泼可爱的孩子在耐心地排队上滑梯玩，滑梯上的孩子欢笑着向下滑着，还有一些孩子在荡秋千，可热闹了!</a:t>
            </a:r>
            <a:endParaRPr lang="zh-CN" altLang="en-US"/>
          </a:p>
          <a:p>
            <a:pPr indent="528955" fontAlgn="auto">
              <a:lnSpc>
                <a:spcPct val="150000"/>
              </a:lnSpc>
            </a:pPr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448979" y="3762058"/>
            <a:ext cx="5283835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528955" algn="l" fontAlgn="auto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sym typeface="+mn-ea"/>
              </a:rPr>
              <a:t>运用设问的手法写出了孩子们玩耍时的情景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277528" y="4866930"/>
            <a:ext cx="11343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1" y="425950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流程图: 终止 17"/>
          <p:cNvSpPr/>
          <p:nvPr/>
        </p:nvSpPr>
        <p:spPr>
          <a:xfrm>
            <a:off x="953125" y="3359564"/>
            <a:ext cx="7203454" cy="1059822"/>
          </a:xfrm>
          <a:prstGeom prst="flowChartTerminator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文本框 2"/>
          <p:cNvSpPr txBox="1"/>
          <p:nvPr/>
        </p:nvSpPr>
        <p:spPr>
          <a:xfrm>
            <a:off x="952649" y="675476"/>
            <a:ext cx="7727887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528955" fontAlgn="auto">
              <a:lnSpc>
                <a:spcPct val="150000"/>
              </a:lnSpc>
            </a:pPr>
            <a:r>
              <a:rPr lang="zh-CN" altLang="en-US" spc="100"/>
              <a:t>一条小路两旁长着又高又壮的参天大树，像士兵一样守着自己的岗位。沿着小路往前走是动物园，动物园里有高高的山和像铅笔头的高塔。在山坡上，有小鸟、兔子、猴子、老虎等等。刚好，一群大雁飞过，它们时而在比赛，谁也不甘落后;时而排成个“人”字; 时而排成个“一”字呢，精彩极了! </a:t>
            </a:r>
            <a:endParaRPr lang="zh-CN" altLang="en-US" spc="100"/>
          </a:p>
          <a:p>
            <a:pPr indent="528955" fontAlgn="auto">
              <a:lnSpc>
                <a:spcPct val="150000"/>
              </a:lnSpc>
            </a:pPr>
            <a:r>
              <a:rPr lang="zh-CN" altLang="en-US" spc="100"/>
              <a:t>呀!儿童公园真是既漂亮又好玩!</a:t>
            </a:r>
            <a:endParaRPr lang="zh-CN" altLang="en-US" spc="100"/>
          </a:p>
          <a:p>
            <a:pPr indent="528955" fontAlgn="auto"/>
            <a:endParaRPr lang="zh-CN" altLang="en-US" spc="10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85461" y="2330227"/>
            <a:ext cx="5055235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528955" algn="l" fontAlgn="auto">
              <a:lnSpc>
                <a:spcPct val="150000"/>
              </a:lnSpc>
            </a:pPr>
            <a:r>
              <a:rPr lang="zh-CN" altLang="en-US" spc="100">
                <a:solidFill>
                  <a:srgbClr val="FF0000"/>
                </a:solidFill>
                <a:sym typeface="+mn-ea"/>
              </a:rPr>
              <a:t>排比的运用写出空中大雁飞行时的样子。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526987" y="2706523"/>
            <a:ext cx="3124835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528955" algn="l" fontAlgn="auto">
              <a:lnSpc>
                <a:spcPct val="150000"/>
              </a:lnSpc>
            </a:pPr>
            <a:r>
              <a:rPr lang="zh-CN" altLang="en-US" spc="100">
                <a:solidFill>
                  <a:srgbClr val="FF0000"/>
                </a:solidFill>
                <a:sym typeface="+mn-ea"/>
              </a:rPr>
              <a:t>首尾呼应，点明中心。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25470" y="3514370"/>
            <a:ext cx="776504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28955" algn="l" fontAlgn="auto">
              <a:lnSpc>
                <a:spcPct val="150000"/>
              </a:lnSpc>
            </a:pPr>
            <a:r>
              <a:rPr lang="zh-CN" altLang="en-US" spc="100">
                <a:solidFill>
                  <a:srgbClr val="FF0000"/>
                </a:solidFill>
                <a:sym typeface="+mn-ea"/>
              </a:rPr>
              <a:t>总评:作者按照游览的顺序，文章条理清楚，语句优美。首尾呼应，点明主题，写出以了真情实感，将对儿童公园的喜爱之情蕴含其中。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8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1011</Words>
  <Application>WPS 演示</Application>
  <PresentationFormat>全屏显示(16:9)</PresentationFormat>
  <Paragraphs>52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10</vt:i4>
      </vt:variant>
    </vt:vector>
  </HeadingPairs>
  <TitlesOfParts>
    <vt:vector size="28" baseType="lpstr">
      <vt:lpstr>Arial</vt:lpstr>
      <vt:lpstr>方正书宋_GBK</vt:lpstr>
      <vt:lpstr>Wingdings</vt:lpstr>
      <vt:lpstr>黑体</vt:lpstr>
      <vt:lpstr>微软雅黑</vt:lpstr>
      <vt:lpstr>楷体</vt:lpstr>
      <vt:lpstr>汉仪旗黑KW</vt:lpstr>
      <vt:lpstr>汉仪楷体KW</vt:lpstr>
      <vt:lpstr>宋体</vt:lpstr>
      <vt:lpstr>Arial Unicode MS</vt:lpstr>
      <vt:lpstr>Times New Roman</vt:lpstr>
      <vt:lpstr>汉仪中黑KW</vt:lpstr>
      <vt:lpstr>Calibri</vt:lpstr>
      <vt:lpstr>Helvetica Neue</vt:lpstr>
      <vt:lpstr>汉仪书宋二KW</vt:lpstr>
      <vt:lpstr>1_Office 主题​​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126</cp:revision>
  <dcterms:created xsi:type="dcterms:W3CDTF">2019-07-04T09:42:13Z</dcterms:created>
  <dcterms:modified xsi:type="dcterms:W3CDTF">2019-07-04T09:42:13Z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