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5"/>
  </p:notesMasterIdLst>
  <p:handoutMasterIdLst>
    <p:handoutMasterId r:id="rId68"/>
  </p:handoutMasterIdLst>
  <p:sldIdLst>
    <p:sldId id="1092" r:id="rId3"/>
    <p:sldId id="1093" r:id="rId4"/>
    <p:sldId id="1095" r:id="rId6"/>
    <p:sldId id="1094" r:id="rId7"/>
    <p:sldId id="1096" r:id="rId8"/>
    <p:sldId id="1143" r:id="rId9"/>
    <p:sldId id="1097" r:id="rId10"/>
    <p:sldId id="1098" r:id="rId11"/>
    <p:sldId id="1099" r:id="rId12"/>
    <p:sldId id="1100" r:id="rId13"/>
    <p:sldId id="1101" r:id="rId14"/>
    <p:sldId id="1102" r:id="rId15"/>
    <p:sldId id="1103" r:id="rId16"/>
    <p:sldId id="1104" r:id="rId17"/>
    <p:sldId id="1105" r:id="rId18"/>
    <p:sldId id="1106" r:id="rId19"/>
    <p:sldId id="1107" r:id="rId20"/>
    <p:sldId id="1108" r:id="rId21"/>
    <p:sldId id="1109" r:id="rId22"/>
    <p:sldId id="1110" r:id="rId23"/>
    <p:sldId id="1111" r:id="rId24"/>
    <p:sldId id="1112" r:id="rId25"/>
    <p:sldId id="1144" r:id="rId26"/>
    <p:sldId id="1113" r:id="rId27"/>
    <p:sldId id="1145" r:id="rId28"/>
    <p:sldId id="1146" r:id="rId29"/>
    <p:sldId id="1115" r:id="rId30"/>
    <p:sldId id="1116" r:id="rId31"/>
    <p:sldId id="1117" r:id="rId32"/>
    <p:sldId id="1148" r:id="rId33"/>
    <p:sldId id="1118" r:id="rId34"/>
    <p:sldId id="1120" r:id="rId35"/>
    <p:sldId id="1159" r:id="rId36"/>
    <p:sldId id="1121" r:id="rId37"/>
    <p:sldId id="1149" r:id="rId38"/>
    <p:sldId id="1122" r:id="rId39"/>
    <p:sldId id="1123" r:id="rId40"/>
    <p:sldId id="1124" r:id="rId41"/>
    <p:sldId id="1125" r:id="rId42"/>
    <p:sldId id="1126" r:id="rId43"/>
    <p:sldId id="1127" r:id="rId44"/>
    <p:sldId id="1128" r:id="rId45"/>
    <p:sldId id="1129" r:id="rId46"/>
    <p:sldId id="1160" r:id="rId47"/>
    <p:sldId id="1130" r:id="rId48"/>
    <p:sldId id="1131" r:id="rId49"/>
    <p:sldId id="1151" r:id="rId50"/>
    <p:sldId id="1152" r:id="rId51"/>
    <p:sldId id="1153" r:id="rId52"/>
    <p:sldId id="1154" r:id="rId53"/>
    <p:sldId id="1156" r:id="rId54"/>
    <p:sldId id="1155" r:id="rId55"/>
    <p:sldId id="1134" r:id="rId56"/>
    <p:sldId id="1158" r:id="rId57"/>
    <p:sldId id="1132" r:id="rId58"/>
    <p:sldId id="1157" r:id="rId59"/>
    <p:sldId id="1133" r:id="rId60"/>
    <p:sldId id="1136" r:id="rId61"/>
    <p:sldId id="1137" r:id="rId62"/>
    <p:sldId id="1138" r:id="rId63"/>
    <p:sldId id="1139" r:id="rId64"/>
    <p:sldId id="1140" r:id="rId65"/>
    <p:sldId id="1141" r:id="rId66"/>
    <p:sldId id="1142" r:id="rId67"/>
  </p:sldIdLst>
  <p:sldSz cx="9144000" cy="5143500" type="screen16x9"/>
  <p:notesSz cx="6858000" cy="9144000"/>
  <p:embeddedFontLst>
    <p:embeddedFont>
      <p:font typeface="楷体" pitchFamily="49" charset="-122"/>
      <p:regular r:id="rId73"/>
    </p:embeddedFont>
    <p:embeddedFont>
      <p:font typeface="微软雅黑" pitchFamily="34" charset="-122"/>
      <p:regular r:id="rId74"/>
      <p:bold r:id="rId75"/>
    </p:embeddedFont>
    <p:embeddedFont>
      <p:font typeface="黑体" charset="-122"/>
      <p:regular r:id="rId76"/>
    </p:embeddedFont>
    <p:embeddedFont>
      <p:font typeface="华文楷体" pitchFamily="2" charset="-122"/>
      <p:regular r:id="rId77"/>
    </p:embeddedFont>
    <p:embeddedFont>
      <p:font typeface="汉语拼音" pitchFamily="34" charset="0"/>
      <p:regular r:id="rId78"/>
    </p:embeddedFont>
    <p:embeddedFont>
      <p:font typeface="幼圆" pitchFamily="49" charset="-122"/>
      <p:regular r:id="rId79"/>
    </p:embeddedFont>
    <p:embeddedFont>
      <p:font typeface="Calibri" pitchFamily="34" charset="0"/>
      <p:regular r:id="rId80"/>
      <p:bold r:id="rId81"/>
      <p:italic r:id="rId82"/>
      <p:boldItalic r:id="rId8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A38302"/>
    <a:srgbClr val="0066FF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5" autoAdjust="0"/>
    <p:restoredTop sz="93824" autoAdjust="0"/>
  </p:normalViewPr>
  <p:slideViewPr>
    <p:cSldViewPr>
      <p:cViewPr>
        <p:scale>
          <a:sx n="75" d="100"/>
          <a:sy n="75" d="100"/>
        </p:scale>
        <p:origin x="-2688" y="-1182"/>
      </p:cViewPr>
      <p:guideLst>
        <p:guide orient="horz" pos="3239"/>
        <p:guide pos="573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31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3" Type="http://schemas.openxmlformats.org/officeDocument/2006/relationships/font" Target="fonts/font11.fntdata"/><Relationship Id="rId82" Type="http://schemas.openxmlformats.org/officeDocument/2006/relationships/font" Target="fonts/font10.fntdata"/><Relationship Id="rId81" Type="http://schemas.openxmlformats.org/officeDocument/2006/relationships/font" Target="fonts/font9.fntdata"/><Relationship Id="rId80" Type="http://schemas.openxmlformats.org/officeDocument/2006/relationships/font" Target="fonts/font8.fntdata"/><Relationship Id="rId8" Type="http://schemas.openxmlformats.org/officeDocument/2006/relationships/slide" Target="slides/slide5.xml"/><Relationship Id="rId79" Type="http://schemas.openxmlformats.org/officeDocument/2006/relationships/font" Target="fonts/font7.fntdata"/><Relationship Id="rId78" Type="http://schemas.openxmlformats.org/officeDocument/2006/relationships/font" Target="fonts/font6.fntdata"/><Relationship Id="rId77" Type="http://schemas.openxmlformats.org/officeDocument/2006/relationships/font" Target="fonts/font5.fntdata"/><Relationship Id="rId76" Type="http://schemas.openxmlformats.org/officeDocument/2006/relationships/font" Target="fonts/font4.fntdata"/><Relationship Id="rId75" Type="http://schemas.openxmlformats.org/officeDocument/2006/relationships/font" Target="fonts/font3.fntdata"/><Relationship Id="rId74" Type="http://schemas.openxmlformats.org/officeDocument/2006/relationships/font" Target="fonts/font2.fntdata"/><Relationship Id="rId73" Type="http://schemas.openxmlformats.org/officeDocument/2006/relationships/font" Target="fonts/font1.fntdata"/><Relationship Id="rId72" Type="http://schemas.openxmlformats.org/officeDocument/2006/relationships/commentAuthors" Target="commentAuthors.xml"/><Relationship Id="rId71" Type="http://schemas.openxmlformats.org/officeDocument/2006/relationships/tableStyles" Target="tableStyles.xml"/><Relationship Id="rId70" Type="http://schemas.openxmlformats.org/officeDocument/2006/relationships/viewProps" Target="viewProps.xml"/><Relationship Id="rId7" Type="http://schemas.openxmlformats.org/officeDocument/2006/relationships/slide" Target="slides/slide4.xml"/><Relationship Id="rId69" Type="http://schemas.openxmlformats.org/officeDocument/2006/relationships/presProps" Target="presProps.xml"/><Relationship Id="rId68" Type="http://schemas.openxmlformats.org/officeDocument/2006/relationships/handoutMaster" Target="handoutMasters/handoutMaster1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image" Target="../media/image1.jpeg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82705" y="77589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2" charset="-122"/>
                <a:ea typeface="黑体" panose="02010609060101010101" pitchFamily="2" charset="-122"/>
              </a:rPr>
              <a:t>2  </a:t>
            </a:r>
            <a:r>
              <a:rPr lang="zh-CN" altLang="en-US" dirty="0" smtClean="0">
                <a:latin typeface="黑体" panose="02010609060101010101" pitchFamily="2" charset="-122"/>
                <a:ea typeface="黑体" panose="02010609060101010101" pitchFamily="2" charset="-122"/>
              </a:rPr>
              <a:t>走月亮</a:t>
            </a:r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2" name="图片 11" descr="13c5000d50cf7261740c.jpg"/>
          <p:cNvPicPr>
            <a:picLocks noChangeAspect="1"/>
          </p:cNvPicPr>
          <p:nvPr userDrawn="1"/>
        </p:nvPicPr>
        <p:blipFill>
          <a:blip r:embed="rId26" cstate="print"/>
          <a:srcRect l="1495" r="1495" b="16989"/>
          <a:stretch>
            <a:fillRect/>
          </a:stretch>
        </p:blipFill>
        <p:spPr>
          <a:xfrm>
            <a:off x="0" y="4357700"/>
            <a:ext cx="9144000" cy="785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slide" Target="slide24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hyperlink" Target="&#19971;&#24425;-&#35838;&#25991;&#26391;&#35835;-&#20154;&#22235;&#19978;-2.&#36208;&#26376;&#20142;.mp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1" Type="http://schemas.openxmlformats.org/officeDocument/2006/relationships/hyperlink" Target="&#29983;&#23383;&#35270;&#39057;-&#20154;&#22235;&#19978;-2.&#36208;&#26376;&#20142;.mp4" TargetMode="Externa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&#19971;&#24425;-&#23383;&#35789;&#21548;&#20889;-&#20154;&#22235;&#19978;-2.&#36208;&#26376;&#20142;.mp4" TargetMode="Externa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6.png"/><Relationship Id="rId1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8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9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4.jpeg"/><Relationship Id="rId1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3.png"/><Relationship Id="rId1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1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1" cstate="print"/>
          <a:srcRect r="12724"/>
          <a:stretch>
            <a:fillRect/>
          </a:stretch>
        </p:blipFill>
        <p:spPr bwMode="auto">
          <a:xfrm>
            <a:off x="1270" y="619125"/>
            <a:ext cx="9150985" cy="460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矩形 2"/>
          <p:cNvSpPr/>
          <p:nvPr/>
        </p:nvSpPr>
        <p:spPr>
          <a:xfrm>
            <a:off x="772597" y="983005"/>
            <a:ext cx="785818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同学们，你和妈妈一起在月光下散过步吗？月光下是一幅这样的场景呢？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73946" y="2441456"/>
            <a:ext cx="6048672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今天，就让我们把鼻子、耳朵、眼睛都唤醒，带着它们跟随一位小朋友和她的妈妈一起到月光下散散步。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弯弯的月亮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78790" y="363855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850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bldLvl="0" animBg="1"/>
      <p:bldP spid="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图片1.png"/>
          <p:cNvPicPr>
            <a:picLocks noChangeAspect="1"/>
          </p:cNvPicPr>
          <p:nvPr/>
        </p:nvPicPr>
        <p:blipFill>
          <a:blip r:embed="rId1" cstate="print"/>
          <a:srcRect l="1301" t="2777" r="1301" b="277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7262899" y="4219679"/>
            <a:ext cx="1629583" cy="400110"/>
            <a:chOff x="7262899" y="4219679"/>
            <a:chExt cx="1629583" cy="40011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2899" y="4238671"/>
              <a:ext cx="1629583" cy="3786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文本框 15">
              <a:hlinkClick r:id="" action="ppaction://hlinkshowjump?jump=nextslide"/>
            </p:cNvPr>
            <p:cNvSpPr txBox="1"/>
            <p:nvPr/>
          </p:nvSpPr>
          <p:spPr>
            <a:xfrm>
              <a:off x="7275010" y="4219679"/>
              <a:ext cx="12314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dirty="0">
                  <a:solidFill>
                    <a:schemeClr val="bg1"/>
                  </a:solidFill>
                </a:rPr>
                <a:t>第一课时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262899" y="4619912"/>
            <a:ext cx="1629583" cy="400110"/>
            <a:chOff x="7262899" y="4619912"/>
            <a:chExt cx="1629583" cy="400110"/>
          </a:xfrm>
        </p:grpSpPr>
        <p:pic>
          <p:nvPicPr>
            <p:cNvPr id="15" name="图片 14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2899" y="4630648"/>
              <a:ext cx="1629583" cy="3786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文本框 14">
              <a:hlinkClick r:id="rId3" action="ppaction://hlinksldjump"/>
            </p:cNvPr>
            <p:cNvSpPr txBox="1"/>
            <p:nvPr/>
          </p:nvSpPr>
          <p:spPr>
            <a:xfrm>
              <a:off x="7275010" y="4619912"/>
              <a:ext cx="12314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dirty="0">
                  <a:solidFill>
                    <a:schemeClr val="bg1"/>
                  </a:solidFill>
                </a:rPr>
                <a:t>第二课时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48"/>
          <p:cNvSpPr txBox="1"/>
          <p:nvPr/>
        </p:nvSpPr>
        <p:spPr>
          <a:xfrm>
            <a:off x="2321546" y="1371914"/>
            <a:ext cx="4143404" cy="108394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2  </a:t>
            </a:r>
            <a:r>
              <a:rPr lang="zh-CN" altLang="en-US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走月亮</a:t>
            </a:r>
            <a:endParaRPr lang="zh-CN" altLang="en-US" sz="66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 flipH="1">
            <a:off x="0" y="142858"/>
            <a:ext cx="2771800" cy="2691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"/>
          <p:cNvSpPr txBox="1"/>
          <p:nvPr/>
        </p:nvSpPr>
        <p:spPr>
          <a:xfrm>
            <a:off x="0" y="142858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人教版  </a:t>
            </a:r>
            <a:r>
              <a:rPr kumimoji="1" lang="zh-CN" altLang="en-US" sz="1200" dirty="0">
                <a:latin typeface="黑体" panose="02010609060101010101" pitchFamily="2" charset="-122"/>
                <a:ea typeface="黑体" panose="02010609060101010101" pitchFamily="2" charset="-122"/>
              </a:rPr>
              <a:t>语文  </a:t>
            </a:r>
            <a:r>
              <a:rPr kumimoji="1" lang="zh-CN" altLang="en-US" sz="12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四年级  上册</a:t>
            </a:r>
            <a:endParaRPr kumimoji="1" lang="zh-CN" altLang="en-US" sz="12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714348" y="1059582"/>
            <a:ext cx="4793756" cy="3017102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ts val="3600"/>
              </a:lnSpc>
              <a:spcBef>
                <a:spcPct val="0"/>
              </a:spcBef>
            </a:pPr>
            <a:r>
              <a:rPr kumimoji="0" lang="zh-CN" alt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吴然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j-cs"/>
            </a:endParaRPr>
          </a:p>
          <a:p>
            <a:pPr lvl="0">
              <a:lnSpc>
                <a:spcPts val="360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原名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吴兴然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。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中国作家协会会员，云南省作家协会儿童文学委员会副主任。作品有：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歌溪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凉山的风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风雨集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珍珠雨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小鸟在歌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走月亮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pic>
        <p:nvPicPr>
          <p:cNvPr id="9" name="图片 8" descr="960a304e251f95ca078b7c5cce177f3e660952da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940152" y="928676"/>
            <a:ext cx="2695570" cy="3148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48" y="50934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214282" y="500048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55576" y="1243181"/>
            <a:ext cx="3571330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dirty="0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走月亮</a:t>
            </a:r>
            <a:endParaRPr lang="en-US" altLang="zh-CN" sz="32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ts val="4000"/>
              </a:lnSpc>
            </a:pPr>
            <a:r>
              <a:rPr lang="zh-CN" altLang="en-US" sz="32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吴地传统民俗，中秋夜妇女盛妆出游，踏月彻晓，谓之“走月亮”。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 descr="1.jpg"/>
          <p:cNvPicPr>
            <a:picLocks noChangeAspect="1"/>
          </p:cNvPicPr>
          <p:nvPr/>
        </p:nvPicPr>
        <p:blipFill>
          <a:blip r:embed="rId1" cstate="print"/>
          <a:srcRect l="11250" t="2884" r="624" b="1923"/>
          <a:stretch>
            <a:fillRect/>
          </a:stretch>
        </p:blipFill>
        <p:spPr>
          <a:xfrm>
            <a:off x="4860032" y="857238"/>
            <a:ext cx="3857652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0100" y="1071553"/>
            <a:ext cx="7344816" cy="60529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8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1560" y="555527"/>
            <a:ext cx="1102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洱海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0034" y="1285866"/>
            <a:ext cx="428628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据说因形状像一个耳朵而取名为“洱海”。洱海，虽然称之为海，但其实是一个湖泊，据说是因为云南深居内陆，白族人民为表示对海的向往，所以称之为“洱海”。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226" name="AutoShape 2" descr="http://img2.imgtn.bdimg.com/it/u=3124582844,2580459250&amp;fm=26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 descr="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857752" y="714362"/>
            <a:ext cx="3921128" cy="342902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71486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点苍山</a:t>
            </a:r>
            <a:endParaRPr lang="zh-CN" altLang="en-US" sz="3200" b="1" dirty="0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1472" y="1285866"/>
            <a:ext cx="4143404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点苍山共有雄峙嵯峨的十九峰，山顶上终年积雪，被称为“炎天赤日雪不容”，更奇妙的是，每两座山峰之间都有一条溪水，由上而下，顺东流淌一直注入洱海。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3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929190" y="642924"/>
            <a:ext cx="3890115" cy="3500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5153764" y="1357304"/>
            <a:ext cx="71438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 smtClean="0">
                <a:latin typeface="黑体" panose="02010609060101010101" pitchFamily="2" charset="-122"/>
                <a:ea typeface="黑体" panose="02010609060101010101" pitchFamily="2" charset="-122"/>
                <a:cs typeface="汉语拼音" panose="020B0604020202020204" pitchFamily="34" charset="0"/>
              </a:rPr>
              <a:t>sú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26461" y="2964623"/>
            <a:ext cx="85736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 smtClean="0">
                <a:latin typeface="黑体" panose="02010609060101010101" pitchFamily="2" charset="-122"/>
                <a:ea typeface="黑体" panose="02010609060101010101" pitchFamily="2" charset="-122"/>
                <a:cs typeface="汉语拼音" panose="020B0604020202020204" pitchFamily="34" charset="0"/>
              </a:rPr>
              <a:t>suì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875660" y="1363228"/>
            <a:ext cx="1178880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 smtClean="0">
                <a:latin typeface="黑体" panose="02010609060101010101" pitchFamily="2" charset="-122"/>
                <a:ea typeface="黑体" panose="02010609060101010101" pitchFamily="2" charset="-122"/>
                <a:cs typeface="汉语拼音" panose="020B0604020202020204" pitchFamily="34" charset="0"/>
              </a:rPr>
              <a:t>yuè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175712" y="1347614"/>
            <a:ext cx="203624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200" dirty="0">
                <a:latin typeface="黑体" panose="02010609060101010101" pitchFamily="2" charset="-122"/>
                <a:ea typeface="黑体" panose="02010609060101010101" pitchFamily="2" charset="-122"/>
              </a:rPr>
              <a:t> </a:t>
            </a:r>
            <a:r>
              <a:rPr lang="en-US" sz="2800" dirty="0" smtClean="0">
                <a:latin typeface="黑体" panose="02010609060101010101" pitchFamily="2" charset="-122"/>
                <a:ea typeface="黑体" panose="02010609060101010101" pitchFamily="2" charset="-122"/>
                <a:cs typeface="汉语拼音" panose="020B0604020202020204" pitchFamily="34" charset="0"/>
              </a:rPr>
              <a:t>é </a:t>
            </a:r>
            <a:r>
              <a:rPr lang="en-US" sz="2800" dirty="0" err="1" smtClean="0">
                <a:latin typeface="黑体" panose="02010609060101010101" pitchFamily="2" charset="-122"/>
                <a:ea typeface="黑体" panose="02010609060101010101" pitchFamily="2" charset="-122"/>
                <a:cs typeface="汉语拼音" panose="020B0604020202020204" pitchFamily="34" charset="0"/>
              </a:rPr>
              <a:t>luǎn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71472" y="1357304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90461" y="1429352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91839" y="1429352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8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2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2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153763" y="17859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俗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56081" y="178593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风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26461" y="3393251"/>
            <a:ext cx="857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穗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83519" y="3393251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稻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892358" y="177966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跃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35300" y="179185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出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40996" y="1722084"/>
            <a:ext cx="1964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鹅 卵 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61596" y="1719848"/>
            <a:ext cx="750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  <a:endPara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994552" y="2947404"/>
            <a:ext cx="857368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 smtClean="0">
                <a:latin typeface="黑体" panose="02010609060101010101" pitchFamily="2" charset="-122"/>
                <a:ea typeface="黑体" panose="02010609060101010101" pitchFamily="2" charset="-122"/>
                <a:cs typeface="汉语拼音" panose="020B0604020202020204" pitchFamily="34" charset="0"/>
              </a:rPr>
              <a:t>dù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71800" y="3376032"/>
            <a:ext cx="857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镀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91581" y="337603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亮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514832" y="2931790"/>
            <a:ext cx="215351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 err="1" smtClean="0">
                <a:latin typeface="黑体" panose="02010609060101010101" pitchFamily="2" charset="-122"/>
                <a:ea typeface="黑体" panose="02010609060101010101" pitchFamily="2" charset="-122"/>
                <a:cs typeface="汉语拼音" panose="020B0604020202020204" pitchFamily="34" charset="0"/>
              </a:rPr>
              <a:t>shuò</a:t>
            </a:r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2800" dirty="0" err="1">
                <a:latin typeface="黑体" panose="02010609060101010101" pitchFamily="2" charset="-122"/>
                <a:ea typeface="黑体" panose="02010609060101010101" pitchFamily="2" charset="-122"/>
                <a:cs typeface="汉语拼音" panose="020B0604020202020204" pitchFamily="34" charset="0"/>
              </a:rPr>
              <a:t>shuò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83418" y="3360418"/>
            <a:ext cx="215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烁  烁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11850" y="3360418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闪闪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4" grpId="0"/>
      <p:bldP spid="24" grpId="1"/>
      <p:bldP spid="25" grpId="0"/>
      <p:bldP spid="25" grpId="1"/>
      <p:bldP spid="26" grpId="0"/>
      <p:bldP spid="26" grpId="1"/>
      <p:bldP spid="42" grpId="0"/>
      <p:bldP spid="46" grpId="0"/>
      <p:bldP spid="48" grpId="0"/>
      <p:bldP spid="21" grpId="0"/>
      <p:bldP spid="22" grpId="0"/>
      <p:bldP spid="22" grpId="1"/>
      <p:bldP spid="27" grpId="0"/>
      <p:bldP spid="28" grpId="0"/>
      <p:bldP spid="28" grpId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912943" y="1397137"/>
            <a:ext cx="614114" cy="810101"/>
            <a:chOff x="912943" y="1201103"/>
            <a:chExt cx="614114" cy="810101"/>
          </a:xfrm>
        </p:grpSpPr>
        <p:sp>
          <p:nvSpPr>
            <p:cNvPr id="10" name="椭圆 9"/>
            <p:cNvSpPr/>
            <p:nvPr/>
          </p:nvSpPr>
          <p:spPr>
            <a:xfrm>
              <a:off x="933096" y="1201103"/>
              <a:ext cx="593961" cy="810101"/>
            </a:xfrm>
            <a:prstGeom prst="ellipse">
              <a:avLst/>
            </a:prstGeom>
            <a:solidFill>
              <a:srgbClr val="DCFDFF"/>
            </a:solidFill>
            <a:ln>
              <a:solidFill>
                <a:schemeClr val="tx2"/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912943" y="1271110"/>
              <a:ext cx="535855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4100" dirty="0" smtClean="0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载</a:t>
              </a:r>
              <a:endParaRPr lang="zh-CN" altLang="en-US" sz="41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072330" y="1142990"/>
            <a:ext cx="604974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2" charset="-122"/>
                <a:ea typeface="黑体" panose="02010609060101010101" pitchFamily="2" charset="-122"/>
              </a:rPr>
              <a:t>zǎi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57356" y="2285998"/>
            <a:ext cx="4286280" cy="5001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运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载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许多新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鲜</a:t>
            </a: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的花瓣</a:t>
            </a:r>
            <a:r>
              <a:rPr lang="en-US" altLang="zh-CN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……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4" name="组合 12"/>
          <p:cNvGrpSpPr/>
          <p:nvPr/>
        </p:nvGrpSpPr>
        <p:grpSpPr>
          <a:xfrm>
            <a:off x="3752864" y="526258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62969" y="431959"/>
            <a:ext cx="1564685" cy="55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107" y="1857370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2400" b="1" dirty="0" err="1" smtClean="0">
                <a:latin typeface="黑体" panose="02010609060101010101" pitchFamily="2" charset="-122"/>
                <a:ea typeface="黑体" panose="02010609060101010101" pitchFamily="2" charset="-122"/>
              </a:rPr>
              <a:t>zài</a:t>
            </a:r>
            <a:endParaRPr lang="en-US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5" name="组合 10"/>
          <p:cNvGrpSpPr/>
          <p:nvPr/>
        </p:nvGrpSpPr>
        <p:grpSpPr>
          <a:xfrm>
            <a:off x="912943" y="2977305"/>
            <a:ext cx="614114" cy="810101"/>
            <a:chOff x="912943" y="3087053"/>
            <a:chExt cx="614114" cy="810101"/>
          </a:xfrm>
        </p:grpSpPr>
        <p:sp>
          <p:nvSpPr>
            <p:cNvPr id="7" name="椭圆 6"/>
            <p:cNvSpPr/>
            <p:nvPr/>
          </p:nvSpPr>
          <p:spPr>
            <a:xfrm>
              <a:off x="933096" y="3087053"/>
              <a:ext cx="593961" cy="810101"/>
            </a:xfrm>
            <a:prstGeom prst="ellipse">
              <a:avLst/>
            </a:prstGeom>
            <a:solidFill>
              <a:srgbClr val="DCFDFF"/>
            </a:solidFill>
            <a:ln>
              <a:solidFill>
                <a:schemeClr val="tx2"/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Rectangle 2"/>
            <p:cNvSpPr>
              <a:spLocks noChangeArrowheads="1"/>
            </p:cNvSpPr>
            <p:nvPr/>
          </p:nvSpPr>
          <p:spPr bwMode="auto">
            <a:xfrm>
              <a:off x="912943" y="3157060"/>
              <a:ext cx="535855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4100" dirty="0" smtClean="0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鲜</a:t>
              </a:r>
              <a:endParaRPr lang="zh-CN" altLang="en-US" sz="41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3571867" y="1857370"/>
            <a:ext cx="86694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2" charset="-122"/>
                <a:ea typeface="黑体" panose="02010609060101010101" pitchFamily="2" charset="-122"/>
              </a:rPr>
              <a:t>xiān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715140" y="3143254"/>
            <a:ext cx="1658009" cy="484748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鲜</a:t>
            </a:r>
            <a:r>
              <a:rPr lang="zh-CN" altLang="en-US" sz="27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为人知</a:t>
            </a:r>
            <a:endParaRPr lang="zh-CN" altLang="en-US" sz="27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643702" y="2714626"/>
            <a:ext cx="760465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sz="2400" b="1" dirty="0" err="1" smtClean="0">
                <a:latin typeface="黑体" panose="02010609060101010101" pitchFamily="2" charset="-122"/>
                <a:ea typeface="黑体" panose="02010609060101010101" pitchFamily="2" charset="-122"/>
              </a:rPr>
              <a:t>xiǎn</a:t>
            </a:r>
            <a:endParaRPr 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715140" y="1571618"/>
            <a:ext cx="90281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记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载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8" grpId="0"/>
      <p:bldP spid="32" grpId="0"/>
      <p:bldP spid="51" grpId="0" animBg="1"/>
      <p:bldP spid="52" grpId="0"/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28596" y="500048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15557" y="551288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3" y="57148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1" y="57148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8" name="TextBox 117"/>
          <p:cNvSpPr txBox="1"/>
          <p:nvPr/>
        </p:nvSpPr>
        <p:spPr>
          <a:xfrm>
            <a:off x="1816127" y="1142991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qiān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173449" y="1142991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é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030705" y="1142991"/>
            <a:ext cx="914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luǎn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239008" y="1142991"/>
            <a:ext cx="1015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tián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038949" y="1142991"/>
            <a:ext cx="1439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zhuāng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531167" y="1142990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jià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887003" y="2643188"/>
            <a:ext cx="553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sú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835125" y="2643188"/>
            <a:ext cx="798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yuè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3097591" y="2643188"/>
            <a:ext cx="596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pú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067374" y="2643188"/>
            <a:ext cx="771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táo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259903" y="2643188"/>
            <a:ext cx="824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dào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8175" y="1617345"/>
            <a:ext cx="7749540" cy="1031875"/>
            <a:chOff x="1005" y="2547"/>
            <a:chExt cx="12204" cy="1625"/>
          </a:xfrm>
        </p:grpSpPr>
        <p:sp>
          <p:nvSpPr>
            <p:cNvPr id="12292" name="文本框 64"/>
            <p:cNvSpPr txBox="1"/>
            <p:nvPr/>
          </p:nvSpPr>
          <p:spPr>
            <a:xfrm>
              <a:off x="4660" y="2599"/>
              <a:ext cx="958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鹅</a:t>
              </a:r>
              <a:endParaRPr lang="en-US" altLang="zh-CN" sz="60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294" name="文本框 64"/>
            <p:cNvSpPr txBox="1"/>
            <p:nvPr/>
          </p:nvSpPr>
          <p:spPr>
            <a:xfrm>
              <a:off x="6349" y="2599"/>
              <a:ext cx="1529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卵</a:t>
              </a:r>
              <a:endParaRPr lang="zh-CN" altLang="en-US" sz="6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296" name="文本框 64"/>
            <p:cNvSpPr txBox="1"/>
            <p:nvPr/>
          </p:nvSpPr>
          <p:spPr>
            <a:xfrm>
              <a:off x="8123" y="2599"/>
              <a:ext cx="1487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填</a:t>
              </a:r>
              <a:endParaRPr lang="zh-CN" altLang="en-US" sz="6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298" name="文本框 64"/>
            <p:cNvSpPr txBox="1"/>
            <p:nvPr/>
          </p:nvSpPr>
          <p:spPr>
            <a:xfrm>
              <a:off x="9810" y="2599"/>
              <a:ext cx="1487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庄</a:t>
              </a:r>
              <a:endParaRPr lang="zh-CN" altLang="en-US" sz="6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302" name="文本框 64"/>
            <p:cNvSpPr txBox="1"/>
            <p:nvPr/>
          </p:nvSpPr>
          <p:spPr>
            <a:xfrm>
              <a:off x="11748" y="2587"/>
              <a:ext cx="1314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稼</a:t>
              </a:r>
              <a:endParaRPr lang="zh-CN" altLang="en-US" sz="6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" name="组合 7"/>
            <p:cNvGrpSpPr/>
            <p:nvPr/>
          </p:nvGrpSpPr>
          <p:grpSpPr>
            <a:xfrm>
              <a:off x="11635" y="2587"/>
              <a:ext cx="1575" cy="1575"/>
              <a:chOff x="2437" y="2032"/>
              <a:chExt cx="1244" cy="1264"/>
            </a:xfrm>
          </p:grpSpPr>
          <p:sp>
            <p:nvSpPr>
              <p:cNvPr id="20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1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5" name="组合 7"/>
            <p:cNvGrpSpPr/>
            <p:nvPr/>
          </p:nvGrpSpPr>
          <p:grpSpPr>
            <a:xfrm>
              <a:off x="9835" y="2590"/>
              <a:ext cx="1575" cy="1575"/>
              <a:chOff x="2437" y="2032"/>
              <a:chExt cx="1244" cy="1264"/>
            </a:xfrm>
          </p:grpSpPr>
          <p:sp>
            <p:nvSpPr>
              <p:cNvPr id="9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6" name="组合 7"/>
            <p:cNvGrpSpPr/>
            <p:nvPr/>
          </p:nvGrpSpPr>
          <p:grpSpPr>
            <a:xfrm>
              <a:off x="8102" y="2590"/>
              <a:ext cx="1575" cy="1575"/>
              <a:chOff x="2437" y="2032"/>
              <a:chExt cx="1244" cy="1264"/>
            </a:xfrm>
          </p:grpSpPr>
          <p:sp>
            <p:nvSpPr>
              <p:cNvPr id="100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1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0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7" name="组合 7"/>
            <p:cNvGrpSpPr/>
            <p:nvPr/>
          </p:nvGrpSpPr>
          <p:grpSpPr>
            <a:xfrm>
              <a:off x="6348" y="2590"/>
              <a:ext cx="1575" cy="1572"/>
              <a:chOff x="2437" y="2032"/>
              <a:chExt cx="1244" cy="1264"/>
            </a:xfrm>
          </p:grpSpPr>
          <p:sp>
            <p:nvSpPr>
              <p:cNvPr id="104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5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06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8" name="组合 7"/>
            <p:cNvGrpSpPr/>
            <p:nvPr/>
          </p:nvGrpSpPr>
          <p:grpSpPr>
            <a:xfrm>
              <a:off x="4614" y="2598"/>
              <a:ext cx="1575" cy="1575"/>
              <a:chOff x="2437" y="2032"/>
              <a:chExt cx="1244" cy="1264"/>
            </a:xfrm>
          </p:grpSpPr>
          <p:sp>
            <p:nvSpPr>
              <p:cNvPr id="108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9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10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75" name="文本框 64"/>
            <p:cNvSpPr txBox="1"/>
            <p:nvPr/>
          </p:nvSpPr>
          <p:spPr>
            <a:xfrm>
              <a:off x="2802" y="2566"/>
              <a:ext cx="1408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牵</a:t>
              </a:r>
              <a:endParaRPr lang="en-US" altLang="zh-CN" sz="60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2" name="组合 7"/>
            <p:cNvGrpSpPr/>
            <p:nvPr/>
          </p:nvGrpSpPr>
          <p:grpSpPr>
            <a:xfrm>
              <a:off x="2814" y="2565"/>
              <a:ext cx="1575" cy="1575"/>
              <a:chOff x="2437" y="2032"/>
              <a:chExt cx="1244" cy="1264"/>
            </a:xfrm>
          </p:grpSpPr>
          <p:sp>
            <p:nvSpPr>
              <p:cNvPr id="114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15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16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80" name="文本框 64"/>
            <p:cNvSpPr txBox="1"/>
            <p:nvPr/>
          </p:nvSpPr>
          <p:spPr>
            <a:xfrm>
              <a:off x="1005" y="2549"/>
              <a:ext cx="1408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淘</a:t>
              </a:r>
              <a:endParaRPr lang="en-US" altLang="zh-CN" sz="60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1" name="组合 7"/>
            <p:cNvGrpSpPr/>
            <p:nvPr/>
          </p:nvGrpSpPr>
          <p:grpSpPr>
            <a:xfrm>
              <a:off x="1018" y="2547"/>
              <a:ext cx="1575" cy="1575"/>
              <a:chOff x="2437" y="2032"/>
              <a:chExt cx="1244" cy="1264"/>
            </a:xfrm>
          </p:grpSpPr>
          <p:sp>
            <p:nvSpPr>
              <p:cNvPr id="82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8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8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sp>
        <p:nvSpPr>
          <p:cNvPr id="86" name="TextBox 85"/>
          <p:cNvSpPr txBox="1"/>
          <p:nvPr/>
        </p:nvSpPr>
        <p:spPr>
          <a:xfrm>
            <a:off x="675334" y="1131590"/>
            <a:ext cx="771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táo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72465" y="3143250"/>
            <a:ext cx="6635115" cy="1000125"/>
            <a:chOff x="1059" y="4950"/>
            <a:chExt cx="10449" cy="1575"/>
          </a:xfrm>
        </p:grpSpPr>
        <p:sp>
          <p:nvSpPr>
            <p:cNvPr id="12304" name="文本框 64"/>
            <p:cNvSpPr txBox="1"/>
            <p:nvPr/>
          </p:nvSpPr>
          <p:spPr>
            <a:xfrm>
              <a:off x="4653" y="4950"/>
              <a:ext cx="958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葡</a:t>
              </a:r>
              <a:endParaRPr lang="zh-CN" altLang="en-US" sz="6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306" name="文本框 64"/>
            <p:cNvSpPr txBox="1"/>
            <p:nvPr/>
          </p:nvSpPr>
          <p:spPr>
            <a:xfrm>
              <a:off x="8218" y="4950"/>
              <a:ext cx="1230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稻</a:t>
              </a:r>
              <a:endParaRPr lang="zh-CN" altLang="en-US" sz="6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3" name="组合 7"/>
            <p:cNvGrpSpPr/>
            <p:nvPr/>
          </p:nvGrpSpPr>
          <p:grpSpPr>
            <a:xfrm>
              <a:off x="4541" y="4950"/>
              <a:ext cx="1575" cy="1575"/>
              <a:chOff x="2437" y="2032"/>
              <a:chExt cx="1244" cy="1264"/>
            </a:xfrm>
          </p:grpSpPr>
          <p:sp>
            <p:nvSpPr>
              <p:cNvPr id="72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73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74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4" name="组合 7"/>
            <p:cNvGrpSpPr/>
            <p:nvPr/>
          </p:nvGrpSpPr>
          <p:grpSpPr>
            <a:xfrm>
              <a:off x="8105" y="4950"/>
              <a:ext cx="1575" cy="1575"/>
              <a:chOff x="2437" y="2032"/>
              <a:chExt cx="1244" cy="1264"/>
            </a:xfrm>
          </p:grpSpPr>
          <p:sp>
            <p:nvSpPr>
              <p:cNvPr id="7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7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7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9" name="组合 7"/>
            <p:cNvGrpSpPr/>
            <p:nvPr/>
          </p:nvGrpSpPr>
          <p:grpSpPr>
            <a:xfrm>
              <a:off x="2777" y="4950"/>
              <a:ext cx="1575" cy="1575"/>
              <a:chOff x="2437" y="2032"/>
              <a:chExt cx="1244" cy="1264"/>
            </a:xfrm>
          </p:grpSpPr>
          <p:sp>
            <p:nvSpPr>
              <p:cNvPr id="64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65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66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71" name="文本框 64"/>
            <p:cNvSpPr txBox="1"/>
            <p:nvPr/>
          </p:nvSpPr>
          <p:spPr>
            <a:xfrm>
              <a:off x="2890" y="4950"/>
              <a:ext cx="958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跃</a:t>
              </a:r>
              <a:endParaRPr lang="en-US" altLang="zh-CN" sz="60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9" name="文本框 64"/>
            <p:cNvSpPr txBox="1"/>
            <p:nvPr/>
          </p:nvSpPr>
          <p:spPr>
            <a:xfrm>
              <a:off x="1172" y="4950"/>
              <a:ext cx="958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俗</a:t>
              </a:r>
              <a:endParaRPr lang="en-US" altLang="zh-CN" sz="60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3" name="文本框 64"/>
            <p:cNvSpPr txBox="1"/>
            <p:nvPr/>
          </p:nvSpPr>
          <p:spPr>
            <a:xfrm>
              <a:off x="6405" y="4950"/>
              <a:ext cx="958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萄</a:t>
              </a:r>
              <a:endParaRPr lang="en-US" altLang="zh-CN" sz="60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0" name="组合 7"/>
            <p:cNvGrpSpPr/>
            <p:nvPr/>
          </p:nvGrpSpPr>
          <p:grpSpPr>
            <a:xfrm>
              <a:off x="6293" y="4950"/>
              <a:ext cx="1575" cy="1575"/>
              <a:chOff x="2437" y="2032"/>
              <a:chExt cx="1244" cy="1264"/>
            </a:xfrm>
          </p:grpSpPr>
          <p:sp>
            <p:nvSpPr>
              <p:cNvPr id="91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5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9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grpSp>
          <p:nvGrpSpPr>
            <p:cNvPr id="11" name="组合 7"/>
            <p:cNvGrpSpPr/>
            <p:nvPr/>
          </p:nvGrpSpPr>
          <p:grpSpPr>
            <a:xfrm>
              <a:off x="1059" y="4950"/>
              <a:ext cx="1575" cy="1575"/>
              <a:chOff x="2437" y="2032"/>
              <a:chExt cx="1244" cy="1264"/>
            </a:xfrm>
          </p:grpSpPr>
          <p:sp>
            <p:nvSpPr>
              <p:cNvPr id="107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11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1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87" name="文本框 64"/>
            <p:cNvSpPr txBox="1"/>
            <p:nvPr/>
          </p:nvSpPr>
          <p:spPr>
            <a:xfrm>
              <a:off x="10047" y="4951"/>
              <a:ext cx="1230" cy="15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熟</a:t>
              </a:r>
              <a:endParaRPr lang="zh-CN" altLang="en-US" sz="6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8" name="组合 7"/>
            <p:cNvGrpSpPr/>
            <p:nvPr/>
          </p:nvGrpSpPr>
          <p:grpSpPr>
            <a:xfrm>
              <a:off x="9934" y="4951"/>
              <a:ext cx="1575" cy="1575"/>
              <a:chOff x="2437" y="2032"/>
              <a:chExt cx="1244" cy="1264"/>
            </a:xfrm>
          </p:grpSpPr>
          <p:sp>
            <p:nvSpPr>
              <p:cNvPr id="89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sz="600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0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sp>
        <p:nvSpPr>
          <p:cNvPr id="93" name="TextBox 92"/>
          <p:cNvSpPr txBox="1"/>
          <p:nvPr/>
        </p:nvSpPr>
        <p:spPr>
          <a:xfrm>
            <a:off x="6421151" y="2643758"/>
            <a:ext cx="764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 smtClean="0"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shú</a:t>
            </a:r>
            <a:endParaRPr lang="zh-CN" altLang="en-US" sz="2800" dirty="0"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79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82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85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88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1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4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97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00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03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06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09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12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15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8" grpId="1"/>
      <p:bldP spid="119" grpId="0"/>
      <p:bldP spid="119" grpId="1"/>
      <p:bldP spid="120" grpId="0"/>
      <p:bldP spid="120" grpId="1"/>
      <p:bldP spid="121" grpId="0"/>
      <p:bldP spid="121" grpId="1"/>
      <p:bldP spid="122" grpId="0"/>
      <p:bldP spid="122" grpId="1"/>
      <p:bldP spid="124" grpId="0"/>
      <p:bldP spid="124" grpId="1"/>
      <p:bldP spid="125" grpId="0"/>
      <p:bldP spid="125" grpId="1"/>
      <p:bldP spid="126" grpId="0"/>
      <p:bldP spid="126" grpId="1"/>
      <p:bldP spid="127" grpId="0"/>
      <p:bldP spid="127" grpId="1"/>
      <p:bldP spid="128" grpId="0"/>
      <p:bldP spid="128" grpId="1"/>
      <p:bldP spid="129" grpId="0"/>
      <p:bldP spid="129" grpId="1"/>
      <p:bldP spid="86" grpId="0"/>
      <p:bldP spid="86" grpId="1"/>
      <p:bldP spid="93" grpId="0"/>
      <p:bldP spid="9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图片 6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439836"/>
            <a:ext cx="2031576" cy="136416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64" y="2357436"/>
            <a:ext cx="2571768" cy="18573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71684"/>
            <a:ext cx="2500330" cy="22145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246" y="2071684"/>
            <a:ext cx="2031576" cy="13641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0148" y="2428874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80148" y="2857502"/>
            <a:ext cx="1714512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835654" y="2428874"/>
            <a:ext cx="18408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上中下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03482" y="2857502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137658" y="1357304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卵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66154" y="1357304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鹅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09424" y="1351533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俗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80994" y="1331838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葡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09622" y="1331838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萄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5986" y="1351533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牵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94912" y="1331838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填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9688" y="1331838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稻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66416" y="1331838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庄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80928" y="1331838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跃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37920" y="1331838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稼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80478" y="2643188"/>
            <a:ext cx="18408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3323354" y="3071816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30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539552" y="1351533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淘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082020" y="1322148"/>
            <a:ext cx="499176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920810" y="3797026"/>
            <a:ext cx="153151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5875364" y="4225654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0.01319 0.314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0" y="1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59253 0.2870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18" y="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32099E-6 L -0.07031 0.3135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" y="156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32099E-6 L -0.06198 0.3135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8" y="156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06788 0.3185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3" y="1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0.00347 0.3604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18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38177 0.4305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97" y="21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-0.38125 0.426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62" y="21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38872 0.4305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44" y="21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-0.16771 0.3604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85" y="18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14375 0.3604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87" y="18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48195 0.4305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97" y="21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44444E-6 L -0.06546 0.5725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1" y="2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7" grpId="0"/>
      <p:bldP spid="28" grpId="0"/>
      <p:bldP spid="29" grpId="0"/>
      <p:bldP spid="65" grpId="0"/>
      <p:bldP spid="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8662" y="1428742"/>
            <a:ext cx="1784784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加一加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6050" y="1500180"/>
            <a:ext cx="1933863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广＋土＝庄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6050" y="2214560"/>
            <a:ext cx="1933863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禾＋家＝稼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3000378"/>
            <a:ext cx="1786386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换一换：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68191" y="3071816"/>
            <a:ext cx="497572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浴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3428992" y="3286130"/>
            <a:ext cx="428628" cy="17859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0496" y="3071816"/>
            <a:ext cx="497572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俗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45058" name="Picture 2" descr="http://p0.so.qhimgs1.com/bdr/_240_/t01108f5a5287078764.jpg"/>
          <p:cNvPicPr>
            <a:picLocks noChangeAspect="1" noChangeArrowheads="1"/>
          </p:cNvPicPr>
          <p:nvPr/>
        </p:nvPicPr>
        <p:blipFill>
          <a:blip r:embed="rId1" cstate="print">
            <a:lum contrast="6000"/>
          </a:blip>
          <a:srcRect b="3124"/>
          <a:stretch>
            <a:fillRect/>
          </a:stretch>
        </p:blipFill>
        <p:spPr bwMode="auto">
          <a:xfrm>
            <a:off x="5478780" y="1359535"/>
            <a:ext cx="2327910" cy="220281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1428728" y="1857370"/>
            <a:ext cx="1571636" cy="1643074"/>
            <a:chOff x="2309786" y="2000240"/>
            <a:chExt cx="1571636" cy="1643074"/>
          </a:xfrm>
        </p:grpSpPr>
        <p:grpSp>
          <p:nvGrpSpPr>
            <p:cNvPr id="8" name="组合 1"/>
            <p:cNvGrpSpPr/>
            <p:nvPr/>
          </p:nvGrpSpPr>
          <p:grpSpPr>
            <a:xfrm>
              <a:off x="2309786" y="2000240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2381224" y="2000240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卵</a:t>
              </a:r>
              <a:endParaRPr lang="zh-CN" altLang="en-US" sz="9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429124" y="1571618"/>
            <a:ext cx="3071834" cy="642942"/>
          </a:xfrm>
          <a:prstGeom prst="borderCallout2">
            <a:avLst>
              <a:gd name="adj1" fmla="val 48379"/>
              <a:gd name="adj2" fmla="val 83"/>
              <a:gd name="adj3" fmla="val 46898"/>
              <a:gd name="adj4" fmla="val -16977"/>
              <a:gd name="adj5" fmla="val 114649"/>
              <a:gd name="adj6" fmla="val -55390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不要漏掉“点”</a:t>
            </a:r>
            <a:endParaRPr lang="zh-CN" altLang="en-US" sz="32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14546" y="2285999"/>
            <a:ext cx="500066" cy="571504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4125341" y="554509"/>
            <a:ext cx="145477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635896" y="627534"/>
            <a:ext cx="456833" cy="456366"/>
            <a:chOff x="631825" y="5181600"/>
            <a:chExt cx="1554163" cy="1552575"/>
          </a:xfrm>
        </p:grpSpPr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643042" y="1214428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luǎn</a:t>
            </a:r>
            <a:endParaRPr lang="zh-CN" altLang="en-US" sz="3600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857620" y="3286130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组词：</a:t>
            </a:r>
            <a:endParaRPr lang="zh-CN" altLang="en-US" sz="2800" dirty="0">
              <a:solidFill>
                <a:srgbClr val="0070C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43503" y="3286130"/>
            <a:ext cx="246461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鹅卵石  卵壳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50" grpId="0"/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7"/>
          <p:cNvGrpSpPr/>
          <p:nvPr/>
        </p:nvGrpSpPr>
        <p:grpSpPr>
          <a:xfrm>
            <a:off x="1428727" y="1857370"/>
            <a:ext cx="1572899" cy="1644374"/>
            <a:chOff x="2309785" y="2000240"/>
            <a:chExt cx="1572899" cy="1644374"/>
          </a:xfrm>
        </p:grpSpPr>
        <p:grpSp>
          <p:nvGrpSpPr>
            <p:cNvPr id="17" name="组合 1"/>
            <p:cNvGrpSpPr/>
            <p:nvPr/>
          </p:nvGrpSpPr>
          <p:grpSpPr>
            <a:xfrm>
              <a:off x="2309785" y="2000240"/>
              <a:ext cx="1572899" cy="1644374"/>
              <a:chOff x="2437" y="2032"/>
              <a:chExt cx="1245" cy="1265"/>
            </a:xfrm>
          </p:grpSpPr>
          <p:sp>
            <p:nvSpPr>
              <p:cNvPr id="19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1" name="直接连接符 20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18" name="TextBox 17"/>
            <p:cNvSpPr txBox="1"/>
            <p:nvPr/>
          </p:nvSpPr>
          <p:spPr>
            <a:xfrm>
              <a:off x="2381224" y="2000240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填</a:t>
              </a:r>
              <a:endParaRPr lang="zh-CN" altLang="en-US" sz="9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429124" y="1285866"/>
            <a:ext cx="3500462" cy="571504"/>
          </a:xfrm>
          <a:prstGeom prst="borderCallout2">
            <a:avLst>
              <a:gd name="adj1" fmla="val 47638"/>
              <a:gd name="adj2" fmla="val -150"/>
              <a:gd name="adj3" fmla="val 47452"/>
              <a:gd name="adj4" fmla="val -17561"/>
              <a:gd name="adj5" fmla="val 213114"/>
              <a:gd name="adj6" fmla="val -52613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不要少写一“横”</a:t>
            </a:r>
            <a:endParaRPr lang="zh-CN" altLang="en-US" sz="32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6380" y="3000378"/>
            <a:ext cx="2786082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填空 填充 填写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71670" y="2500312"/>
            <a:ext cx="500066" cy="500066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071934" y="3000378"/>
            <a:ext cx="1071570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组词：</a:t>
            </a:r>
            <a:endParaRPr lang="zh-CN" altLang="en-US" sz="2800" dirty="0">
              <a:solidFill>
                <a:srgbClr val="0070C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43042" y="1214428"/>
            <a:ext cx="10502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tián</a:t>
            </a:r>
            <a:endParaRPr lang="zh-CN" altLang="en-US" sz="3600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3" grpId="0" animBg="1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7"/>
          <p:cNvGrpSpPr/>
          <p:nvPr/>
        </p:nvGrpSpPr>
        <p:grpSpPr>
          <a:xfrm>
            <a:off x="1428727" y="1857370"/>
            <a:ext cx="1572899" cy="1644374"/>
            <a:chOff x="2309785" y="2000240"/>
            <a:chExt cx="1572899" cy="1644374"/>
          </a:xfrm>
        </p:grpSpPr>
        <p:grpSp>
          <p:nvGrpSpPr>
            <p:cNvPr id="16" name="组合 1"/>
            <p:cNvGrpSpPr/>
            <p:nvPr/>
          </p:nvGrpSpPr>
          <p:grpSpPr>
            <a:xfrm>
              <a:off x="2309785" y="2000240"/>
              <a:ext cx="1572899" cy="1644374"/>
              <a:chOff x="2437" y="2032"/>
              <a:chExt cx="1245" cy="1265"/>
            </a:xfrm>
          </p:grpSpPr>
          <p:sp>
            <p:nvSpPr>
              <p:cNvPr id="18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0" name="直接连接符 19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17" name="TextBox 16"/>
            <p:cNvSpPr txBox="1"/>
            <p:nvPr/>
          </p:nvSpPr>
          <p:spPr>
            <a:xfrm>
              <a:off x="2381224" y="2000240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俗</a:t>
              </a:r>
              <a:endParaRPr lang="zh-CN" altLang="en-US" sz="9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286248" y="1071552"/>
            <a:ext cx="3071834" cy="571504"/>
          </a:xfrm>
          <a:prstGeom prst="borderCallout2">
            <a:avLst>
              <a:gd name="adj1" fmla="val 47638"/>
              <a:gd name="adj2" fmla="val 903"/>
              <a:gd name="adj3" fmla="val 52452"/>
              <a:gd name="adj4" fmla="val -17210"/>
              <a:gd name="adj5" fmla="val 189739"/>
              <a:gd name="adj6" fmla="val -71624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不要写成“彳”</a:t>
            </a:r>
            <a:endParaRPr lang="zh-CN" altLang="en-US" sz="32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00562" y="2357436"/>
            <a:ext cx="192882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组词：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风俗</a:t>
            </a:r>
            <a:endParaRPr lang="zh-CN" altLang="en-US" sz="2800" dirty="0" smtClean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8481" name="Rectangle 1"/>
          <p:cNvSpPr>
            <a:spLocks noChangeArrowheads="1"/>
          </p:cNvSpPr>
          <p:nvPr/>
        </p:nvSpPr>
        <p:spPr bwMode="auto">
          <a:xfrm>
            <a:off x="4000496" y="3071816"/>
            <a:ext cx="3857652" cy="1021433"/>
          </a:xfrm>
          <a:prstGeom prst="rect">
            <a:avLst/>
          </a:prstGeom>
          <a:noFill/>
          <a:ln w="19050">
            <a:noFill/>
            <a:miter lim="800000"/>
          </a:ln>
          <a:effectLst/>
        </p:spPr>
        <p:txBody>
          <a:bodyPr vert="horz" wrap="square" lIns="0" tIns="0" rIns="0" bIns="0" numCol="1" anchor="ctr" anchorCtr="0" compatLnSpc="1">
            <a:spAutoFit/>
          </a:bodyPr>
          <a:lstStyle/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 panose="020B0604020202090204" pitchFamily="34" charset="0"/>
              </a:rPr>
              <a:t>    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 panose="020B0604020202090204" pitchFamily="34" charset="0"/>
              </a:rPr>
              <a:t>端午节吃粽子、赛龙舟，是中华民族古老的</a:t>
            </a:r>
            <a:r>
              <a:rPr lang="zh-CN" altLang="en-US" sz="2400" dirty="0" smtClean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 panose="020B0604020202090204" pitchFamily="34" charset="0"/>
              </a:rPr>
              <a:t>风俗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Arial" panose="020B0604020202090204" pitchFamily="34" charset="0"/>
              </a:rPr>
              <a:t>习惯。</a:t>
            </a:r>
            <a:endParaRPr kumimoji="0" lang="zh-CN" sz="24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anose="02010609060101010101" pitchFamily="2" charset="-122"/>
              <a:ea typeface="黑体" panose="02010609060101010101" pitchFamily="2" charset="-122"/>
              <a:cs typeface="Arial" panose="020B060402020209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714480" y="2143122"/>
            <a:ext cx="357190" cy="114300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857356" y="1214428"/>
            <a:ext cx="659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err="1" smtClean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2" charset="-122"/>
                <a:cs typeface="汉语拼音" panose="020B0604020202020204" pitchFamily="34" charset="0"/>
              </a:rPr>
              <a:t>sú</a:t>
            </a:r>
            <a:endParaRPr lang="zh-CN" altLang="en-US" sz="36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2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8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48481" grpId="0" bldLvl="0" animBg="1"/>
      <p:bldP spid="25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http://p1.so.qhimgs1.com/bdr/_240_/t013c70d6ce602fa081.jpg"/>
          <p:cNvPicPr>
            <a:picLocks noChangeAspect="1" noChangeArrowheads="1"/>
          </p:cNvPicPr>
          <p:nvPr/>
        </p:nvPicPr>
        <p:blipFill>
          <a:blip r:embed="rId1" cstate="print"/>
          <a:srcRect r="1786"/>
          <a:stretch>
            <a:fillRect/>
          </a:stretch>
        </p:blipFill>
        <p:spPr bwMode="auto">
          <a:xfrm flipH="1">
            <a:off x="0" y="0"/>
            <a:ext cx="9144000" cy="5143500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3286118" y="482189"/>
            <a:ext cx="482207" cy="482207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929060" y="375032"/>
            <a:ext cx="1779974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571472" y="2468304"/>
            <a:ext cx="993219" cy="1000533"/>
            <a:chOff x="571472" y="2468304"/>
            <a:chExt cx="993219" cy="1000533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607191" y="2468304"/>
              <a:ext cx="957500" cy="1000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571472" y="2643188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葡萄</a:t>
              </a:r>
              <a:endPara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678762" y="2200413"/>
            <a:ext cx="957500" cy="1000533"/>
            <a:chOff x="1678762" y="2200413"/>
            <a:chExt cx="957500" cy="1000533"/>
          </a:xfrm>
        </p:grpSpPr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678762" y="2200413"/>
              <a:ext cx="957500" cy="1000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1714480" y="2357436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风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俗</a:t>
              </a:r>
              <a:endPara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500166" y="3379141"/>
            <a:ext cx="975357" cy="1000532"/>
            <a:chOff x="1500166" y="3379141"/>
            <a:chExt cx="975357" cy="1000532"/>
          </a:xfrm>
        </p:grpSpPr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518024" y="3379141"/>
              <a:ext cx="957499" cy="1000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1500166" y="3500444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庄</a:t>
              </a:r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稼</a:t>
              </a:r>
              <a:endPara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285984" y="3004089"/>
            <a:ext cx="1266693" cy="1000533"/>
            <a:chOff x="2285984" y="3004089"/>
            <a:chExt cx="1266693" cy="1000533"/>
          </a:xfrm>
        </p:grpSpPr>
        <p:pic>
          <p:nvPicPr>
            <p:cNvPr id="39" name="Picture 2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2375278" y="3004089"/>
              <a:ext cx="1125151" cy="1000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8" name="TextBox 47"/>
            <p:cNvSpPr txBox="1"/>
            <p:nvPr/>
          </p:nvSpPr>
          <p:spPr>
            <a:xfrm>
              <a:off x="2285984" y="3143254"/>
              <a:ext cx="12666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鹅卵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石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42910" y="3700611"/>
            <a:ext cx="975360" cy="1000534"/>
            <a:chOff x="642910" y="3700611"/>
            <a:chExt cx="975360" cy="1000534"/>
          </a:xfrm>
        </p:grpSpPr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660769" y="3700611"/>
              <a:ext cx="957501" cy="1000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7" name="TextBox 56"/>
            <p:cNvSpPr txBox="1"/>
            <p:nvPr/>
          </p:nvSpPr>
          <p:spPr>
            <a:xfrm>
              <a:off x="642910" y="3857634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跃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出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0" y="3200544"/>
            <a:ext cx="957500" cy="1000533"/>
            <a:chOff x="0" y="3200544"/>
            <a:chExt cx="957500" cy="1000533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0" y="3200544"/>
              <a:ext cx="957500" cy="1000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9" name="TextBox 58"/>
            <p:cNvSpPr txBox="1"/>
            <p:nvPr/>
          </p:nvSpPr>
          <p:spPr>
            <a:xfrm>
              <a:off x="0" y="3357568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牵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手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392879" y="964396"/>
            <a:ext cx="3022302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我和阿妈走月亮</a:t>
            </a:r>
            <a:endParaRPr lang="zh-CN" altLang="en-US" sz="3200" b="1" dirty="0">
              <a:solidFill>
                <a:srgbClr val="FFFF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69 0.00093 L 0.6059 0.0148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0" y="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39 0.00309 L 0.62639 0.0450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00" y="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15 0.06759 L 0.66858 0.08179 " pathEditMode="relative" ptsTypes="AA">
                                      <p:cBhvr>
                                        <p:cTn id="3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24 0.00679 L 0.65087 0.00679 " pathEditMode="relative" ptsTypes="AA">
                                      <p:cBhvr>
                                        <p:cTn id="4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27 0.06142 L 0.6441 -0.00865 " pathEditMode="relative" ptsTypes="AA">
                                      <p:cBhvr>
                                        <p:cTn id="4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8 -0.02345 L 0.67604 -0.02345 " pathEditMode="relative" ptsTypes="AA">
                                      <p:cBhvr>
                                        <p:cTn id="5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71538" y="1500180"/>
            <a:ext cx="3356446" cy="11830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汩汩</a:t>
            </a: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水流动的声音或样子。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28662" y="3000378"/>
            <a:ext cx="3429024" cy="10906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＊水车又转动了，河水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汩汩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地流入田里。</a:t>
            </a:r>
            <a:endParaRPr lang="zh-CN" altLang="en-US" sz="2100" b="1" dirty="0">
              <a:solidFill>
                <a:schemeClr val="accent1">
                  <a:lumMod val="60000"/>
                  <a:lumOff val="4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571472" y="714362"/>
            <a:ext cx="1944216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89554" y="786818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80582" y="83035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 descr="5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714876" y="928676"/>
            <a:ext cx="3571900" cy="31432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5786" y="957567"/>
            <a:ext cx="3964809" cy="19145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风俗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指个人或集体的传统风尚、礼节、习性。主要包括民族风俗、节日习俗、传统礼仪等等。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3115" y="3214692"/>
            <a:ext cx="3357586" cy="10906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＊我国每个传统节日都有不同的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风俗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习惯。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750435" y="1071245"/>
            <a:ext cx="4142105" cy="3000375"/>
            <a:chOff x="7481" y="1687"/>
            <a:chExt cx="6523" cy="4725"/>
          </a:xfrm>
        </p:grpSpPr>
        <p:pic>
          <p:nvPicPr>
            <p:cNvPr id="38921" name="Picture 9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7481" y="1687"/>
              <a:ext cx="6523" cy="4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矩形 3"/>
            <p:cNvSpPr/>
            <p:nvPr/>
          </p:nvSpPr>
          <p:spPr>
            <a:xfrm>
              <a:off x="7481" y="4039"/>
              <a:ext cx="6523" cy="1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noFill/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85852" y="1000114"/>
            <a:ext cx="6715171" cy="12840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用自己喜欢的方式读课文，想一想本文讲了一件什么事？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1472" y="428610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6"/>
            <a:ext cx="366860" cy="45633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357554" y="2500312"/>
            <a:ext cx="29289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秋天的一个夜晚，在苍山洱海旁，“我”和阿妈“走月亮”。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Freeform 24"/>
          <p:cNvSpPr/>
          <p:nvPr/>
        </p:nvSpPr>
        <p:spPr bwMode="gray">
          <a:xfrm rot="16361038" flipH="1">
            <a:off x="2695300" y="2976566"/>
            <a:ext cx="507167" cy="101741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24"/>
          <p:cNvSpPr/>
          <p:nvPr/>
        </p:nvSpPr>
        <p:spPr bwMode="gray">
          <a:xfrm rot="17061978" flipH="1">
            <a:off x="2665754" y="2267557"/>
            <a:ext cx="405006" cy="950917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24"/>
          <p:cNvSpPr/>
          <p:nvPr/>
        </p:nvSpPr>
        <p:spPr bwMode="gray">
          <a:xfrm rot="6518780" flipH="1">
            <a:off x="5856977" y="3473184"/>
            <a:ext cx="446736" cy="1072297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24"/>
          <p:cNvSpPr/>
          <p:nvPr/>
        </p:nvSpPr>
        <p:spPr bwMode="gray">
          <a:xfrm rot="5582656" flipH="1">
            <a:off x="6021399" y="2944011"/>
            <a:ext cx="467603" cy="913967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1214414" y="2571750"/>
            <a:ext cx="928694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时间</a:t>
            </a:r>
            <a:endParaRPr lang="zh-CN" altLang="en-US" sz="2400" b="1" dirty="0" smtClean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214414" y="3643320"/>
            <a:ext cx="928694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地点</a:t>
            </a:r>
            <a:endParaRPr lang="zh-CN" altLang="en-US" sz="2400" b="1" dirty="0" smtClean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858016" y="3643320"/>
            <a:ext cx="928694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事件</a:t>
            </a:r>
            <a:endParaRPr lang="zh-CN" altLang="en-US" sz="2400" b="1" dirty="0" smtClean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858016" y="2571750"/>
            <a:ext cx="928694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人物</a:t>
            </a:r>
            <a:endParaRPr lang="zh-CN" altLang="en-US" sz="2400" b="1" dirty="0" smtClean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500430" y="2928940"/>
            <a:ext cx="250033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500430" y="3357568"/>
            <a:ext cx="2071702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714744" y="3786196"/>
            <a:ext cx="1857388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3643306" y="4214824"/>
            <a:ext cx="1500198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720" y="1857370"/>
            <a:ext cx="85011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第一部分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第   自然段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：“我”和阿妈在“小路上”走月亮。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第二部分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第   自然段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：“我”和阿妈在“溪边”走月亮。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第三部分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第   自然段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：“我”和阿妈在“田埂上”走月亮。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第四部分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第   自然段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：写走月亮带给“我”的感受。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4350" y="714363"/>
            <a:ext cx="76576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思考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课文分为哪几部分，根据每一部分的意思，小组讨论全文的层次划分。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00232" y="2000246"/>
            <a:ext cx="640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1-3</a:t>
            </a:r>
            <a:endParaRPr lang="zh-CN" altLang="en-US" sz="1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00232" y="2571750"/>
            <a:ext cx="857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4-5</a:t>
            </a:r>
            <a:endParaRPr lang="zh-CN" altLang="en-US" sz="1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00233" y="3143254"/>
            <a:ext cx="642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6-7</a:t>
            </a:r>
            <a:endParaRPr lang="zh-CN" altLang="en-US" sz="1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00232" y="3643320"/>
            <a:ext cx="571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8-9</a:t>
            </a:r>
            <a:endParaRPr lang="zh-CN" altLang="en-US" sz="1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pic>
        <p:nvPicPr>
          <p:cNvPr id="19" name="Picture 1" descr="C:\Users\Administrator\AppData\Roaming\Tencent\Users\1635475285\QQ\WinTemp\RichOle\PGHDI}P{LP6BT(3~MORO[34.png"/>
          <p:cNvPicPr>
            <a:picLocks noChangeAspect="1" noChangeArrowheads="1"/>
          </p:cNvPicPr>
          <p:nvPr/>
        </p:nvPicPr>
        <p:blipFill rotWithShape="1">
          <a:blip r:embed="rId2" cstate="print"/>
          <a:srcRect b="9314"/>
          <a:stretch>
            <a:fillRect/>
          </a:stretch>
        </p:blipFill>
        <p:spPr bwMode="auto">
          <a:xfrm>
            <a:off x="1357290" y="1785932"/>
            <a:ext cx="942975" cy="881062"/>
          </a:xfrm>
          <a:prstGeom prst="rect">
            <a:avLst/>
          </a:prstGeom>
          <a:noFill/>
        </p:spPr>
      </p:pic>
      <p:pic>
        <p:nvPicPr>
          <p:cNvPr id="20" name="Picture 2" descr="C:\Users\Administrator\AppData\Roaming\Tencent\Users\1635475285\QQ\WinTemp\RichOle\@XZ$[4D_4X%OZAJFSDNY14O.png"/>
          <p:cNvPicPr>
            <a:picLocks noChangeAspect="1" noChangeArrowheads="1"/>
          </p:cNvPicPr>
          <p:nvPr/>
        </p:nvPicPr>
        <p:blipFill>
          <a:blip r:embed="rId3" cstate="print"/>
          <a:srcRect t="12467" b="8599"/>
          <a:stretch>
            <a:fillRect/>
          </a:stretch>
        </p:blipFill>
        <p:spPr bwMode="auto">
          <a:xfrm>
            <a:off x="3500120" y="1833245"/>
            <a:ext cx="933450" cy="751840"/>
          </a:xfrm>
          <a:prstGeom prst="rect">
            <a:avLst/>
          </a:prstGeom>
          <a:noFill/>
        </p:spPr>
      </p:pic>
      <p:pic>
        <p:nvPicPr>
          <p:cNvPr id="24" name="Picture 3" descr="C:\Users\Administrator\AppData\Roaming\Tencent\Users\1635475285\QQ\WinTemp\RichOle\Y}Y(GJ@UV592EP@G[IQWXVQ.png"/>
          <p:cNvPicPr>
            <a:picLocks noChangeAspect="1" noChangeArrowheads="1"/>
          </p:cNvPicPr>
          <p:nvPr/>
        </p:nvPicPr>
        <p:blipFill>
          <a:blip r:embed="rId4" cstate="print"/>
          <a:srcRect b="5937"/>
          <a:stretch>
            <a:fillRect/>
          </a:stretch>
        </p:blipFill>
        <p:spPr bwMode="auto">
          <a:xfrm>
            <a:off x="5494020" y="1642745"/>
            <a:ext cx="933450" cy="860114"/>
          </a:xfrm>
          <a:prstGeom prst="rect">
            <a:avLst/>
          </a:prstGeom>
          <a:noFill/>
        </p:spPr>
      </p:pic>
      <p:sp>
        <p:nvSpPr>
          <p:cNvPr id="26" name="矩形 20"/>
          <p:cNvSpPr/>
          <p:nvPr/>
        </p:nvSpPr>
        <p:spPr>
          <a:xfrm>
            <a:off x="5724128" y="3216284"/>
            <a:ext cx="1071570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-简" panose="02010800040101010101" pitchFamily="2" charset="-122"/>
                <a:ea typeface="宋体-简" panose="02010800040101010101" pitchFamily="2" charset="-122"/>
              </a:rPr>
              <a:t>鹅　　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0"/>
          <p:cNvSpPr/>
          <p:nvPr/>
        </p:nvSpPr>
        <p:spPr>
          <a:xfrm>
            <a:off x="1556214" y="3216284"/>
            <a:ext cx="1071570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-简" panose="02010800040101010101" pitchFamily="2" charset="-122"/>
                <a:ea typeface="宋体-简" panose="02010800040101010101" pitchFamily="2" charset="-122"/>
              </a:rPr>
              <a:t>卵　　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0"/>
          <p:cNvSpPr/>
          <p:nvPr/>
        </p:nvSpPr>
        <p:spPr>
          <a:xfrm>
            <a:off x="3528658" y="3243276"/>
            <a:ext cx="1071570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-简" panose="02010800040101010101" pitchFamily="2" charset="-122"/>
                <a:ea typeface="宋体-简" panose="02010800040101010101" pitchFamily="2" charset="-122"/>
              </a:rPr>
              <a:t>牵　　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0"/>
          <p:cNvSpPr/>
          <p:nvPr/>
        </p:nvSpPr>
        <p:spPr>
          <a:xfrm>
            <a:off x="591481" y="988005"/>
            <a:ext cx="3909082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、猜一猜再连线。</a:t>
            </a:r>
            <a:r>
              <a:rPr lang="zh-CN" altLang="en-US" sz="3200" b="1" dirty="0" smtClean="0">
                <a:latin typeface="宋体-简" panose="02010800040101010101" pitchFamily="2" charset="-122"/>
                <a:ea typeface="宋体-简" panose="02010800040101010101" pitchFamily="2" charset="-122"/>
              </a:rPr>
              <a:t>　　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964513" y="2355726"/>
            <a:ext cx="3759615" cy="10081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1964513" y="2557456"/>
            <a:ext cx="1966780" cy="96441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3967155" y="2496238"/>
            <a:ext cx="2000265" cy="102563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0"/>
          <p:cNvSpPr/>
          <p:nvPr/>
        </p:nvSpPr>
        <p:spPr>
          <a:xfrm>
            <a:off x="1142976" y="1500180"/>
            <a:ext cx="7143800" cy="2654573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1.“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鹅卵石”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“卵”读“</a:t>
            </a:r>
            <a:r>
              <a:rPr lang="en-US" altLang="zh-CN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luǎn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en-US" altLang="zh-CN" sz="2800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不读“</a:t>
            </a:r>
            <a:r>
              <a:rPr lang="en-US" altLang="zh-CN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luán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en-US" altLang="zh-CN" sz="2400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 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“田埂”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“埂 ”读“</a:t>
            </a:r>
            <a:r>
              <a:rPr lang="en-US" altLang="zh-CN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gèng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en-US" altLang="zh-CN" sz="2400" dirty="0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，不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读“</a:t>
            </a:r>
            <a:r>
              <a:rPr lang="en-US" altLang="zh-CN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gěng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”。   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　　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86380" y="2285998"/>
            <a:ext cx="499176" cy="500137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86380" y="3500444"/>
            <a:ext cx="499176" cy="500137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×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14348" y="857238"/>
            <a:ext cx="2709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二、判断对错。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3" grpId="1"/>
      <p:bldP spid="4" grpId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42910" y="714362"/>
            <a:ext cx="2348720" cy="540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三、连一连。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77009" y="3453148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月儿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377009" y="281020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月光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7" name="直接连接符 26"/>
          <p:cNvCxnSpPr>
            <a:stCxn id="13" idx="3"/>
            <a:endCxn id="20" idx="1"/>
          </p:cNvCxnSpPr>
          <p:nvPr/>
        </p:nvCxnSpPr>
        <p:spPr>
          <a:xfrm>
            <a:off x="3428992" y="2428874"/>
            <a:ext cx="1948017" cy="64294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12" idx="3"/>
            <a:endCxn id="18" idx="1"/>
          </p:cNvCxnSpPr>
          <p:nvPr/>
        </p:nvCxnSpPr>
        <p:spPr>
          <a:xfrm>
            <a:off x="3428992" y="1785932"/>
            <a:ext cx="1948017" cy="192882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21" idx="3"/>
            <a:endCxn id="10" idx="1"/>
          </p:cNvCxnSpPr>
          <p:nvPr/>
        </p:nvCxnSpPr>
        <p:spPr>
          <a:xfrm flipV="1">
            <a:off x="3591059" y="2428874"/>
            <a:ext cx="1785950" cy="64294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stCxn id="15" idx="3"/>
            <a:endCxn id="11" idx="1"/>
          </p:cNvCxnSpPr>
          <p:nvPr/>
        </p:nvCxnSpPr>
        <p:spPr>
          <a:xfrm flipV="1">
            <a:off x="3662497" y="1785932"/>
            <a:ext cx="1714512" cy="192882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377009" y="2167264"/>
            <a:ext cx="14478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小星星 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377009" y="152432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花瓣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2162299" y="1524322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明亮的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2162299" y="2167264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柔和的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1519357" y="3453148"/>
            <a:ext cx="2143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6223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新鲜的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62299" y="2810206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闪闪的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20" grpId="0"/>
      <p:bldP spid="10" grpId="0"/>
      <p:bldP spid="11" grpId="0"/>
      <p:bldP spid="12" grpId="0"/>
      <p:bldP spid="13" grpId="0"/>
      <p:bldP spid="15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627534"/>
            <a:ext cx="8352790" cy="1076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四、根据课文内容给下面的图画按走月亮</a:t>
            </a:r>
            <a:endParaRPr lang="en-US" altLang="zh-CN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的顺序选序号。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4" descr="https://timgsa.baidu.com/timg?image&amp;quality=80&amp;size=b10000_10000&amp;sec=1543670928&amp;di=c6c0a59ed4da96887c1c496890b8f7d7&amp;src=http://cdnimg103.lizhi.fm/audio_cover/2017/12/26/2643682295917796359_320x32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3215" y="2000250"/>
            <a:ext cx="2291080" cy="1785620"/>
          </a:xfrm>
          <a:prstGeom prst="rect">
            <a:avLst/>
          </a:prstGeom>
          <a:noFill/>
        </p:spPr>
      </p:pic>
      <p:pic>
        <p:nvPicPr>
          <p:cNvPr id="5" name="Picture 6" descr="https://timgsa.baidu.com/timg?image&amp;quality=80&amp;size=b9999_10000&amp;sec=1543680712934&amp;di=af8df99ab737c0f7092150da0e782cda&amp;imgtype=0&amp;src=http%3A%2F%2Fwww.zhaobeijing.com%2Fbbs%2Fdata%2Fattachment%2Fforum%2F201307%2F17%2F125624m1q6hi517d531165.jpg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 bwMode="auto">
          <a:xfrm>
            <a:off x="2720073" y="1990045"/>
            <a:ext cx="2451016" cy="1785950"/>
          </a:xfrm>
          <a:prstGeom prst="rect">
            <a:avLst/>
          </a:prstGeom>
          <a:noFill/>
        </p:spPr>
      </p:pic>
      <p:pic>
        <p:nvPicPr>
          <p:cNvPr id="6" name="Picture 8" descr="https://timgsa.baidu.com/timg?image&amp;quality=80&amp;size=b9999_10000&amp;sec=1543680853350&amp;di=c5c021ee86e257c90b3712182c2c27ef&amp;imgtype=0&amp;src=http%3A%2F%2Fpic165.nipic.com%2Ffile%2F20180517%2F24821412_085537533000_2.jpg"/>
          <p:cNvPicPr>
            <a:picLocks noChangeAspect="1" noChangeArrowheads="1"/>
          </p:cNvPicPr>
          <p:nvPr/>
        </p:nvPicPr>
        <p:blipFill>
          <a:blip r:embed="rId3" cstate="print">
            <a:lum bright="-28000" contrast="-40000"/>
          </a:blip>
          <a:srcRect b="4880"/>
          <a:stretch>
            <a:fillRect/>
          </a:stretch>
        </p:blipFill>
        <p:spPr bwMode="auto">
          <a:xfrm>
            <a:off x="5359546" y="2000215"/>
            <a:ext cx="3000396" cy="17859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27151" y="394856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（        ）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94175" y="397420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（        ）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660232" y="39719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（        ）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3785760" y="3843960"/>
            <a:ext cx="319639" cy="500137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27011" y="3843959"/>
            <a:ext cx="319639" cy="500137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84002" y="3873254"/>
            <a:ext cx="319639" cy="500137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37935" y="4350385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4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5715" y="-10160"/>
            <a:ext cx="9155430" cy="51517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9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5660" y="1306195"/>
            <a:ext cx="7458075" cy="2143125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上节课，我们知道了本课主要写“我”和阿妈走月亮。那么“我”和阿妈每到一个地方看到些什么？听到些什么？又有怎样的感受呢？让我们继续学习课文，和作者一起走月亮。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6" y="464186"/>
            <a:ext cx="366861" cy="45633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71" y="1182008"/>
            <a:ext cx="1728192" cy="24766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19630" y="1531620"/>
            <a:ext cx="6484620" cy="186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32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要想走月亮，就得有月亮升起来。课文哪儿写月亮升起来</a:t>
            </a:r>
            <a:r>
              <a:rPr lang="zh-CN" altLang="en-US" sz="3200" dirty="0">
                <a:latin typeface="黑体" panose="02010609060101010101" pitchFamily="2" charset="-122"/>
                <a:ea typeface="黑体" panose="02010609060101010101" pitchFamily="2" charset="-122"/>
              </a:rPr>
              <a:t>了？谁来读读，连</a:t>
            </a:r>
            <a:r>
              <a:rPr lang="zh-CN" altLang="en-US" sz="32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课题一起读。</a:t>
            </a:r>
            <a:endParaRPr lang="zh-CN" altLang="en-US" sz="32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73855" y="830580"/>
            <a:ext cx="4790440" cy="222885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秋天的夜晚，月亮升起来了，从洱海那边升起来了。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886831" y="947775"/>
            <a:ext cx="2376264" cy="648072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26" name="Picture 2" descr="http://huafans.dbankcloud.com/pic/2017/08/07/60de990665e0a3922871b5dc6e8fb8ee_IMG_20170806_200923.jpg?mode=download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" y="-29210"/>
            <a:ext cx="3903345" cy="520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圆角矩形标注 3"/>
          <p:cNvSpPr/>
          <p:nvPr/>
        </p:nvSpPr>
        <p:spPr>
          <a:xfrm>
            <a:off x="5004048" y="389154"/>
            <a:ext cx="1368152" cy="436428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时间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云形标注 3"/>
          <p:cNvSpPr/>
          <p:nvPr/>
        </p:nvSpPr>
        <p:spPr>
          <a:xfrm>
            <a:off x="2928926" y="2643188"/>
            <a:ext cx="5383500" cy="987629"/>
          </a:xfrm>
          <a:prstGeom prst="cloudCallou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云形标注 5"/>
          <p:cNvSpPr/>
          <p:nvPr/>
        </p:nvSpPr>
        <p:spPr>
          <a:xfrm>
            <a:off x="3427781" y="2427734"/>
            <a:ext cx="4884645" cy="1571636"/>
          </a:xfrm>
          <a:prstGeom prst="cloudCallout">
            <a:avLst>
              <a:gd name="adj1" fmla="val -60158"/>
              <a:gd name="adj2" fmla="val 26868"/>
            </a:avLst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想一想，试一试，怎样才能读得更好？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755576" y="1059504"/>
            <a:ext cx="7715304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2" charset="-122"/>
                <a:ea typeface="黑体" panose="02010609060101010101" pitchFamily="2" charset="-122"/>
                <a:cs typeface="Times New Roman" panose="02020503050405090304" charset="0"/>
              </a:rPr>
              <a:t>    带着月色下的美好意境自读全文。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找出最喜欢的自然段，用自己喜欢的方式读，多读几遍。</a:t>
            </a:r>
            <a:endParaRPr kumimoji="0" lang="zh-CN" alt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flipH="1">
            <a:off x="1332168" y="2796465"/>
            <a:ext cx="1357322" cy="16687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88" y="455054"/>
            <a:ext cx="671094" cy="549767"/>
          </a:xfrm>
          <a:prstGeom prst="rect">
            <a:avLst/>
          </a:prstGeom>
        </p:spPr>
      </p:pic>
      <p:sp>
        <p:nvSpPr>
          <p:cNvPr id="8" name="文本框 10"/>
          <p:cNvSpPr txBox="1"/>
          <p:nvPr/>
        </p:nvSpPr>
        <p:spPr>
          <a:xfrm>
            <a:off x="900060" y="489084"/>
            <a:ext cx="35788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我会读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5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553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23172" y="1322452"/>
            <a:ext cx="6513626" cy="1531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齐读第</a:t>
            </a:r>
            <a:r>
              <a:rPr lang="en-US" altLang="zh-CN" sz="3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3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自然段思考：月光都照亮了哪些地方？</a:t>
            </a:r>
            <a:endParaRPr lang="zh-CN" altLang="en-US" sz="3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36281"/>
            <a:ext cx="1440160" cy="21134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6372200" y="746944"/>
            <a:ext cx="792088" cy="63404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42976" y="642924"/>
            <a:ext cx="72866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月儿是那样明亮，月光是那样柔和，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照亮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了高高的点苍山，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照亮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了村头的大青树，也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照亮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了村间的大道和小路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 useBgFill="1">
        <p:nvSpPr>
          <p:cNvPr id="9" name="TextBox 8"/>
          <p:cNvSpPr txBox="1"/>
          <p:nvPr/>
        </p:nvSpPr>
        <p:spPr>
          <a:xfrm>
            <a:off x="4786314" y="3500444"/>
            <a:ext cx="3000396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1" name="横卷形 10"/>
          <p:cNvSpPr/>
          <p:nvPr/>
        </p:nvSpPr>
        <p:spPr>
          <a:xfrm>
            <a:off x="3653938" y="2938630"/>
            <a:ext cx="4786346" cy="1500198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描写细腻形象生动，增强了韵律感，使语言富有气势。</a:t>
            </a:r>
            <a:endParaRPr lang="zh-CN" altLang="en-US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151384" y="1892334"/>
            <a:ext cx="71438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524328" y="1203598"/>
            <a:ext cx="71438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321571" y="2508120"/>
            <a:ext cx="71438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1619672" y="1380990"/>
            <a:ext cx="2214578" cy="511344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148064" y="1412334"/>
            <a:ext cx="2214578" cy="511344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293996" y="1996776"/>
            <a:ext cx="2854068" cy="511344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爆炸形 1 2"/>
          <p:cNvSpPr/>
          <p:nvPr/>
        </p:nvSpPr>
        <p:spPr>
          <a:xfrm>
            <a:off x="729072" y="2970256"/>
            <a:ext cx="1899377" cy="1368152"/>
          </a:xfrm>
          <a:prstGeom prst="irregularSeal1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排比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4358579" y="123478"/>
            <a:ext cx="1688532" cy="623466"/>
          </a:xfrm>
          <a:prstGeom prst="borderCallout2">
            <a:avLst>
              <a:gd name="adj1" fmla="val 41426"/>
              <a:gd name="adj2" fmla="val 103663"/>
              <a:gd name="adj3" fmla="val 46465"/>
              <a:gd name="adj4" fmla="val 131875"/>
              <a:gd name="adj5" fmla="val 109980"/>
              <a:gd name="adj6" fmla="val 149031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写出了月光的特点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1" grpId="0" animBg="1"/>
      <p:bldP spid="13" grpId="0" animBg="1"/>
      <p:bldP spid="14" grpId="0" animBg="1"/>
      <p:bldP spid="15" grpId="0" animBg="1"/>
      <p:bldP spid="3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wzsdth\Desktop\9157572_173137594000_2_副本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xt25.book118.com/2017/0423/book101799/101798057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654"/>
            <a:ext cx="9165600" cy="51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571486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2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想一想 说一说</a:t>
            </a:r>
            <a:endParaRPr lang="zh-CN" altLang="en-US" sz="2800" b="1" dirty="0">
              <a:solidFill>
                <a:schemeClr val="bg2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42976" y="2000246"/>
            <a:ext cx="7286676" cy="2143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月光是那样柔和，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照亮了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高高的点苍山，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照亮了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村头的大青树，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照亮了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村间的大道和小路，也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照亮了  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，还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照亮了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4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3470" y="1285875"/>
            <a:ext cx="54787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月儿还会照亮哪些地方？</a:t>
            </a:r>
            <a:endParaRPr lang="zh-CN" altLang="en-US" sz="36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764280" y="3502660"/>
            <a:ext cx="2535555" cy="508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214120" y="4000500"/>
            <a:ext cx="2349500" cy="1143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125595" y="3067685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飘香的果园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55725" y="3568700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可爱的草塘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44370" y="1219835"/>
            <a:ext cx="680593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细细品读第</a:t>
            </a:r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自然段，说一说</a:t>
            </a:r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“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我</a:t>
            </a:r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”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和阿妈来到了哪里？边读边想象画面。同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桌讨论一下哪些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词用得好，为什么</a:t>
            </a:r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?</a:t>
            </a:r>
            <a:endParaRPr lang="zh-CN" altLang="en-US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0" y="1220150"/>
            <a:ext cx="1408810" cy="2067491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059582"/>
            <a:ext cx="47525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这时候，阿妈喜欢牵着我，在洒满月光的小路上走着，走着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017141" y="1819920"/>
            <a:ext cx="1107289" cy="511344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97152" y="555526"/>
            <a:ext cx="1512168" cy="5040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小路上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27584" y="3435845"/>
            <a:ext cx="4536504" cy="8369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我和阿妈在小路上走着，月光如水，多么美的画面啊！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 descr="http://wb.qdqss.cn/qdwb/20170829/m_14492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774931"/>
            <a:ext cx="3420170" cy="349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7191" y="1110124"/>
            <a:ext cx="42148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细细的溪水，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山草和野花的香味，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月光。灰白色的鹅卵石，布满河床。哟，卵石间有多少可爱的小水塘啊，每个小水塘，都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抱着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一个月亮！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爆炸形 2 3"/>
          <p:cNvSpPr/>
          <p:nvPr/>
        </p:nvSpPr>
        <p:spPr>
          <a:xfrm>
            <a:off x="4570418" y="3495222"/>
            <a:ext cx="2143140" cy="785818"/>
          </a:xfrm>
          <a:prstGeom prst="irregularSeal2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拟人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650525" y="1600500"/>
            <a:ext cx="571504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607455" y="3767144"/>
            <a:ext cx="571504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650525" y="2032548"/>
            <a:ext cx="571504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标注 16"/>
          <p:cNvSpPr/>
          <p:nvPr/>
        </p:nvSpPr>
        <p:spPr>
          <a:xfrm>
            <a:off x="5357818" y="483518"/>
            <a:ext cx="3606670" cy="2304256"/>
          </a:xfrm>
          <a:prstGeom prst="wedgeRoundRectCallout">
            <a:avLst>
              <a:gd name="adj1" fmla="val -64974"/>
              <a:gd name="adj2" fmla="val -991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溪水在流动，山草和野花的香味在秋风的吹拂下漂到了溪水上空，随着溪水飘啊飘，月光洒在溪水里，溪水流动月光也跟着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392720" y="3255976"/>
            <a:ext cx="2571768" cy="10001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形象地写出了月亮在水中的倒影。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971600" y="4287858"/>
            <a:ext cx="6715172" cy="5000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水塘、月亮和我们形成了一幅美好、和谐的画面。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51520" y="459036"/>
            <a:ext cx="2890580" cy="5040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月光闪闪的溪岸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7" grpId="0" animBg="1"/>
      <p:bldP spid="18" grpId="0" animBg="1"/>
      <p:bldP spid="19" grpId="0" animBg="1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wzsdth\Desktop\432719_20140519110847874200_1_副本.jpg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00" y="13500"/>
            <a:ext cx="9165600" cy="51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818828" y="4227934"/>
            <a:ext cx="720682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每个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小水塘，都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抱着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一个月亮！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7"/>
          <a:stretch>
            <a:fillRect/>
          </a:stretch>
        </p:blipFill>
        <p:spPr bwMode="auto">
          <a:xfrm>
            <a:off x="2113915" y="548640"/>
            <a:ext cx="4563110" cy="334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云形标注 4"/>
          <p:cNvSpPr/>
          <p:nvPr/>
        </p:nvSpPr>
        <p:spPr>
          <a:xfrm>
            <a:off x="6473055" y="2529734"/>
            <a:ext cx="2664297" cy="1498118"/>
          </a:xfrm>
          <a:prstGeom prst="cloudCallout">
            <a:avLst>
              <a:gd name="adj1" fmla="val -82424"/>
              <a:gd name="adj2" fmla="val 75267"/>
            </a:avLst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想一想，为什么说“抱着”呢？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i03piccdn.sogoucdn.com/a694448029c9331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5786" y="928676"/>
            <a:ext cx="3500462" cy="208253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71538" y="1071552"/>
            <a:ext cx="3143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想一想，为什么说“抱着” 呢？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Picture 2" descr="http://img04.tooopen.com/images/20130204/tooopen_13214220.jpg"/>
          <p:cNvPicPr>
            <a:picLocks noChangeAspect="1" noChangeArrowheads="1"/>
          </p:cNvPicPr>
          <p:nvPr/>
        </p:nvPicPr>
        <p:blipFill>
          <a:blip r:embed="rId2" cstate="print"/>
          <a:srcRect l="30874" t="3890" r="6234" b="10520"/>
          <a:stretch>
            <a:fillRect/>
          </a:stretch>
        </p:blipFill>
        <p:spPr bwMode="auto">
          <a:xfrm>
            <a:off x="4290695" y="3215005"/>
            <a:ext cx="1710055" cy="123063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云形标注 5"/>
          <p:cNvSpPr/>
          <p:nvPr/>
        </p:nvSpPr>
        <p:spPr>
          <a:xfrm>
            <a:off x="4786314" y="1142990"/>
            <a:ext cx="4071966" cy="1928826"/>
          </a:xfrm>
          <a:prstGeom prst="cloudCallout">
            <a:avLst>
              <a:gd name="adj1" fmla="val -30424"/>
              <a:gd name="adj2" fmla="val 57562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14942" y="1357304"/>
            <a:ext cx="30003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是因为许多鹅卵石中间，有一些水，是个圆圆的小水塘，水面上映着月亮倒影，就像环抱着月亮一样。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547664" y="1500949"/>
            <a:ext cx="7000924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每个小水塘，都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抱着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一个月亮！</a:t>
            </a:r>
            <a:endParaRPr lang="zh-CN" altLang="en-US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785918" y="2786064"/>
            <a:ext cx="5715038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＊每一个小山丘，都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托起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一个太阳。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642925"/>
            <a:ext cx="455882" cy="4444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8662" y="571486"/>
            <a:ext cx="2851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仿写拟人句</a:t>
            </a:r>
            <a:endParaRPr lang="zh-CN" altLang="en-US" sz="28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1357304"/>
            <a:ext cx="7929616" cy="285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428610"/>
            <a:ext cx="850943" cy="69710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214412" y="1643056"/>
            <a:ext cx="7072362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在朗读这一自然段的时候，两个“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要重读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，要用甜美、幸福、欢快的语气来读。“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多少可爱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 要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读出喜悦、赞美的语气。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0"/>
          <p:cNvSpPr txBox="1"/>
          <p:nvPr/>
        </p:nvSpPr>
        <p:spPr>
          <a:xfrm>
            <a:off x="1071538" y="5714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朗读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指导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99792" y="515550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课后</a:t>
            </a:r>
            <a:r>
              <a:rPr lang="zh-CN" altLang="en-US" sz="2800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第一题</a:t>
            </a:r>
            <a:r>
              <a:rPr lang="en-US" altLang="zh-CN" sz="2800" dirty="0"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)</a:t>
            </a:r>
            <a:endParaRPr lang="en-US" altLang="zh-CN" sz="28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43042" y="1357304"/>
            <a:ext cx="67151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00"/>
                </a:solidFill>
                <a:latin typeface="微软雅黑" panose="020B0503020204020204" charset="-122"/>
              </a:rPr>
              <a:t>      </a:t>
            </a:r>
            <a:r>
              <a:rPr lang="zh-CN" altLang="en-US" sz="2800" dirty="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自由读第</a:t>
            </a:r>
            <a:r>
              <a:rPr lang="en-US" altLang="zh-CN" sz="2800" dirty="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6</a:t>
            </a:r>
            <a:r>
              <a:rPr lang="zh-CN" altLang="en-US" sz="2800" dirty="0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自然段，“我”和阿妈走啊走啊，来到田埂上，“我们”又看到了什么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？听到了什么？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78" y="1481769"/>
            <a:ext cx="1214446" cy="178225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16016" y="2802357"/>
            <a:ext cx="19171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2400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课后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小练笔</a:t>
            </a:r>
            <a:r>
              <a:rPr lang="en-US" altLang="zh-CN" sz="2400" dirty="0" smtClean="0"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)</a:t>
            </a:r>
            <a:endParaRPr lang="en-US" altLang="zh-CN" sz="24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xt39-2.book118.com/2017/0906/book9625/9624075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168" y="0"/>
            <a:ext cx="9186168" cy="532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流程图: 可选过程 2"/>
          <p:cNvSpPr/>
          <p:nvPr/>
        </p:nvSpPr>
        <p:spPr>
          <a:xfrm>
            <a:off x="286753" y="1160182"/>
            <a:ext cx="8528326" cy="300044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秋虫唱着，夜鸟拍打着翅膀，鱼儿跃出水面，泼剌一声，银光一闪</a:t>
            </a:r>
            <a:r>
              <a:rPr lang="en-US" altLang="zh-CN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从果园那边飘来了果子的甜香。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是雪梨，是火把梨？还是紫葡萄？都有。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月光下，在坡头那片果园里，这些好吃的果子挂满枝头。沟水汩汩，很满意地响着。</a:t>
            </a:r>
            <a:endParaRPr lang="zh-CN" altLang="en-US" sz="32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87080" y="459036"/>
            <a:ext cx="2890580" cy="5040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月影团团的田埂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" name="爆炸形 1 16"/>
          <p:cNvSpPr/>
          <p:nvPr/>
        </p:nvSpPr>
        <p:spPr>
          <a:xfrm>
            <a:off x="4499992" y="652970"/>
            <a:ext cx="1785950" cy="785818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听到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315632" y="1707654"/>
            <a:ext cx="476853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891409" y="2659766"/>
            <a:ext cx="1838804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爆炸形 1 21"/>
          <p:cNvSpPr/>
          <p:nvPr/>
        </p:nvSpPr>
        <p:spPr>
          <a:xfrm>
            <a:off x="5940152" y="3803440"/>
            <a:ext cx="1857388" cy="714380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闻到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720594" y="2211710"/>
            <a:ext cx="183880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432944" y="3651870"/>
            <a:ext cx="134014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2288859" y="4160630"/>
            <a:ext cx="69896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7" grpId="0" animBg="1"/>
      <p:bldP spid="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9056" y="656103"/>
            <a:ext cx="3702944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32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收了豆，栽上水稻，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看，稻谷就要成熟了，稻穗低垂着头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稻田像一块月光镀亮的银毯。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43723" y="217959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比作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44432" y="3486150"/>
            <a:ext cx="33218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2400" dirty="0"/>
          </a:p>
        </p:txBody>
      </p:sp>
      <p:sp>
        <p:nvSpPr>
          <p:cNvPr id="27" name="圆角矩形 26"/>
          <p:cNvSpPr/>
          <p:nvPr/>
        </p:nvSpPr>
        <p:spPr>
          <a:xfrm>
            <a:off x="5036212" y="2919127"/>
            <a:ext cx="3672409" cy="79785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运用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比喻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，生动形象地写出了月光下稻田的样子。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000760" y="928676"/>
            <a:ext cx="1500198" cy="71438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拟人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1065438" y="2178009"/>
            <a:ext cx="314652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834376" y="1650980"/>
            <a:ext cx="2572765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107257" y="3147814"/>
            <a:ext cx="3104703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1019114" y="2679663"/>
            <a:ext cx="815262" cy="616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24"/>
          <p:cNvSpPr/>
          <p:nvPr/>
        </p:nvSpPr>
        <p:spPr bwMode="gray">
          <a:xfrm rot="5822095" flipH="1">
            <a:off x="4297234" y="2465014"/>
            <a:ext cx="416748" cy="67030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24"/>
          <p:cNvSpPr/>
          <p:nvPr/>
        </p:nvSpPr>
        <p:spPr bwMode="gray">
          <a:xfrm rot="2673420">
            <a:off x="4838555" y="926791"/>
            <a:ext cx="609897" cy="1009699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4943591" y="2179597"/>
            <a:ext cx="1000132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稻田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6872417" y="2179597"/>
            <a:ext cx="1000132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银毯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爆炸形 1 17"/>
          <p:cNvSpPr/>
          <p:nvPr/>
        </p:nvSpPr>
        <p:spPr>
          <a:xfrm>
            <a:off x="4664938" y="73521"/>
            <a:ext cx="1857388" cy="785818"/>
          </a:xfrm>
          <a:prstGeom prst="irregularSeal1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看到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510718" y="3905270"/>
            <a:ext cx="6480720" cy="8369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我和阿妈走在田埂上，闻着果子的甜香，看到一幅丰收的景象！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249699" y="2641262"/>
            <a:ext cx="196226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27" grpId="0" bldLvl="0" animBg="1"/>
      <p:bldP spid="23" grpId="0" animBg="1"/>
      <p:bldP spid="35" grpId="0" bldLvl="0" animBg="1"/>
      <p:bldP spid="36" grpId="0" animBg="1"/>
      <p:bldP spid="37" grpId="0" animBg="1"/>
      <p:bldP spid="38" grpId="0" animBg="1"/>
      <p:bldP spid="18" grpId="0" animBg="1"/>
      <p:bldP spid="19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135212" y="2643758"/>
            <a:ext cx="6818331" cy="6686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3200" b="1" dirty="0" smtClean="0"/>
              <a:t>     </a:t>
            </a:r>
            <a:r>
              <a:rPr lang="zh-CN" altLang="en-US" sz="2800" b="1" u="sng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</a:t>
            </a:r>
            <a:r>
              <a:rPr lang="zh-CN" altLang="en-US" sz="2800" b="1" u="sng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642924"/>
            <a:ext cx="455882" cy="44446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12392" y="604169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仿写一个比喻句。</a:t>
            </a:r>
            <a:endParaRPr lang="zh-CN" altLang="en-US" sz="2800" dirty="0"/>
          </a:p>
        </p:txBody>
      </p:sp>
      <p:sp>
        <p:nvSpPr>
          <p:cNvPr id="6" name="矩形 5"/>
          <p:cNvSpPr/>
          <p:nvPr/>
        </p:nvSpPr>
        <p:spPr>
          <a:xfrm>
            <a:off x="1547664" y="1426353"/>
            <a:ext cx="6048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稻田像一块月光镀亮的银毯。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88465" y="2719070"/>
            <a:ext cx="107315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枫叶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43555" y="2719070"/>
            <a:ext cx="336423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一只小小的手掌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" grpId="0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图片1.png"/>
          <p:cNvPicPr>
            <a:picLocks noChangeAspect="1"/>
          </p:cNvPicPr>
          <p:nvPr/>
        </p:nvPicPr>
        <p:blipFill>
          <a:blip r:embed="rId1" cstate="print"/>
          <a:srcRect l="1301" t="2777" r="1301" b="277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43608" y="1470068"/>
            <a:ext cx="6984776" cy="18148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踩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着月光的银辉，我和阿妈走月亮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。在这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柔和的月光，团团的月影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中，我和阿妈都看到了什么？听到了什么？回顾第二、三部分，与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你的小伙伴交流并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分享。</a:t>
            </a:r>
            <a:endParaRPr lang="zh-CN" altLang="en-US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0856" y="571472"/>
            <a:ext cx="285752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3">
                    <a:lumMod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小组合作说一说</a:t>
            </a:r>
            <a:endParaRPr lang="zh-CN" altLang="en-US" sz="2800" b="1" dirty="0">
              <a:solidFill>
                <a:schemeClr val="accent3">
                  <a:lumMod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18376" y="602249"/>
            <a:ext cx="19171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(</a:t>
            </a:r>
            <a:r>
              <a:rPr lang="zh-CN" altLang="en-US" sz="2400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课后</a:t>
            </a:r>
            <a:r>
              <a:rPr lang="zh-CN" altLang="en-US" sz="2400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第二题</a:t>
            </a:r>
            <a:r>
              <a:rPr lang="en-US" altLang="zh-CN" sz="2400" dirty="0"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)</a:t>
            </a:r>
            <a:endParaRPr lang="en-US" altLang="zh-CN" sz="24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23529" y="539750"/>
          <a:ext cx="8424935" cy="3823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806"/>
                <a:gridCol w="2993986"/>
                <a:gridCol w="3899143"/>
              </a:tblGrid>
              <a:tr h="662703">
                <a:tc>
                  <a:txBody>
                    <a:bodyPr/>
                    <a:lstStyle/>
                    <a:p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>
                          <a:solidFill>
                            <a:srgbClr val="FFFF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溪边</a:t>
                      </a:r>
                      <a:endParaRPr lang="zh-CN" altLang="en-US" sz="2800" b="1" dirty="0" smtClean="0">
                        <a:solidFill>
                          <a:srgbClr val="FFFF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 smtClean="0">
                          <a:solidFill>
                            <a:srgbClr val="FFFF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田埂</a:t>
                      </a:r>
                      <a:endParaRPr lang="zh-CN" altLang="en-US" sz="2800" b="1" dirty="0" smtClean="0">
                        <a:solidFill>
                          <a:srgbClr val="FFFF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865241">
                <a:tc>
                  <a:txBody>
                    <a:bodyPr/>
                    <a:lstStyle/>
                    <a:p>
                      <a:r>
                        <a:rPr lang="zh-CN" altLang="en-US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视觉（眼）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 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834369">
                <a:tc>
                  <a:txBody>
                    <a:bodyPr/>
                    <a:lstStyle/>
                    <a:p>
                      <a:r>
                        <a:rPr lang="zh-CN" altLang="en-US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听觉（耳）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662703">
                <a:tc>
                  <a:txBody>
                    <a:bodyPr/>
                    <a:lstStyle/>
                    <a:p>
                      <a:r>
                        <a:rPr lang="zh-CN" altLang="en-US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嗅觉（鼻）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798195">
                <a:tc>
                  <a:txBody>
                    <a:bodyPr/>
                    <a:lstStyle/>
                    <a:p>
                      <a:r>
                        <a:rPr lang="zh-CN" altLang="en-US" sz="24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感觉（心）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1835696" y="1203598"/>
            <a:ext cx="2880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鹅卵石布满河床、小水塘、水塘抱月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20072" y="1203345"/>
            <a:ext cx="29523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修补过的村道，果子挂满枝头 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55776" y="2319636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溪水声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76056" y="2134969"/>
            <a:ext cx="3456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秋虫唱歌、夜鸟拍翅、鱼儿跳跃、 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沟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水汩汩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56314" y="2965966"/>
            <a:ext cx="2659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山草和野花的香味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80112" y="2986902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果子的香味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56315" y="3579862"/>
            <a:ext cx="2659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“我”和阿妈在溪边的情景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0032" y="3541277"/>
            <a:ext cx="3888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种油菜花、种蚕豆、找兔草、吹蒲公英、栽水稻的事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云形标注 5"/>
          <p:cNvSpPr/>
          <p:nvPr/>
        </p:nvSpPr>
        <p:spPr>
          <a:xfrm>
            <a:off x="5072066" y="1571618"/>
            <a:ext cx="3643338" cy="1714512"/>
          </a:xfrm>
          <a:prstGeom prst="cloudCallout">
            <a:avLst>
              <a:gd name="adj1" fmla="val -32859"/>
              <a:gd name="adj2" fmla="val 54722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27584" y="534275"/>
            <a:ext cx="6984776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走过月亮闪闪的溪岸，走过石拱桥；走过月影团团果园，走过庄稼地和菜地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57818" y="1714494"/>
            <a:ext cx="3071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我和阿妈走过月色浓浓的小树林，走过小山坡；走过凉风习习的小河边，走过打谷场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 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2910" y="1928808"/>
            <a:ext cx="3857652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dirty="0" smtClean="0">
                <a:solidFill>
                  <a:prstClr val="blac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“我”和阿妈还会走过哪儿呢？你能模仿这个句式说一说吗？小组合作朗读</a:t>
            </a:r>
            <a:r>
              <a:rPr lang="en-US" altLang="zh-CN" sz="24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8</a:t>
            </a:r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en-US" altLang="zh-CN" sz="24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9</a:t>
            </a:r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自然段举手回答。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5" name="Picture 2" descr="http://img.mp.sohu.com/q_mini,c_zoom,w_640/upload/20170728/4a009d804bbe47d1a0a324daa89e6a37_th.jpg"/>
          <p:cNvPicPr>
            <a:picLocks noChangeAspect="1" noChangeArrowheads="1"/>
          </p:cNvPicPr>
          <p:nvPr/>
        </p:nvPicPr>
        <p:blipFill>
          <a:blip r:embed="rId1" cstate="print"/>
          <a:srcRect l="7560" r="47081" b="34481"/>
          <a:stretch>
            <a:fillRect/>
          </a:stretch>
        </p:blipFill>
        <p:spPr bwMode="auto">
          <a:xfrm>
            <a:off x="4286248" y="3286130"/>
            <a:ext cx="1357322" cy="1151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" grpId="0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428742"/>
            <a:ext cx="7500990" cy="271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6"/>
          <p:cNvSpPr txBox="1"/>
          <p:nvPr/>
        </p:nvSpPr>
        <p:spPr>
          <a:xfrm>
            <a:off x="-214346" y="1641953"/>
            <a:ext cx="8715436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br>
              <a:rPr lang="zh-CN" altLang="en-US" sz="3600" dirty="0" smtClean="0"/>
            </a:br>
            <a:endParaRPr lang="zh-CN" altLang="en-US" sz="3600" dirty="0" smtClean="0"/>
          </a:p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 </a:t>
            </a:r>
            <a:endParaRPr lang="zh-CN" altLang="en-US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642910" y="571486"/>
            <a:ext cx="5218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词语积累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zh-CN" altLang="en-US" sz="2800" dirty="0" smtClean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有关月亮的词语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642924"/>
            <a:ext cx="357190" cy="44448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214546" y="2857502"/>
            <a:ext cx="19288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月黑风高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72066" y="292894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月明星稀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85984" y="207168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闭月羞花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72066" y="2071684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月晕而风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24660" y="787400"/>
            <a:ext cx="6913880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00"/>
                </a:solidFill>
                <a:latin typeface="微软雅黑" panose="020B0503020204020204" charset="-122"/>
              </a:rPr>
              <a:t>       当作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charset="-122"/>
              </a:rPr>
              <a:t>者看到这么美丽迷人的景色时，内心会有什么感受呢？除了月夜下迷人的景色使小作者感到愉快、高兴，还有没有其他原因呢？让我们再来读一读，找一找。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5" y="1139210"/>
            <a:ext cx="1463332" cy="21475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4444" y="1121885"/>
            <a:ext cx="7471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这时候，阿妈喜欢牵着我，在洒满月光的小路上走着，走着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68678" y="2791956"/>
            <a:ext cx="698477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和自己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的妈妈手牵着手欣赏月下美丽的景色，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一定非常幸福。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爆炸形 2 5"/>
          <p:cNvSpPr/>
          <p:nvPr/>
        </p:nvSpPr>
        <p:spPr>
          <a:xfrm>
            <a:off x="5292080" y="1598938"/>
            <a:ext cx="3024336" cy="1305849"/>
          </a:xfrm>
          <a:prstGeom prst="irregularSeal2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浓浓的亲情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0408" y="678016"/>
            <a:ext cx="46497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哦，阿妈，白天你在溪里洗衣裳，而我，用树叶做小船，运载许多新鲜的花瓣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哦，阿妈，我们到溪边去吧，去看看小水塘，看看水塘里！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15616" y="3507854"/>
            <a:ext cx="768647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想到白天和妈妈一起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洗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衣裳、做小船。看水塘，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晚上还和妈妈一起去走月亮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，真快乐！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18" name="Picture 2" descr="http://sh.eastday.com/images/thumbnailimg/month_1606/201606090201349498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060" y="987732"/>
            <a:ext cx="34290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爆炸形 2 4"/>
          <p:cNvSpPr/>
          <p:nvPr/>
        </p:nvSpPr>
        <p:spPr>
          <a:xfrm>
            <a:off x="5749528" y="2427734"/>
            <a:ext cx="3024336" cy="1305849"/>
          </a:xfrm>
          <a:prstGeom prst="irregularSeal2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浓浓的亲情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wzsdth\AppData\Local\Temp\Rar$DIa0.005\5905ffc4e117f.jpg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916"/>
            <a:ext cx="9165600" cy="524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704215" y="555625"/>
            <a:ext cx="5356860" cy="18148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啊，在我仰起脸看阿妈的时候，我突然看见，美丽的月亮牵着那些闪闪烁烁的小星星，好像也在天上走着，走着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8" y="3147814"/>
            <a:ext cx="7416824" cy="1814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月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儿牵着闪烁的小星星走哇走，不就是在和阿妈与“我”比赛吗？不，阿妈就是那美丽的月亮，“我”就是那闪烁的小星星，我们已经融入到大自然的怀抱。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爆炸形 2 5"/>
          <p:cNvSpPr/>
          <p:nvPr/>
        </p:nvSpPr>
        <p:spPr>
          <a:xfrm>
            <a:off x="5724128" y="1818227"/>
            <a:ext cx="3024336" cy="1305849"/>
          </a:xfrm>
          <a:prstGeom prst="irregularSeal2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浓浓的亲情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071552"/>
            <a:ext cx="7816382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多么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奇妙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的夜晚啊，我和阿妈走月亮！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图片1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786314" y="1785932"/>
            <a:ext cx="3857652" cy="2419355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1952954" y="1686848"/>
            <a:ext cx="71438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下箭头 15"/>
          <p:cNvSpPr/>
          <p:nvPr/>
        </p:nvSpPr>
        <p:spPr>
          <a:xfrm>
            <a:off x="2167268" y="1809050"/>
            <a:ext cx="285752" cy="714380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2819648"/>
            <a:ext cx="3960440" cy="1383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风景美、亲情浓、丰收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喜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美好的生活，美好的日子。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animBg="1"/>
      <p:bldP spid="7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771550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你</a:t>
            </a:r>
            <a:r>
              <a:rPr lang="zh-CN" altLang="en-US" sz="2800" dirty="0">
                <a:latin typeface="黑体" panose="02010609060101010101" pitchFamily="2" charset="-122"/>
                <a:ea typeface="黑体" panose="02010609060101010101" pitchFamily="2" charset="-122"/>
              </a:rPr>
              <a:t>有没有和家人在一起感到幸福的时刻？把你的感受在小组里讲一讲，然后全班交流。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074" name="Picture 2" descr="http://pic15.nipic.com/20110812/2457331_095733665000_2.jpg"/>
          <p:cNvPicPr>
            <a:picLocks noChangeAspect="1" noChangeArrowheads="1"/>
          </p:cNvPicPr>
          <p:nvPr/>
        </p:nvPicPr>
        <p:blipFill rotWithShape="1">
          <a:blip r:embed="rId1" cstate="print">
            <a:clrChange>
              <a:clrFrom>
                <a:srgbClr val="F9FDFF"/>
              </a:clrFrom>
              <a:clrTo>
                <a:srgbClr val="F9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6" b="5416"/>
          <a:stretch>
            <a:fillRect/>
          </a:stretch>
        </p:blipFill>
        <p:spPr bwMode="auto">
          <a:xfrm>
            <a:off x="5436096" y="2106394"/>
            <a:ext cx="3924110" cy="240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云形标注 4"/>
          <p:cNvSpPr/>
          <p:nvPr/>
        </p:nvSpPr>
        <p:spPr>
          <a:xfrm>
            <a:off x="1289635" y="1995686"/>
            <a:ext cx="3643338" cy="1714512"/>
          </a:xfrm>
          <a:prstGeom prst="cloudCallout">
            <a:avLst>
              <a:gd name="adj1" fmla="val 120865"/>
              <a:gd name="adj2" fmla="val 55463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5696" y="2191222"/>
            <a:ext cx="29223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我和爸爸妈妈、弟弟一齐外出游玩时感到很快乐。有家人的陪伴，很温馨。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1214428"/>
            <a:ext cx="7780337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矩形 15"/>
          <p:cNvSpPr/>
          <p:nvPr/>
        </p:nvSpPr>
        <p:spPr>
          <a:xfrm>
            <a:off x="1529606" y="1705105"/>
            <a:ext cx="628022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在背诵自己喜欢的自然段时候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先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理清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内容层次，再条理地加以记忆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，朗读成诵，厚积以待薄发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59" y="433316"/>
            <a:ext cx="850943" cy="697101"/>
          </a:xfrm>
          <a:prstGeom prst="rect">
            <a:avLst/>
          </a:prstGeom>
        </p:spPr>
      </p:pic>
      <p:sp>
        <p:nvSpPr>
          <p:cNvPr id="18" name="文本框 10"/>
          <p:cNvSpPr txBox="1"/>
          <p:nvPr/>
        </p:nvSpPr>
        <p:spPr>
          <a:xfrm>
            <a:off x="1399878" y="614681"/>
            <a:ext cx="35788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背诵指导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课后第一题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9672" y="1577602"/>
            <a:ext cx="67866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快速浏览课文，在文中画出“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啊，我和阿妈走月亮</a:t>
            </a:r>
            <a:r>
              <a:rPr 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!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”这句话，说一说这句话在文中反复出现了几次？有什么作用？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25953"/>
            <a:ext cx="1283004" cy="1882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云形标注 7"/>
          <p:cNvSpPr/>
          <p:nvPr/>
        </p:nvSpPr>
        <p:spPr>
          <a:xfrm>
            <a:off x="5143504" y="1857370"/>
            <a:ext cx="3357586" cy="1571636"/>
          </a:xfrm>
          <a:prstGeom prst="cloudCallout">
            <a:avLst>
              <a:gd name="adj1" fmla="val -51321"/>
              <a:gd name="adj2" fmla="val 41348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72132" y="2000246"/>
            <a:ext cx="257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借此来抒发“我”内心的喜悦和幸福感。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10380309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643174" y="2993393"/>
            <a:ext cx="2210260" cy="1344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圆角矩形标注 6"/>
          <p:cNvSpPr/>
          <p:nvPr/>
        </p:nvSpPr>
        <p:spPr>
          <a:xfrm>
            <a:off x="1428728" y="2357436"/>
            <a:ext cx="928694" cy="500066"/>
          </a:xfrm>
          <a:prstGeom prst="wedgeRoundRectCallout">
            <a:avLst>
              <a:gd name="adj1" fmla="val 78654"/>
              <a:gd name="adj2" fmla="val 6329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三次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67880" y="797972"/>
            <a:ext cx="50342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啊，我和阿妈走月亮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!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50368" y="1076518"/>
            <a:ext cx="6786610" cy="1116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你觉得文中今晚的月色美在哪里？小组合作来讨论。</a:t>
            </a:r>
            <a:endParaRPr lang="zh-CN" altLang="en-US" sz="32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41376"/>
            <a:ext cx="1355012" cy="1988539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165" y="2630170"/>
            <a:ext cx="863600" cy="178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555875" y="2226945"/>
            <a:ext cx="3357880" cy="1570990"/>
            <a:chOff x="4025" y="3507"/>
            <a:chExt cx="5288" cy="2474"/>
          </a:xfrm>
        </p:grpSpPr>
        <p:sp>
          <p:nvSpPr>
            <p:cNvPr id="6" name="云形标注 5"/>
            <p:cNvSpPr/>
            <p:nvPr/>
          </p:nvSpPr>
          <p:spPr>
            <a:xfrm>
              <a:off x="4025" y="3507"/>
              <a:ext cx="5288" cy="2475"/>
            </a:xfrm>
            <a:prstGeom prst="cloudCallout">
              <a:avLst>
                <a:gd name="adj1" fmla="val 75770"/>
                <a:gd name="adj2" fmla="val 20338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1"/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44" y="3799"/>
              <a:ext cx="4050" cy="1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我感觉风景美，我和阿妈的情更美。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642924"/>
            <a:ext cx="70723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结合生活经验谈感悟：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假如你就是文中的孩子，此刻和妈妈在一起，你会做些什么？</a:t>
            </a:r>
            <a:endParaRPr lang="zh-CN" altLang="en-US" sz="2800" dirty="0">
              <a:solidFill>
                <a:srgbClr val="0070C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0166" y="2786064"/>
            <a:ext cx="6643734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＊只要能和妈妈在一起，不管做什么，我们都会感到幸福、快乐。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1142990"/>
            <a:ext cx="8143932" cy="342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3" y="451733"/>
            <a:ext cx="438799" cy="5483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14414" y="2214560"/>
            <a:ext cx="5437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走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月</a:t>
            </a:r>
            <a:endParaRPr lang="en-US" altLang="zh-CN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亮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1928794" y="2214560"/>
            <a:ext cx="214314" cy="1428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4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3108" y="200024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景美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43108" y="342900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情浓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074" y="214312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有爱就有温暖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15074" y="292894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有爱就有和谐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9" name="右大括号 28"/>
          <p:cNvSpPr/>
          <p:nvPr/>
        </p:nvSpPr>
        <p:spPr>
          <a:xfrm>
            <a:off x="6072198" y="1785932"/>
            <a:ext cx="142876" cy="1928826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71802" y="1643056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走过溪边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71802" y="2571750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走过田埂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72000" y="1500180"/>
            <a:ext cx="1428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溪水 </a:t>
            </a:r>
            <a:endParaRPr lang="en-US" altLang="zh-CN" sz="24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水塘可爱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00562" y="2428874"/>
            <a:ext cx="1571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果园甜香稻穗低垂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71802" y="3429006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我和阿妈手牵手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8" name="左大括号 17"/>
          <p:cNvSpPr/>
          <p:nvPr/>
        </p:nvSpPr>
        <p:spPr>
          <a:xfrm>
            <a:off x="2857488" y="1857370"/>
            <a:ext cx="214314" cy="92869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4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9" name="左大括号 18"/>
          <p:cNvSpPr/>
          <p:nvPr/>
        </p:nvSpPr>
        <p:spPr>
          <a:xfrm>
            <a:off x="4429124" y="1714494"/>
            <a:ext cx="142876" cy="428628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4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" name="左大括号 19"/>
          <p:cNvSpPr/>
          <p:nvPr/>
        </p:nvSpPr>
        <p:spPr>
          <a:xfrm>
            <a:off x="4429124" y="2643188"/>
            <a:ext cx="142876" cy="428628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4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" name="文本框 14"/>
          <p:cNvSpPr txBox="1"/>
          <p:nvPr/>
        </p:nvSpPr>
        <p:spPr>
          <a:xfrm>
            <a:off x="642910" y="428610"/>
            <a:ext cx="1785950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6" grpId="0"/>
      <p:bldP spid="21" grpId="0"/>
      <p:bldP spid="24" grpId="0"/>
      <p:bldP spid="29" grpId="0" animBg="1"/>
      <p:bldP spid="30" grpId="0"/>
      <p:bldP spid="31" grpId="0"/>
      <p:bldP spid="32" grpId="0"/>
      <p:bldP spid="33" grpId="0"/>
      <p:bldP spid="34" grpId="0"/>
      <p:bldP spid="18" grpId="0" animBg="1"/>
      <p:bldP spid="19" grpId="0" animBg="1"/>
      <p:bldP spid="2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1357304"/>
            <a:ext cx="7000924" cy="234759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本文写了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  <a:cs typeface="楷体" panose="02010609060101010101" pitchFamily="49" charset="-122"/>
              </a:rPr>
              <a:t>秋天的一个夜晚，在苍山洱海旁，“我”和阿妈走月亮。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体现了“我”与阿妈之间</a:t>
            </a:r>
            <a:r>
              <a:rPr lang="zh-CN" altLang="en-US" sz="2800" u="sng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        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，抒发了“我”内心的</a:t>
            </a:r>
            <a:r>
              <a:rPr lang="zh-CN" altLang="en-US" sz="2800" u="sng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          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2800" b="1" dirty="0" smtClean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428610"/>
            <a:ext cx="477398" cy="540160"/>
          </a:xfrm>
          <a:prstGeom prst="rect">
            <a:avLst/>
          </a:prstGeom>
        </p:spPr>
      </p:pic>
      <p:sp>
        <p:nvSpPr>
          <p:cNvPr id="6" name="文本框 14"/>
          <p:cNvSpPr txBox="1"/>
          <p:nvPr/>
        </p:nvSpPr>
        <p:spPr>
          <a:xfrm>
            <a:off x="857224" y="428610"/>
            <a:ext cx="2154674" cy="5770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3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3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55265" y="256095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浓浓的亲情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26565" y="3139440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喜悦和幸福感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42976" y="1428742"/>
            <a:ext cx="69295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明月几时有？把酒问青天。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——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苏轼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水调歌头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》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42976" y="2071684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海上生明月，天涯共此时。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——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张九龄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《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望月怀远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》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42976" y="3571882"/>
            <a:ext cx="7286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露从今夜白，月是故乡明。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——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杜甫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《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月夜忆舍弟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宋体" panose="02010600030101010101" pitchFamily="2" charset="-122"/>
              </a:rPr>
              <a:t>》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4" y="440502"/>
            <a:ext cx="436838" cy="53276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142976" y="2857502"/>
            <a:ext cx="6955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明月松间照，清泉石上流。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——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王维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山居秋暝</a:t>
            </a:r>
            <a:r>
              <a:rPr lang="en-US" altLang="zh-CN" sz="24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》</a:t>
            </a:r>
            <a:endParaRPr lang="en-US" altLang="zh-CN" sz="2400" dirty="0" smtClean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634412" y="379003"/>
            <a:ext cx="2169498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3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571486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推荐阅读</a:t>
            </a:r>
            <a:endParaRPr lang="zh-CN" altLang="en-US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1736" y="371475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珍珠雨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》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72134" y="3650305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歌溪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》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lum contrast="6000"/>
          </a:blip>
          <a:srcRect/>
          <a:stretch>
            <a:fillRect/>
          </a:stretch>
        </p:blipFill>
        <p:spPr bwMode="auto">
          <a:xfrm>
            <a:off x="2788285" y="1564005"/>
            <a:ext cx="1353820" cy="1900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3319"/>
          <a:stretch>
            <a:fillRect/>
          </a:stretch>
        </p:blipFill>
        <p:spPr bwMode="auto">
          <a:xfrm>
            <a:off x="5572125" y="1527810"/>
            <a:ext cx="1609725" cy="2044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00166" y="2143122"/>
            <a:ext cx="7176290" cy="157735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b="1" dirty="0"/>
              <a:t> </a:t>
            </a:r>
            <a:endParaRPr lang="en-US" altLang="zh-CN" b="1" dirty="0"/>
          </a:p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稻谷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就要成熟了，稻穗低垂着头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   ）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稻田像一片月光镀亮的银毯。 （  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42976" y="1285866"/>
            <a:ext cx="5516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一、判断下面句子是不是比喻句。</a:t>
            </a:r>
            <a:endParaRPr lang="en-US" altLang="zh-CN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440501"/>
            <a:ext cx="428628" cy="532765"/>
          </a:xfrm>
          <a:prstGeom prst="rect">
            <a:avLst/>
          </a:prstGeom>
        </p:spPr>
      </p:pic>
      <p:sp>
        <p:nvSpPr>
          <p:cNvPr id="9" name="文本框 14"/>
          <p:cNvSpPr txBox="1"/>
          <p:nvPr/>
        </p:nvSpPr>
        <p:spPr>
          <a:xfrm>
            <a:off x="644443" y="379003"/>
            <a:ext cx="2213045" cy="5759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3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13973" y="3197257"/>
            <a:ext cx="5453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740352" y="2406678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×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  <p:bldP spid="1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1643056"/>
            <a:ext cx="7143800" cy="228409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月儿是那样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     )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，月光是那样（    ）。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阿妈喜欢领着我，在（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）月光的小路上漫步。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阿妈，白天你在溪里洗衣裳，我用树叶作小船， 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）许多新鲜的花瓣。 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28662" y="785800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二、根据课文内容填空。</a:t>
            </a:r>
            <a:endParaRPr lang="en-US" altLang="zh-CN" sz="28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72465" y="1799584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明亮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58256" y="1799584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柔和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00894" y="2341243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洒满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28794" y="3357568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运载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000100" y="714362"/>
            <a:ext cx="7000924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    三、如果你和妈妈走月亮，你想去哪里</a:t>
            </a:r>
            <a:r>
              <a:rPr lang="en-US" altLang="zh-CN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?</a:t>
            </a:r>
            <a:r>
              <a:rPr lang="zh-CN" altLang="en-US" sz="28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说一说你看到了什么？听到了什么？闻到了什么？想到了什么？</a:t>
            </a:r>
            <a:endParaRPr lang="zh-CN" altLang="en-US" sz="2800" dirty="0" smtClean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53160" y="2571750"/>
            <a:ext cx="6704965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提示：可以仿照着课文第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自然段写一写。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0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accent1"/>
          </a:solidFill>
        </a:ln>
        <a:effectLst>
          <a:outerShdw blurRad="444500" dist="254000" dir="8100000" algn="tr" rotWithShape="0">
            <a:schemeClr val="bg1">
              <a:alpha val="50000"/>
            </a:schemeClr>
          </a:outerShdw>
        </a:effectLst>
      </a:spPr>
      <a:bodyPr rtlCol="0" anchor="ctr"/>
      <a:lstStyle>
        <a:defPPr algn="ctr">
          <a:defRPr sz="2800" dirty="0" smtClean="0">
            <a:solidFill>
              <a:srgbClr val="FF0000"/>
            </a:solidFill>
            <a:latin typeface="黑体" panose="02010609060101010101" pitchFamily="2" charset="-122"/>
            <a:ea typeface="黑体" panose="02010609060101010101" pitchFamily="2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4221</Words>
  <Application>WPS 演示</Application>
  <PresentationFormat>全屏显示(16:9)</PresentationFormat>
  <Paragraphs>639</Paragraphs>
  <Slides>64</Slides>
  <Notes>6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88" baseType="lpstr">
      <vt:lpstr>Arial</vt:lpstr>
      <vt:lpstr>方正书宋_GBK</vt:lpstr>
      <vt:lpstr>Wingdings</vt:lpstr>
      <vt:lpstr>黑体</vt:lpstr>
      <vt:lpstr>楷体</vt:lpstr>
      <vt:lpstr>华文楷体</vt:lpstr>
      <vt:lpstr>汉语拼音</vt:lpstr>
      <vt:lpstr>宋体</vt:lpstr>
      <vt:lpstr>幼圆</vt:lpstr>
      <vt:lpstr>宋体-简</vt:lpstr>
      <vt:lpstr>Times New Roman</vt:lpstr>
      <vt:lpstr>楷体-简</vt:lpstr>
      <vt:lpstr>微软雅黑</vt:lpstr>
      <vt:lpstr>行楷-简</vt:lpstr>
      <vt:lpstr>汉仪中黑KW</vt:lpstr>
      <vt:lpstr>汉仪旗黑KW</vt:lpstr>
      <vt:lpstr>宋体</vt:lpstr>
      <vt:lpstr>Arial Unicode MS</vt:lpstr>
      <vt:lpstr>Calibri</vt:lpstr>
      <vt:lpstr>Helvetica Neue</vt:lpstr>
      <vt:lpstr>汉仪书宋二KW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>macbook</cp:lastModifiedBy>
  <cp:revision>108</cp:revision>
  <dcterms:created xsi:type="dcterms:W3CDTF">2019-07-04T09:38:54Z</dcterms:created>
  <dcterms:modified xsi:type="dcterms:W3CDTF">2019-07-04T09:38:54Z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