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5"/>
  </p:notesMasterIdLst>
  <p:handoutMasterIdLst>
    <p:handoutMasterId r:id="rId39"/>
  </p:handoutMasterIdLst>
  <p:sldIdLst>
    <p:sldId id="1407" r:id="rId3"/>
    <p:sldId id="523" r:id="rId4"/>
    <p:sldId id="1379" r:id="rId6"/>
    <p:sldId id="1538" r:id="rId7"/>
    <p:sldId id="1377" r:id="rId8"/>
    <p:sldId id="1371" r:id="rId9"/>
    <p:sldId id="1374" r:id="rId10"/>
    <p:sldId id="1375" r:id="rId11"/>
    <p:sldId id="1376" r:id="rId12"/>
    <p:sldId id="1467" r:id="rId13"/>
    <p:sldId id="1425" r:id="rId14"/>
    <p:sldId id="1396" r:id="rId15"/>
    <p:sldId id="1342" r:id="rId16"/>
    <p:sldId id="1520" r:id="rId17"/>
    <p:sldId id="1447" r:id="rId18"/>
    <p:sldId id="1541" r:id="rId19"/>
    <p:sldId id="1521" r:id="rId20"/>
    <p:sldId id="1501" r:id="rId21"/>
    <p:sldId id="1539" r:id="rId22"/>
    <p:sldId id="1543" r:id="rId23"/>
    <p:sldId id="1540" r:id="rId24"/>
    <p:sldId id="1502" r:id="rId25"/>
    <p:sldId id="1523" r:id="rId26"/>
    <p:sldId id="1542" r:id="rId27"/>
    <p:sldId id="1522" r:id="rId28"/>
    <p:sldId id="1498" r:id="rId29"/>
    <p:sldId id="1515" r:id="rId30"/>
    <p:sldId id="1517" r:id="rId31"/>
    <p:sldId id="1365" r:id="rId32"/>
    <p:sldId id="1460" r:id="rId33"/>
    <p:sldId id="1358" r:id="rId34"/>
    <p:sldId id="1359" r:id="rId35"/>
    <p:sldId id="1406" r:id="rId36"/>
    <p:sldId id="1537" r:id="rId37"/>
    <p:sldId id="1572" r:id="rId38"/>
  </p:sldIdLst>
  <p:sldSz cx="9144000" cy="5143500" type="screen16x9"/>
  <p:notesSz cx="6858000" cy="9144000"/>
  <p:embeddedFontLst>
    <p:embeddedFont>
      <p:font typeface="楷体" pitchFamily="49" charset="-122"/>
      <p:regular r:id="rId43"/>
    </p:embeddedFont>
    <p:embeddedFont>
      <p:font typeface="微软雅黑" pitchFamily="34" charset="-122"/>
      <p:regular r:id="rId44"/>
      <p:bold r:id="rId45"/>
    </p:embeddedFont>
    <p:embeddedFont>
      <p:font typeface="黑体" charset="-122"/>
      <p:regular r:id="rId46"/>
    </p:embeddedFont>
    <p:embeddedFont>
      <p:font typeface="汉语拼音" pitchFamily="34" charset="0"/>
      <p:regular r:id="rId47"/>
    </p:embeddedFont>
    <p:embeddedFont>
      <p:font typeface="幼圆" pitchFamily="49" charset="-122"/>
      <p:regular r:id="rId48"/>
    </p:embeddedFont>
    <p:embeddedFont>
      <p:font typeface="新宋体" pitchFamily="49" charset="-122"/>
      <p:regular r:id="rId49"/>
    </p:embeddedFont>
    <p:embeddedFont>
      <p:font typeface="华文楷体" pitchFamily="2" charset="-122"/>
      <p:regular r:id="rId50"/>
    </p:embeddedFont>
    <p:embeddedFont>
      <p:font typeface="Calibri" pitchFamily="34" charset="0"/>
      <p:regular r:id="rId51"/>
      <p:bold r:id="rId52"/>
      <p:italic r:id="rId53"/>
      <p:boldItalic r:id="rId5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FF"/>
    <a:srgbClr val="FF66FF"/>
    <a:srgbClr val="F074C7"/>
    <a:srgbClr val="2060BE"/>
    <a:srgbClr val="FF97FF"/>
    <a:srgbClr val="CAFAFE"/>
    <a:srgbClr val="9900CC"/>
    <a:srgbClr val="15F32A"/>
    <a:srgbClr val="F73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6" autoAdjust="0"/>
    <p:restoredTop sz="94705" autoAdjust="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4"/>
        <p:guide pos="22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4" Type="http://schemas.openxmlformats.org/officeDocument/2006/relationships/font" Target="fonts/font12.fntdata"/><Relationship Id="rId53" Type="http://schemas.openxmlformats.org/officeDocument/2006/relationships/font" Target="fonts/font11.fntdata"/><Relationship Id="rId52" Type="http://schemas.openxmlformats.org/officeDocument/2006/relationships/font" Target="fonts/font10.fntdata"/><Relationship Id="rId51" Type="http://schemas.openxmlformats.org/officeDocument/2006/relationships/font" Target="fonts/font9.fntdata"/><Relationship Id="rId50" Type="http://schemas.openxmlformats.org/officeDocument/2006/relationships/font" Target="fonts/font8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65769"/>
            <a:ext cx="2736215" cy="293389"/>
            <a:chOff x="-100808" y="76422"/>
            <a:chExt cx="2771709" cy="296365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-100808" y="76422"/>
              <a:ext cx="2771709" cy="29378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810599" cy="279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繁星</a:t>
              </a:r>
              <a:endPara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9" cstate="print"/>
          <a:srcRect l="19705" t="77736" r="20465" b="3751"/>
          <a:stretch>
            <a:fillRect/>
          </a:stretch>
        </p:blipFill>
        <p:spPr>
          <a:xfrm>
            <a:off x="635" y="4368165"/>
            <a:ext cx="9166860" cy="7804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jpeg"/><Relationship Id="rId1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35838;&#25991;&#26391;&#35835;-&#20154;&#22235;&#19978;-4.&#32321;&#26143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1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星星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905" y="-9525"/>
            <a:ext cx="9156700" cy="51962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" y="-9525"/>
            <a:ext cx="9136380" cy="51962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17855" y="1019810"/>
            <a:ext cx="7672705" cy="156845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同学们，你爱看天上的繁星吗？每当你凝望那充满神奇色彩的星星时，你的心情是怎样的？你产生了怎样的遐想呢？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儿歌 - 小星星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90560" y="4567555"/>
            <a:ext cx="619125" cy="6191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33465" y="4567555"/>
            <a:ext cx="2157095" cy="460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/>
              <a:t>点击播放歌曲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667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123478"/>
            <a:ext cx="2771800" cy="307777"/>
            <a:chOff x="-36512" y="129406"/>
            <a:chExt cx="2771800" cy="307777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-1016" y="129406"/>
              <a:ext cx="25186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</a:t>
              </a:r>
              <a:r>
                <a:rPr kumimoji="1" lang="zh-CN" altLang="en-US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四年级  上册</a:t>
              </a:r>
              <a:endPara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4" name="TextBox 48"/>
          <p:cNvSpPr txBox="1"/>
          <p:nvPr/>
        </p:nvSpPr>
        <p:spPr>
          <a:xfrm>
            <a:off x="2771775" y="1618615"/>
            <a:ext cx="3717925" cy="10839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4  </a:t>
            </a:r>
            <a:r>
              <a:rPr lang="zh-CN" altLang="en-US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繁 星</a:t>
            </a:r>
            <a:endParaRPr lang="zh-CN" altLang="en-US" sz="66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4270" y="1806575"/>
            <a:ext cx="4198620" cy="28441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0840" y="622300"/>
            <a:ext cx="824166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90"/>
            <a:r>
              <a:rPr lang="zh-CN" altLang="en-US" sz="2800" b="1" u="sng" dirty="0">
                <a:solidFill>
                  <a:srgbClr val="0000FF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巴金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原名李尧棠，字芾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甘，</a:t>
            </a:r>
            <a:r>
              <a:rPr lang="en-US" altLang="zh-CN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19O4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日生于四川成都。祖籍浙江嘉兴。</a:t>
            </a:r>
            <a:r>
              <a:rPr lang="en-US" altLang="zh-CN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2005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17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日在上海因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病逝世。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现代著名小说家、散文家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r>
              <a:rPr lang="zh-CN" altLang="en-US" sz="2800" b="1" dirty="0" smtClean="0">
                <a:solidFill>
                  <a:srgbClr val="0000FF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代表作：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激流三部曲（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家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春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800" b="1" dirty="0" smtClean="0">
              <a:solidFill>
                <a:srgbClr val="FF0000"/>
              </a:solidFill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秋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爱情三部曲（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雾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2800" b="1" dirty="0" smtClean="0">
              <a:solidFill>
                <a:srgbClr val="FF0000"/>
              </a:solidFill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雨</a:t>
            </a: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电</a:t>
            </a:r>
            <a:r>
              <a:rPr lang="en-US" altLang="zh-CN" sz="2800" b="1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zh-CN" altLang="en-US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dirty="0" smtClean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寒夜</a:t>
            </a:r>
            <a:r>
              <a:rPr lang="en-US" altLang="zh-CN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effectLst>
                  <a:outerShdw blurRad="50800" dist="50800" dir="5400000" sx="1000" sy="1000" algn="ctr" rotWithShape="0">
                    <a:srgbClr val="000000">
                      <a:alpha val="99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lang="zh-CN" altLang="en-US" sz="2800" b="1" dirty="0">
              <a:effectLst>
                <a:outerShdw blurRad="50800" dist="50800" dir="5400000" sx="1000" sy="1000" algn="ctr" rotWithShape="0">
                  <a:srgbClr val="000000">
                    <a:alpha val="99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1205" y="944880"/>
            <a:ext cx="764222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巴金于1927年1月15日乘法国轮船“昂热号”离开上海到法国去。此行的目的是为了“向西方找真理”。我们要学习的这篇文章就是巴金在去法国的途中写的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《海上杂记》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的一篇节选。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EFF">
                  <a:alpha val="100000"/>
                </a:srgbClr>
              </a:clrFrom>
              <a:clrTo>
                <a:srgbClr val="FFFE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7440" y="2959735"/>
            <a:ext cx="1468755" cy="1468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614897" y="1894300"/>
            <a:ext cx="1023847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dirty="0" err="1"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mèi</a:t>
            </a:r>
            <a:endParaRPr lang="en-US" altLang="zh-CN" sz="3200" dirty="0" err="1"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63931" y="1825900"/>
            <a:ext cx="101653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zhuì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680113" y="1278738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765604" y="1278738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62113" y="1278738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672673" y="234200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昧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43877" y="2342006"/>
            <a:ext cx="1714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半明半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228881" y="23216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坠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08313" y="2319201"/>
            <a:ext cx="1714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摇摇欲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77544" y="226358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怀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36662" y="2256587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抱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87921" y="1817076"/>
            <a:ext cx="101653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huái</a:t>
            </a:r>
            <a:endParaRPr lang="en-US" altLang="zh-CN" sz="3000" dirty="0" err="1" smtClean="0"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2" y="3413750"/>
            <a:ext cx="1443687" cy="1198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42" grpId="0"/>
      <p:bldP spid="44" grpId="0"/>
      <p:bldP spid="46" grpId="0"/>
      <p:bldP spid="27" grpId="0"/>
      <p:bldP spid="2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日＋未＝昧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217" y="2253641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队＋土＝坠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5620" y="3101667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217" y="3147834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坏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714744" y="3268271"/>
            <a:ext cx="589364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431323" y="3161114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怀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下弧形箭头 10"/>
          <p:cNvSpPr/>
          <p:nvPr/>
        </p:nvSpPr>
        <p:spPr>
          <a:xfrm>
            <a:off x="4839893" y="2411014"/>
            <a:ext cx="1268023" cy="495062"/>
          </a:xfrm>
          <a:prstGeom prst="curved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167527"/>
            <a:ext cx="1523376" cy="18328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animBg="1"/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70"/>
            <a:ext cx="9144000" cy="51435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991547" y="308384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661685" y="197187"/>
            <a:ext cx="1985159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503383" y="790591"/>
            <a:ext cx="25755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对着星星许愿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5362" y="1176372"/>
            <a:ext cx="1130754" cy="11307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1426" y="1183594"/>
            <a:ext cx="1146830" cy="11468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229266"/>
            <a:ext cx="1101158" cy="11011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2" name="文本框 51"/>
          <p:cNvSpPr txBox="1"/>
          <p:nvPr/>
        </p:nvSpPr>
        <p:spPr>
          <a:xfrm>
            <a:off x="2418597" y="1373312"/>
            <a:ext cx="57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昧</a:t>
            </a:r>
            <a:endParaRPr lang="zh-CN" altLang="en-US" sz="4000" dirty="0"/>
          </a:p>
        </p:txBody>
      </p:sp>
      <p:sp>
        <p:nvSpPr>
          <p:cNvPr id="62" name="文本框 61"/>
          <p:cNvSpPr txBox="1"/>
          <p:nvPr/>
        </p:nvSpPr>
        <p:spPr>
          <a:xfrm>
            <a:off x="4201125" y="1425902"/>
            <a:ext cx="57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坠</a:t>
            </a:r>
            <a:endParaRPr lang="zh-CN" altLang="en-US" sz="4000" dirty="0"/>
          </a:p>
        </p:txBody>
      </p:sp>
      <p:sp>
        <p:nvSpPr>
          <p:cNvPr id="63" name="文本框 62"/>
          <p:cNvSpPr txBox="1"/>
          <p:nvPr/>
        </p:nvSpPr>
        <p:spPr>
          <a:xfrm>
            <a:off x="5844216" y="1425902"/>
            <a:ext cx="57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怀</a:t>
            </a:r>
            <a:endParaRPr lang="zh-CN" alt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6914E-6 L -0.0085 0.4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" y="236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46914E-7 L -0.00226 0.4694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23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34568E-6 L -0.05364 0.4901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1" y="2450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-0.05121 0.4944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9" y="2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34568E-6 L 0.23125 0.4339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3" y="2169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34568E-6 L 0.23107 0.4481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5" y="2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2" grpId="0"/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.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9299" y="589345"/>
            <a:ext cx="2506038" cy="696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3293" y="1543518"/>
            <a:ext cx="4572000" cy="2284095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半明半昧：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形容一会儿明亮，一会儿昏暗，多指星星。昧，昏暗。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本课指天空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中星星一会儿明亮，一会儿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昏暗。</a:t>
            </a:r>
            <a:endParaRPr lang="zh-CN" altLang="en-US" sz="2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543501"/>
            <a:ext cx="3384376" cy="2538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544" y="771550"/>
            <a:ext cx="4248472" cy="19159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摇摇欲坠：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形容十分危险，很快就要掉下来，或不稳固，很快就要垮台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本课指作者在摇晃的船上，看到星星在动，感觉好像要掉下来。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3003798"/>
            <a:ext cx="4248472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造句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大街上的有个招牌被狂风刮得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摇摇欲坠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，仿佛马上就要掉下来。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lum bright="6000" contrast="6000"/>
          </a:blip>
          <a:stretch>
            <a:fillRect/>
          </a:stretch>
        </p:blipFill>
        <p:spPr>
          <a:xfrm>
            <a:off x="5076056" y="1203598"/>
            <a:ext cx="3314296" cy="2485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27584" y="1241150"/>
            <a:ext cx="483044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</a:rPr>
              <a:t>自己小声读课文，边读边想：</a:t>
            </a:r>
            <a:endParaRPr lang="zh-CN" altLang="en-US" sz="2800" b="1" dirty="0" smtClean="0"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6898" y="1803588"/>
            <a:ext cx="46545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课文主要讲了一件什么事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6135" y="2366010"/>
            <a:ext cx="816737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写了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在不同时期、不同地点观看繁星的情景。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5966" y="2961976"/>
            <a:ext cx="68414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文章按怎样的顺序写的？找出相关词语。</a:t>
            </a:r>
            <a:endParaRPr lang="en-US" altLang="zh-CN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2419" y="3582971"/>
            <a:ext cx="19704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时间顺序：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61342" y="3582956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从前</a:t>
            </a:r>
            <a:r>
              <a:rPr lang="en-US" altLang="zh-CN" sz="28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三年前</a:t>
            </a:r>
            <a:r>
              <a:rPr lang="en-US" altLang="zh-CN" sz="28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如今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1980" y="788670"/>
            <a:ext cx="818261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作者写了几次观星的经历？找出每次看星的地点。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05953" y="174849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第</a:t>
            </a:r>
            <a:r>
              <a:rPr lang="zh-CN" altLang="en-US" sz="2800" dirty="0">
                <a:solidFill>
                  <a:srgbClr val="0000FF"/>
                </a:solidFill>
              </a:rPr>
              <a:t>一</a:t>
            </a:r>
            <a:r>
              <a:rPr lang="zh-CN" altLang="en-US" sz="2800" dirty="0"/>
              <a:t>次</a:t>
            </a:r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3182831" y="1726635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从前</a:t>
            </a:r>
            <a:endParaRPr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5048066" y="172010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家乡庭院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76444" y="257049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第</a:t>
            </a:r>
            <a:r>
              <a:rPr lang="zh-CN" altLang="en-US" sz="2800" dirty="0">
                <a:solidFill>
                  <a:srgbClr val="0000FF"/>
                </a:solidFill>
              </a:rPr>
              <a:t>二</a:t>
            </a:r>
            <a:r>
              <a:rPr lang="zh-CN" altLang="en-US" sz="2800" dirty="0"/>
              <a:t>次</a:t>
            </a:r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3034663" y="257049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三年前</a:t>
            </a:r>
            <a:endParaRPr lang="zh-CN" altLang="en-US" sz="2800" dirty="0"/>
          </a:p>
        </p:txBody>
      </p:sp>
      <p:sp>
        <p:nvSpPr>
          <p:cNvPr id="11" name="矩形 10"/>
          <p:cNvSpPr/>
          <p:nvPr/>
        </p:nvSpPr>
        <p:spPr>
          <a:xfrm>
            <a:off x="5048065" y="257049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南京菜园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59632" y="350785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第</a:t>
            </a:r>
            <a:r>
              <a:rPr lang="zh-CN" altLang="en-US" sz="2800" dirty="0">
                <a:solidFill>
                  <a:srgbClr val="0000FF"/>
                </a:solidFill>
              </a:rPr>
              <a:t>三</a:t>
            </a:r>
            <a:r>
              <a:rPr lang="zh-CN" altLang="en-US" sz="2800" dirty="0"/>
              <a:t>次</a:t>
            </a:r>
            <a:endParaRPr lang="zh-CN" altLang="en-US" sz="2800" dirty="0"/>
          </a:p>
        </p:txBody>
      </p:sp>
      <p:sp>
        <p:nvSpPr>
          <p:cNvPr id="13" name="矩形 12"/>
          <p:cNvSpPr/>
          <p:nvPr/>
        </p:nvSpPr>
        <p:spPr>
          <a:xfrm>
            <a:off x="3248978" y="3532793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如今</a:t>
            </a:r>
            <a:endParaRPr lang="zh-CN" altLang="en-US" sz="2800" dirty="0"/>
          </a:p>
        </p:txBody>
      </p:sp>
      <p:sp>
        <p:nvSpPr>
          <p:cNvPr id="14" name="矩形 13"/>
          <p:cNvSpPr/>
          <p:nvPr/>
        </p:nvSpPr>
        <p:spPr>
          <a:xfrm>
            <a:off x="5048064" y="3494920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</a:rPr>
              <a:t>海上舱面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2633596" y="1869809"/>
            <a:ext cx="401067" cy="26161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4379356" y="1869809"/>
            <a:ext cx="401067" cy="26161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2610375" y="2701301"/>
            <a:ext cx="401067" cy="26161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4379355" y="2701301"/>
            <a:ext cx="401067" cy="26161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2610375" y="3632253"/>
            <a:ext cx="401067" cy="26161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4298195" y="3663598"/>
            <a:ext cx="482227" cy="26161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030" y="1511587"/>
            <a:ext cx="1487553" cy="212159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123728" y="1174227"/>
            <a:ext cx="648072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自由朗读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”圈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第一次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繁星的时间、地点。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用“ 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”画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出看到什么样的繁星。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373473" y="1995686"/>
            <a:ext cx="475615" cy="39814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211955" y="1419225"/>
            <a:ext cx="4248785" cy="504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37752" y="1258300"/>
            <a:ext cx="5199603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20090">
              <a:lnSpc>
                <a:spcPct val="150000"/>
              </a:lnSpc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我爱月夜，但我也爱星天。从前在家乡，七、八月的夜晚，在庭院里纳凉的时候，我最爱看天上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密密麻麻</a:t>
            </a: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的星星。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70657" y="2031781"/>
            <a:ext cx="825500" cy="55181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583417" y="2097144"/>
            <a:ext cx="756906" cy="474834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926468" y="2648959"/>
            <a:ext cx="739378" cy="55181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506889" y="3791332"/>
            <a:ext cx="39348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0975" y="1379855"/>
            <a:ext cx="2990850" cy="2710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2726055" y="130175"/>
            <a:ext cx="4716145" cy="82994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这句话表露出作者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对大自然的热爱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之情，也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为下文作了铺垫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上箭头 3"/>
          <p:cNvSpPr/>
          <p:nvPr/>
        </p:nvSpPr>
        <p:spPr>
          <a:xfrm>
            <a:off x="5436235" y="987425"/>
            <a:ext cx="215900" cy="360045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16" grpId="0" bldLvl="0" animBg="1"/>
      <p:bldP spid="17" grpId="0" bldLvl="0" animBg="1"/>
      <p:bldP spid="18" grpId="0" bldLvl="0" animBg="1"/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33305" y="1511587"/>
            <a:ext cx="1487553" cy="212159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123728" y="1055003"/>
            <a:ext cx="648072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默读第</a:t>
            </a: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”圈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第二次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繁星的时间、地点。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用“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”画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出看到什么样的繁星。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373473" y="1923678"/>
            <a:ext cx="475615" cy="39814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699286" y="913795"/>
            <a:ext cx="6264696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三年前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在南京我住的地方有一道后门，每晚我打开后门，便看见一个静寂的夜。下面是一片菜园，上面是星群密布的蓝天。星光在我们的肉眼里虽然微小，然而它使我们觉得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光明无处不在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419475" y="952500"/>
            <a:ext cx="1113155" cy="55181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63160" y="952500"/>
            <a:ext cx="764540" cy="55181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4787518" y="2569979"/>
            <a:ext cx="39348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20090" y="3146043"/>
            <a:ext cx="578385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699286" y="3722107"/>
            <a:ext cx="267841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3345" y="1504315"/>
            <a:ext cx="2513965" cy="16764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938270" y="2068830"/>
            <a:ext cx="764540" cy="55181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bldLvl="0" animBg="1"/>
      <p:bldP spid="13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14070" y="562610"/>
            <a:ext cx="767397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既然星光是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“微小”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的，为什么“我”会觉得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“光明无处不在”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呢？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8210" y="1957070"/>
            <a:ext cx="7413625" cy="1714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青年时代的巴金，正在南京求学，也认识一些星星，所以他把星星当做朋友，时时与星星谈话。</a:t>
            </a:r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当时的社会正处在黑暗时期，但巴金仍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对未来充满了希望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，所以才说“光明无处不在”。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43465" y="1510952"/>
            <a:ext cx="1487553" cy="212159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123728" y="1055003"/>
            <a:ext cx="648072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默读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”圈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第三次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繁星的时间、地点。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用“ 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”画</a:t>
            </a:r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出看到什么样的繁星。</a:t>
            </a:r>
            <a:endParaRPr lang="en-US" altLang="zh-CN" sz="28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373473" y="1923678"/>
            <a:ext cx="475615" cy="39814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23028" y="554767"/>
            <a:ext cx="5616624" cy="3448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090">
              <a:lnSpc>
                <a:spcPct val="13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如今在海上，每晚和繁星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相对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我躺在舱面上，仰望天空。深蓝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色的天空里，悬着无数半明半昧的星。船在动，星也在动，它们是这样低，真是摇摇欲坠呢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！</a:t>
            </a:r>
            <a:r>
              <a: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我忘记了一切。在星的怀抱中我微笑着，我沉睡着。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我觉得自己是一个小孩子，现在睡在母亲的怀里了。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" y="979170"/>
            <a:ext cx="2632075" cy="2952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3757770" y="537995"/>
            <a:ext cx="825500" cy="55181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764838" y="537995"/>
            <a:ext cx="815021" cy="543344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120587" y="2016140"/>
            <a:ext cx="52241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222501" y="2499876"/>
            <a:ext cx="33843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220072" y="4165920"/>
            <a:ext cx="3262432" cy="461665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惬意、信赖，知心之情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5" name="右箭头 14"/>
          <p:cNvSpPr/>
          <p:nvPr/>
        </p:nvSpPr>
        <p:spPr>
          <a:xfrm rot="5400000">
            <a:off x="6801485" y="3711575"/>
            <a:ext cx="292100" cy="618490"/>
          </a:xfrm>
          <a:prstGeom prst="rightArrow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6804660" y="1491615"/>
            <a:ext cx="1678305" cy="57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4079875" y="1089660"/>
            <a:ext cx="742950" cy="49276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ldLvl="0" animBg="1"/>
      <p:bldP spid="7" grpId="0" bldLvl="0" animBg="1"/>
      <p:bldP spid="14" grpId="0" bldLvl="0" animBg="1"/>
      <p:bldP spid="15" grpId="0" bldLvl="0" animBg="1"/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/>
        </p:nvGraphicFramePr>
        <p:xfrm>
          <a:off x="775970" y="1049020"/>
          <a:ext cx="7559675" cy="348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265"/>
                <a:gridCol w="998220"/>
                <a:gridCol w="1099820"/>
                <a:gridCol w="2468880"/>
                <a:gridCol w="2396490"/>
              </a:tblGrid>
              <a:tr h="5118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时间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地点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情景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/>
                        <a:t>感受</a:t>
                      </a:r>
                      <a:endParaRPr lang="zh-CN" altLang="en-US" sz="2000"/>
                    </a:p>
                  </a:txBody>
                  <a:tcPr/>
                </a:tc>
              </a:tr>
              <a:tr h="909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/>
                        <a:t>第一次</a:t>
                      </a:r>
                      <a:endParaRPr lang="zh-CN" altLang="en-US" sz="1800" b="1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099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/>
                        <a:t>第二次</a:t>
                      </a:r>
                      <a:endParaRPr lang="zh-CN" altLang="en-US" sz="1800" b="1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909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/>
                        <a:t>第三次</a:t>
                      </a:r>
                      <a:endParaRPr lang="zh-CN" altLang="en-US" sz="1800" b="1"/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864235" y="398145"/>
            <a:ext cx="5161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根据课文内容，一起来填一填：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17955" y="171450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从前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40305" y="1560830"/>
            <a:ext cx="8985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家乡庭院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44570" y="1714500"/>
            <a:ext cx="23253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密密麻麻的星星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73520" y="1714500"/>
            <a:ext cx="11010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最爱看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6355" y="2684780"/>
            <a:ext cx="11010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三年前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09825" y="2479675"/>
            <a:ext cx="99568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南京菜园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544570" y="2513965"/>
            <a:ext cx="23253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静寂的夜，星群密布的蓝天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61380" y="2572385"/>
            <a:ext cx="23253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觉得光明无处不在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17955" y="356997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如今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444750" y="3375660"/>
            <a:ext cx="99568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海上舱面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528060" y="3399790"/>
            <a:ext cx="23253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深蓝色的天空里悬着无数半明半昧的星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65190" y="3397250"/>
            <a:ext cx="23253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我仿佛看见他们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睡在母亲的怀里了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06" y="576633"/>
            <a:ext cx="155956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品析句子</a:t>
            </a:r>
            <a:endParaRPr lang="zh-CN" altLang="en-US" sz="28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90" y="1209675"/>
            <a:ext cx="7508875" cy="11506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渐渐地我的眼睛模糊了，我好像看见无数的萤火虫在我的周围飞舞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720090" y="2632075"/>
            <a:ext cx="4257675" cy="144653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83895"/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这句话运用了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比喻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的修辞手法，把看到的实物比作无数的萤火虫。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64785" y="2432685"/>
            <a:ext cx="3505835" cy="1845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06" y="576633"/>
            <a:ext cx="155956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品析句子</a:t>
            </a:r>
            <a:endParaRPr lang="zh-CN" altLang="en-US" sz="28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90" y="1209675"/>
            <a:ext cx="5421630" cy="11506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海上的夜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柔和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静寂的，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梦幻的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720090" y="2632075"/>
            <a:ext cx="5347970" cy="144653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83895"/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这句话运用了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排比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的修辞手法，依次从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触觉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听觉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视觉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的角度描写海上之夜令“我”产生的种种美感。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16650" y="664210"/>
            <a:ext cx="2724785" cy="362267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73785" y="657860"/>
            <a:ext cx="6479540" cy="7308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仿写一个描写天空白云的排比句。</a:t>
            </a:r>
            <a:endParaRPr lang="zh-CN" altLang="en-US" sz="3200" b="1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" y="762000"/>
            <a:ext cx="594360" cy="57975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15771" y="2095158"/>
            <a:ext cx="4572000" cy="15684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天上的云是洁白的，是可爱的，是柔软的，我爱白云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rcRect t="6043" b="4525"/>
          <a:stretch>
            <a:fillRect/>
          </a:stretch>
        </p:blipFill>
        <p:spPr>
          <a:xfrm>
            <a:off x="5363210" y="1570990"/>
            <a:ext cx="3423920" cy="23990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06" y="576633"/>
            <a:ext cx="155956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+mn-ea"/>
              </a:rPr>
              <a:t>品析句子</a:t>
            </a:r>
            <a:endParaRPr lang="zh-CN" altLang="en-US" sz="2800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90" y="1158240"/>
            <a:ext cx="7858760" cy="10160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望着那许多认识的星，我仿佛看见它们在对我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眨眼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，我仿佛听见它们在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小声说话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3395221" y="2683549"/>
            <a:ext cx="5183763" cy="144662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683895"/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这句话运用了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拟人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的修辞手法，把星星的闪烁当作人在“眨眼、说话”，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生动形象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想象奇妙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09" y="2574078"/>
            <a:ext cx="2664295" cy="1665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组合 5"/>
          <p:cNvGrpSpPr/>
          <p:nvPr/>
        </p:nvGrpSpPr>
        <p:grpSpPr>
          <a:xfrm>
            <a:off x="4633278" y="213360"/>
            <a:ext cx="2947670" cy="944880"/>
            <a:chOff x="5600429" y="2860036"/>
            <a:chExt cx="2947282" cy="944867"/>
          </a:xfrm>
        </p:grpSpPr>
        <p:sp>
          <p:nvSpPr>
            <p:cNvPr id="3" name="云形 2"/>
            <p:cNvSpPr/>
            <p:nvPr/>
          </p:nvSpPr>
          <p:spPr>
            <a:xfrm>
              <a:off x="5600429" y="2860036"/>
              <a:ext cx="2947282" cy="944867"/>
            </a:xfrm>
            <a:prstGeom prst="cloud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30" name="TextBox 4"/>
            <p:cNvSpPr txBox="1"/>
            <p:nvPr/>
          </p:nvSpPr>
          <p:spPr>
            <a:xfrm>
              <a:off x="6063918" y="2869561"/>
              <a:ext cx="2170144" cy="7556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600" b="1" dirty="0">
                  <a:solidFill>
                    <a:srgbClr val="0000FF"/>
                  </a:solidFill>
                  <a:latin typeface="Calibri" panose="020F0502020204030204" charset="0"/>
                </a:rPr>
                <a:t>虚实结合</a:t>
              </a:r>
              <a:endParaRPr lang="zh-CN" altLang="en-US" sz="3600" b="1" dirty="0">
                <a:solidFill>
                  <a:srgbClr val="0000FF"/>
                </a:solidFill>
                <a:latin typeface="Calibri" panose="020F050202020403020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3275" y="603250"/>
            <a:ext cx="752729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“</a:t>
            </a: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我仿佛听见它们在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小声说话</a:t>
            </a: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r>
              <a:rPr lang="en-US" altLang="zh-CN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想一想：它们在说什么呢？</a:t>
            </a:r>
            <a:endParaRPr lang="zh-CN" altLang="en-US" sz="28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032250" y="3159760"/>
            <a:ext cx="2314575" cy="12096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30935" y="2069149"/>
            <a:ext cx="3003550" cy="1272540"/>
            <a:chOff x="3747723" y="2245023"/>
            <a:chExt cx="3106873" cy="1273034"/>
          </a:xfrm>
        </p:grpSpPr>
        <p:sp>
          <p:nvSpPr>
            <p:cNvPr id="6" name="AutoShape 11"/>
            <p:cNvSpPr>
              <a:spLocks noChangeArrowheads="1"/>
            </p:cNvSpPr>
            <p:nvPr/>
          </p:nvSpPr>
          <p:spPr bwMode="auto">
            <a:xfrm>
              <a:off x="3747723" y="2245340"/>
              <a:ext cx="3106873" cy="1255247"/>
            </a:xfrm>
            <a:prstGeom prst="wedgeRoundRectCallout">
              <a:avLst>
                <a:gd name="adj1" fmla="val 52101"/>
                <a:gd name="adj2" fmla="val 67389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514" name="Text Box 9"/>
            <p:cNvSpPr txBox="1"/>
            <p:nvPr/>
          </p:nvSpPr>
          <p:spPr>
            <a:xfrm>
              <a:off x="3917189" y="2245023"/>
              <a:ext cx="2851360" cy="12730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看！船上有个人在看我们。</a:t>
              </a:r>
              <a:endPara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17110" y="1887220"/>
            <a:ext cx="3794760" cy="1255077"/>
            <a:chOff x="3747723" y="2245023"/>
            <a:chExt cx="3106873" cy="1255564"/>
          </a:xfrm>
        </p:grpSpPr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3747723" y="2245340"/>
              <a:ext cx="3106873" cy="1255247"/>
            </a:xfrm>
            <a:prstGeom prst="wedgeRoundRectCallout">
              <a:avLst>
                <a:gd name="adj1" fmla="val -27576"/>
                <a:gd name="adj2" fmla="val 59994"/>
                <a:gd name="adj3" fmla="val 1666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8" name="Text Box 9"/>
            <p:cNvSpPr txBox="1"/>
            <p:nvPr/>
          </p:nvSpPr>
          <p:spPr>
            <a:xfrm>
              <a:off x="3917189" y="2245023"/>
              <a:ext cx="2851360" cy="11250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他看起来有心事，我们发发光逗他开心吧。</a:t>
              </a:r>
              <a:endPara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59632" y="701983"/>
            <a:ext cx="4940052" cy="7308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仿写一个描写花的拟人句。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53745" y="2177415"/>
            <a:ext cx="4202430" cy="107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美丽的菊花在秋雨里频频点头。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" y="805815"/>
            <a:ext cx="591820" cy="5772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b="4035"/>
          <a:stretch>
            <a:fillRect/>
          </a:stretch>
        </p:blipFill>
        <p:spPr>
          <a:xfrm>
            <a:off x="4956175" y="1602740"/>
            <a:ext cx="4051935" cy="258762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19438" y="565299"/>
            <a:ext cx="7704856" cy="1260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小组讨论：</a:t>
            </a:r>
            <a:endParaRPr lang="zh-CN" altLang="en-US" sz="36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3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第三自然段作者是按什么顺序写的？</a:t>
            </a:r>
            <a:endParaRPr lang="zh-CN" altLang="en-US" sz="3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3315" y="2458720"/>
            <a:ext cx="17792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仰望天空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29685" y="2458720"/>
            <a:ext cx="16459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昏昏欲睡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37243" y="2457409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</a:rPr>
              <a:t>沉睡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" name="燕尾形箭头 2"/>
          <p:cNvSpPr/>
          <p:nvPr/>
        </p:nvSpPr>
        <p:spPr>
          <a:xfrm>
            <a:off x="3060065" y="2643505"/>
            <a:ext cx="504190" cy="215900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燕尾形箭头 3"/>
          <p:cNvSpPr/>
          <p:nvPr/>
        </p:nvSpPr>
        <p:spPr>
          <a:xfrm>
            <a:off x="5655945" y="2611120"/>
            <a:ext cx="504190" cy="215900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70" y="1428750"/>
            <a:ext cx="7569200" cy="272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180465" y="1471295"/>
            <a:ext cx="662114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密密麻麻  星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群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密布  半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明半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昧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群星璀璨  星罗棋布  斗转星移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282707" y="632167"/>
            <a:ext cx="5218119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描写星星的词语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8" y="60868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760"/>
            <a:chOff x="192083" y="479078"/>
            <a:chExt cx="2742982" cy="456293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439366" cy="456293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4264970" y="1157914"/>
            <a:ext cx="1012825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latin typeface="微软雅黑" panose="020B0503020204020204" charset="-122"/>
                <a:ea typeface="微软雅黑" panose="020B0503020204020204" charset="-122"/>
              </a:rPr>
              <a:t>繁 星</a:t>
            </a:r>
            <a:endParaRPr lang="zh-CN" altLang="en-US" sz="3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65560" y="1949267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61506" y="2685204"/>
            <a:ext cx="14077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三年前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82043" y="1949266"/>
            <a:ext cx="204597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家乡庭院</a:t>
            </a: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00584" y="1949883"/>
            <a:ext cx="18161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密密麻麻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03445" y="2685645"/>
            <a:ext cx="204597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南京菜园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00225" y="2637111"/>
            <a:ext cx="18161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星群密布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765559" y="3427717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如今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03445" y="3407302"/>
            <a:ext cx="204597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海上舱面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151112" y="3406668"/>
            <a:ext cx="18161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半明半昧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>
            <a:off x="2915920" y="2283460"/>
            <a:ext cx="6483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V="1">
            <a:off x="3010166" y="2968740"/>
            <a:ext cx="6574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 flipV="1">
            <a:off x="3009997" y="3698133"/>
            <a:ext cx="6574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 flipV="1">
            <a:off x="5443404" y="2193414"/>
            <a:ext cx="6574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 flipV="1">
            <a:off x="5494098" y="2928921"/>
            <a:ext cx="6574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V="1">
            <a:off x="5494204" y="3698553"/>
            <a:ext cx="6574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099435" y="1146175"/>
            <a:ext cx="132588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zh-CN" altLang="en-US" sz="3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爱）</a:t>
            </a:r>
            <a:endParaRPr lang="zh-CN" altLang="en-US" sz="3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1" grpId="0"/>
      <p:bldP spid="32" grpId="0"/>
      <p:bldP spid="33" grpId="0"/>
      <p:bldP spid="35" grpId="0"/>
      <p:bldP spid="36" grpId="0"/>
      <p:bldP spid="37" grpId="0"/>
      <p:bldP spid="38" grpId="0"/>
      <p:bldP spid="39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858" y="1236660"/>
            <a:ext cx="8143932" cy="2867025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indent="647700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课文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按（    ）顺序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，紧紧围绕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“（     ）”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展开描写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，写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了“我”在不同时期不同地点观看繁星的情景，抒写了“我”由此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产生（        ）、（             ）的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感受，给人以丰富的联想和美的享受。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8534" y="375032"/>
            <a:ext cx="2727582" cy="602615"/>
            <a:chOff x="82872" y="411510"/>
            <a:chExt cx="2578312" cy="509101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72" y="464083"/>
              <a:ext cx="463392" cy="45652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2699792" y="1297040"/>
            <a:ext cx="95731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  <a:endParaRPr lang="zh-CN" altLang="en-US" sz="3000" dirty="0"/>
          </a:p>
        </p:txBody>
      </p:sp>
      <p:sp>
        <p:nvSpPr>
          <p:cNvPr id="7" name="矩形 6"/>
          <p:cNvSpPr/>
          <p:nvPr/>
        </p:nvSpPr>
        <p:spPr>
          <a:xfrm>
            <a:off x="7065220" y="1297199"/>
            <a:ext cx="95731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繁星</a:t>
            </a:r>
            <a:endParaRPr lang="zh-CN" altLang="en-US" sz="3000" dirty="0"/>
          </a:p>
        </p:txBody>
      </p:sp>
      <p:sp>
        <p:nvSpPr>
          <p:cNvPr id="8" name="矩形 7"/>
          <p:cNvSpPr/>
          <p:nvPr/>
        </p:nvSpPr>
        <p:spPr>
          <a:xfrm>
            <a:off x="6292852" y="2413687"/>
            <a:ext cx="17299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热爱自然</a:t>
            </a:r>
            <a:endParaRPr lang="zh-CN" altLang="en-US" sz="3000" dirty="0"/>
          </a:p>
        </p:txBody>
      </p:sp>
      <p:sp>
        <p:nvSpPr>
          <p:cNvPr id="9" name="矩形 8"/>
          <p:cNvSpPr/>
          <p:nvPr/>
        </p:nvSpPr>
        <p:spPr>
          <a:xfrm>
            <a:off x="1008228" y="2971988"/>
            <a:ext cx="250260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向往美好生活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305334" y="1311720"/>
            <a:ext cx="3361524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繁星闪烁着</a:t>
            </a:r>
            <a:r>
              <a:rPr lang="en-US" altLang="zh-CN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endParaRPr lang="en-US" altLang="zh-CN" sz="24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深蓝的天空</a:t>
            </a:r>
            <a:endParaRPr lang="zh-CN" altLang="en-US" sz="24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何曾听得见他们对语</a:t>
            </a:r>
            <a:endParaRPr lang="zh-CN" altLang="en-US" sz="24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沉默中</a:t>
            </a:r>
            <a:endParaRPr lang="zh-CN" altLang="en-US" sz="24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微光里</a:t>
            </a:r>
            <a:endParaRPr lang="zh-CN" altLang="en-US" sz="24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他们深深的互相颂赞了</a:t>
            </a:r>
            <a:endParaRPr lang="zh-CN" altLang="en-US" sz="24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9" name="圆角矩形 8"/>
          <p:cNvSpPr/>
          <p:nvPr/>
        </p:nvSpPr>
        <p:spPr>
          <a:xfrm>
            <a:off x="3686963" y="503132"/>
            <a:ext cx="2541221" cy="555691"/>
          </a:xfrm>
          <a:prstGeom prst="roundRect">
            <a:avLst/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繁星 （节选）</a:t>
            </a:r>
            <a:endParaRPr lang="zh-CN" altLang="en-US" sz="28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77660" y="53657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CAFAFE"/>
                </a:solidFill>
                <a:sym typeface="+mn-ea"/>
              </a:rPr>
              <a:t>冰心</a:t>
            </a:r>
            <a:endParaRPr lang="zh-CN" altLang="en-US" sz="2800" dirty="0" smtClean="0">
              <a:solidFill>
                <a:srgbClr val="CAFAFE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3480" y="2211710"/>
            <a:ext cx="7930354" cy="20072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热爱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星空，热爱大自然，向往美好生活的情感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贪玩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、童心不改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作者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晚上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睡不着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3480" y="1070839"/>
            <a:ext cx="8094458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一、在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海上看繁星就如同小孩“睡在母亲的怀抱中”，能“忘记一切”，表达了作者（     ）。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7400131" y="1500493"/>
            <a:ext cx="437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charset="-122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0045" y="2214880"/>
            <a:ext cx="5297170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拟人   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排比   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比喻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7584" y="699542"/>
            <a:ext cx="7848872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</a:t>
            </a:r>
            <a:r>
              <a:rPr lang="en-US" altLang="zh-CN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 b="1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海上的夜是柔和的，是静寂的，是梦幻的”运用（     ）修辞手法。</a:t>
            </a:r>
            <a:endParaRPr lang="zh-CN" altLang="en-US" sz="2800" b="1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350254"/>
            <a:ext cx="1656184" cy="86969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337342" y="1509247"/>
            <a:ext cx="410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771550"/>
            <a:ext cx="7785921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、“深蓝色的天空里悬着无数半明半昧的星。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”这句话写出了星星的（       ）。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12190" y="2150110"/>
            <a:ext cx="6840220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梦幻的美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宁静的美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朦胧的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美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02826" y="1373063"/>
            <a:ext cx="410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微软雅黑" panose="020B0503020204020204" charset="-122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323528" y="1563638"/>
            <a:ext cx="828092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课文先写（                ），再写（                  ），最后写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568" y="2317690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三年前在南京看繁星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29486" y="2378650"/>
            <a:ext cx="2781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如今在海上舱面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1444" y="847631"/>
            <a:ext cx="844221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四、根据课文内容填空。</a:t>
            </a:r>
            <a:endParaRPr lang="zh-CN" altLang="en-US" sz="2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9807" y="1696064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从前在家乡看繁星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5945" y="296190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繁星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3" grpId="0"/>
      <p:bldP spid="8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4445" y="-6985"/>
            <a:ext cx="9171305" cy="51574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4824" y="981616"/>
            <a:ext cx="844221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五、仰望星空时，你有什么感受呢？试着写一写。</a:t>
            </a:r>
            <a:endParaRPr lang="zh-CN" altLang="en-US" sz="2800" b="1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8560" y="1905635"/>
            <a:ext cx="678624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满天的星星像无数珍珠撒在墨色的盘里，这时的我便会有很多奇思妙想。星星有的像在向我微笑，有的像在对我眨眼。我仿佛觉得，这个世界上只有我和星星了</a:t>
            </a:r>
            <a:r>
              <a:rPr lang="en-US" altLang="zh-CN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800" b="1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2405</Words>
  <Application>WPS 演示</Application>
  <PresentationFormat>全屏显示(16:9)</PresentationFormat>
  <Paragraphs>308</Paragraphs>
  <Slides>35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60" baseType="lpstr">
      <vt:lpstr>Arial</vt:lpstr>
      <vt:lpstr>方正书宋_GBK</vt:lpstr>
      <vt:lpstr>Wingdings</vt:lpstr>
      <vt:lpstr>黑体</vt:lpstr>
      <vt:lpstr>楷体</vt:lpstr>
      <vt:lpstr>楷体-简</vt:lpstr>
      <vt:lpstr>汉语拼音</vt:lpstr>
      <vt:lpstr>宋体</vt:lpstr>
      <vt:lpstr>幼圆</vt:lpstr>
      <vt:lpstr>新宋体</vt:lpstr>
      <vt:lpstr>华文楷体</vt:lpstr>
      <vt:lpstr>Calibri</vt:lpstr>
      <vt:lpstr>微软雅黑</vt:lpstr>
      <vt:lpstr>行楷-简</vt:lpstr>
      <vt:lpstr>汉仪旗黑KW</vt:lpstr>
      <vt:lpstr>宋体</vt:lpstr>
      <vt:lpstr>Arial Unicode MS</vt:lpstr>
      <vt:lpstr>Times New Roman</vt:lpstr>
      <vt:lpstr>汉仪中黑KW</vt:lpstr>
      <vt:lpstr>Helvetica Neue</vt:lpstr>
      <vt:lpstr>汉仪书宋二KW</vt:lpstr>
      <vt:lpstr>汉仪楷体KW</vt:lpstr>
      <vt:lpstr>苹方-简</vt:lpstr>
      <vt:lpstr>华文宋体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181</cp:revision>
  <dcterms:created xsi:type="dcterms:W3CDTF">2019-07-04T09:41:32Z</dcterms:created>
  <dcterms:modified xsi:type="dcterms:W3CDTF">2019-07-04T09:41:32Z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