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50"/>
  </p:handoutMasterIdLst>
  <p:sldIdLst>
    <p:sldId id="323" r:id="rId3"/>
    <p:sldId id="523" r:id="rId5"/>
    <p:sldId id="1012" r:id="rId6"/>
    <p:sldId id="1003" r:id="rId7"/>
    <p:sldId id="634" r:id="rId8"/>
    <p:sldId id="1001" r:id="rId9"/>
    <p:sldId id="1077" r:id="rId10"/>
    <p:sldId id="748" r:id="rId11"/>
    <p:sldId id="1101" r:id="rId12"/>
    <p:sldId id="1130" r:id="rId13"/>
    <p:sldId id="1131" r:id="rId14"/>
    <p:sldId id="1080" r:id="rId15"/>
    <p:sldId id="1132" r:id="rId16"/>
    <p:sldId id="1127" r:id="rId17"/>
    <p:sldId id="1128" r:id="rId18"/>
    <p:sldId id="1018" r:id="rId19"/>
    <p:sldId id="1089" r:id="rId20"/>
    <p:sldId id="1129" r:id="rId21"/>
    <p:sldId id="941" r:id="rId22"/>
    <p:sldId id="928" r:id="rId23"/>
    <p:sldId id="1102" r:id="rId24"/>
    <p:sldId id="1103" r:id="rId25"/>
    <p:sldId id="1081" r:id="rId26"/>
    <p:sldId id="1104" r:id="rId27"/>
    <p:sldId id="1105" r:id="rId28"/>
    <p:sldId id="1107" r:id="rId29"/>
    <p:sldId id="1097" r:id="rId30"/>
    <p:sldId id="1098" r:id="rId31"/>
    <p:sldId id="1092" r:id="rId32"/>
    <p:sldId id="1108" r:id="rId33"/>
    <p:sldId id="1161" r:id="rId34"/>
    <p:sldId id="1109" r:id="rId35"/>
    <p:sldId id="1110" r:id="rId36"/>
    <p:sldId id="1178" r:id="rId37"/>
    <p:sldId id="1111" r:id="rId38"/>
    <p:sldId id="1083" r:id="rId39"/>
    <p:sldId id="1174" r:id="rId40"/>
    <p:sldId id="1112" r:id="rId41"/>
    <p:sldId id="1175" r:id="rId42"/>
    <p:sldId id="936" r:id="rId43"/>
    <p:sldId id="937" r:id="rId44"/>
    <p:sldId id="938" r:id="rId45"/>
    <p:sldId id="1176" r:id="rId46"/>
    <p:sldId id="1177" r:id="rId47"/>
    <p:sldId id="1179" r:id="rId48"/>
    <p:sldId id="1180" r:id="rId49"/>
  </p:sldIdLst>
  <p:sldSz cx="9144000" cy="5143500" type="screen16x9"/>
  <p:notesSz cx="6858000" cy="9144000"/>
  <p:embeddedFontLst>
    <p:embeddedFont>
      <p:font typeface="楷体" pitchFamily="49" charset="-122"/>
      <p:regular r:id="rId54"/>
    </p:embeddedFont>
    <p:embeddedFont>
      <p:font typeface="微软雅黑" pitchFamily="34" charset="-122"/>
      <p:regular r:id="rId55"/>
      <p:bold r:id="rId56"/>
    </p:embeddedFont>
    <p:embeddedFont>
      <p:font typeface="黑体" charset="-122"/>
      <p:regular r:id="rId57"/>
    </p:embeddedFont>
    <p:embeddedFont>
      <p:font typeface="汉语拼音" pitchFamily="34" charset="0"/>
      <p:regular r:id="rId58"/>
    </p:embeddedFont>
    <p:embeddedFont>
      <p:font typeface="幼圆" pitchFamily="49" charset="-122"/>
      <p:regular r:id="rId59"/>
    </p:embeddedFont>
    <p:embeddedFont>
      <p:font typeface="华文楷体" pitchFamily="2" charset="-122"/>
      <p:regular r:id="rId60"/>
    </p:embeddedFont>
    <p:embeddedFont>
      <p:font typeface="Calibri" pitchFamily="34" charset="0"/>
      <p:regular r:id="rId61"/>
      <p:bold r:id="rId62"/>
      <p:italic r:id="rId63"/>
      <p:boldItalic r:id="rId64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B050"/>
    <a:srgbClr val="0066FF"/>
    <a:srgbClr val="A38302"/>
    <a:srgbClr val="FEFCDE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>
        <p:scale>
          <a:sx n="80" d="100"/>
          <a:sy n="80" d="100"/>
        </p:scale>
        <p:origin x="-2550" y="-1122"/>
      </p:cViewPr>
      <p:guideLst>
        <p:guide orient="horz" pos="3162"/>
        <p:guide pos="5783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4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63"/>
        <p:guide pos="221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4" Type="http://schemas.openxmlformats.org/officeDocument/2006/relationships/font" Target="fonts/font11.fntdata"/><Relationship Id="rId63" Type="http://schemas.openxmlformats.org/officeDocument/2006/relationships/font" Target="fonts/font10.fntdata"/><Relationship Id="rId62" Type="http://schemas.openxmlformats.org/officeDocument/2006/relationships/font" Target="fonts/font9.fntdata"/><Relationship Id="rId61" Type="http://schemas.openxmlformats.org/officeDocument/2006/relationships/font" Target="fonts/font8.fntdata"/><Relationship Id="rId60" Type="http://schemas.openxmlformats.org/officeDocument/2006/relationships/font" Target="fonts/font7.fntdata"/><Relationship Id="rId6" Type="http://schemas.openxmlformats.org/officeDocument/2006/relationships/slide" Target="slides/slide3.xml"/><Relationship Id="rId59" Type="http://schemas.openxmlformats.org/officeDocument/2006/relationships/font" Target="fonts/font6.fntdata"/><Relationship Id="rId58" Type="http://schemas.openxmlformats.org/officeDocument/2006/relationships/font" Target="fonts/font5.fntdata"/><Relationship Id="rId57" Type="http://schemas.openxmlformats.org/officeDocument/2006/relationships/font" Target="fonts/font4.fntdata"/><Relationship Id="rId56" Type="http://schemas.openxmlformats.org/officeDocument/2006/relationships/font" Target="fonts/font3.fntdata"/><Relationship Id="rId55" Type="http://schemas.openxmlformats.org/officeDocument/2006/relationships/font" Target="fonts/font2.fntdata"/><Relationship Id="rId54" Type="http://schemas.openxmlformats.org/officeDocument/2006/relationships/font" Target="fonts/font1.fntdata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0" y="123190"/>
            <a:ext cx="3405505" cy="2159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kumimoji="1" lang="en-US" altLang="zh-CN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5  </a:t>
            </a:r>
            <a:r>
              <a:rPr kumimoji="1" lang="zh-CN" altLang="en-US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一个豆荚里的五粒豆</a:t>
            </a:r>
            <a:endParaRPr kumimoji="1"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98306" name="Picture 2" descr="http://www.shaoergushi.com/zb_users/upload/2014/08/201408251408942063454071.jpg"/>
          <p:cNvPicPr>
            <a:picLocks noChangeAspect="1" noChangeArrowheads="1"/>
          </p:cNvPicPr>
          <p:nvPr userDrawn="1"/>
        </p:nvPicPr>
        <p:blipFill>
          <a:blip r:embed="rId9" cstate="print"/>
          <a:srcRect b="59838"/>
          <a:stretch>
            <a:fillRect/>
          </a:stretch>
        </p:blipFill>
        <p:spPr bwMode="auto">
          <a:xfrm>
            <a:off x="0" y="4155926"/>
            <a:ext cx="9144000" cy="98757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Relationship Id="rId3" Type="http://schemas.openxmlformats.org/officeDocument/2006/relationships/slide" Target="slide19.xml"/><Relationship Id="rId2" Type="http://schemas.openxmlformats.org/officeDocument/2006/relationships/image" Target="../media/image4.png"/><Relationship Id="rId1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35838;&#25991;&#26391;&#35835;-&#20154;&#22235;&#19978;-5.&#19968;&#20010;&#35910;&#33626;&#37324;&#30340;&#20116;&#31890;&#35910;.mp4" TargetMode="Externa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1" Type="http://schemas.openxmlformats.org/officeDocument/2006/relationships/hyperlink" Target="&#29983;&#23383;&#35270;&#39057;-&#20154;&#22235;&#19978;-5.&#19968;&#20010;&#35910;&#33626;&#37324;&#30340;&#20116;&#31890;&#35910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23383;&#35789;&#21548;&#20889;-&#20154;&#22235;&#19978;-5.&#19968;&#20010;&#35910;&#33626;&#37324;&#30340;&#20116;&#31890;&#35910;.mp4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jpeg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tif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7025" y="1058545"/>
            <a:ext cx="3539490" cy="2360295"/>
          </a:xfrm>
          <a:prstGeom prst="ellipse">
            <a:avLst/>
          </a:prstGeom>
          <a:ln w="98425"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787900" y="627380"/>
            <a:ext cx="4129405" cy="3392170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68580" tIns="34290" rIns="68580" bIns="34290" rtlCol="0">
            <a:spAutoFit/>
          </a:bodyPr>
          <a:lstStyle/>
          <a:p>
            <a:pPr indent="457200" algn="just"/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豌豆是一种攀缘草本，绿色，椭圆形，内侧有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2—10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粒种子。今天我们一起来认识一个豆荚里的五粒豌豆吧！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3016" name="Picture 8" descr="http://image2.sina.com.cn/IT/cr/2006/0516/4276596235.jpg"/>
          <p:cNvPicPr>
            <a:picLocks noChangeAspect="1" noChangeArrowheads="1"/>
          </p:cNvPicPr>
          <p:nvPr/>
        </p:nvPicPr>
        <p:blipFill>
          <a:blip r:embed="rId2" cstate="print"/>
          <a:srcRect b="-2227"/>
          <a:stretch>
            <a:fillRect/>
          </a:stretch>
        </p:blipFill>
        <p:spPr bwMode="auto">
          <a:xfrm>
            <a:off x="35560" y="627380"/>
            <a:ext cx="4752340" cy="35928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第5课题解图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4605" y="-16510"/>
            <a:ext cx="9147810" cy="51765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09516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48713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08442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47640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1290365" y="1059582"/>
            <a:ext cx="6840760" cy="8540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5 </a:t>
            </a:r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一个豆荚里的五粒豆</a:t>
            </a:r>
            <a:endParaRPr lang="zh-CN" altLang="en-US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-14922" y="159510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182871" y="143071"/>
            <a:ext cx="2185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四</a:t>
            </a:r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年级  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9" y="53622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11"/>
          <p:cNvSpPr txBox="1"/>
          <p:nvPr/>
        </p:nvSpPr>
        <p:spPr>
          <a:xfrm>
            <a:off x="172162" y="52549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91880" y="668342"/>
            <a:ext cx="5256584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安徒生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丹麦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19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世纪著名童话作家，被尊称为“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现代童话之父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”。他著名的童话故事有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小锡兵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冰雪女王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拇指姑娘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卖火柴的小女孩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丑小鸭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红鞋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《一个豆荚里的五粒豆》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是安徒生创作于1853年的一篇童话。 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4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8914" name="Picture 2" descr="http://images.takungpao.com/2018/0402/201804020301201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76204"/>
            <a:ext cx="2952328" cy="310771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5004048" y="1589796"/>
            <a:ext cx="1286051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</a:t>
            </a: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照</a:t>
            </a:r>
            <a:endParaRPr kumimoji="1"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483550" y="1560218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豌</a:t>
            </a: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豆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835696" y="1560218"/>
            <a:ext cx="194421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豆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荚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661835" y="1541789"/>
            <a:ext cx="1870605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冻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僵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3491880" y="3053957"/>
            <a:ext cx="1925794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囚</a:t>
            </a: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禁</a:t>
            </a: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475656" y="3053957"/>
            <a:ext cx="1500393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苔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10476" y="1131590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jiá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34612" y="1131590"/>
            <a:ext cx="114540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wān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12060" y="1142657"/>
            <a:ext cx="1224136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àn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28285" y="1059582"/>
            <a:ext cx="115212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jiāng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99692" y="2571750"/>
            <a:ext cx="93610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tái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27884" y="2571750"/>
            <a:ext cx="88251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qiú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80112" y="1657350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4067944" y="1652844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907704" y="1681016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547664" y="3166244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32240" y="1650528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67944" y="3094236"/>
            <a:ext cx="504056" cy="6263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5292080" y="3053957"/>
            <a:ext cx="1925794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相</a:t>
            </a: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框 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41710" y="2571750"/>
            <a:ext cx="124255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kuàng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364088" y="3075806"/>
            <a:ext cx="504056" cy="590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7182710" y="2981949"/>
            <a:ext cx="1925794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洋</a:t>
            </a:r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溢</a:t>
            </a:r>
            <a:r>
              <a:rPr kumimoji="1" lang="zh-CN" altLang="en-US" sz="4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40352" y="2499742"/>
            <a:ext cx="64807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yì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36296" y="3075806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36" grpId="0" animBg="1"/>
      <p:bldP spid="43" grpId="0" animBg="1"/>
      <p:bldP spid="44" grpId="0" animBg="1"/>
      <p:bldP spid="45" grpId="0" animBg="1"/>
      <p:bldP spid="27" grpId="0" animBg="1"/>
      <p:bldP spid="28" grpId="0" animBg="1"/>
      <p:bldP spid="31" grpId="0"/>
      <p:bldP spid="31" grpId="1"/>
      <p:bldP spid="32" grpId="0" animBg="1"/>
      <p:bldP spid="38" grpId="0"/>
      <p:bldP spid="38" grpId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6921640" y="1275606"/>
            <a:ext cx="1029163" cy="1157664"/>
            <a:chOff x="7308304" y="1292523"/>
            <a:chExt cx="1029163" cy="1157664"/>
          </a:xfrm>
        </p:grpSpPr>
        <p:sp>
          <p:nvSpPr>
            <p:cNvPr id="12302" name="文本框 64"/>
            <p:cNvSpPr txBox="1"/>
            <p:nvPr/>
          </p:nvSpPr>
          <p:spPr>
            <a:xfrm>
              <a:off x="7308304" y="1292523"/>
              <a:ext cx="834658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耐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9" name="组合 7"/>
            <p:cNvGrpSpPr/>
            <p:nvPr/>
          </p:nvGrpSpPr>
          <p:grpSpPr>
            <a:xfrm>
              <a:off x="7308304" y="1364531"/>
              <a:ext cx="1029163" cy="1085656"/>
              <a:chOff x="2437" y="2032"/>
              <a:chExt cx="1244" cy="1264"/>
            </a:xfrm>
          </p:grpSpPr>
          <p:sp>
            <p:nvSpPr>
              <p:cNvPr id="2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2" name="组合 61"/>
          <p:cNvGrpSpPr/>
          <p:nvPr/>
        </p:nvGrpSpPr>
        <p:grpSpPr>
          <a:xfrm>
            <a:off x="1525786" y="2838827"/>
            <a:ext cx="1029990" cy="1180232"/>
            <a:chOff x="3568634" y="2859782"/>
            <a:chExt cx="1029990" cy="1180232"/>
          </a:xfrm>
        </p:grpSpPr>
        <p:sp>
          <p:nvSpPr>
            <p:cNvPr id="12306" name="文本框 64"/>
            <p:cNvSpPr txBox="1"/>
            <p:nvPr/>
          </p:nvSpPr>
          <p:spPr>
            <a:xfrm>
              <a:off x="3645149" y="2859782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玻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5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7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7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7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4" name="组合 53"/>
          <p:cNvGrpSpPr/>
          <p:nvPr/>
        </p:nvGrpSpPr>
        <p:grpSpPr>
          <a:xfrm>
            <a:off x="5841520" y="1275606"/>
            <a:ext cx="1029163" cy="1157664"/>
            <a:chOff x="2339752" y="2859782"/>
            <a:chExt cx="1029163" cy="1157664"/>
          </a:xfrm>
        </p:grpSpPr>
        <p:sp>
          <p:nvSpPr>
            <p:cNvPr id="12300" name="文本框 64"/>
            <p:cNvSpPr txBox="1"/>
            <p:nvPr/>
          </p:nvSpPr>
          <p:spPr>
            <a:xfrm>
              <a:off x="2412387" y="2859782"/>
              <a:ext cx="93547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枪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1" name="组合 7"/>
            <p:cNvGrpSpPr/>
            <p:nvPr/>
          </p:nvGrpSpPr>
          <p:grpSpPr>
            <a:xfrm>
              <a:off x="2339752" y="2931790"/>
              <a:ext cx="1029163" cy="1085656"/>
              <a:chOff x="2437" y="2032"/>
              <a:chExt cx="1244" cy="1264"/>
            </a:xfrm>
          </p:grpSpPr>
          <p:sp>
            <p:nvSpPr>
              <p:cNvPr id="92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3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4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5" name="组合 64"/>
          <p:cNvGrpSpPr/>
          <p:nvPr/>
        </p:nvGrpSpPr>
        <p:grpSpPr>
          <a:xfrm>
            <a:off x="4761400" y="1275606"/>
            <a:ext cx="1029163" cy="1157664"/>
            <a:chOff x="4860032" y="1286987"/>
            <a:chExt cx="1029163" cy="1157664"/>
          </a:xfrm>
        </p:grpSpPr>
        <p:sp>
          <p:nvSpPr>
            <p:cNvPr id="12298" name="文本框 64"/>
            <p:cNvSpPr txBox="1"/>
            <p:nvPr/>
          </p:nvSpPr>
          <p:spPr>
            <a:xfrm>
              <a:off x="4860032" y="1286987"/>
              <a:ext cx="94452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恐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5" name="组合 7"/>
            <p:cNvGrpSpPr/>
            <p:nvPr/>
          </p:nvGrpSpPr>
          <p:grpSpPr>
            <a:xfrm>
              <a:off x="4860032" y="1358995"/>
              <a:ext cx="1029163" cy="1085656"/>
              <a:chOff x="2437" y="2032"/>
              <a:chExt cx="1244" cy="1264"/>
            </a:xfrm>
          </p:grpSpPr>
          <p:sp>
            <p:nvSpPr>
              <p:cNvPr id="9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9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6" name="组合 65"/>
          <p:cNvGrpSpPr/>
          <p:nvPr/>
        </p:nvGrpSpPr>
        <p:grpSpPr>
          <a:xfrm>
            <a:off x="3681280" y="1275606"/>
            <a:ext cx="1029163" cy="1157664"/>
            <a:chOff x="3563888" y="1286987"/>
            <a:chExt cx="1029163" cy="1157664"/>
          </a:xfrm>
        </p:grpSpPr>
        <p:sp>
          <p:nvSpPr>
            <p:cNvPr id="12296" name="文本框 64"/>
            <p:cNvSpPr txBox="1"/>
            <p:nvPr/>
          </p:nvSpPr>
          <p:spPr>
            <a:xfrm>
              <a:off x="3635896" y="1286987"/>
              <a:ext cx="944527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适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9" name="组合 7"/>
            <p:cNvGrpSpPr/>
            <p:nvPr/>
          </p:nvGrpSpPr>
          <p:grpSpPr>
            <a:xfrm>
              <a:off x="3563888" y="1358995"/>
              <a:ext cx="1029163" cy="1085656"/>
              <a:chOff x="2437" y="2032"/>
              <a:chExt cx="1244" cy="1264"/>
            </a:xfrm>
          </p:grpSpPr>
          <p:sp>
            <p:nvSpPr>
              <p:cNvPr id="100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1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2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1" name="组合 110"/>
          <p:cNvGrpSpPr/>
          <p:nvPr/>
        </p:nvGrpSpPr>
        <p:grpSpPr>
          <a:xfrm>
            <a:off x="2601160" y="1275606"/>
            <a:ext cx="1029163" cy="1157664"/>
            <a:chOff x="2339752" y="1286987"/>
            <a:chExt cx="1029163" cy="1157664"/>
          </a:xfrm>
        </p:grpSpPr>
        <p:sp>
          <p:nvSpPr>
            <p:cNvPr id="12294" name="文本框 64"/>
            <p:cNvSpPr txBox="1"/>
            <p:nvPr/>
          </p:nvSpPr>
          <p:spPr>
            <a:xfrm>
              <a:off x="2339752" y="1286987"/>
              <a:ext cx="999303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按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3" name="组合 7"/>
            <p:cNvGrpSpPr/>
            <p:nvPr/>
          </p:nvGrpSpPr>
          <p:grpSpPr>
            <a:xfrm>
              <a:off x="2339752" y="1358995"/>
              <a:ext cx="1029163" cy="1085656"/>
              <a:chOff x="2437" y="2032"/>
              <a:chExt cx="1244" cy="1264"/>
            </a:xfrm>
          </p:grpSpPr>
          <p:sp>
            <p:nvSpPr>
              <p:cNvPr id="104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06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2" name="组合 111"/>
          <p:cNvGrpSpPr/>
          <p:nvPr/>
        </p:nvGrpSpPr>
        <p:grpSpPr>
          <a:xfrm>
            <a:off x="1525785" y="1275606"/>
            <a:ext cx="1029991" cy="1141199"/>
            <a:chOff x="56639" y="1275606"/>
            <a:chExt cx="1029991" cy="1141199"/>
          </a:xfrm>
        </p:grpSpPr>
        <p:sp>
          <p:nvSpPr>
            <p:cNvPr id="12292" name="文本框 64"/>
            <p:cNvSpPr txBox="1"/>
            <p:nvPr/>
          </p:nvSpPr>
          <p:spPr>
            <a:xfrm>
              <a:off x="78518" y="1275606"/>
              <a:ext cx="608489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豌</a:t>
              </a:r>
              <a:endParaRPr lang="en-US" altLang="zh-CN" sz="66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7" name="组合 7"/>
            <p:cNvGrpSpPr/>
            <p:nvPr/>
          </p:nvGrpSpPr>
          <p:grpSpPr>
            <a:xfrm>
              <a:off x="56639" y="1347468"/>
              <a:ext cx="1029991" cy="1069337"/>
              <a:chOff x="1244" y="2013"/>
              <a:chExt cx="1245" cy="1245"/>
            </a:xfrm>
          </p:grpSpPr>
          <p:sp>
            <p:nvSpPr>
              <p:cNvPr id="108" name="矩形 1"/>
              <p:cNvSpPr/>
              <p:nvPr/>
            </p:nvSpPr>
            <p:spPr>
              <a:xfrm>
                <a:off x="1244" y="2013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09" name="直接连接符 4"/>
              <p:cNvCxnSpPr/>
              <p:nvPr/>
            </p:nvCxnSpPr>
            <p:spPr>
              <a:xfrm>
                <a:off x="1244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0" name="直接连接符 6"/>
              <p:cNvCxnSpPr/>
              <p:nvPr/>
            </p:nvCxnSpPr>
            <p:spPr>
              <a:xfrm>
                <a:off x="1853" y="2013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2605906" y="2859782"/>
            <a:ext cx="1029990" cy="1158523"/>
            <a:chOff x="3568634" y="2881491"/>
            <a:chExt cx="1029990" cy="1158523"/>
          </a:xfrm>
        </p:grpSpPr>
        <p:sp>
          <p:nvSpPr>
            <p:cNvPr id="56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璃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7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58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59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60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1" name="组合 60"/>
          <p:cNvGrpSpPr/>
          <p:nvPr/>
        </p:nvGrpSpPr>
        <p:grpSpPr>
          <a:xfrm>
            <a:off x="3686026" y="2859782"/>
            <a:ext cx="1029990" cy="1158523"/>
            <a:chOff x="3568634" y="2881491"/>
            <a:chExt cx="1029990" cy="1158523"/>
          </a:xfrm>
        </p:grpSpPr>
        <p:sp>
          <p:nvSpPr>
            <p:cNvPr id="79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探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0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8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4" name="组合 83"/>
          <p:cNvGrpSpPr/>
          <p:nvPr/>
        </p:nvGrpSpPr>
        <p:grpSpPr>
          <a:xfrm>
            <a:off x="4766146" y="2859782"/>
            <a:ext cx="1029990" cy="1158523"/>
            <a:chOff x="3568634" y="2881491"/>
            <a:chExt cx="1029990" cy="1158523"/>
          </a:xfrm>
        </p:grpSpPr>
        <p:sp>
          <p:nvSpPr>
            <p:cNvPr id="85" name="文本框 64"/>
            <p:cNvSpPr txBox="1"/>
            <p:nvPr/>
          </p:nvSpPr>
          <p:spPr>
            <a:xfrm>
              <a:off x="3635896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愉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6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8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8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8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90" name="组合 89"/>
          <p:cNvGrpSpPr/>
          <p:nvPr/>
        </p:nvGrpSpPr>
        <p:grpSpPr>
          <a:xfrm>
            <a:off x="5846266" y="2859782"/>
            <a:ext cx="1029990" cy="1158523"/>
            <a:chOff x="3568634" y="2881491"/>
            <a:chExt cx="1029990" cy="1158523"/>
          </a:xfrm>
        </p:grpSpPr>
        <p:sp>
          <p:nvSpPr>
            <p:cNvPr id="113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绕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14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15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16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17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8" name="组合 117"/>
          <p:cNvGrpSpPr/>
          <p:nvPr/>
        </p:nvGrpSpPr>
        <p:grpSpPr>
          <a:xfrm>
            <a:off x="6926386" y="2859782"/>
            <a:ext cx="1029990" cy="1158523"/>
            <a:chOff x="3568634" y="2881491"/>
            <a:chExt cx="1029990" cy="1158523"/>
          </a:xfrm>
        </p:grpSpPr>
        <p:sp>
          <p:nvSpPr>
            <p:cNvPr id="119" name="文本框 64"/>
            <p:cNvSpPr txBox="1"/>
            <p:nvPr/>
          </p:nvSpPr>
          <p:spPr>
            <a:xfrm>
              <a:off x="3645149" y="2881491"/>
              <a:ext cx="566811" cy="10849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/>
              <a:r>
                <a:rPr lang="zh-CN" altLang="en-US" sz="6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曾</a:t>
              </a:r>
              <a:endPara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20" name="组合 7"/>
            <p:cNvGrpSpPr/>
            <p:nvPr/>
          </p:nvGrpSpPr>
          <p:grpSpPr>
            <a:xfrm>
              <a:off x="3568634" y="2953499"/>
              <a:ext cx="1029990" cy="1086515"/>
              <a:chOff x="2437" y="2032"/>
              <a:chExt cx="1245" cy="1265"/>
            </a:xfrm>
          </p:grpSpPr>
          <p:sp>
            <p:nvSpPr>
              <p:cNvPr id="121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2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2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</p:grpSp>
      <p:sp>
        <p:nvSpPr>
          <p:cNvPr id="2" name="矩形 1"/>
          <p:cNvSpPr/>
          <p:nvPr/>
        </p:nvSpPr>
        <p:spPr>
          <a:xfrm>
            <a:off x="2919105" y="91657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àn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94969" y="91657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wān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22605" y="94134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qiāng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36594" y="91657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kǒng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4011" y="92292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shì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048460" y="91022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nài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74350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黑体" panose="02010609060101010101" pitchFamily="49" charset="-122"/>
                <a:ea typeface="黑体" panose="02010609060101010101" pitchFamily="49" charset="-122"/>
              </a:rPr>
              <a:t>lí</a:t>
            </a:r>
            <a:endParaRPr lang="en-US" altLang="zh-CN" sz="2400" b="1" dirty="0" err="1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50214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bō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40080" y="256249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rào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63594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yú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37501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tàn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74495" y="255043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céng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build="allAtOnce"/>
      <p:bldP spid="3" grpId="0" bldLvl="0" build="allAtOnce"/>
      <p:bldP spid="4" grpId="0" bldLvl="0" build="allAtOnce"/>
      <p:bldP spid="5" grpId="0" bldLvl="0" build="allAtOnce"/>
      <p:bldP spid="6" grpId="0" bldLvl="0" build="allAtOnce"/>
      <p:bldP spid="38" grpId="0" bldLvl="0" build="allAtOnce"/>
      <p:bldP spid="7" grpId="0" bldLvl="0" build="allAtOnce"/>
      <p:bldP spid="8" grpId="0" bldLvl="0" build="allAtOnce"/>
      <p:bldP spid="9" grpId="0" bldLvl="0" build="allAtOnce"/>
      <p:bldP spid="10" grpId="0" bldLvl="0" build="allAtOnce"/>
      <p:bldP spid="11" grpId="0" bldLvl="0" build="allAtOnce"/>
      <p:bldP spid="12" grpId="0" bldLvl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40064"/>
            <a:ext cx="2088232" cy="2721241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 flipV="1">
            <a:off x="6300192" y="3076168"/>
            <a:ext cx="1800200" cy="32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图片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620" y="2224881"/>
            <a:ext cx="2088515" cy="2651125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95" y="2214086"/>
            <a:ext cx="2088515" cy="2661920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1115616" y="2644120"/>
            <a:ext cx="2016224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3779912" y="2644120"/>
            <a:ext cx="1728192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6300192" y="2637586"/>
            <a:ext cx="1872208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41213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19155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1043608" y="3076168"/>
            <a:ext cx="172819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>
            <a:off x="3779912" y="3076168"/>
            <a:ext cx="165618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64"/>
          <p:cNvSpPr txBox="1"/>
          <p:nvPr/>
        </p:nvSpPr>
        <p:spPr>
          <a:xfrm>
            <a:off x="438785" y="1062231"/>
            <a:ext cx="669925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豌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8785" y="1710566"/>
            <a:ext cx="6134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玻</a:t>
            </a:r>
            <a:endParaRPr lang="zh-CN" altLang="en-US" sz="36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2739509" y="1062443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1187758" y="1062360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64"/>
          <p:cNvSpPr txBox="1"/>
          <p:nvPr/>
        </p:nvSpPr>
        <p:spPr>
          <a:xfrm>
            <a:off x="1187758" y="171043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璃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64"/>
          <p:cNvSpPr txBox="1"/>
          <p:nvPr/>
        </p:nvSpPr>
        <p:spPr>
          <a:xfrm>
            <a:off x="1995644" y="1062497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64"/>
          <p:cNvSpPr txBox="1"/>
          <p:nvPr/>
        </p:nvSpPr>
        <p:spPr>
          <a:xfrm>
            <a:off x="2739509" y="171043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3" name="文本框 64"/>
          <p:cNvSpPr txBox="1"/>
          <p:nvPr/>
        </p:nvSpPr>
        <p:spPr>
          <a:xfrm>
            <a:off x="1995644" y="171043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探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64"/>
          <p:cNvSpPr txBox="1"/>
          <p:nvPr/>
        </p:nvSpPr>
        <p:spPr>
          <a:xfrm>
            <a:off x="3447088" y="1052200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枪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64"/>
          <p:cNvSpPr txBox="1"/>
          <p:nvPr/>
        </p:nvSpPr>
        <p:spPr>
          <a:xfrm>
            <a:off x="3447088" y="170027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绕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64"/>
          <p:cNvSpPr txBox="1"/>
          <p:nvPr/>
        </p:nvSpPr>
        <p:spPr>
          <a:xfrm>
            <a:off x="4254974" y="1052337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64"/>
          <p:cNvSpPr txBox="1"/>
          <p:nvPr/>
        </p:nvSpPr>
        <p:spPr>
          <a:xfrm>
            <a:off x="4254974" y="170027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曾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33 -0.036296 L 0.344583 0.377284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13264 0.371235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539861 0.413210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" y="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79306 0.455309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21319 0.373210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0139 0.373210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47639 0.354938 " pathEditMode="relative" rAng="0" ptsTypes="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13264 0.357160 " pathEditMode="relative" rAng="0" ptsTypes="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80000 0.357160 " pathEditMode="relative" rAng="0" ptsTypes="">
                                      <p:cBhvr>
                                        <p:cTn id="3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" y="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245903 0.357160 " pathEditMode="relative" rAng="0" ptsTypes="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2569 0.457161 " pathEditMode="relative" rAng="0" ptsTypes="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1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58472 0.331235 " pathEditMode="relative" rAng="0" ptsTypes="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483890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555779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67544" y="987827"/>
            <a:ext cx="4104456" cy="33009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加一加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艹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夹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荚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豆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宛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豌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艹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台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苔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扌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安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按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氵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益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溢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2000" y="1203851"/>
            <a:ext cx="4104456" cy="33009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换一换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：疆    僵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国    囚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筐    框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右箭头 44"/>
          <p:cNvSpPr/>
          <p:nvPr/>
        </p:nvSpPr>
        <p:spPr>
          <a:xfrm>
            <a:off x="6516216" y="1491883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右箭头 41"/>
          <p:cNvSpPr/>
          <p:nvPr/>
        </p:nvSpPr>
        <p:spPr>
          <a:xfrm>
            <a:off x="6516216" y="2139955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右箭头 42"/>
          <p:cNvSpPr/>
          <p:nvPr/>
        </p:nvSpPr>
        <p:spPr>
          <a:xfrm>
            <a:off x="6516216" y="2788027"/>
            <a:ext cx="504056" cy="144016"/>
          </a:xfrm>
          <a:prstGeom prst="rightArrow">
            <a:avLst/>
          </a:prstGeom>
          <a:solidFill>
            <a:srgbClr val="00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5" grpId="0" bldLvl="0" animBg="1"/>
      <p:bldP spid="42" grpId="0" bldLvl="0" animBg="1"/>
      <p:bldP spid="4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2087400" y="221078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2125235" y="2112076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绕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300462" y="1228812"/>
            <a:ext cx="1551458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rào</a:t>
            </a:r>
            <a:endParaRPr lang="zh-CN" altLang="en-US" sz="50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39952" y="2576249"/>
            <a:ext cx="4896544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巧记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：用丝（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纟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）来缠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绕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09466" y="2334642"/>
            <a:ext cx="333484" cy="160736"/>
          </a:xfrm>
          <a:prstGeom prst="rect">
            <a:avLst/>
          </a:prstGeom>
          <a:noFill/>
          <a:ln w="34925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" name="线形标注 2 3"/>
          <p:cNvSpPr/>
          <p:nvPr/>
        </p:nvSpPr>
        <p:spPr>
          <a:xfrm>
            <a:off x="4463973" y="1312593"/>
            <a:ext cx="2970717" cy="540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1410"/>
              <a:gd name="adj6" fmla="val -4193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不要多写点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4125341" y="55450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635896" y="627534"/>
            <a:ext cx="456833" cy="456366"/>
            <a:chOff x="631825" y="5181600"/>
            <a:chExt cx="1554163" cy="1552575"/>
          </a:xfrm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" grpId="0" bldLvl="0" animBg="1"/>
      <p:bldP spid="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m.360buyimg.com/n12/g15/M06/01/08/rBEhWFLNFRwIAAAAAARhjpd9O4UAAHs7gJ-iI8ABGGm498.jpg%21q70.jpg"/>
          <p:cNvPicPr>
            <a:picLocks noChangeAspect="1" noChangeArrowheads="1"/>
          </p:cNvPicPr>
          <p:nvPr/>
        </p:nvPicPr>
        <p:blipFill>
          <a:blip r:embed="rId1" cstate="print"/>
          <a:srcRect b="72595"/>
          <a:stretch>
            <a:fillRect/>
          </a:stretch>
        </p:blipFill>
        <p:spPr bwMode="auto">
          <a:xfrm>
            <a:off x="0" y="3055268"/>
            <a:ext cx="9144000" cy="2088232"/>
          </a:xfrm>
          <a:prstGeom prst="rect">
            <a:avLst/>
          </a:prstGeom>
          <a:noFill/>
        </p:spPr>
      </p:pic>
      <p:pic>
        <p:nvPicPr>
          <p:cNvPr id="20482" name="Picture 2" descr="http://m.360buyimg.com/n12/g15/M06/01/08/rBEhWFLNFRwIAAAAAARhjpd9O4UAAHs7gJ-iI8ABGGm498.jpg%21q70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8350" b="15221"/>
          <a:stretch>
            <a:fillRect/>
          </a:stretch>
        </p:blipFill>
        <p:spPr bwMode="auto">
          <a:xfrm>
            <a:off x="2267744" y="123478"/>
            <a:ext cx="5256584" cy="2966274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3347864" y="267494"/>
            <a:ext cx="456833" cy="456366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3876705" y="19548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9" name="图片 38" descr="rBEhWFLNFRwIAAAAAARhjpd9O4UAAHs7gJ-iI8ABGGm498.jpg!q70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35646"/>
            <a:ext cx="1987259" cy="1872207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  <p:pic>
        <p:nvPicPr>
          <p:cNvPr id="40" name="图片 39" descr="rBEhWFLNFRwIAAAAAARhjpd9O4UAAHs7gJ-iI8ABGGm498.jpg!q70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2887" y="3867894"/>
            <a:ext cx="1222929" cy="1152128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图片 40" descr="rBEhWFLNFRwIAAAAAARhjpd9O4UAAHs7gJ-iI8ABGGm498.jpg!q70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499742"/>
            <a:ext cx="1528660" cy="1440159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图片 41" descr="rBEhWFLNFRwIAAAAAARhjpd9O4UAAHs7gJ-iI8ABGGm498.jpg!q70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3938766"/>
            <a:ext cx="1224135" cy="1153264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3" name="图片 42" descr="rBEhWFLNFRwIAAAAAARhjpd9O4UAAHs7gJ-iI8ABGGm498.jpg!q70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2583120"/>
            <a:ext cx="1440160" cy="1356782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4" name="图片 43" descr="rBEhWFLNFRwIAAAAAARhjpd9O4UAAHs7gJ-iI8ABGGm498.jpg!q70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3783687"/>
            <a:ext cx="1443377" cy="1359813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5" name="图片 44" descr="rBEhWFLNFRwIAAAAAARhjpd9O4UAAHs7gJ-iI8ABGGm498.jpg!q70_看图王.jpg">
            <a:hlinkClick r:id="" action="ppaction://noaction" highlightClick="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2067694"/>
            <a:ext cx="1080120" cy="1017587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8" name="TextBox 47"/>
          <p:cNvSpPr txBox="1"/>
          <p:nvPr/>
        </p:nvSpPr>
        <p:spPr>
          <a:xfrm>
            <a:off x="4263726" y="1493371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豆荚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1318" y="1707654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豌豆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43808" y="2499742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59870" y="2522389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冻僵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164288" y="1946325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青苔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71438" y="3795886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囚禁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11960" y="3867894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相框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39990" y="3723878"/>
            <a:ext cx="13163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洋溢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82216" y="641906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751840" y="1345565"/>
            <a:ext cx="738759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揭晓：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泛指把事情的结果公开出来。</a:t>
            </a:r>
            <a:endParaRPr lang="zh-CN" altLang="en-US" sz="32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33525" y="2092960"/>
            <a:ext cx="3850005" cy="60769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考试成绩即将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揭晓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1840" y="2866390"/>
            <a:ext cx="47174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囚犯：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关在监狱里的犯人。</a:t>
            </a:r>
            <a:endParaRPr lang="zh-CN" altLang="en-US" sz="32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003290" y="2351405"/>
            <a:ext cx="2660650" cy="1747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8665" y="3575050"/>
            <a:ext cx="44215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buClrTx/>
              <a:buSzTx/>
              <a:buFontTx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水笕：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一种引水的工具。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  <p:bldP spid="6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61340" y="1214755"/>
            <a:ext cx="360299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洋溢：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(情绪、气氛等)充分流露。</a:t>
            </a:r>
            <a:endParaRPr lang="zh-CN" altLang="en-US" sz="32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825" y="2625090"/>
            <a:ext cx="3850005" cy="112458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节日的校园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洋溢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着欢乐的气氛。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528820" y="1048385"/>
            <a:ext cx="4191635" cy="2701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0700" y="1419860"/>
            <a:ext cx="80949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阅读课文，体会普通的豌豆荚在作者笔下是多么的富有情趣。标上自然段序号。</a:t>
            </a:r>
            <a:endParaRPr lang="zh-CN" altLang="en-US" sz="40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5445" y="596900"/>
            <a:ext cx="83324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一个豆荚里的五粒豆都有什么愿望？</a:t>
            </a:r>
            <a:endParaRPr lang="zh-CN" altLang="en-US" sz="3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3670" y="1489075"/>
            <a:ext cx="4182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飞向广大的世界里去。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1423670" y="2279650"/>
            <a:ext cx="4182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直接飞进太阳里去。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249045" y="2953385"/>
            <a:ext cx="77412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到哪儿就在哪儿住下来，不过还得向前滚。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1423670" y="3618230"/>
            <a:ext cx="41827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该怎么样就怎么样吧！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65810" y="1489075"/>
            <a:ext cx="641350" cy="5664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65810" y="2279650"/>
            <a:ext cx="641350" cy="5664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82320" y="3635375"/>
            <a:ext cx="641350" cy="5664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255" y="2962275"/>
            <a:ext cx="641350" cy="5664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49605" y="2970530"/>
            <a:ext cx="641350" cy="566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20345" y="575945"/>
            <a:ext cx="86823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一个豆荚里的五粒豆后来发生了什么事？</a:t>
            </a:r>
            <a:endParaRPr lang="zh-CN" altLang="en-US" sz="36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405" y="1787525"/>
            <a:ext cx="78244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三粒豆被鸽子吃掉了，一粒豆在水沟里泡涨了，还有一粒在窗台的裂缝里生长、开花。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80390" y="648335"/>
            <a:ext cx="829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读完课文，你有什么问题？提出来。</a:t>
            </a:r>
            <a:endParaRPr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810" y="1335405"/>
            <a:ext cx="79679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豌豆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家庭里的地位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是什么？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6"/>
          <p:cNvSpPr txBox="1"/>
          <p:nvPr/>
        </p:nvSpPr>
        <p:spPr>
          <a:xfrm>
            <a:off x="440055" y="1992630"/>
            <a:ext cx="79679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母亲为什么要把一株豌豆苗称为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一个小花园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409575" y="3084195"/>
            <a:ext cx="796798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小豌豆是怎样长大的？小姑娘又是怎样长好的？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92280" y="74006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591480" y="988005"/>
            <a:ext cx="8455025" cy="5816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一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、我会查字典。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99592" y="1995686"/>
            <a:ext cx="7344816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1.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“豌”是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结构的字，用部首查字法先查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部，再查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383" y="1923678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27290" y="2563039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豆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4722" y="2571750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627534"/>
            <a:ext cx="7344816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“耐”是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结构的字，用部首查字法先查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部，再查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375" y="627534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3274" y="1203598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寸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92714" y="1203598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2283718"/>
            <a:ext cx="7344816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3.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“曾”是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结构的字，用部首查字法先查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，再查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___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画。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3848" y="227500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800" y="2851071"/>
            <a:ext cx="596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2851071"/>
            <a:ext cx="3914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601980" y="628015"/>
            <a:ext cx="7723505" cy="30213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二、在《一个豆荚里的五粒豆》中,最后一粒豆子落在了哪里？(     ) </a:t>
            </a:r>
            <a:endParaRPr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A.一个长满了青苔的裂缝里 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B.直接飞进太阳里去 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C.落到水沟里去了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935" y="356108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5646420" y="1233170"/>
            <a:ext cx="439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A</a:t>
            </a:r>
            <a:endParaRPr lang="en-US" altLang="zh-CN" sz="40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rcRect b="4977"/>
          <a:stretch>
            <a:fillRect/>
          </a:stretch>
        </p:blipFill>
        <p:spPr>
          <a:xfrm>
            <a:off x="-8890" y="-12700"/>
            <a:ext cx="9189085" cy="51644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03630" y="1044575"/>
            <a:ext cx="8077200" cy="243078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indent="457200">
              <a:lnSpc>
                <a:spcPct val="12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梦想的力量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当我充满自信地，朝着梦想的方向迈进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并且毫不畏惧地，过着我理想的生活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457200">
              <a:lnSpc>
                <a:spcPct val="12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成功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会在不期然间忽然降临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!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69060" y="3559810"/>
            <a:ext cx="7091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让我们走进课文，细细品读这篇童话！</a:t>
            </a:r>
            <a:endParaRPr lang="zh-CN" altLang="en-US" sz="3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424231" y="1272316"/>
            <a:ext cx="5040560" cy="17703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+mj-ea"/>
                <a:ea typeface="+mj-ea"/>
              </a:rPr>
              <a:t>阅读课文第</a:t>
            </a:r>
            <a:r>
              <a:rPr lang="en-US" altLang="zh-CN" sz="2800" dirty="0" smtClean="0">
                <a:solidFill>
                  <a:srgbClr val="FF0000"/>
                </a:solidFill>
                <a:latin typeface="+mj-ea"/>
                <a:ea typeface="+mj-ea"/>
              </a:rPr>
              <a:t>1-6</a:t>
            </a:r>
            <a:r>
              <a:rPr lang="zh-CN" altLang="en-US" sz="2800" dirty="0" smtClean="0">
                <a:solidFill>
                  <a:srgbClr val="FF0000"/>
                </a:solidFill>
                <a:latin typeface="+mj-ea"/>
                <a:ea typeface="+mj-ea"/>
              </a:rPr>
              <a:t>自然段</a:t>
            </a:r>
            <a:endParaRPr lang="en-US" altLang="zh-CN" sz="28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 smtClean="0">
                <a:latin typeface="+mj-ea"/>
                <a:ea typeface="+mj-ea"/>
              </a:rPr>
              <a:t>体会普通的豌豆荚在作者笔下是多么的富有情趣。</a:t>
            </a:r>
            <a:endParaRPr lang="zh-CN" altLang="zh-CN" sz="2800" dirty="0" smtClean="0"/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29700" name="AutoShape 4" descr="http://pic.qiantucdn.com/58pic/16/71/01/73n58PICeRK_10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38" name="AutoShape 2" descr="http://himg2.huanqiu.com/attachment2010/2015/0527/19/07/20150527070755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40" name="AutoShape 4" descr="http://himg2.huanqiu.com/attachment2010/2015/0527/19/07/201505270707559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1" name="图片 10" descr="20150527070755960.jpg"/>
          <p:cNvPicPr>
            <a:picLocks noChangeAspect="1"/>
          </p:cNvPicPr>
          <p:nvPr/>
        </p:nvPicPr>
        <p:blipFill>
          <a:blip r:embed="rId2" cstate="print"/>
          <a:srcRect l="11535" t="21505" r="14637" b="32413"/>
          <a:stretch>
            <a:fillRect/>
          </a:stretch>
        </p:blipFill>
        <p:spPr>
          <a:xfrm rot="1670984">
            <a:off x="4985658" y="615858"/>
            <a:ext cx="3987052" cy="186893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63" y="1460510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639" y="2499970"/>
            <a:ext cx="87630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豆荚和豌豆都是绿的，豌豆就以为整个世界都是绿的。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5436096" y="339502"/>
            <a:ext cx="3240360" cy="1800200"/>
          </a:xfrm>
          <a:prstGeom prst="cloudCallout">
            <a:avLst>
              <a:gd name="adj1" fmla="val -30158"/>
              <a:gd name="adj2" fmla="val 7045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solidFill>
                  <a:srgbClr val="FF0000"/>
                </a:solidFill>
              </a:rPr>
              <a:t>坐井观天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4255" y="3219822"/>
            <a:ext cx="3877985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dirty="0" smtClean="0"/>
              <a:t>让你联想到什么寓言故事？</a:t>
            </a:r>
            <a:endParaRPr lang="zh-CN" altLang="en-US" sz="2400" dirty="0"/>
          </a:p>
        </p:txBody>
      </p:sp>
      <p:sp>
        <p:nvSpPr>
          <p:cNvPr id="7" name="云形标注 6"/>
          <p:cNvSpPr/>
          <p:nvPr/>
        </p:nvSpPr>
        <p:spPr>
          <a:xfrm>
            <a:off x="3419872" y="1347614"/>
            <a:ext cx="1440160" cy="720080"/>
          </a:xfrm>
          <a:prstGeom prst="cloudCallout">
            <a:avLst>
              <a:gd name="adj1" fmla="val 4011"/>
              <a:gd name="adj2" fmla="val 96731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</a:rPr>
              <a:t>青蛙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82946" name="AutoShape 2" descr="http://zkres2.myzaker.com/201710/59dd85047f52e9cc03000a46_6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9" name="图片 8" descr="59dd85047f52e9cc03000a46_640.jpg"/>
          <p:cNvPicPr>
            <a:picLocks noChangeAspect="1"/>
          </p:cNvPicPr>
          <p:nvPr/>
        </p:nvPicPr>
        <p:blipFill>
          <a:blip r:embed="rId1" cstate="print"/>
          <a:srcRect l="18107" r="14563" b="10401"/>
          <a:stretch>
            <a:fillRect/>
          </a:stretch>
        </p:blipFill>
        <p:spPr>
          <a:xfrm>
            <a:off x="251520" y="411510"/>
            <a:ext cx="2339752" cy="204330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椭圆 9"/>
          <p:cNvSpPr/>
          <p:nvPr/>
        </p:nvSpPr>
        <p:spPr>
          <a:xfrm>
            <a:off x="3851910" y="2499995"/>
            <a:ext cx="801370" cy="52197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7" grpId="0" animBg="1"/>
      <p:bldP spid="10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20150527070755960.jpg"/>
          <p:cNvPicPr>
            <a:picLocks noChangeAspect="1"/>
          </p:cNvPicPr>
          <p:nvPr/>
        </p:nvPicPr>
        <p:blipFill>
          <a:blip r:embed="rId1" cstate="print"/>
          <a:srcRect l="11535" t="21505" r="14637" b="32413"/>
          <a:stretch>
            <a:fillRect/>
          </a:stretch>
        </p:blipFill>
        <p:spPr>
          <a:xfrm rot="1473695">
            <a:off x="6294001" y="410566"/>
            <a:ext cx="2638835" cy="123695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>
            <a:off x="231140" y="476250"/>
            <a:ext cx="61620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豌豆按照它们在家庭里的地位，坐成一排。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80" y="1343144"/>
            <a:ext cx="4450080" cy="5219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按照从大到小的顺序排列。</a:t>
            </a:r>
            <a:endParaRPr lang="zh-CN" altLang="en-US" sz="2800" dirty="0" smtClean="0"/>
          </a:p>
        </p:txBody>
      </p:sp>
      <p:sp>
        <p:nvSpPr>
          <p:cNvPr id="82946" name="AutoShape 2" descr="http://zkres2.myzaker.com/201710/59dd85047f52e9cc03000a46_6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096260" y="391160"/>
            <a:ext cx="2633345" cy="68897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970" name="AutoShape 2" descr="http://www.zhiwuwang.com/file/upload/201609/29/103134123778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52730" y="2139950"/>
            <a:ext cx="73850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“老这样坐下去，我恐怕会变得僵硬起来。我似乎觉得外面发生了一些事情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我有这种预感！”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652135" y="2125345"/>
            <a:ext cx="1563370" cy="50419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354882" y="3523352"/>
            <a:ext cx="5516880" cy="5219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豌豆越成熟就会变得越来越坚硬。</a:t>
            </a:r>
            <a:endParaRPr lang="zh-CN" altLang="en-US" sz="2800" dirty="0" smtClean="0"/>
          </a:p>
        </p:txBody>
      </p:sp>
      <p:sp>
        <p:nvSpPr>
          <p:cNvPr id="83972" name="AutoShape 4" descr="http://img3.doubanio.com/view/commodity_story/medium/public/p96751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6" name="图片 15" descr="p9675100.jpg"/>
          <p:cNvPicPr>
            <a:picLocks noChangeAspect="1"/>
          </p:cNvPicPr>
          <p:nvPr/>
        </p:nvPicPr>
        <p:blipFill>
          <a:blip r:embed="rId2" cstate="print"/>
          <a:srcRect t="28350" b="4320"/>
          <a:stretch>
            <a:fillRect/>
          </a:stretch>
        </p:blipFill>
        <p:spPr>
          <a:xfrm>
            <a:off x="6965161" y="2859529"/>
            <a:ext cx="2032000" cy="136815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  <p:bldP spid="10" grpId="0" bldLvl="0" animBg="1"/>
      <p:bldP spid="13" grpId="0"/>
      <p:bldP spid="14" grpId="0" bldLvl="0" animBg="1"/>
      <p:bldP spid="1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97660" y="915571"/>
            <a:ext cx="4340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分角色朗读第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7—12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97407" y="1635011"/>
            <a:ext cx="7623644" cy="1198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/>
              </a:rPr>
              <a:t>说说五粒豌豆即将分开时，豌豆们各自的打算，用原文归纳它们的愿望。</a:t>
            </a:r>
            <a:endParaRPr lang="zh-CN" alt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" y="1100455"/>
            <a:ext cx="1281430" cy="1836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rBEhWFLNFRwIAAAAAARhjpd9O4UAAHs7gJ-iI8ABGGm498.jpg!q70_看图王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5665" y="627653"/>
            <a:ext cx="840764" cy="792088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619672" y="4116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</a:rPr>
              <a:t>第一粒豆</a:t>
            </a:r>
            <a:endParaRPr lang="zh-CN" altLang="en-US" sz="32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5900" y="996315"/>
            <a:ext cx="72523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“现在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我要飞向广大的世界里去了！如果你能捉住我，就请你来吧！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”第一粒豌豆说完就飞走了。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235446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</a:rPr>
              <a:t>第二粒豆</a:t>
            </a:r>
            <a:endParaRPr lang="zh-CN" altLang="en-US" sz="32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495" y="2941320"/>
            <a:ext cx="702627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我将直接飞进太阳里去，这才像一粒豌豆呢，而且与我的身份非常相称！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”于是，它也飞走了。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爆炸形 1 6"/>
          <p:cNvSpPr/>
          <p:nvPr/>
        </p:nvSpPr>
        <p:spPr>
          <a:xfrm>
            <a:off x="5549409" y="1584955"/>
            <a:ext cx="3024336" cy="1656184"/>
          </a:xfrm>
          <a:prstGeom prst="irregularSeal1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</a:rPr>
              <a:t>自高自大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pic>
        <p:nvPicPr>
          <p:cNvPr id="8" name="图片 7" descr="rBEhWFLNFRwIAAAAAARhjpd9O4UAAHs7gJ-iI8ABGGm498.jpg!q70_看图王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5665" y="2354853"/>
            <a:ext cx="840764" cy="792088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rBEhWFLNFRwIAAAAAARhjpd9O4UAAHs7gJ-iI8ABGGm498.jpg!q70_看图王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5536" y="627653"/>
            <a:ext cx="840764" cy="792088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619672" y="62753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</a:rPr>
              <a:t>第三、四粒豆</a:t>
            </a:r>
            <a:endParaRPr lang="zh-CN" altLang="en-US" sz="32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885" y="1419225"/>
            <a:ext cx="68091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我们到了哪儿，就在哪儿住下来，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”其余的两粒说，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不过，我们还得向前滚。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爆炸形 1 6"/>
          <p:cNvSpPr/>
          <p:nvPr/>
        </p:nvSpPr>
        <p:spPr>
          <a:xfrm>
            <a:off x="2915920" y="2355850"/>
            <a:ext cx="3568700" cy="1656080"/>
          </a:xfrm>
          <a:prstGeom prst="irregularSeal1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</a:rPr>
              <a:t>不满足现状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  <p:pic>
        <p:nvPicPr>
          <p:cNvPr id="4" name="图片 3" descr="rBEhWFLNFRwIAAAAAARhjpd9O4UAAHs7gJ-iI8ABGGm498.jpg!q70_看图王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5536" y="1631588"/>
            <a:ext cx="840764" cy="792088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rBEhWFLNFRwIAAAAAARhjpd9O4UAAHs7gJ-iI8ABGGm498.jpg!q70_看图王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3528" y="771550"/>
            <a:ext cx="840764" cy="792088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angle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619672" y="62753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rgbClr val="00B050"/>
                </a:solidFill>
              </a:rPr>
              <a:t>第五粒豆</a:t>
            </a:r>
            <a:endParaRPr lang="zh-CN" altLang="en-US" sz="32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5900" y="1212215"/>
            <a:ext cx="72320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该怎么样就怎么样吧！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”最后的那一粒说。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该怎么样就怎么样！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”这粒豆说。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爆炸形 1 6"/>
          <p:cNvSpPr/>
          <p:nvPr/>
        </p:nvSpPr>
        <p:spPr>
          <a:xfrm>
            <a:off x="2215808" y="2072903"/>
            <a:ext cx="4968552" cy="2448272"/>
          </a:xfrm>
          <a:prstGeom prst="irregularSeal1">
            <a:avLst/>
          </a:prstGeom>
          <a:solidFill>
            <a:srgbClr val="00B05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</a:rPr>
              <a:t>随遇而安</a:t>
            </a:r>
            <a:endParaRPr lang="en-US" altLang="zh-CN" sz="2800" b="1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2800" b="1" dirty="0" smtClean="0">
                <a:solidFill>
                  <a:schemeClr val="tx1"/>
                </a:solidFill>
              </a:rPr>
              <a:t>喜欢平静的生活</a:t>
            </a:r>
            <a:endParaRPr lang="zh-CN" altLang="en-US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12925" y="762536"/>
            <a:ext cx="4608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自由朗读第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13—21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12875" y="1553845"/>
            <a:ext cx="712978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最后那粒豌豆有没有实现自己的愿望呢？它是怎样长大的？小姑娘又是怎样长好的？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" y="1285875"/>
            <a:ext cx="1281430" cy="1836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42290" y="1275080"/>
            <a:ext cx="7868285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小豌豆刚到长满青苔的窗台上住下时，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小姑娘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(             )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66925" y="1767840"/>
            <a:ext cx="267525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身体非常虚弱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2290" y="483235"/>
            <a:ext cx="8070850" cy="5835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细读第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13—21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和最后一个自然段，完成填空。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4045" y="2601595"/>
            <a:ext cx="7796530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小豌豆长出了小叶子，小姑娘（              ）。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57275" y="3084195"/>
            <a:ext cx="316801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觉得好了一些了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5" grpId="0" animBg="1"/>
      <p:bldP spid="6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1684" y="738019"/>
            <a:ext cx="3888432" cy="3046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太阳今天在我身上照得怪暖和的。这粒豆子长得好极了，我也会好起来的；我能爬起来，走到温暖的太阳光中去。</a:t>
            </a:r>
            <a:endParaRPr lang="zh-CN" altLang="en-US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42" name="AutoShape 2" descr="http://photocdn.sohu.com/20150803/mp25456468_1438569260882_2_th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 descr="mp25456468_1438569260882_2_th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60032" y="648360"/>
            <a:ext cx="3915882" cy="318475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83260" y="844550"/>
            <a:ext cx="7950835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小豌豆盘绕着绳子向上生长，小姑娘（                   ）。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01115" y="1337310"/>
            <a:ext cx="368236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能够坐一整个钟头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260" y="2232660"/>
            <a:ext cx="7950835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小豌豆开出一朵嫩红色的小花，小姑娘（                               ）。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29197" y="2777103"/>
            <a:ext cx="7272808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脸上洋溢着健康的光彩，眼睛发着亮光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412875" y="1317625"/>
            <a:ext cx="712978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母亲虽然不相信，但她还是仔细地用一根小棍子把豌豆苗支起来，使它不至于被风吹断，这体现了什么？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5" y="1183640"/>
            <a:ext cx="1281430" cy="18364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12875" y="600075"/>
            <a:ext cx="171450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想一想</a:t>
            </a:r>
            <a:endParaRPr lang="zh-CN" altLang="en-US" sz="40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987574"/>
            <a:ext cx="38884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虽然母亲不相信，但她还是仔细地用一根小棍子把这植物支起来，好使它不被风吹断，因为它使她的女儿对生命产生了愉快的想象。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42" name="AutoShape 2" descr="http://photocdn.sohu.com/20150803/mp25456468_1438569260882_2_th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 descr="7f61c191xc4b09c8650bc&amp;690.jpg"/>
          <p:cNvPicPr>
            <a:picLocks noChangeAspect="1"/>
          </p:cNvPicPr>
          <p:nvPr/>
        </p:nvPicPr>
        <p:blipFill>
          <a:blip r:embed="rId1" cstate="print"/>
          <a:srcRect l="15963"/>
          <a:stretch>
            <a:fillRect/>
          </a:stretch>
        </p:blipFill>
        <p:spPr>
          <a:xfrm>
            <a:off x="5004048" y="555526"/>
            <a:ext cx="3759714" cy="335086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圆角矩形 7"/>
          <p:cNvSpPr/>
          <p:nvPr/>
        </p:nvSpPr>
        <p:spPr>
          <a:xfrm>
            <a:off x="467544" y="555526"/>
            <a:ext cx="4536504" cy="352839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tx1"/>
                </a:solidFill>
              </a:rPr>
              <a:t>        </a:t>
            </a:r>
            <a:r>
              <a:rPr lang="zh-CN" altLang="en-US" sz="2400" dirty="0" smtClean="0">
                <a:solidFill>
                  <a:schemeClr val="tx1"/>
                </a:solidFill>
              </a:rPr>
              <a:t>母亲一个细小的动作寄托了对女儿获得重生的渴望，虽然她不相信一株小小的豌豆苗会创造奇迹，但她更愿意让这株豌豆苗陪伴着病中的女儿，给她带来获得重生的力量。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51689" y="1120924"/>
            <a:ext cx="3888432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小姑娘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低下头来，轻轻地吻了一下柔嫩的叶子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。这一天简直像一个节日。</a:t>
            </a:r>
            <a:endParaRPr lang="zh-CN" altLang="en-US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242" name="AutoShape 2" descr="http://photocdn.sohu.com/20150803/mp25456468_1438569260882_2_th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 descr="4a1b1f8fhb52551d5fa3f&amp;69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69356" y="874296"/>
            <a:ext cx="4123287" cy="3354731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3" name="组合 2"/>
          <p:cNvGrpSpPr/>
          <p:nvPr/>
        </p:nvGrpSpPr>
        <p:grpSpPr>
          <a:xfrm>
            <a:off x="2340942" y="3211741"/>
            <a:ext cx="1484630" cy="796290"/>
            <a:chOff x="8049592" y="1942376"/>
            <a:chExt cx="1484630" cy="796290"/>
          </a:xfrm>
        </p:grpSpPr>
        <p:sp>
          <p:nvSpPr>
            <p:cNvPr id="77" name="云形 76"/>
            <p:cNvSpPr/>
            <p:nvPr/>
          </p:nvSpPr>
          <p:spPr>
            <a:xfrm>
              <a:off x="8049592" y="1942376"/>
              <a:ext cx="1484630" cy="79629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21480" y="1995686"/>
              <a:ext cx="110109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喜爱</a:t>
              </a:r>
              <a:endPara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74797" y="3195231"/>
            <a:ext cx="1484630" cy="796290"/>
            <a:chOff x="8049592" y="1942376"/>
            <a:chExt cx="1484630" cy="796290"/>
          </a:xfrm>
        </p:grpSpPr>
        <p:sp>
          <p:nvSpPr>
            <p:cNvPr id="4" name="云形 3"/>
            <p:cNvSpPr/>
            <p:nvPr/>
          </p:nvSpPr>
          <p:spPr>
            <a:xfrm>
              <a:off x="8049592" y="1942376"/>
              <a:ext cx="1484630" cy="79629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7" name="TextBox 75"/>
            <p:cNvSpPr txBox="1"/>
            <p:nvPr/>
          </p:nvSpPr>
          <p:spPr>
            <a:xfrm>
              <a:off x="8221480" y="1995686"/>
              <a:ext cx="110109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感激</a:t>
              </a:r>
              <a:endPara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09245" y="348615"/>
            <a:ext cx="712978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看到开花的豌豆苗，小姑娘有什么表现？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83260" y="1856740"/>
            <a:ext cx="7759065" cy="15455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小姑娘受到豌豆生命力的鼓舞,终于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能够坐起来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,并且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快乐地生活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母亲也对生活充满了希望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。所以说“简直像一个节日”。</a:t>
            </a:r>
            <a:endParaRPr lang="en-US" altLang="zh-CN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260" y="683895"/>
            <a:ext cx="775906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为什么说“这一天简直像一个节日”</a:t>
            </a:r>
            <a:r>
              <a:rPr lang="en-US" altLang="zh-CN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?</a:t>
            </a:r>
            <a:endParaRPr lang="en-US" altLang="zh-CN" sz="3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77390" y="670461"/>
            <a:ext cx="4608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自由朗读第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22—24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77340" y="1291590"/>
            <a:ext cx="7171055" cy="2306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其余几粒豌豆怎样了？你懂得了什么？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小姑娘对豌豆有怎样的感情？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95" y="1193800"/>
            <a:ext cx="1281430" cy="1836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77520" y="614680"/>
            <a:ext cx="8061325" cy="3449955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曾经想飞到广大世界里去的那一粒，它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落到了屋顶的水笕里，被一只鸽子吃掉了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那两粒在地上打滚的豆子也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没有走多远，也被鸽子吃掉了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那本来想飞进太阳里去的豌豆，却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落到了水沟里，在脏水里躺了好几个星期，而且涨得大大的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8000" y="721995"/>
            <a:ext cx="7955915" cy="31934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tx1"/>
                </a:solidFill>
              </a:rPr>
              <a:t>      通过这几粒豌豆，我们懂得了生命的价值不在于志向的大小，而是在于它实际的付出和产生的影响。所以，我们应该要用平淡的心去面对一切。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6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5698"/>
          <a:stretch>
            <a:fillRect/>
          </a:stretch>
        </p:blipFill>
        <p:spPr>
          <a:xfrm>
            <a:off x="-10160" y="-6350"/>
            <a:ext cx="9171940" cy="51485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16940" y="1549400"/>
            <a:ext cx="7613650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zh-CN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zh-CN" sz="4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和同学</a:t>
            </a:r>
            <a:r>
              <a:rPr lang="zh-CN" altLang="en-US" sz="4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交流：</a:t>
            </a:r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伴随着豌豆苗的成长，为什么小女孩的病就慢慢好了呢？</a:t>
            </a:r>
            <a:endParaRPr lang="zh-CN" altLang="en-US" sz="4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54214" y="2955053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8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第三题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805" y="755159"/>
            <a:ext cx="4032448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此刻，顶楼窗子旁那个小女孩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她的脸上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洋溢着健康的光彩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，她的眼睛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发着亮光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正注视着豌豆花，快乐地微笑着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 descr="4a1b1f8fhb52551d5fa3f&amp;69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26000" y="599976"/>
            <a:ext cx="4123287" cy="33547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圆角矩形 3"/>
          <p:cNvSpPr/>
          <p:nvPr/>
        </p:nvSpPr>
        <p:spPr>
          <a:xfrm>
            <a:off x="311150" y="600075"/>
            <a:ext cx="4514850" cy="345186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10000"/>
              </a:lnSpc>
            </a:pPr>
            <a:r>
              <a:rPr lang="en-US" altLang="zh-CN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这个纯真可爱的女孩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在最后一粒豌豆努力地发芽、生长、开花的启示下，获得了战胜疾病的信心和勇气，身体也渐渐恢复了健康。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表达了女孩对这粒豌豆的感激与敬佩之情。</a:t>
            </a:r>
            <a:endParaRPr lang="zh-CN" altLang="en-US" sz="28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第5课题解图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4605" y="-16510"/>
            <a:ext cx="9147810" cy="517652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06780" y="339725"/>
            <a:ext cx="7331075" cy="175323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altLang="zh-CN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       </a:t>
            </a:r>
            <a:r>
              <a:rPr lang="zh-CN" alt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/>
              </a:rPr>
              <a:t>文中五粒豌豆的命运各不相同，如果是你的话，你愿意做哪一颗豌豆？为什么？</a:t>
            </a:r>
            <a:endParaRPr lang="zh-CN" altLang="en-US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419872" y="1131590"/>
            <a:ext cx="2016224" cy="807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 smtClean="0"/>
              <a:t>五颗豌豆各怀不同梦想</a:t>
            </a:r>
            <a:endParaRPr lang="zh-CN" alt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419872" y="2067694"/>
            <a:ext cx="2016224" cy="8070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 smtClean="0"/>
              <a:t>豌豆与女孩共同成长</a:t>
            </a:r>
            <a:endParaRPr lang="zh-CN" alt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701800" y="1427480"/>
            <a:ext cx="1024890" cy="22453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/>
              <a:t>一个豆荚里的五粒豆</a:t>
            </a:r>
            <a:endParaRPr lang="zh-CN" altLang="en-US" sz="2800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3419872" y="3003798"/>
            <a:ext cx="2016224" cy="807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dirty="0" smtClean="0"/>
              <a:t>五颗豌豆结局不同</a:t>
            </a:r>
            <a:endParaRPr lang="zh-CN" alt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6139770" y="973728"/>
            <a:ext cx="767080" cy="3139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eaVert" wrap="none" rtlCol="0">
            <a:spAutoFit/>
          </a:bodyPr>
          <a:lstStyle/>
          <a:p>
            <a:pPr algn="l"/>
            <a:r>
              <a:rPr lang="zh-CN" altLang="en-US" sz="2400" dirty="0" smtClean="0"/>
              <a:t>平实、仁爱、敬重生命</a:t>
            </a:r>
            <a:endParaRPr lang="zh-CN" altLang="en-US" sz="2400" dirty="0" smtClean="0"/>
          </a:p>
          <a:p>
            <a:endParaRPr lang="zh-CN" altLang="en-US" dirty="0"/>
          </a:p>
        </p:txBody>
      </p:sp>
      <p:sp>
        <p:nvSpPr>
          <p:cNvPr id="2" name="左大括号 1"/>
          <p:cNvSpPr/>
          <p:nvPr/>
        </p:nvSpPr>
        <p:spPr>
          <a:xfrm>
            <a:off x="2843530" y="1419225"/>
            <a:ext cx="288290" cy="2304415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左大括号 2"/>
          <p:cNvSpPr/>
          <p:nvPr/>
        </p:nvSpPr>
        <p:spPr>
          <a:xfrm rot="10800000">
            <a:off x="5676900" y="1409065"/>
            <a:ext cx="288290" cy="2304415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 bldLvl="0" animBg="1"/>
      <p:bldP spid="20" grpId="0" bldLvl="0" animBg="1"/>
      <p:bldP spid="34" grpId="0" animBg="1"/>
      <p:bldP spid="41" grpId="0" bldLvl="0" animBg="1"/>
      <p:bldP spid="2" grpId="0" animBg="1"/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08355" y="1362075"/>
            <a:ext cx="7527290" cy="184023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一个豆荚里的五粒豆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的一篇童话，通过描述五粒豆子的经历，赞赏了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的生活态度。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21120" y="14255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安徒生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98625" y="2598420"/>
            <a:ext cx="426593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平实、仁爱、敬重生命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75656" y="1059582"/>
            <a:ext cx="6411784" cy="167584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endParaRPr lang="en-US" altLang="zh-CN" sz="27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475656" y="1059582"/>
            <a:ext cx="66967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7340" y="1146175"/>
            <a:ext cx="867283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一个人的价值，应当看他贡献了什么，而不应当看他取得了什么。     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爱因斯坦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4800" y="2534285"/>
            <a:ext cx="853376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生活就像海洋，只有意志坚强的人，才能到达彼岸。                    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马克思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624205" y="1044575"/>
            <a:ext cx="7665085" cy="2911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一、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“想飞进太阳里”最后“却落到水沟里去了”的那颗豆子自己认为是最了不起的一粒,其性格特点是（     ）</a:t>
            </a:r>
            <a:endParaRPr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indent="20002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A</a:t>
            </a: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.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随遇而安,理想远大  B</a:t>
            </a: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.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充满自信,理想远大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  <a:p>
            <a:pPr indent="20002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C</a:t>
            </a: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.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重视荣誉,不甘落后  D</a:t>
            </a: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.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妄自尊大,自高自傲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74695" y="2046923"/>
            <a:ext cx="707390" cy="6838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D</a:t>
            </a:r>
            <a:endParaRPr lang="en-US" altLang="zh-CN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9512" y="411510"/>
            <a:ext cx="2376264" cy="561692"/>
            <a:chOff x="179512" y="411510"/>
            <a:chExt cx="2376264" cy="561692"/>
          </a:xfrm>
        </p:grpSpPr>
        <p:sp>
          <p:nvSpPr>
            <p:cNvPr id="10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0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3" grpId="0" bldLvl="0" animBg="1"/>
      <p:bldP spid="8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2430" y="581025"/>
            <a:ext cx="8359775" cy="3515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二、为什么说“这一天简直像一个节日”,找出下列理解正确的一项。</a:t>
            </a:r>
            <a:endParaRPr lang="zh-CN" altLang="en-US" sz="3200" b="1" dirty="0">
              <a:solidFill>
                <a:srgbClr val="000000"/>
              </a:solidFill>
              <a:cs typeface="Times New Roman" panose="02020503050405090304" charset="0"/>
            </a:endParaRPr>
          </a:p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节日里总是鲜花盛开,现在豌豆花开了,所以说“简直像一个节日”。（    ）</a:t>
            </a:r>
            <a:endParaRPr lang="zh-CN" altLang="en-US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孩子在节日里总是快乐的.小姑娘在那一天特别高兴,所以说“简直像一个节日”。（    ）</a:t>
            </a:r>
            <a:endParaRPr lang="zh-CN" altLang="en-US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2430" y="837248"/>
            <a:ext cx="8359775" cy="30232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小姑娘受到豌豆生命力的鼓舞,终于能够坐起来,并且快乐地生活,母亲也对生活充满了希望。所以说“简直像一个节日”。（    ）</a:t>
            </a:r>
            <a:endParaRPr lang="zh-CN" altLang="en-US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4.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豌豆从落到窗台到发芽,展示着顽强的生命力,今天它终于开花了,所以说“简直像一个节日”。（    ）</a:t>
            </a:r>
            <a:endParaRPr lang="zh-CN" altLang="en-US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72705" y="1699895"/>
            <a:ext cx="7442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√</a:t>
            </a:r>
            <a:endParaRPr lang="en-US" altLang="zh-CN" sz="4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5660" y="2099945"/>
            <a:ext cx="766000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那粒飞进"长满了青苔的裂缝里去"的豌豆,最值得称赞,因为它发芽、开花,给窗子里的躺着的一个生病的小女孩带来了愉快和生机。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3905" y="588010"/>
            <a:ext cx="78701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三、在五粒豆子中,你觉得最值得称赞的是哪一粒?说说你的理解。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3421</Words>
  <Application>WPS 演示</Application>
  <PresentationFormat>全屏显示(16:9)</PresentationFormat>
  <Paragraphs>431</Paragraphs>
  <Slides>46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69" baseType="lpstr">
      <vt:lpstr>Arial</vt:lpstr>
      <vt:lpstr>方正书宋_GBK</vt:lpstr>
      <vt:lpstr>Wingdings</vt:lpstr>
      <vt:lpstr>黑体</vt:lpstr>
      <vt:lpstr>楷体</vt:lpstr>
      <vt:lpstr>楷体-简</vt:lpstr>
      <vt:lpstr>Calibri</vt:lpstr>
      <vt:lpstr>宋体</vt:lpstr>
      <vt:lpstr>汉语拼音</vt:lpstr>
      <vt:lpstr>幼圆</vt:lpstr>
      <vt:lpstr>华文楷体</vt:lpstr>
      <vt:lpstr>Times New Roman</vt:lpstr>
      <vt:lpstr>行楷-简</vt:lpstr>
      <vt:lpstr>汉仪中黑KW</vt:lpstr>
      <vt:lpstr>微软雅黑</vt:lpstr>
      <vt:lpstr>汉仪旗黑KW</vt:lpstr>
      <vt:lpstr>宋体</vt:lpstr>
      <vt:lpstr>Arial Unicode MS</vt:lpstr>
      <vt:lpstr>Helvetica Neue</vt:lpstr>
      <vt:lpstr>汉仪书宋二KW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120</cp:revision>
  <dcterms:created xsi:type="dcterms:W3CDTF">2019-07-04T09:43:01Z</dcterms:created>
  <dcterms:modified xsi:type="dcterms:W3CDTF">2019-07-04T09:43:01Z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