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48" r:id="rId1"/>
  </p:sldMasterIdLst>
  <p:notesMasterIdLst>
    <p:notesMasterId r:id="rId5"/>
  </p:notesMasterIdLst>
  <p:handoutMasterIdLst>
    <p:handoutMasterId r:id="rId17"/>
  </p:handoutMasterIdLst>
  <p:sldIdLst>
    <p:sldId id="545" r:id="rId3"/>
    <p:sldId id="954" r:id="rId4"/>
    <p:sldId id="953" r:id="rId6"/>
    <p:sldId id="846" r:id="rId7"/>
    <p:sldId id="845" r:id="rId8"/>
    <p:sldId id="936" r:id="rId9"/>
    <p:sldId id="940" r:id="rId10"/>
    <p:sldId id="939" r:id="rId11"/>
    <p:sldId id="893" r:id="rId12"/>
    <p:sldId id="897" r:id="rId13"/>
    <p:sldId id="898" r:id="rId14"/>
    <p:sldId id="942" r:id="rId15"/>
    <p:sldId id="941" r:id="rId16"/>
  </p:sldIdLst>
  <p:sldSz cx="9144000" cy="5143500" type="screen16x9"/>
  <p:notesSz cx="6858000" cy="9144000"/>
  <p:embeddedFontLst>
    <p:embeddedFont>
      <p:font typeface="Calibri" pitchFamily="34" charset="0"/>
      <p:regular r:id="rId21"/>
      <p:bold r:id="rId22"/>
      <p:italic r:id="rId23"/>
      <p:boldItalic r:id="rId24"/>
    </p:embeddedFont>
    <p:embeddedFont>
      <p:font typeface="黑体" charset="-122"/>
      <p:regular r:id="rId25"/>
    </p:embeddedFont>
    <p:embeddedFont>
      <p:font typeface="楷体" pitchFamily="49" charset="-122"/>
      <p:regular r:id="rId26"/>
    </p:embeddedFont>
    <p:embeddedFont>
      <p:font typeface="汉语拼音" pitchFamily="34" charset="0"/>
      <p:regular r:id="rId27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20CEB7BA-57BC-404C-9576-6A7C589B65E2}">
          <p14:sldIdLst>
            <p14:sldId id="545"/>
            <p14:sldId id="954"/>
            <p14:sldId id="953"/>
            <p14:sldId id="846"/>
            <p14:sldId id="845"/>
            <p14:sldId id="936"/>
            <p14:sldId id="940"/>
            <p14:sldId id="939"/>
            <p14:sldId id="893"/>
            <p14:sldId id="897"/>
            <p14:sldId id="898"/>
            <p14:sldId id="942"/>
            <p14:sldId id="941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2E2ED0"/>
    <a:srgbClr val="0070C0"/>
    <a:srgbClr val="FF6600"/>
    <a:srgbClr val="009900"/>
    <a:srgbClr val="FF9933"/>
    <a:srgbClr val="EE6060"/>
    <a:srgbClr val="FF9F9F"/>
    <a:srgbClr val="FFBF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245" autoAdjust="0"/>
    <p:restoredTop sz="94660"/>
  </p:normalViewPr>
  <p:slideViewPr>
    <p:cSldViewPr>
      <p:cViewPr varScale="1">
        <p:scale>
          <a:sx n="144" d="100"/>
          <a:sy n="144" d="100"/>
        </p:scale>
        <p:origin x="-684" y="-90"/>
      </p:cViewPr>
      <p:guideLst>
        <p:guide orient="horz" pos="1534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7" Type="http://schemas.openxmlformats.org/officeDocument/2006/relationships/font" Target="fonts/font7.fntdata"/><Relationship Id="rId26" Type="http://schemas.openxmlformats.org/officeDocument/2006/relationships/font" Target="fonts/font6.fntdata"/><Relationship Id="rId25" Type="http://schemas.openxmlformats.org/officeDocument/2006/relationships/font" Target="fonts/font5.fntdata"/><Relationship Id="rId24" Type="http://schemas.openxmlformats.org/officeDocument/2006/relationships/font" Target="fonts/font4.fntdata"/><Relationship Id="rId23" Type="http://schemas.openxmlformats.org/officeDocument/2006/relationships/font" Target="fonts/font3.fntdata"/><Relationship Id="rId22" Type="http://schemas.openxmlformats.org/officeDocument/2006/relationships/font" Target="fonts/font2.fntdata"/><Relationship Id="rId21" Type="http://schemas.openxmlformats.org/officeDocument/2006/relationships/font" Target="fonts/font1.fntdata"/><Relationship Id="rId20" Type="http://schemas.openxmlformats.org/officeDocument/2006/relationships/tableStyles" Target="tableStyles.xml"/><Relationship Id="rId2" Type="http://schemas.openxmlformats.org/officeDocument/2006/relationships/theme" Target="theme/theme1.xml"/><Relationship Id="rId19" Type="http://schemas.openxmlformats.org/officeDocument/2006/relationships/viewProps" Target="viewProps.xml"/><Relationship Id="rId18" Type="http://schemas.openxmlformats.org/officeDocument/2006/relationships/presProps" Target="presProps.xml"/><Relationship Id="rId17" Type="http://schemas.openxmlformats.org/officeDocument/2006/relationships/handoutMaster" Target="handoutMasters/handoutMaster1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2E35E-6DB1-4671-AA13-E9173BD066D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534" y="685800"/>
            <a:ext cx="6094934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CBEE1-2FDF-4E67-B289-6F0CB0ED400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22C2E-CAB4-4932-B1DA-131F1D28A5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CBEE1-2FDF-4E67-B289-6F0CB0ED400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22C2E-CAB4-4932-B1DA-131F1D28A5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CBEE1-2FDF-4E67-B289-6F0CB0ED400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22C2E-CAB4-4932-B1DA-131F1D28A5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CBEE1-2FDF-4E67-B289-6F0CB0ED4004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22C2E-CAB4-4932-B1DA-131F1D28A5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CBEE1-2FDF-4E67-B289-6F0CB0ED4004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22C2E-CAB4-4932-B1DA-131F1D28A5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CBEE1-2FDF-4E67-B289-6F0CB0ED4004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22C2E-CAB4-4932-B1DA-131F1D28A5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CBEE1-2FDF-4E67-B289-6F0CB0ED4004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22C2E-CAB4-4932-B1DA-131F1D28A5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CBEE1-2FDF-4E67-B289-6F0CB0ED4004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22C2E-CAB4-4932-B1DA-131F1D28A5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CBEE1-2FDF-4E67-B289-6F0CB0ED4004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22C2E-CAB4-4932-B1DA-131F1D28A5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CBEE1-2FDF-4E67-B289-6F0CB0ED400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22C2E-CAB4-4932-B1DA-131F1D28A5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D7636-5BE1-44BC-BB5F-15739D9E18E1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C0E1D-24C4-406F-9615-DBDA8D2D1F9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D7636-5BE1-44BC-BB5F-15739D9E18E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C0E1D-24C4-406F-9615-DBDA8D2D1F9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7" Type="http://schemas.openxmlformats.org/officeDocument/2006/relationships/theme" Target="../theme/theme1.xml"/><Relationship Id="rId16" Type="http://schemas.openxmlformats.org/officeDocument/2006/relationships/image" Target="../media/image1.jpeg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71" y="4768096"/>
            <a:ext cx="2133933" cy="2738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DCBEE1-2FDF-4E67-B289-6F0CB0ED400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688" y="4768096"/>
            <a:ext cx="2894862" cy="2738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034" y="4768096"/>
            <a:ext cx="2133933" cy="2738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B22C2E-CAB4-4932-B1DA-131F1D28A512}" type="slidenum">
              <a:rPr lang="zh-CN" altLang="en-US" smtClean="0"/>
            </a:fld>
            <a:endParaRPr lang="zh-CN" altLang="en-US"/>
          </a:p>
        </p:txBody>
      </p:sp>
      <p:pic>
        <p:nvPicPr>
          <p:cNvPr id="1026" name="Picture 2" descr="C:\Users\wzsdth\Desktop\图片1_副本.jpg"/>
          <p:cNvPicPr>
            <a:picLocks noChangeAspect="1" noChangeArrowheads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488817"/>
            <a:ext cx="9163795" cy="1676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组合 1"/>
          <p:cNvGrpSpPr/>
          <p:nvPr userDrawn="1"/>
        </p:nvGrpSpPr>
        <p:grpSpPr>
          <a:xfrm>
            <a:off x="1" y="92978"/>
            <a:ext cx="2771800" cy="275590"/>
            <a:chOff x="1" y="92978"/>
            <a:chExt cx="2771800" cy="275590"/>
          </a:xfrm>
        </p:grpSpPr>
        <p:sp>
          <p:nvSpPr>
            <p:cNvPr id="3" name="矩形 2"/>
            <p:cNvSpPr/>
            <p:nvPr userDrawn="1"/>
          </p:nvSpPr>
          <p:spPr>
            <a:xfrm flipH="1">
              <a:off x="1" y="123478"/>
              <a:ext cx="2771800" cy="216000"/>
            </a:xfrm>
            <a:prstGeom prst="rect">
              <a:avLst/>
            </a:prstGeom>
            <a:gradFill flip="none" rotWithShape="1">
              <a:gsLst>
                <a:gs pos="40000">
                  <a:schemeClr val="accent5">
                    <a:lumMod val="60000"/>
                    <a:lumOff val="40000"/>
                  </a:schemeClr>
                </a:gs>
                <a:gs pos="97000">
                  <a:schemeClr val="bg1">
                    <a:alpha val="0"/>
                  </a:schemeClr>
                </a:gs>
                <a:gs pos="70000">
                  <a:schemeClr val="accent5">
                    <a:lumMod val="40000"/>
                    <a:lumOff val="60000"/>
                    <a:alpha val="76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" name="文本框 10"/>
            <p:cNvSpPr txBox="1"/>
            <p:nvPr userDrawn="1"/>
          </p:nvSpPr>
          <p:spPr>
            <a:xfrm>
              <a:off x="193237" y="92978"/>
              <a:ext cx="792480" cy="27559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1200" dirty="0">
                  <a:latin typeface="黑体" pitchFamily="49" charset="-122"/>
                  <a:ea typeface="黑体" pitchFamily="49" charset="-122"/>
                </a:rPr>
                <a:t>语文园地</a:t>
              </a:r>
              <a:endParaRPr kumimoji="1" lang="zh-CN" altLang="en-US" sz="1200" dirty="0">
                <a:latin typeface="黑体" pitchFamily="49" charset="-122"/>
                <a:ea typeface="黑体" pitchFamily="49" charset="-122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ransition/>
  <p:timing>
    <p:tnLst>
      <p:par>
        <p:cTn id="1" dur="indefinite" restart="never" nodeType="tmRoot"/>
      </p:par>
    </p:tnLst>
  </p:timing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15000"/>
        </a:spcBef>
        <a:buFont typeface="Arial" panose="020B060402020209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15000"/>
        </a:spcBef>
        <a:buFont typeface="Arial" panose="020B060402020209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150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15000"/>
        </a:spcBef>
        <a:buFont typeface="Arial" panose="020B060402020209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15000"/>
        </a:spcBef>
        <a:buFont typeface="Arial" panose="020B060402020209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6585" indent="-171450" algn="l" defTabSz="685800" rtl="0" eaLnBrk="1" latinLnBrk="0" hangingPunct="1">
        <a:spcBef>
          <a:spcPct val="15000"/>
        </a:spcBef>
        <a:buFont typeface="Arial" panose="020B060402020209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9485" indent="-171450" algn="l" defTabSz="685800" rtl="0" eaLnBrk="1" latinLnBrk="0" hangingPunct="1">
        <a:spcBef>
          <a:spcPct val="15000"/>
        </a:spcBef>
        <a:buFont typeface="Arial" panose="020B060402020209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2385" indent="-171450" algn="l" defTabSz="685800" rtl="0" eaLnBrk="1" latinLnBrk="0" hangingPunct="1">
        <a:spcBef>
          <a:spcPct val="15000"/>
        </a:spcBef>
        <a:buFont typeface="Arial" panose="020B060402020209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5285" indent="-171450" algn="l" defTabSz="685800" rtl="0" eaLnBrk="1" latinLnBrk="0" hangingPunct="1">
        <a:spcBef>
          <a:spcPct val="15000"/>
        </a:spcBef>
        <a:buFont typeface="Arial" panose="020B060402020209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80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9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8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1.xml"/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15.xml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15.xml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15.xml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15.xml"/><Relationship Id="rId2" Type="http://schemas.openxmlformats.org/officeDocument/2006/relationships/image" Target="../media/image8.jpeg"/><Relationship Id="rId1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5.xml"/><Relationship Id="rId1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5.xml"/><Relationship Id="rId1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15.xml"/><Relationship Id="rId2" Type="http://schemas.openxmlformats.org/officeDocument/2006/relationships/image" Target="../media/image7.png"/><Relationship Id="rId1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5.xml"/><Relationship Id="rId1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5.xml"/><Relationship Id="rId1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5.xml"/><Relationship Id="rId1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91Q58PICtZ5_1024[1]"/>
          <p:cNvPicPr>
            <a:picLocks noChangeAspect="1"/>
          </p:cNvPicPr>
          <p:nvPr/>
        </p:nvPicPr>
        <p:blipFill>
          <a:blip r:embed="rId1" cstate="print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l="16858" t="12756" r="13882" b="27205"/>
          <a:stretch>
            <a:fillRect/>
          </a:stretch>
        </p:blipFill>
        <p:spPr>
          <a:xfrm>
            <a:off x="361530" y="1275853"/>
            <a:ext cx="2519756" cy="2184424"/>
          </a:xfrm>
          <a:prstGeom prst="rect">
            <a:avLst/>
          </a:prstGeom>
        </p:spPr>
      </p:pic>
      <p:pic>
        <p:nvPicPr>
          <p:cNvPr id="5" name="图片 4" descr="09758PICqUQ_1024[1]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990704" y="303593"/>
            <a:ext cx="1470890" cy="1470890"/>
          </a:xfrm>
          <a:prstGeom prst="rect">
            <a:avLst/>
          </a:prstGeom>
        </p:spPr>
      </p:pic>
      <p:pic>
        <p:nvPicPr>
          <p:cNvPr id="2" name="图片 1" descr="12040205[1]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t="73664" b="4943"/>
          <a:stretch>
            <a:fillRect/>
          </a:stretch>
        </p:blipFill>
        <p:spPr>
          <a:xfrm>
            <a:off x="3303310" y="3621543"/>
            <a:ext cx="5720180" cy="1263212"/>
          </a:xfrm>
          <a:prstGeom prst="snip2Same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2060103" y="3501033"/>
            <a:ext cx="309880" cy="2990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zh-CN" altLang="en-US" sz="1350"/>
          </a:p>
        </p:txBody>
      </p:sp>
      <p:sp>
        <p:nvSpPr>
          <p:cNvPr id="7" name="矩形 6"/>
          <p:cNvSpPr/>
          <p:nvPr/>
        </p:nvSpPr>
        <p:spPr>
          <a:xfrm>
            <a:off x="3272650" y="1774356"/>
            <a:ext cx="3855720" cy="119888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  <a:scene3d>
              <a:camera prst="orthographicFront"/>
              <a:lightRig rig="threePt" dir="t">
                <a:rot lat="0" lon="0" rev="0"/>
              </a:lightRig>
            </a:scene3d>
            <a:sp3d extrusionH="120650" prstMaterial="matte"/>
          </a:bodyPr>
          <a:lstStyle/>
          <a:p>
            <a:pPr algn="ctr"/>
            <a:r>
              <a:rPr lang="zh-CN" altLang="en-US" sz="7200" b="1" dirty="0">
                <a:ln>
                  <a:gradFill>
                    <a:gsLst>
                      <a:gs pos="98000">
                        <a:srgbClr val="F88C89"/>
                      </a:gs>
                      <a:gs pos="86000">
                        <a:srgbClr val="F8D078"/>
                      </a:gs>
                      <a:gs pos="73000">
                        <a:srgbClr val="BAD172"/>
                      </a:gs>
                      <a:gs pos="62000">
                        <a:srgbClr val="BEC7AF"/>
                      </a:gs>
                      <a:gs pos="50000">
                        <a:srgbClr val="83D9E3"/>
                      </a:gs>
                      <a:gs pos="37000">
                        <a:srgbClr val="9C61DF"/>
                      </a:gs>
                      <a:gs pos="24000">
                        <a:srgbClr val="CA78E1"/>
                      </a:gs>
                      <a:gs pos="12000">
                        <a:srgbClr val="E564DF"/>
                      </a:gs>
                      <a:gs pos="0">
                        <a:srgbClr val="F86CC0"/>
                      </a:gs>
                    </a:gsLst>
                    <a:lin ang="0"/>
                  </a:gradFill>
                </a:ln>
                <a:gradFill>
                  <a:gsLst>
                    <a:gs pos="79000">
                      <a:srgbClr val="CCFF66"/>
                    </a:gs>
                    <a:gs pos="94000">
                      <a:srgbClr val="FFFF00">
                        <a:alpha val="50000"/>
                      </a:srgbClr>
                    </a:gs>
                    <a:gs pos="70000">
                      <a:srgbClr val="00FF00">
                        <a:alpha val="13000"/>
                      </a:srgbClr>
                    </a:gs>
                    <a:gs pos="56000">
                      <a:srgbClr val="00FFFF">
                        <a:alpha val="50000"/>
                      </a:srgbClr>
                    </a:gs>
                    <a:gs pos="43000">
                      <a:srgbClr val="00FFFF">
                        <a:alpha val="13000"/>
                      </a:srgbClr>
                    </a:gs>
                    <a:gs pos="22000">
                      <a:srgbClr val="FF00FF">
                        <a:alpha val="50000"/>
                      </a:srgbClr>
                    </a:gs>
                    <a:gs pos="33000">
                      <a:srgbClr val="9900FF">
                        <a:alpha val="50000"/>
                      </a:srgbClr>
                    </a:gs>
                    <a:gs pos="5000">
                      <a:srgbClr val="FF00FF">
                        <a:alpha val="50000"/>
                      </a:srgbClr>
                    </a:gs>
                    <a:gs pos="0">
                      <a:srgbClr val="FF3300">
                        <a:alpha val="50000"/>
                      </a:srgbClr>
                    </a:gs>
                    <a:gs pos="100000">
                      <a:srgbClr val="FF3300">
                        <a:alpha val="30000"/>
                      </a:srgbClr>
                    </a:gs>
                  </a:gsLst>
                  <a:lin ang="0"/>
                </a:gradFill>
                <a:effectLst>
                  <a:outerShdw blurRad="50800" dist="38100" algn="l" rotWithShape="0">
                    <a:srgbClr val="CC00CC">
                      <a:alpha val="40000"/>
                    </a:srgbClr>
                  </a:outerShdw>
                </a:effectLst>
              </a:rPr>
              <a:t>语</a:t>
            </a:r>
            <a:r>
              <a:rPr lang="zh-CN" altLang="en-US" sz="7200" b="1" dirty="0" smtClean="0">
                <a:ln>
                  <a:gradFill>
                    <a:gsLst>
                      <a:gs pos="98000">
                        <a:srgbClr val="F88C89"/>
                      </a:gs>
                      <a:gs pos="86000">
                        <a:srgbClr val="F8D078"/>
                      </a:gs>
                      <a:gs pos="73000">
                        <a:srgbClr val="BAD172"/>
                      </a:gs>
                      <a:gs pos="62000">
                        <a:srgbClr val="BEC7AF"/>
                      </a:gs>
                      <a:gs pos="50000">
                        <a:srgbClr val="83D9E3"/>
                      </a:gs>
                      <a:gs pos="37000">
                        <a:srgbClr val="9C61DF"/>
                      </a:gs>
                      <a:gs pos="24000">
                        <a:srgbClr val="CA78E1"/>
                      </a:gs>
                      <a:gs pos="12000">
                        <a:srgbClr val="E564DF"/>
                      </a:gs>
                      <a:gs pos="0">
                        <a:srgbClr val="F86CC0"/>
                      </a:gs>
                    </a:gsLst>
                    <a:lin ang="0"/>
                  </a:gradFill>
                </a:ln>
                <a:gradFill>
                  <a:gsLst>
                    <a:gs pos="79000">
                      <a:srgbClr val="CCFF66"/>
                    </a:gs>
                    <a:gs pos="94000">
                      <a:srgbClr val="FFFF00">
                        <a:alpha val="50000"/>
                      </a:srgbClr>
                    </a:gs>
                    <a:gs pos="70000">
                      <a:srgbClr val="00FF00">
                        <a:alpha val="13000"/>
                      </a:srgbClr>
                    </a:gs>
                    <a:gs pos="56000">
                      <a:srgbClr val="00FFFF">
                        <a:alpha val="50000"/>
                      </a:srgbClr>
                    </a:gs>
                    <a:gs pos="43000">
                      <a:srgbClr val="00FFFF">
                        <a:alpha val="13000"/>
                      </a:srgbClr>
                    </a:gs>
                    <a:gs pos="22000">
                      <a:srgbClr val="FF00FF">
                        <a:alpha val="50000"/>
                      </a:srgbClr>
                    </a:gs>
                    <a:gs pos="33000">
                      <a:srgbClr val="9900FF">
                        <a:alpha val="50000"/>
                      </a:srgbClr>
                    </a:gs>
                    <a:gs pos="5000">
                      <a:srgbClr val="FF00FF">
                        <a:alpha val="50000"/>
                      </a:srgbClr>
                    </a:gs>
                    <a:gs pos="0">
                      <a:srgbClr val="FF3300">
                        <a:alpha val="50000"/>
                      </a:srgbClr>
                    </a:gs>
                    <a:gs pos="100000">
                      <a:srgbClr val="FF3300">
                        <a:alpha val="30000"/>
                      </a:srgbClr>
                    </a:gs>
                  </a:gsLst>
                  <a:lin ang="0"/>
                </a:gradFill>
                <a:effectLst>
                  <a:outerShdw blurRad="50800" dist="38100" algn="l" rotWithShape="0">
                    <a:srgbClr val="CC00CC">
                      <a:alpha val="40000"/>
                    </a:srgbClr>
                  </a:outerShdw>
                </a:effectLst>
              </a:rPr>
              <a:t>文园地</a:t>
            </a:r>
            <a:endParaRPr lang="zh-CN" altLang="en-US" sz="7200" b="1" dirty="0" smtClean="0">
              <a:ln>
                <a:gradFill>
                  <a:gsLst>
                    <a:gs pos="98000">
                      <a:srgbClr val="F88C89"/>
                    </a:gs>
                    <a:gs pos="86000">
                      <a:srgbClr val="F8D078"/>
                    </a:gs>
                    <a:gs pos="73000">
                      <a:srgbClr val="BAD172"/>
                    </a:gs>
                    <a:gs pos="62000">
                      <a:srgbClr val="BEC7AF"/>
                    </a:gs>
                    <a:gs pos="50000">
                      <a:srgbClr val="83D9E3"/>
                    </a:gs>
                    <a:gs pos="37000">
                      <a:srgbClr val="9C61DF"/>
                    </a:gs>
                    <a:gs pos="24000">
                      <a:srgbClr val="CA78E1"/>
                    </a:gs>
                    <a:gs pos="12000">
                      <a:srgbClr val="E564DF"/>
                    </a:gs>
                    <a:gs pos="0">
                      <a:srgbClr val="F86CC0"/>
                    </a:gs>
                  </a:gsLst>
                  <a:lin ang="0"/>
                </a:gradFill>
              </a:ln>
              <a:gradFill>
                <a:gsLst>
                  <a:gs pos="79000">
                    <a:srgbClr val="CCFF66"/>
                  </a:gs>
                  <a:gs pos="94000">
                    <a:srgbClr val="FFFF00">
                      <a:alpha val="50000"/>
                    </a:srgbClr>
                  </a:gs>
                  <a:gs pos="70000">
                    <a:srgbClr val="00FF00">
                      <a:alpha val="13000"/>
                    </a:srgbClr>
                  </a:gs>
                  <a:gs pos="56000">
                    <a:srgbClr val="00FFFF">
                      <a:alpha val="50000"/>
                    </a:srgbClr>
                  </a:gs>
                  <a:gs pos="43000">
                    <a:srgbClr val="00FFFF">
                      <a:alpha val="13000"/>
                    </a:srgbClr>
                  </a:gs>
                  <a:gs pos="22000">
                    <a:srgbClr val="FF00FF">
                      <a:alpha val="50000"/>
                    </a:srgbClr>
                  </a:gs>
                  <a:gs pos="33000">
                    <a:srgbClr val="9900FF">
                      <a:alpha val="50000"/>
                    </a:srgbClr>
                  </a:gs>
                  <a:gs pos="5000">
                    <a:srgbClr val="FF00FF">
                      <a:alpha val="50000"/>
                    </a:srgbClr>
                  </a:gs>
                  <a:gs pos="0">
                    <a:srgbClr val="FF3300">
                      <a:alpha val="50000"/>
                    </a:srgbClr>
                  </a:gs>
                  <a:gs pos="100000">
                    <a:srgbClr val="FF3300">
                      <a:alpha val="30000"/>
                    </a:srgbClr>
                  </a:gs>
                </a:gsLst>
                <a:lin ang="0"/>
              </a:gradFill>
              <a:effectLst>
                <a:outerShdw blurRad="50800" dist="38100" algn="l" rotWithShape="0">
                  <a:srgbClr val="CC00CC">
                    <a:alpha val="40000"/>
                  </a:srgbClr>
                </a:outerShdw>
              </a:effectLst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-2540" y="105410"/>
            <a:ext cx="4495800" cy="276999"/>
            <a:chOff x="-43001" y="136086"/>
            <a:chExt cx="4176534" cy="276999"/>
          </a:xfrm>
          <a:solidFill>
            <a:schemeClr val="bg1"/>
          </a:solidFill>
        </p:grpSpPr>
        <p:sp>
          <p:nvSpPr>
            <p:cNvPr id="8" name="矩形 7"/>
            <p:cNvSpPr/>
            <p:nvPr/>
          </p:nvSpPr>
          <p:spPr>
            <a:xfrm flipH="1">
              <a:off x="-36512" y="159581"/>
              <a:ext cx="4170045" cy="25209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" name="文本框 1"/>
            <p:cNvSpPr txBox="1"/>
            <p:nvPr/>
          </p:nvSpPr>
          <p:spPr>
            <a:xfrm>
              <a:off x="-43001" y="136086"/>
              <a:ext cx="2577322" cy="276999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200" dirty="0" smtClean="0">
                  <a:latin typeface="黑体" pitchFamily="49" charset="-122"/>
                  <a:ea typeface="黑体" pitchFamily="49" charset="-122"/>
                </a:rPr>
                <a:t>   </a:t>
              </a:r>
              <a:r>
                <a:rPr kumimoji="1" lang="zh-CN" altLang="en-US" sz="1200" dirty="0" smtClean="0">
                  <a:latin typeface="黑体" pitchFamily="49" charset="-122"/>
                  <a:ea typeface="黑体" pitchFamily="49" charset="-122"/>
                </a:rPr>
                <a:t>人教版  </a:t>
              </a:r>
              <a:r>
                <a:rPr kumimoji="1" lang="zh-CN" altLang="en-US" sz="1200" dirty="0">
                  <a:latin typeface="黑体" pitchFamily="49" charset="-122"/>
                  <a:ea typeface="黑体" pitchFamily="49" charset="-122"/>
                </a:rPr>
                <a:t>语文  四</a:t>
              </a:r>
              <a:r>
                <a:rPr kumimoji="1" lang="zh-CN" altLang="en-US" sz="1200" dirty="0" smtClean="0">
                  <a:latin typeface="黑体" pitchFamily="49" charset="-122"/>
                  <a:ea typeface="黑体" pitchFamily="49" charset="-122"/>
                </a:rPr>
                <a:t>年级  上册</a:t>
              </a:r>
              <a:endParaRPr kumimoji="1" lang="zh-CN" altLang="en-US" sz="1200" dirty="0">
                <a:latin typeface="黑体" pitchFamily="49" charset="-122"/>
                <a:ea typeface="黑体" pitchFamily="49" charset="-122"/>
              </a:endParaRPr>
            </a:p>
          </p:txBody>
        </p:sp>
      </p:grpSp>
    </p:spTree>
    <p:custDataLst>
      <p:tags r:id="rId4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同侧圆角矩形 28"/>
          <p:cNvSpPr/>
          <p:nvPr/>
        </p:nvSpPr>
        <p:spPr>
          <a:xfrm rot="5400000">
            <a:off x="3238928" y="-794624"/>
            <a:ext cx="3639022" cy="7345965"/>
          </a:xfrm>
          <a:prstGeom prst="round2SameRect">
            <a:avLst>
              <a:gd name="adj1" fmla="val 50000"/>
              <a:gd name="adj2" fmla="val 0"/>
            </a:avLst>
          </a:prstGeom>
          <a:noFill/>
          <a:ln w="22225" cmpd="dbl">
            <a:solidFill>
              <a:schemeClr val="accent5">
                <a:lumMod val="60000"/>
                <a:lumOff val="40000"/>
              </a:schemeClr>
            </a:solidFill>
            <a:prstDash val="sysDash"/>
          </a:ln>
          <a:effectLst>
            <a:outerShdw blurRad="254000" dist="50800" dir="2700000" algn="tl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 dirty="0"/>
          </a:p>
        </p:txBody>
      </p:sp>
      <p:sp>
        <p:nvSpPr>
          <p:cNvPr id="6" name="文本框 5"/>
          <p:cNvSpPr txBox="1"/>
          <p:nvPr/>
        </p:nvSpPr>
        <p:spPr>
          <a:xfrm>
            <a:off x="1439471" y="1328919"/>
            <a:ext cx="6727062" cy="3192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en-US" altLang="zh-CN" sz="2400" b="1" dirty="0" smtClean="0">
                <a:effectLst/>
                <a:latin typeface="楷体" panose="02010609060101010101" charset="-122"/>
                <a:ea typeface="楷体" panose="02010609060101010101" charset="-122"/>
                <a:sym typeface="+mn-ea"/>
              </a:rPr>
              <a:t>1.</a:t>
            </a:r>
            <a:r>
              <a:rPr lang="zh-CN" altLang="en-US" sz="2400" b="1" dirty="0" smtClean="0">
                <a:effectLst/>
                <a:latin typeface="楷体" panose="02010609060101010101" charset="-122"/>
                <a:ea typeface="楷体" panose="02010609060101010101" charset="-122"/>
                <a:sym typeface="+mn-ea"/>
              </a:rPr>
              <a:t>阅读的时候我要动脑筋思考，积极提出问题。 </a:t>
            </a:r>
            <a:r>
              <a:rPr lang="en-US" altLang="zh-CN" sz="2400" b="1" dirty="0" smtClean="0">
                <a:effectLst/>
                <a:latin typeface="楷体" panose="02010609060101010101" charset="-122"/>
                <a:ea typeface="楷体" panose="02010609060101010101" charset="-122"/>
                <a:sym typeface="+mn-ea"/>
              </a:rPr>
              <a:t>2.</a:t>
            </a:r>
            <a:r>
              <a:rPr lang="zh-CN" altLang="en-US" sz="2400" b="1" dirty="0" smtClean="0">
                <a:effectLst/>
                <a:latin typeface="楷体" panose="02010609060101010101" charset="-122"/>
                <a:ea typeface="楷体" panose="02010609060101010101" charset="-122"/>
                <a:sym typeface="+mn-ea"/>
              </a:rPr>
              <a:t>可以试着从不同角度提出问题，让自己的思考更加全面和深入。</a:t>
            </a:r>
            <a:endParaRPr lang="en-US" altLang="zh-CN" sz="2400" b="1" dirty="0" smtClean="0">
              <a:effectLst/>
              <a:latin typeface="楷体" panose="02010609060101010101" charset="-122"/>
              <a:ea typeface="楷体" panose="02010609060101010101" charset="-122"/>
              <a:sym typeface="+mn-ea"/>
            </a:endParaRPr>
          </a:p>
          <a:p>
            <a:pPr>
              <a:lnSpc>
                <a:spcPct val="140000"/>
              </a:lnSpc>
            </a:pPr>
            <a:r>
              <a:rPr lang="en-US" altLang="zh-CN" sz="2400" b="1" dirty="0" smtClean="0">
                <a:effectLst/>
                <a:latin typeface="楷体" panose="02010609060101010101" charset="-122"/>
                <a:ea typeface="楷体" panose="02010609060101010101" charset="-122"/>
                <a:sym typeface="+mn-ea"/>
              </a:rPr>
              <a:t>3.</a:t>
            </a:r>
            <a:r>
              <a:rPr lang="zh-CN" altLang="en-US" sz="2400" b="1" dirty="0" smtClean="0">
                <a:effectLst/>
                <a:latin typeface="楷体" panose="02010609060101010101" charset="-122"/>
                <a:ea typeface="楷体" panose="02010609060101010101" charset="-122"/>
                <a:sym typeface="+mn-ea"/>
              </a:rPr>
              <a:t>我要筛选出最值得思考的问题，加深对文章内容的理解。</a:t>
            </a:r>
            <a:endParaRPr lang="zh-CN" altLang="en-US" sz="2400" b="1" dirty="0" smtClean="0">
              <a:effectLst/>
              <a:latin typeface="楷体" panose="02010609060101010101" charset="-122"/>
              <a:ea typeface="楷体" panose="02010609060101010101" charset="-122"/>
              <a:sym typeface="+mn-ea"/>
            </a:endParaRPr>
          </a:p>
          <a:p>
            <a:pPr>
              <a:lnSpc>
                <a:spcPct val="140000"/>
              </a:lnSpc>
            </a:pPr>
            <a:r>
              <a:rPr lang="en-US" altLang="zh-CN" sz="2400" b="1" dirty="0" smtClean="0">
                <a:effectLst/>
                <a:latin typeface="楷体" panose="02010609060101010101" charset="-122"/>
                <a:ea typeface="楷体" panose="02010609060101010101" charset="-122"/>
                <a:sym typeface="+mn-ea"/>
              </a:rPr>
              <a:t>4.</a:t>
            </a:r>
            <a:r>
              <a:rPr lang="zh-CN" altLang="en-US" sz="2400" b="1" dirty="0" smtClean="0">
                <a:effectLst/>
                <a:latin typeface="楷体" panose="02010609060101010101" charset="-122"/>
                <a:ea typeface="楷体" panose="02010609060101010101" charset="-122"/>
                <a:sym typeface="+mn-ea"/>
              </a:rPr>
              <a:t>我们要养成敢于提问、善于提问的习惯。</a:t>
            </a:r>
            <a:endParaRPr lang="zh-CN" altLang="en-US" sz="2400" b="1" dirty="0">
              <a:effectLst/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  <p:pic>
        <p:nvPicPr>
          <p:cNvPr id="8" name="Picture 3" descr="11111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358" t="57350" r="8348"/>
          <a:stretch>
            <a:fillRect/>
          </a:stretch>
        </p:blipFill>
        <p:spPr bwMode="auto">
          <a:xfrm rot="21420000" flipH="1">
            <a:off x="-17721" y="3254695"/>
            <a:ext cx="1043150" cy="160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文本框 14"/>
          <p:cNvSpPr txBox="1"/>
          <p:nvPr/>
        </p:nvSpPr>
        <p:spPr>
          <a:xfrm>
            <a:off x="682130" y="453169"/>
            <a:ext cx="2754736" cy="598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3300" b="1" dirty="0">
                <a:latin typeface="造字工房悦黑演示版常规体" pitchFamily="50" charset="-122"/>
                <a:ea typeface="造字工房悦黑演示版常规体" pitchFamily="50" charset="-122"/>
              </a:rPr>
              <a:t>交流平台</a:t>
            </a:r>
            <a:endParaRPr lang="zh-CN" altLang="zh-CN" sz="3300" b="1" dirty="0">
              <a:latin typeface="造字工房悦黑演示版常规体" pitchFamily="50" charset="-122"/>
              <a:ea typeface="造字工房悦黑演示版常规体" pitchFamily="50" charset="-122"/>
            </a:endParaRPr>
          </a:p>
        </p:txBody>
      </p:sp>
      <p:grpSp>
        <p:nvGrpSpPr>
          <p:cNvPr id="4" name="组合 9"/>
          <p:cNvGrpSpPr/>
          <p:nvPr/>
        </p:nvGrpSpPr>
        <p:grpSpPr>
          <a:xfrm>
            <a:off x="-397210" y="143558"/>
            <a:ext cx="3186851" cy="1005733"/>
            <a:chOff x="-111985" y="-57194"/>
            <a:chExt cx="3427776" cy="1096420"/>
          </a:xfrm>
        </p:grpSpPr>
        <p:cxnSp>
          <p:nvCxnSpPr>
            <p:cNvPr id="11" name="直接连接符 10"/>
            <p:cNvCxnSpPr/>
            <p:nvPr/>
          </p:nvCxnSpPr>
          <p:spPr>
            <a:xfrm>
              <a:off x="635596" y="645368"/>
              <a:ext cx="0" cy="384721"/>
            </a:xfrm>
            <a:prstGeom prst="line">
              <a:avLst/>
            </a:prstGeom>
            <a:ln w="12700">
              <a:solidFill>
                <a:srgbClr val="85434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/>
          </p:nvCxnSpPr>
          <p:spPr>
            <a:xfrm>
              <a:off x="644339" y="1039226"/>
              <a:ext cx="1490427" cy="0"/>
            </a:xfrm>
            <a:prstGeom prst="line">
              <a:avLst/>
            </a:prstGeom>
            <a:ln w="12700">
              <a:solidFill>
                <a:srgbClr val="85434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1918742" y="178827"/>
              <a:ext cx="1397049" cy="0"/>
            </a:xfrm>
            <a:prstGeom prst="line">
              <a:avLst/>
            </a:prstGeom>
            <a:ln w="12700">
              <a:solidFill>
                <a:srgbClr val="85434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>
            <a:xfrm>
              <a:off x="3315791" y="196658"/>
              <a:ext cx="0" cy="641070"/>
            </a:xfrm>
            <a:prstGeom prst="line">
              <a:avLst/>
            </a:prstGeom>
            <a:ln w="12700">
              <a:solidFill>
                <a:srgbClr val="85434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5" name="图片 14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8510" t="64450" r="63336" b="-6857"/>
            <a:stretch>
              <a:fillRect/>
            </a:stretch>
          </p:blipFill>
          <p:spPr>
            <a:xfrm>
              <a:off x="-111985" y="-57194"/>
              <a:ext cx="1152128" cy="914751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bldLvl="0" animBg="1"/>
      <p:bldP spid="6" grpId="0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14"/>
          <p:cNvSpPr txBox="1"/>
          <p:nvPr/>
        </p:nvSpPr>
        <p:spPr>
          <a:xfrm>
            <a:off x="413007" y="453169"/>
            <a:ext cx="2754736" cy="598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300" b="1" dirty="0" smtClean="0">
                <a:latin typeface="造字工房悦黑演示版常规体" pitchFamily="50" charset="-122"/>
                <a:ea typeface="造字工房悦黑演示版常规体" pitchFamily="50" charset="-122"/>
              </a:rPr>
              <a:t>识字加油站</a:t>
            </a:r>
            <a:endParaRPr lang="zh-CN" altLang="en-US" sz="3300" b="1" dirty="0">
              <a:latin typeface="造字工房悦黑演示版常规体" pitchFamily="50" charset="-122"/>
              <a:ea typeface="造字工房悦黑演示版常规体" pitchFamily="50" charset="-122"/>
            </a:endParaRPr>
          </a:p>
        </p:txBody>
      </p:sp>
      <p:grpSp>
        <p:nvGrpSpPr>
          <p:cNvPr id="4" name="组合 9"/>
          <p:cNvGrpSpPr/>
          <p:nvPr/>
        </p:nvGrpSpPr>
        <p:grpSpPr>
          <a:xfrm>
            <a:off x="-397210" y="143558"/>
            <a:ext cx="3186851" cy="1005733"/>
            <a:chOff x="-111985" y="-57194"/>
            <a:chExt cx="3427776" cy="1096420"/>
          </a:xfrm>
        </p:grpSpPr>
        <p:cxnSp>
          <p:nvCxnSpPr>
            <p:cNvPr id="11" name="直接连接符 10"/>
            <p:cNvCxnSpPr/>
            <p:nvPr/>
          </p:nvCxnSpPr>
          <p:spPr>
            <a:xfrm>
              <a:off x="635596" y="645368"/>
              <a:ext cx="0" cy="384721"/>
            </a:xfrm>
            <a:prstGeom prst="line">
              <a:avLst/>
            </a:prstGeom>
            <a:ln w="12700">
              <a:solidFill>
                <a:srgbClr val="85434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/>
          </p:nvCxnSpPr>
          <p:spPr>
            <a:xfrm>
              <a:off x="644339" y="1039226"/>
              <a:ext cx="1490427" cy="0"/>
            </a:xfrm>
            <a:prstGeom prst="line">
              <a:avLst/>
            </a:prstGeom>
            <a:ln w="12700">
              <a:solidFill>
                <a:srgbClr val="85434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1918742" y="178827"/>
              <a:ext cx="1397049" cy="0"/>
            </a:xfrm>
            <a:prstGeom prst="line">
              <a:avLst/>
            </a:prstGeom>
            <a:ln w="12700">
              <a:solidFill>
                <a:srgbClr val="85434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>
            <a:xfrm>
              <a:off x="3315791" y="196658"/>
              <a:ext cx="0" cy="641070"/>
            </a:xfrm>
            <a:prstGeom prst="line">
              <a:avLst/>
            </a:prstGeom>
            <a:ln w="12700">
              <a:solidFill>
                <a:srgbClr val="85434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5" name="图片 14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8510" t="64450" r="63336" b="-6857"/>
            <a:stretch>
              <a:fillRect/>
            </a:stretch>
          </p:blipFill>
          <p:spPr>
            <a:xfrm>
              <a:off x="-111985" y="-57194"/>
              <a:ext cx="1152128" cy="914751"/>
            </a:xfrm>
            <a:prstGeom prst="rect">
              <a:avLst/>
            </a:prstGeom>
          </p:spPr>
        </p:pic>
      </p:grpSp>
      <p:pic>
        <p:nvPicPr>
          <p:cNvPr id="27" name="图片 2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3695006" y="3864269"/>
            <a:ext cx="963962" cy="538551"/>
          </a:xfrm>
          <a:prstGeom prst="rect">
            <a:avLst/>
          </a:prstGeom>
          <a:effectLst>
            <a:outerShdw blurRad="50800" dist="38100" dir="8100000" sx="102000" sy="102000" algn="tr" rotWithShape="0">
              <a:prstClr val="black">
                <a:alpha val="66000"/>
              </a:prstClr>
            </a:outerShdw>
          </a:effectLst>
        </p:spPr>
      </p:pic>
      <p:sp>
        <p:nvSpPr>
          <p:cNvPr id="2" name="文本框 1"/>
          <p:cNvSpPr txBox="1"/>
          <p:nvPr/>
        </p:nvSpPr>
        <p:spPr>
          <a:xfrm>
            <a:off x="1115954" y="1742311"/>
            <a:ext cx="7272045" cy="2399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0" b="1" dirty="0" smtClean="0">
                <a:solidFill>
                  <a:srgbClr val="2E2ED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驻扎    蛀虫     拄拐</a:t>
            </a:r>
            <a:endParaRPr lang="zh-CN" altLang="en-US" sz="3000" b="1" dirty="0" smtClean="0">
              <a:solidFill>
                <a:srgbClr val="2E2ED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l"/>
            <a:endParaRPr lang="zh-CN" altLang="en-US" sz="3000" b="1" dirty="0">
              <a:solidFill>
                <a:srgbClr val="2E2ED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zh-CN" altLang="en-US" sz="3000" b="1" dirty="0" smtClean="0">
                <a:solidFill>
                  <a:srgbClr val="2E2ED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捐款    娟秀     手绢</a:t>
            </a:r>
            <a:endParaRPr lang="zh-CN" altLang="en-US" sz="3000" b="1" dirty="0">
              <a:solidFill>
                <a:srgbClr val="2E2ED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l"/>
            <a:endParaRPr lang="en-US" altLang="zh-CN" sz="3000" b="1" dirty="0" smtClean="0">
              <a:solidFill>
                <a:srgbClr val="2E2ED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zh-CN" altLang="en-US" sz="3000" b="1" dirty="0" smtClean="0">
                <a:solidFill>
                  <a:srgbClr val="2E2ED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花苞    冰雹     鲍鱼</a:t>
            </a:r>
            <a:endParaRPr lang="zh-CN" altLang="en-US" sz="3000" b="1" dirty="0">
              <a:solidFill>
                <a:srgbClr val="2E2ED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3" name="对角圆角矩形 2"/>
          <p:cNvSpPr/>
          <p:nvPr/>
        </p:nvSpPr>
        <p:spPr>
          <a:xfrm>
            <a:off x="845882" y="1364590"/>
            <a:ext cx="4939826" cy="2967769"/>
          </a:xfrm>
          <a:prstGeom prst="round2DiagRect">
            <a:avLst/>
          </a:prstGeom>
          <a:grpFill/>
          <a:ln w="38100">
            <a:solidFill>
              <a:srgbClr val="00B050"/>
            </a:solidFill>
            <a:prstDash val="sysDot"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5" name="文本框 4"/>
          <p:cNvSpPr txBox="1"/>
          <p:nvPr/>
        </p:nvSpPr>
        <p:spPr>
          <a:xfrm rot="10800000" flipV="1">
            <a:off x="6387034" y="2013608"/>
            <a:ext cx="1930067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solidFill>
                  <a:srgbClr val="FF0000"/>
                </a:solidFill>
              </a:rPr>
              <a:t>         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这三组加拼音的字都是</a:t>
            </a:r>
            <a:r>
              <a:rPr lang="zh-CN" altLang="en-US" sz="2400" b="1" u="sng" dirty="0" smtClean="0">
                <a:solidFill>
                  <a:srgbClr val="FF0000"/>
                </a:solidFill>
              </a:rPr>
              <a:t>                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。</a:t>
            </a:r>
            <a:endParaRPr lang="zh-CN" altLang="en-US" sz="2400" b="1" dirty="0">
              <a:solidFill>
                <a:srgbClr val="FF0000"/>
              </a:solidFill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1061939" y="1526064"/>
            <a:ext cx="4471317" cy="414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100" dirty="0" err="1" smtClean="0">
                <a:solidFill>
                  <a:srgbClr val="FF0000"/>
                </a:solidFill>
                <a:latin typeface="汉语拼音" panose="020B0604020202020204" charset="0"/>
                <a:ea typeface="楷体" panose="02010609060101010101" charset="-122"/>
                <a:cs typeface="汉语拼音" panose="020B0604020202020204" charset="0"/>
              </a:rPr>
              <a:t>zhù</a:t>
            </a:r>
            <a:r>
              <a:rPr lang="en-US" altLang="zh-CN" sz="2100" dirty="0" smtClean="0">
                <a:solidFill>
                  <a:srgbClr val="FF0000"/>
                </a:solidFill>
                <a:latin typeface="汉语拼音" panose="020B0604020202020204" charset="0"/>
                <a:ea typeface="楷体" panose="02010609060101010101" charset="-122"/>
                <a:cs typeface="汉语拼音" panose="020B0604020202020204" charset="0"/>
              </a:rPr>
              <a:t>             </a:t>
            </a:r>
            <a:r>
              <a:rPr lang="en-US" altLang="zh-CN" sz="2100" dirty="0" err="1" smtClean="0">
                <a:solidFill>
                  <a:srgbClr val="FF0000"/>
                </a:solidFill>
                <a:latin typeface="汉语拼音" panose="020B0604020202020204" charset="0"/>
                <a:ea typeface="楷体" panose="02010609060101010101" charset="-122"/>
                <a:cs typeface="汉语拼音" panose="020B0604020202020204" charset="0"/>
              </a:rPr>
              <a:t>zhù</a:t>
            </a:r>
            <a:r>
              <a:rPr lang="en-US" altLang="zh-CN" sz="2100" dirty="0" smtClean="0">
                <a:solidFill>
                  <a:srgbClr val="FF0000"/>
                </a:solidFill>
                <a:latin typeface="汉语拼音" panose="020B0604020202020204" charset="0"/>
                <a:ea typeface="楷体" panose="02010609060101010101" charset="-122"/>
                <a:cs typeface="汉语拼音" panose="020B0604020202020204" charset="0"/>
              </a:rPr>
              <a:t>                 </a:t>
            </a:r>
            <a:r>
              <a:rPr lang="en-US" altLang="zh-CN" sz="2100" dirty="0" err="1" smtClean="0">
                <a:solidFill>
                  <a:srgbClr val="FF0000"/>
                </a:solidFill>
                <a:latin typeface="汉语拼音" panose="020B0604020202020204" charset="0"/>
                <a:ea typeface="楷体" panose="02010609060101010101" charset="-122"/>
                <a:cs typeface="汉语拼音" panose="020B0604020202020204" charset="0"/>
              </a:rPr>
              <a:t>zh</a:t>
            </a:r>
            <a:r>
              <a:rPr lang="en-US" altLang="zh-CN" sz="2100" dirty="0" err="1" smtClean="0">
                <a:solidFill>
                  <a:srgbClr val="FF0000"/>
                </a:solidFill>
                <a:latin typeface="Calibri" panose="020F0502020204030204"/>
                <a:ea typeface="楷体" panose="02010609060101010101" charset="-122"/>
                <a:cs typeface="Calibri" panose="020F0502020204030204"/>
              </a:rPr>
              <a:t>ŭ</a:t>
            </a:r>
            <a:endParaRPr lang="en-US" altLang="zh-CN" sz="2100" dirty="0">
              <a:solidFill>
                <a:srgbClr val="FF0000"/>
              </a:solidFill>
              <a:latin typeface="汉语拼音" panose="020B0604020202020204" charset="0"/>
              <a:ea typeface="楷体" panose="02010609060101010101" charset="-122"/>
              <a:cs typeface="汉语拼音" panose="020B0604020202020204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1115954" y="2228821"/>
            <a:ext cx="4970133" cy="414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100" dirty="0" err="1" smtClean="0">
                <a:solidFill>
                  <a:srgbClr val="FF0000"/>
                </a:solidFill>
                <a:latin typeface="Calibri" panose="020F0502020204030204"/>
                <a:ea typeface="宋体" panose="02010600030101010101" pitchFamily="2" charset="-122"/>
                <a:cs typeface="Calibri" panose="020F0502020204030204"/>
              </a:rPr>
              <a:t>juān</a:t>
            </a:r>
            <a:r>
              <a:rPr lang="en-US" altLang="zh-CN" sz="2100" dirty="0" smtClean="0">
                <a:solidFill>
                  <a:srgbClr val="FF0000"/>
                </a:solidFill>
                <a:latin typeface="汉语拼音" panose="020B0604020202020204" charset="0"/>
                <a:ea typeface="宋体" panose="02010600030101010101" pitchFamily="2" charset="-122"/>
                <a:cs typeface="汉语拼音" panose="020B0604020202020204" charset="0"/>
              </a:rPr>
              <a:t>              </a:t>
            </a:r>
            <a:r>
              <a:rPr lang="en-US" altLang="zh-CN" sz="2100" dirty="0" err="1" smtClean="0">
                <a:solidFill>
                  <a:srgbClr val="FF0000"/>
                </a:solidFill>
                <a:ea typeface="宋体" panose="02010600030101010101" pitchFamily="2" charset="-122"/>
                <a:cs typeface="Calibri" panose="020F0502020204030204"/>
              </a:rPr>
              <a:t>juān</a:t>
            </a:r>
            <a:r>
              <a:rPr lang="en-US" altLang="zh-CN" sz="2100" dirty="0" smtClean="0">
                <a:solidFill>
                  <a:srgbClr val="FF0000"/>
                </a:solidFill>
                <a:latin typeface="汉语拼音" panose="020B0604020202020204" charset="0"/>
                <a:ea typeface="宋体" panose="02010600030101010101" pitchFamily="2" charset="-122"/>
                <a:cs typeface="汉语拼音" panose="020B0604020202020204" charset="0"/>
              </a:rPr>
              <a:t>                      </a:t>
            </a:r>
            <a:r>
              <a:rPr lang="en-US" altLang="zh-CN" sz="2100" dirty="0" err="1" smtClean="0">
                <a:solidFill>
                  <a:srgbClr val="FF0000"/>
                </a:solidFill>
                <a:ea typeface="宋体" panose="02010600030101010101" pitchFamily="2" charset="-122"/>
                <a:cs typeface="Calibri" panose="020F0502020204030204"/>
              </a:rPr>
              <a:t>juàn</a:t>
            </a:r>
            <a:endParaRPr lang="en-US" altLang="zh-CN" sz="2100" dirty="0">
              <a:solidFill>
                <a:srgbClr val="FF0000"/>
              </a:solidFill>
              <a:latin typeface="汉语拼音" panose="020B0604020202020204" charset="0"/>
              <a:ea typeface="宋体" panose="02010600030101010101" pitchFamily="2" charset="-122"/>
              <a:cs typeface="汉语拼音" panose="020B0604020202020204" charset="0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1602084" y="3254526"/>
            <a:ext cx="3446145" cy="4140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100" dirty="0" err="1" smtClean="0">
                <a:solidFill>
                  <a:srgbClr val="FF0000"/>
                </a:solidFill>
                <a:latin typeface="汉语拼音" panose="020B0604020202020204" charset="0"/>
                <a:ea typeface="宋体" panose="02010600030101010101" pitchFamily="2" charset="-122"/>
                <a:cs typeface="汉语拼音" panose="020B0604020202020204" charset="0"/>
              </a:rPr>
              <a:t>bāo</a:t>
            </a:r>
            <a:r>
              <a:rPr lang="en-US" altLang="zh-CN" sz="2100" dirty="0" smtClean="0">
                <a:solidFill>
                  <a:srgbClr val="FF0000"/>
                </a:solidFill>
                <a:latin typeface="汉语拼音" panose="020B0604020202020204" charset="0"/>
                <a:ea typeface="宋体" panose="02010600030101010101" pitchFamily="2" charset="-122"/>
                <a:cs typeface="汉语拼音" panose="020B0604020202020204" charset="0"/>
              </a:rPr>
              <a:t>             </a:t>
            </a:r>
            <a:r>
              <a:rPr lang="en-US" altLang="zh-CN" sz="2100" dirty="0" err="1" smtClean="0">
                <a:solidFill>
                  <a:srgbClr val="FF0000"/>
                </a:solidFill>
                <a:latin typeface="汉语拼音" panose="020B0604020202020204" charset="0"/>
                <a:ea typeface="宋体" panose="02010600030101010101" pitchFamily="2" charset="-122"/>
                <a:cs typeface="汉语拼音" panose="020B0604020202020204" charset="0"/>
              </a:rPr>
              <a:t>báo</a:t>
            </a:r>
            <a:r>
              <a:rPr lang="en-US" altLang="zh-CN" sz="2100" dirty="0" smtClean="0">
                <a:solidFill>
                  <a:srgbClr val="FF0000"/>
                </a:solidFill>
                <a:latin typeface="汉语拼音" panose="020B0604020202020204" charset="0"/>
                <a:ea typeface="宋体" panose="02010600030101010101" pitchFamily="2" charset="-122"/>
                <a:cs typeface="汉语拼音" panose="020B0604020202020204" charset="0"/>
              </a:rPr>
              <a:t>           </a:t>
            </a:r>
            <a:r>
              <a:rPr lang="en-US" altLang="zh-CN" sz="2100" dirty="0" err="1" smtClean="0">
                <a:solidFill>
                  <a:srgbClr val="FF0000"/>
                </a:solidFill>
                <a:latin typeface="汉语拼音" panose="020B0604020202020204" charset="0"/>
                <a:ea typeface="宋体" panose="02010600030101010101" pitchFamily="2" charset="-122"/>
                <a:cs typeface="汉语拼音" panose="020B0604020202020204" charset="0"/>
              </a:rPr>
              <a:t>bào</a:t>
            </a:r>
            <a:endParaRPr lang="en-US" altLang="zh-CN" sz="2100" dirty="0">
              <a:solidFill>
                <a:srgbClr val="FF0000"/>
              </a:solidFill>
              <a:latin typeface="汉语拼音" panose="020B0604020202020204" charset="0"/>
              <a:ea typeface="宋体" panose="02010600030101010101" pitchFamily="2" charset="-122"/>
              <a:cs typeface="汉语拼音" panose="020B0604020202020204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090089" y="2752387"/>
            <a:ext cx="110109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400" b="1" dirty="0" smtClean="0">
                <a:solidFill>
                  <a:srgbClr val="2E2ED0"/>
                </a:solidFill>
                <a:sym typeface="+mn-ea"/>
              </a:rPr>
              <a:t>形近字</a:t>
            </a:r>
            <a:endParaRPr lang="zh-CN" altLang="en-US" sz="2400" b="1" dirty="0" smtClean="0">
              <a:solidFill>
                <a:srgbClr val="2E2ED0"/>
              </a:solidFill>
              <a:sym typeface="+mn-ea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5" grpId="0"/>
      <p:bldP spid="17" grpId="0"/>
      <p:bldP spid="22" grpId="0"/>
      <p:bldP spid="23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0" y="215313"/>
            <a:ext cx="2984241" cy="951719"/>
            <a:chOff x="-111985" y="-57194"/>
            <a:chExt cx="3427776" cy="1096420"/>
          </a:xfrm>
        </p:grpSpPr>
        <p:cxnSp>
          <p:nvCxnSpPr>
            <p:cNvPr id="11" name="直接连接符 10"/>
            <p:cNvCxnSpPr/>
            <p:nvPr/>
          </p:nvCxnSpPr>
          <p:spPr>
            <a:xfrm>
              <a:off x="635596" y="645368"/>
              <a:ext cx="0" cy="384721"/>
            </a:xfrm>
            <a:prstGeom prst="line">
              <a:avLst/>
            </a:prstGeom>
            <a:ln w="12700">
              <a:solidFill>
                <a:srgbClr val="85434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/>
          </p:nvCxnSpPr>
          <p:spPr>
            <a:xfrm>
              <a:off x="644339" y="1039226"/>
              <a:ext cx="1490427" cy="0"/>
            </a:xfrm>
            <a:prstGeom prst="line">
              <a:avLst/>
            </a:prstGeom>
            <a:ln w="12700">
              <a:solidFill>
                <a:srgbClr val="85434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1918742" y="178827"/>
              <a:ext cx="1397049" cy="0"/>
            </a:xfrm>
            <a:prstGeom prst="line">
              <a:avLst/>
            </a:prstGeom>
            <a:ln w="12700">
              <a:solidFill>
                <a:srgbClr val="85434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>
            <a:xfrm>
              <a:off x="3315791" y="196658"/>
              <a:ext cx="0" cy="641070"/>
            </a:xfrm>
            <a:prstGeom prst="line">
              <a:avLst/>
            </a:prstGeom>
            <a:ln w="12700">
              <a:solidFill>
                <a:srgbClr val="85434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5" name="图片 14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8510" t="64450" r="63336" b="-6857"/>
            <a:stretch>
              <a:fillRect/>
            </a:stretch>
          </p:blipFill>
          <p:spPr>
            <a:xfrm>
              <a:off x="-111985" y="-57194"/>
              <a:ext cx="1152128" cy="914751"/>
            </a:xfrm>
            <a:prstGeom prst="rect">
              <a:avLst/>
            </a:prstGeom>
          </p:spPr>
        </p:pic>
      </p:grpSp>
      <p:pic>
        <p:nvPicPr>
          <p:cNvPr id="27" name="图片 2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3695006" y="3864269"/>
            <a:ext cx="963962" cy="538551"/>
          </a:xfrm>
          <a:prstGeom prst="rect">
            <a:avLst/>
          </a:prstGeom>
          <a:effectLst>
            <a:outerShdw blurRad="50800" dist="38100" dir="8100000" sx="102000" sy="102000" algn="tr" rotWithShape="0">
              <a:prstClr val="black">
                <a:alpha val="66000"/>
              </a:prstClr>
            </a:outerShdw>
          </a:effectLst>
        </p:spPr>
      </p:pic>
      <p:sp>
        <p:nvSpPr>
          <p:cNvPr id="2" name="文本框 1"/>
          <p:cNvSpPr txBox="1"/>
          <p:nvPr/>
        </p:nvSpPr>
        <p:spPr>
          <a:xfrm>
            <a:off x="1331253" y="2517393"/>
            <a:ext cx="6805819" cy="1337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7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一不做，二不休         一是一，二是二</a:t>
            </a:r>
            <a:endParaRPr lang="zh-CN" altLang="en-US" sz="27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zh-CN" altLang="en-US" sz="27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三下五除二             八九不离十</a:t>
            </a:r>
            <a:endParaRPr lang="zh-CN" altLang="en-US" sz="27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zh-CN" altLang="en-US" sz="27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不管三七二十一</a:t>
            </a:r>
            <a:endParaRPr lang="zh-CN" altLang="en-US" sz="27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858337" y="1238934"/>
            <a:ext cx="7128510" cy="5988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300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●</a:t>
            </a:r>
            <a:r>
              <a:rPr lang="zh-CN" altLang="en-US" sz="33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你知道这些说法吗</a:t>
            </a:r>
            <a:r>
              <a:rPr lang="en-US" altLang="zh-CN" sz="33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?</a:t>
            </a:r>
            <a:r>
              <a:rPr lang="zh-CN" altLang="en-US" sz="33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选两个说句子。</a:t>
            </a:r>
            <a:endParaRPr lang="zh-CN" altLang="en-US" sz="33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858337" y="2210636"/>
            <a:ext cx="7427803" cy="2012471"/>
          </a:xfrm>
          <a:prstGeom prst="roundRect">
            <a:avLst/>
          </a:prstGeom>
          <a:grpFill/>
          <a:ln>
            <a:solidFill>
              <a:srgbClr val="92D05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5" name="文本框 4"/>
          <p:cNvSpPr txBox="1"/>
          <p:nvPr/>
        </p:nvSpPr>
        <p:spPr>
          <a:xfrm>
            <a:off x="845123" y="540866"/>
            <a:ext cx="2892100" cy="598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300" dirty="0" smtClean="0">
                <a:latin typeface="黑体" pitchFamily="49" charset="-122"/>
                <a:ea typeface="黑体" pitchFamily="49" charset="-122"/>
              </a:rPr>
              <a:t>词句段运用</a:t>
            </a:r>
            <a:endParaRPr lang="zh-CN" altLang="en-US" sz="3300" dirty="0" smtClean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3896233" y="2409364"/>
            <a:ext cx="3916752" cy="5067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700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 </a:t>
            </a:r>
            <a:endParaRPr lang="zh-CN" altLang="en-US" sz="2700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 bldLvl="0" animBg="1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图片 26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3695006" y="3864269"/>
            <a:ext cx="963962" cy="538551"/>
          </a:xfrm>
          <a:prstGeom prst="rect">
            <a:avLst/>
          </a:prstGeom>
          <a:effectLst>
            <a:outerShdw blurRad="50800" dist="38100" dir="8100000" sx="102000" sy="102000" algn="tr" rotWithShape="0">
              <a:prstClr val="black">
                <a:alpha val="66000"/>
              </a:prstClr>
            </a:outerShdw>
          </a:effectLst>
        </p:spPr>
      </p:pic>
      <p:pic>
        <p:nvPicPr>
          <p:cNvPr id="8" name="图片 7" descr="timgUV2LM12U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l="25943" t="5064" r="16220" b="3128"/>
          <a:stretch>
            <a:fillRect/>
          </a:stretch>
        </p:blipFill>
        <p:spPr>
          <a:xfrm flipH="1">
            <a:off x="-28579" y="2139221"/>
            <a:ext cx="1542815" cy="2439257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sp>
        <p:nvSpPr>
          <p:cNvPr id="2" name="文本框 1"/>
          <p:cNvSpPr txBox="1"/>
          <p:nvPr/>
        </p:nvSpPr>
        <p:spPr>
          <a:xfrm>
            <a:off x="1742395" y="1084639"/>
            <a:ext cx="7117716" cy="3253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lnSpc>
                <a:spcPct val="150000"/>
              </a:lnSpc>
            </a:pPr>
            <a:r>
              <a:rPr lang="zh-CN" altLang="en-US" sz="2700" b="1" dirty="0" smtClean="0"/>
              <a:t>选</a:t>
            </a:r>
            <a:r>
              <a:rPr lang="zh-CN" altLang="en-US" sz="2700" b="1" dirty="0"/>
              <a:t>词填空。</a:t>
            </a:r>
            <a:endParaRPr lang="zh-CN" altLang="en-US" sz="2700" dirty="0"/>
          </a:p>
          <a:p>
            <a:pPr algn="l" fontAlgn="auto">
              <a:lnSpc>
                <a:spcPct val="100000"/>
              </a:lnSpc>
            </a:pPr>
            <a:r>
              <a:rPr lang="zh-CN" altLang="en-US" sz="2100" dirty="0"/>
              <a:t>          </a:t>
            </a:r>
            <a:endParaRPr lang="zh-CN" altLang="en-US" sz="2100" dirty="0"/>
          </a:p>
          <a:p>
            <a:pPr algn="l" fontAlgn="auto">
              <a:lnSpc>
                <a:spcPct val="120000"/>
              </a:lnSpc>
            </a:pPr>
            <a:r>
              <a:rPr lang="zh-CN" altLang="en-US" sz="2400" b="1" dirty="0" smtClean="0"/>
              <a:t>1.我们一旦工作</a:t>
            </a:r>
            <a:r>
              <a:rPr lang="en-US" altLang="zh-CN" sz="2400" b="1" dirty="0" smtClean="0"/>
              <a:t>,</a:t>
            </a:r>
            <a:r>
              <a:rPr lang="zh-CN" altLang="en-US" sz="2400" b="1" dirty="0" smtClean="0"/>
              <a:t>就要（                           ）</a:t>
            </a:r>
            <a:r>
              <a:rPr lang="en-US" altLang="zh-CN" sz="2400" b="1" dirty="0" smtClean="0"/>
              <a:t>,</a:t>
            </a:r>
            <a:r>
              <a:rPr lang="zh-CN" altLang="en-US" sz="2400" b="1" dirty="0" smtClean="0"/>
              <a:t>把它干到底。</a:t>
            </a:r>
            <a:endParaRPr lang="zh-CN" altLang="en-US" sz="2400" b="1" dirty="0" smtClean="0"/>
          </a:p>
          <a:p>
            <a:pPr algn="l" fontAlgn="auto">
              <a:lnSpc>
                <a:spcPct val="120000"/>
              </a:lnSpc>
            </a:pPr>
            <a:r>
              <a:rPr lang="zh-CN" altLang="en-US" sz="2400" b="1" dirty="0"/>
              <a:t>2</a:t>
            </a:r>
            <a:r>
              <a:rPr lang="zh-CN" altLang="en-US" sz="2400" b="1" dirty="0" smtClean="0"/>
              <a:t>.  爸爸为人很实在，说话办事（                             ）。</a:t>
            </a:r>
            <a:endParaRPr lang="en-US" altLang="zh-CN" sz="2400" b="1" dirty="0" smtClean="0"/>
          </a:p>
          <a:p>
            <a:pPr algn="l" fontAlgn="auto">
              <a:lnSpc>
                <a:spcPct val="120000"/>
              </a:lnSpc>
            </a:pPr>
            <a:r>
              <a:rPr lang="zh-CN" altLang="en-US" sz="2400" b="1" dirty="0" smtClean="0"/>
              <a:t>3.他（                           ）把我交给的任务完成了。</a:t>
            </a:r>
            <a:endParaRPr lang="zh-CN" altLang="en-US" sz="2400" b="1" dirty="0"/>
          </a:p>
          <a:p>
            <a:pPr algn="l" fontAlgn="auto">
              <a:lnSpc>
                <a:spcPct val="120000"/>
              </a:lnSpc>
            </a:pPr>
            <a:r>
              <a:rPr lang="en-US" altLang="zh-CN" sz="2400" b="1" dirty="0" smtClean="0"/>
              <a:t>4</a:t>
            </a:r>
            <a:r>
              <a:rPr lang="zh-CN" altLang="en-US" sz="2400" b="1" dirty="0" smtClean="0"/>
              <a:t>.不用你说，我一猜就能猜出个（                        ）。</a:t>
            </a:r>
            <a:endParaRPr lang="zh-CN" altLang="en-US" sz="2400" b="1" dirty="0"/>
          </a:p>
          <a:p>
            <a:pPr algn="l" fontAlgn="auto">
              <a:lnSpc>
                <a:spcPct val="120000"/>
              </a:lnSpc>
            </a:pPr>
            <a:r>
              <a:rPr lang="en-US" altLang="zh-CN" sz="2400" b="1" dirty="0" smtClean="0"/>
              <a:t>5</a:t>
            </a:r>
            <a:r>
              <a:rPr lang="zh-CN" altLang="en-US" sz="2400" b="1" dirty="0" smtClean="0"/>
              <a:t>.只要一听到音乐，她就不管（                       ）</a:t>
            </a:r>
            <a:r>
              <a:rPr lang="zh-CN" altLang="en-US" sz="2400" b="1" dirty="0" smtClean="0">
                <a:sym typeface="+mn-ea"/>
              </a:rPr>
              <a:t>了</a:t>
            </a:r>
            <a:r>
              <a:rPr lang="zh-CN" altLang="en-US" sz="2400" b="1" dirty="0" smtClean="0"/>
              <a:t>。</a:t>
            </a:r>
            <a:endParaRPr lang="zh-CN" altLang="en-US" sz="2400" b="1" dirty="0" smtClean="0"/>
          </a:p>
        </p:txBody>
      </p:sp>
      <p:sp>
        <p:nvSpPr>
          <p:cNvPr id="7" name="文本框 6"/>
          <p:cNvSpPr txBox="1"/>
          <p:nvPr/>
        </p:nvSpPr>
        <p:spPr>
          <a:xfrm>
            <a:off x="4818498" y="2092541"/>
            <a:ext cx="2189663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</a:rPr>
              <a:t>一不做二不休</a:t>
            </a:r>
            <a:endParaRPr lang="zh-CN" altLang="en-US" sz="2400" b="1" dirty="0" smtClean="0">
              <a:solidFill>
                <a:srgbClr val="FF0000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182691" y="2530283"/>
            <a:ext cx="2039621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</a:rPr>
              <a:t>一是一二是二</a:t>
            </a:r>
            <a:endParaRPr lang="zh-CN" altLang="en-US" sz="2400" b="1" dirty="0" smtClean="0">
              <a:solidFill>
                <a:srgbClr val="FF0000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2851948" y="2967929"/>
            <a:ext cx="171323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</a:rPr>
              <a:t>三下五除二</a:t>
            </a:r>
            <a:endParaRPr lang="zh-CN" altLang="en-US" sz="2400" b="1" dirty="0" smtClean="0">
              <a:solidFill>
                <a:srgbClr val="FF0000"/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6368513" y="3405667"/>
            <a:ext cx="171323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</a:rPr>
              <a:t>八九不离十</a:t>
            </a:r>
            <a:endParaRPr lang="zh-CN" altLang="en-US" sz="2400" b="1" dirty="0" smtClean="0">
              <a:solidFill>
                <a:srgbClr val="FF0000"/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6024116" y="3843595"/>
            <a:ext cx="171323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</a:rPr>
              <a:t>三七二十一</a:t>
            </a:r>
            <a:endParaRPr lang="zh-CN" altLang="en-US" sz="2400" b="1" dirty="0" smtClean="0">
              <a:solidFill>
                <a:srgbClr val="FF0000"/>
              </a:solidFill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425834" y="416832"/>
            <a:ext cx="1887220" cy="5530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000" b="1" dirty="0">
                <a:solidFill>
                  <a:srgbClr val="2E2ED0"/>
                </a:solidFill>
              </a:rPr>
              <a:t>  </a:t>
            </a:r>
            <a:r>
              <a:rPr lang="zh-CN" altLang="en-US" sz="3000" b="1">
                <a:solidFill>
                  <a:srgbClr val="2E2ED0"/>
                </a:solidFill>
              </a:rPr>
              <a:t>随堂小练</a:t>
            </a:r>
            <a:endParaRPr lang="zh-CN" altLang="en-US" sz="3000" b="1">
              <a:solidFill>
                <a:srgbClr val="2E2ED0"/>
              </a:solidFill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0" grpId="0"/>
      <p:bldP spid="11" grpId="0"/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图片 26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3695006" y="3864269"/>
            <a:ext cx="963962" cy="538551"/>
          </a:xfrm>
          <a:prstGeom prst="rect">
            <a:avLst/>
          </a:prstGeom>
          <a:effectLst>
            <a:outerShdw blurRad="50800" dist="38100" dir="8100000" sx="102000" sy="102000" algn="tr" rotWithShape="0">
              <a:prstClr val="black">
                <a:alpha val="66000"/>
              </a:prstClr>
            </a:outerShdw>
          </a:effectLst>
        </p:spPr>
      </p:pic>
      <p:sp>
        <p:nvSpPr>
          <p:cNvPr id="2" name="文本框 1"/>
          <p:cNvSpPr txBox="1"/>
          <p:nvPr/>
        </p:nvSpPr>
        <p:spPr>
          <a:xfrm>
            <a:off x="1331253" y="1924027"/>
            <a:ext cx="6751805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7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◆在漆黑的夜里，飞机是怎么做到安全飞行的呢</a:t>
            </a:r>
            <a:r>
              <a:rPr lang="en-US" altLang="zh-CN" sz="27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?</a:t>
            </a:r>
            <a:r>
              <a:rPr lang="zh-CN" altLang="en-US" sz="27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原来是人们从蝙蝠身上得到了启示。</a:t>
            </a:r>
            <a:endParaRPr lang="zh-CN" altLang="en-US" sz="27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zh-CN" altLang="en-US" sz="27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◆是谁来呼风唤雨呢</a:t>
            </a:r>
            <a:r>
              <a:rPr lang="en-US" altLang="zh-CN" sz="27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?</a:t>
            </a:r>
            <a:r>
              <a:rPr lang="zh-CN" altLang="en-US" sz="27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当然是人类。</a:t>
            </a:r>
            <a:endParaRPr lang="zh-CN" altLang="en-US" sz="27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zh-CN" altLang="en-US" sz="27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◆靠什么呼风唤雨呢</a:t>
            </a:r>
            <a:r>
              <a:rPr lang="en-US" altLang="zh-CN" sz="27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?</a:t>
            </a:r>
            <a:r>
              <a:rPr lang="zh-CN" altLang="en-US" sz="27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靠的是现代科学技术。</a:t>
            </a:r>
            <a:endParaRPr lang="zh-CN" altLang="en-US" sz="2700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23509" y="671189"/>
            <a:ext cx="8456295" cy="5067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700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●</a:t>
            </a:r>
            <a:r>
              <a:rPr lang="zh-CN" altLang="en-US" sz="27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读下面的句子，注意问号的用法，再照样子写一写。</a:t>
            </a:r>
            <a:endParaRPr lang="zh-CN" altLang="en-US" sz="2700" b="1" dirty="0" smtClean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858337" y="1491896"/>
            <a:ext cx="7427803" cy="2502609"/>
          </a:xfrm>
          <a:prstGeom prst="roundRect">
            <a:avLst/>
          </a:prstGeom>
          <a:grpFill/>
          <a:ln>
            <a:solidFill>
              <a:srgbClr val="92D05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14"/>
          <p:cNvSpPr txBox="1"/>
          <p:nvPr/>
        </p:nvSpPr>
        <p:spPr>
          <a:xfrm>
            <a:off x="514907" y="595930"/>
            <a:ext cx="2138220" cy="598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300" b="1" dirty="0">
                <a:latin typeface="造字工房悦黑演示版常规体" pitchFamily="50" charset="-122"/>
                <a:ea typeface="造字工房悦黑演示版常规体" pitchFamily="50" charset="-122"/>
              </a:rPr>
              <a:t>点拨</a:t>
            </a:r>
            <a:endParaRPr lang="zh-CN" altLang="en-US" sz="3300" b="1" dirty="0">
              <a:latin typeface="造字工房悦黑演示版常规体" pitchFamily="50" charset="-122"/>
              <a:ea typeface="造字工房悦黑演示版常规体" pitchFamily="50" charset="-122"/>
            </a:endParaRPr>
          </a:p>
        </p:txBody>
      </p:sp>
      <p:pic>
        <p:nvPicPr>
          <p:cNvPr id="27" name="图片 26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3695006" y="3864269"/>
            <a:ext cx="963962" cy="538551"/>
          </a:xfrm>
          <a:prstGeom prst="rect">
            <a:avLst/>
          </a:prstGeom>
          <a:effectLst>
            <a:outerShdw blurRad="50800" dist="38100" dir="8100000" sx="102000" sy="102000" algn="tr" rotWithShape="0">
              <a:prstClr val="black">
                <a:alpha val="66000"/>
              </a:prstClr>
            </a:outerShdw>
          </a:effectLst>
        </p:spPr>
      </p:pic>
      <p:sp>
        <p:nvSpPr>
          <p:cNvPr id="4" name="文本框 3"/>
          <p:cNvSpPr txBox="1"/>
          <p:nvPr/>
        </p:nvSpPr>
        <p:spPr>
          <a:xfrm>
            <a:off x="838807" y="1598116"/>
            <a:ext cx="7155822" cy="1614805"/>
          </a:xfrm>
          <a:prstGeom prst="rect">
            <a:avLst/>
          </a:prstGeom>
          <a:noFill/>
          <a:ln>
            <a:solidFill>
              <a:srgbClr val="00990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indent="720090">
              <a:lnSpc>
                <a:spcPct val="150000"/>
              </a:lnSpc>
            </a:pPr>
            <a:r>
              <a:rPr lang="en-US" altLang="zh-CN" sz="3300" b="1" dirty="0" smtClean="0"/>
              <a:t>   </a:t>
            </a:r>
            <a:r>
              <a:rPr lang="zh-CN" altLang="en-US" sz="3300" b="1" dirty="0" smtClean="0"/>
              <a:t>无疑而问</a:t>
            </a:r>
            <a:r>
              <a:rPr lang="en-US" altLang="zh-CN" sz="3300" b="1" dirty="0" smtClean="0"/>
              <a:t>,</a:t>
            </a:r>
            <a:r>
              <a:rPr lang="zh-CN" altLang="en-US" sz="3300" b="1" dirty="0" smtClean="0"/>
              <a:t>自问自答，以引导读者注意和思考问题，这种辞格叫</a:t>
            </a:r>
            <a:r>
              <a:rPr lang="zh-CN" altLang="en-US" sz="3300" b="1" dirty="0" smtClean="0">
                <a:solidFill>
                  <a:srgbClr val="2E2ED0"/>
                </a:solidFill>
              </a:rPr>
              <a:t>设问</a:t>
            </a:r>
            <a:r>
              <a:rPr lang="zh-CN" altLang="en-US" sz="3300" b="1" dirty="0" smtClean="0"/>
              <a:t>。</a:t>
            </a:r>
            <a:endParaRPr lang="zh-CN" altLang="en-US" sz="3300" b="1" dirty="0"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4" grpId="0" bldLvl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图片 61" descr="timgYC3LXVO7"/>
          <p:cNvPicPr>
            <a:picLocks noChangeAspect="1"/>
          </p:cNvPicPr>
          <p:nvPr/>
        </p:nvPicPr>
        <p:blipFill>
          <a:blip r:embed="rId1" cstate="print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l="12181" t="7832" r="12954" b="8182"/>
          <a:stretch>
            <a:fillRect/>
          </a:stretch>
        </p:blipFill>
        <p:spPr>
          <a:xfrm>
            <a:off x="7156298" y="2962310"/>
            <a:ext cx="1632840" cy="1820988"/>
          </a:xfrm>
          <a:prstGeom prst="flowChartProcess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899301" y="484470"/>
            <a:ext cx="2480310" cy="5530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3000" b="1"/>
              <a:t>按要求写句子</a:t>
            </a:r>
            <a:endParaRPr lang="zh-CN" altLang="en-US" sz="3000" b="1"/>
          </a:p>
        </p:txBody>
      </p:sp>
      <p:sp>
        <p:nvSpPr>
          <p:cNvPr id="19" name="文本框 18"/>
          <p:cNvSpPr txBox="1"/>
          <p:nvPr/>
        </p:nvSpPr>
        <p:spPr>
          <a:xfrm>
            <a:off x="873103" y="1373768"/>
            <a:ext cx="6884317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700" b="1" dirty="0" smtClean="0"/>
              <a:t>1</a:t>
            </a:r>
            <a:r>
              <a:rPr lang="zh-CN" altLang="en-US" sz="2700" b="1" dirty="0" smtClean="0"/>
              <a:t> </a:t>
            </a:r>
            <a:r>
              <a:rPr lang="en-US" altLang="zh-CN" sz="2700" b="1" dirty="0" smtClean="0"/>
              <a:t>.</a:t>
            </a:r>
            <a:r>
              <a:rPr lang="zh-CN" altLang="en-US" sz="2700" b="1" dirty="0" smtClean="0"/>
              <a:t>这瓶饮料是谁买来的？</a:t>
            </a:r>
            <a:r>
              <a:rPr lang="zh-CN" altLang="en-US" sz="2700" b="1" dirty="0" smtClean="0">
                <a:solidFill>
                  <a:srgbClr val="FF0000"/>
                </a:solidFill>
              </a:rPr>
              <a:t>原来是妈妈买来的。</a:t>
            </a:r>
            <a:endParaRPr lang="zh-CN" altLang="en-US" sz="2700" b="1" dirty="0">
              <a:solidFill>
                <a:srgbClr val="FF0000"/>
              </a:solidFill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899137" y="2895527"/>
            <a:ext cx="7151059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700" b="1" dirty="0" smtClean="0"/>
              <a:t>3.</a:t>
            </a:r>
            <a:r>
              <a:rPr lang="zh-CN" altLang="en-US" sz="2700" b="1" dirty="0" smtClean="0"/>
              <a:t>学好语文要背书吗？</a:t>
            </a:r>
            <a:r>
              <a:rPr lang="zh-CN" altLang="en-US" sz="2700" b="1" dirty="0" smtClean="0">
                <a:solidFill>
                  <a:srgbClr val="FF0000"/>
                </a:solidFill>
              </a:rPr>
              <a:t>一定要！</a:t>
            </a:r>
            <a:endParaRPr lang="zh-CN" altLang="en-US" sz="2700" b="1" dirty="0">
              <a:solidFill>
                <a:srgbClr val="FF0000"/>
              </a:solidFill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899327" y="2188859"/>
            <a:ext cx="6309995" cy="5067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700" b="1" dirty="0" smtClean="0"/>
              <a:t>2.</a:t>
            </a:r>
            <a:r>
              <a:rPr lang="zh-CN" altLang="en-US" sz="2700" b="1" dirty="0" smtClean="0"/>
              <a:t>这道题真的那么难做么？</a:t>
            </a:r>
            <a:r>
              <a:rPr lang="zh-CN" altLang="en-US" sz="2700" b="1" dirty="0" smtClean="0">
                <a:solidFill>
                  <a:srgbClr val="FF0000"/>
                </a:solidFill>
              </a:rPr>
              <a:t>我看很好做。</a:t>
            </a:r>
            <a:endParaRPr lang="zh-CN" altLang="en-US" sz="27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9" grpId="0"/>
      <p:bldP spid="20" grpId="0"/>
      <p:bldP spid="2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14"/>
          <p:cNvSpPr txBox="1"/>
          <p:nvPr/>
        </p:nvSpPr>
        <p:spPr>
          <a:xfrm>
            <a:off x="757356" y="503047"/>
            <a:ext cx="2138220" cy="598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300" b="1" dirty="0" smtClean="0">
                <a:latin typeface="造字工房悦黑演示版常规体" pitchFamily="50" charset="-122"/>
                <a:ea typeface="造字工房悦黑演示版常规体" pitchFamily="50" charset="-122"/>
              </a:rPr>
              <a:t>日积月累</a:t>
            </a:r>
            <a:endParaRPr lang="zh-CN" altLang="en-US" sz="3300" b="1" dirty="0">
              <a:latin typeface="造字工房悦黑演示版常规体" pitchFamily="50" charset="-122"/>
              <a:ea typeface="造字工房悦黑演示版常规体" pitchFamily="50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99383" y="312484"/>
            <a:ext cx="2571234" cy="822444"/>
            <a:chOff x="-111985" y="-57194"/>
            <a:chExt cx="3427776" cy="1096420"/>
          </a:xfrm>
        </p:grpSpPr>
        <p:cxnSp>
          <p:nvCxnSpPr>
            <p:cNvPr id="11" name="直接连接符 10"/>
            <p:cNvCxnSpPr/>
            <p:nvPr/>
          </p:nvCxnSpPr>
          <p:spPr>
            <a:xfrm>
              <a:off x="635596" y="645368"/>
              <a:ext cx="0" cy="384721"/>
            </a:xfrm>
            <a:prstGeom prst="line">
              <a:avLst/>
            </a:prstGeom>
            <a:ln w="12700">
              <a:solidFill>
                <a:srgbClr val="85434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/>
          </p:nvCxnSpPr>
          <p:spPr>
            <a:xfrm>
              <a:off x="644339" y="1039226"/>
              <a:ext cx="1490427" cy="0"/>
            </a:xfrm>
            <a:prstGeom prst="line">
              <a:avLst/>
            </a:prstGeom>
            <a:ln w="12700">
              <a:solidFill>
                <a:srgbClr val="85434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1918742" y="178827"/>
              <a:ext cx="1397049" cy="0"/>
            </a:xfrm>
            <a:prstGeom prst="line">
              <a:avLst/>
            </a:prstGeom>
            <a:ln w="12700">
              <a:solidFill>
                <a:srgbClr val="85434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>
            <a:xfrm>
              <a:off x="3315791" y="196658"/>
              <a:ext cx="0" cy="641070"/>
            </a:xfrm>
            <a:prstGeom prst="line">
              <a:avLst/>
            </a:prstGeom>
            <a:ln w="12700">
              <a:solidFill>
                <a:srgbClr val="85434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5" name="图片 14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8510" t="64450" r="63336" b="-6857"/>
            <a:stretch>
              <a:fillRect/>
            </a:stretch>
          </p:blipFill>
          <p:spPr>
            <a:xfrm>
              <a:off x="-111985" y="-57194"/>
              <a:ext cx="1152128" cy="914751"/>
            </a:xfrm>
            <a:prstGeom prst="rect">
              <a:avLst/>
            </a:prstGeom>
          </p:spPr>
        </p:pic>
      </p:grpSp>
      <p:pic>
        <p:nvPicPr>
          <p:cNvPr id="27" name="图片 2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3695006" y="3864269"/>
            <a:ext cx="963962" cy="538551"/>
          </a:xfrm>
          <a:prstGeom prst="rect">
            <a:avLst/>
          </a:prstGeom>
          <a:effectLst>
            <a:outerShdw blurRad="50800" dist="38100" dir="8100000" sx="102000" sy="102000" algn="tr" rotWithShape="0">
              <a:prstClr val="black">
                <a:alpha val="66000"/>
              </a:prstClr>
            </a:outerShdw>
          </a:effectLst>
        </p:spPr>
      </p:pic>
      <p:sp>
        <p:nvSpPr>
          <p:cNvPr id="3" name="文本框 2"/>
          <p:cNvSpPr txBox="1"/>
          <p:nvPr/>
        </p:nvSpPr>
        <p:spPr>
          <a:xfrm>
            <a:off x="660216" y="1822383"/>
            <a:ext cx="8048152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◎好问则裕，自用则小。</a:t>
            </a:r>
            <a:r>
              <a:rPr lang="en-US" altLang="zh-CN" sz="36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——《</a:t>
            </a:r>
            <a:r>
              <a:rPr lang="zh-CN" altLang="en-US" sz="36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尚书</a:t>
            </a:r>
            <a:r>
              <a:rPr lang="en-US" altLang="zh-CN" sz="36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》</a:t>
            </a:r>
            <a:endParaRPr lang="en-US" altLang="zh-CN" sz="36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828328" y="2915153"/>
            <a:ext cx="7496394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000" b="1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</a:t>
            </a:r>
            <a:r>
              <a:rPr lang="zh-CN" altLang="en-US" sz="3000" b="1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这句话的意思</a:t>
            </a:r>
            <a:r>
              <a:rPr lang="zh-CN" altLang="en-US" sz="30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是</a:t>
            </a:r>
            <a:r>
              <a:rPr lang="zh-CN" altLang="en-US" sz="30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爱好问，知识就充裕；只凭自己，闻见就狭小。</a:t>
            </a:r>
            <a:endParaRPr lang="zh-CN" altLang="en-US" sz="30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6" name="对角圆角矩形 5"/>
          <p:cNvSpPr/>
          <p:nvPr/>
        </p:nvSpPr>
        <p:spPr>
          <a:xfrm>
            <a:off x="412973" y="2749869"/>
            <a:ext cx="8210404" cy="1310845"/>
          </a:xfrm>
          <a:prstGeom prst="round2DiagRect">
            <a:avLst/>
          </a:prstGeom>
          <a:grpFill/>
          <a:ln w="38100">
            <a:solidFill>
              <a:srgbClr val="00B050"/>
            </a:solidFill>
            <a:prstDash val="sysDot"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2" name="文本框 1"/>
          <p:cNvSpPr txBox="1"/>
          <p:nvPr/>
        </p:nvSpPr>
        <p:spPr>
          <a:xfrm>
            <a:off x="2563292" y="1362924"/>
            <a:ext cx="593090" cy="5988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300" dirty="0" err="1" smtClean="0">
                <a:solidFill>
                  <a:srgbClr val="FF0000"/>
                </a:solidFill>
              </a:rPr>
              <a:t>yù</a:t>
            </a:r>
            <a:endParaRPr lang="en-US" altLang="zh-CN" sz="3300" dirty="0" err="1" smtClean="0">
              <a:solidFill>
                <a:srgbClr val="FF0000"/>
              </a:solidFill>
              <a:latin typeface="Arial" panose="020B0604020202090204" pitchFamily="34" charset="0"/>
              <a:cs typeface="Arial" panose="020B0604020202090204" pitchFamily="34" charset="0"/>
            </a:endParaRP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3" grpId="0"/>
      <p:bldP spid="5" grpId="0"/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图片 26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3695006" y="3864269"/>
            <a:ext cx="963962" cy="538551"/>
          </a:xfrm>
          <a:prstGeom prst="rect">
            <a:avLst/>
          </a:prstGeom>
          <a:effectLst>
            <a:outerShdw blurRad="50800" dist="38100" dir="8100000" sx="102000" sy="102000" algn="tr" rotWithShape="0">
              <a:prstClr val="black">
                <a:alpha val="66000"/>
              </a:prstClr>
            </a:outerShdw>
          </a:effectLst>
        </p:spPr>
      </p:pic>
      <p:sp>
        <p:nvSpPr>
          <p:cNvPr id="6" name="对角圆角矩形 5"/>
          <p:cNvSpPr/>
          <p:nvPr/>
        </p:nvSpPr>
        <p:spPr>
          <a:xfrm>
            <a:off x="466798" y="3015182"/>
            <a:ext cx="7975100" cy="1106025"/>
          </a:xfrm>
          <a:prstGeom prst="round2DiagRect">
            <a:avLst/>
          </a:prstGeom>
          <a:grpFill/>
          <a:ln w="38100">
            <a:solidFill>
              <a:srgbClr val="00B050"/>
            </a:solidFill>
            <a:prstDash val="sysDot"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2" name="文本框 1"/>
          <p:cNvSpPr txBox="1"/>
          <p:nvPr/>
        </p:nvSpPr>
        <p:spPr>
          <a:xfrm>
            <a:off x="629824" y="1115708"/>
            <a:ext cx="7832094" cy="1614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3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◎博学之，审问之，慎思之，明辨之，</a:t>
            </a:r>
            <a:endParaRPr lang="en-US" altLang="zh-CN" sz="33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endParaRPr lang="en-US" altLang="zh-CN" sz="33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zh-CN" altLang="en-US" sz="33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笃行之。</a:t>
            </a:r>
            <a:r>
              <a:rPr lang="en-US" altLang="zh-CN" sz="33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——《</a:t>
            </a:r>
            <a:r>
              <a:rPr lang="zh-CN" altLang="en-US" sz="33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礼记</a:t>
            </a:r>
            <a:r>
              <a:rPr lang="en-US" altLang="zh-CN" sz="33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》</a:t>
            </a:r>
            <a:endParaRPr lang="en-US" altLang="zh-CN" sz="33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845123" y="3059658"/>
            <a:ext cx="7508007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0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   </a:t>
            </a:r>
            <a:r>
              <a:rPr lang="zh-CN" altLang="en-US" sz="30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这句话的意思是广泛学习，详细询问，周密思考，明确辨别，切实实行。</a:t>
            </a:r>
            <a:endParaRPr lang="zh-CN" altLang="en-US" sz="30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629307" y="791811"/>
            <a:ext cx="1080289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err="1" smtClean="0">
                <a:solidFill>
                  <a:srgbClr val="FF0000"/>
                </a:solidFill>
                <a:latin typeface="汉语拼音" panose="020B0604020202020204" charset="0"/>
                <a:cs typeface="汉语拼音" panose="020B0604020202020204" charset="0"/>
              </a:rPr>
              <a:t>shěn</a:t>
            </a:r>
            <a:endParaRPr lang="en-US" altLang="zh-CN" sz="2400" dirty="0" err="1" smtClean="0">
              <a:solidFill>
                <a:srgbClr val="FF0000"/>
              </a:solidFill>
              <a:latin typeface="汉语拼音" panose="020B0604020202020204" charset="0"/>
              <a:cs typeface="汉语拼音" panose="020B060402020202020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357769" y="737797"/>
            <a:ext cx="864231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err="1" smtClean="0">
                <a:solidFill>
                  <a:srgbClr val="FF0000"/>
                </a:solidFill>
                <a:latin typeface="汉语拼音" panose="020B0604020202020204" charset="0"/>
                <a:cs typeface="汉语拼音" panose="020B0604020202020204" charset="0"/>
              </a:rPr>
              <a:t>shèn</a:t>
            </a:r>
            <a:endParaRPr lang="en-US" altLang="zh-CN" sz="2400" dirty="0" err="1" smtClean="0">
              <a:solidFill>
                <a:srgbClr val="FF0000"/>
              </a:solidFill>
              <a:latin typeface="汉语拼音" panose="020B0604020202020204" charset="0"/>
              <a:cs typeface="汉语拼音" panose="020B060402020202020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83649" y="1764261"/>
            <a:ext cx="1080289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err="1" smtClean="0">
                <a:solidFill>
                  <a:srgbClr val="FF0000"/>
                </a:solidFill>
                <a:latin typeface="汉语拼音" panose="020B0604020202020204" charset="0"/>
                <a:cs typeface="汉语拼音" panose="020B0604020202020204" charset="0"/>
              </a:rPr>
              <a:t>dŭ</a:t>
            </a:r>
            <a:endParaRPr lang="en-US" altLang="zh-CN" sz="2400" dirty="0" err="1" smtClean="0">
              <a:solidFill>
                <a:srgbClr val="FF0000"/>
              </a:solidFill>
              <a:latin typeface="汉语拼音" panose="020B0604020202020204" charset="0"/>
              <a:cs typeface="汉语拼音" panose="020B0604020202020204" charset="0"/>
            </a:endParaRP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16" grpId="0"/>
      <p:bldP spid="17" grpId="0"/>
      <p:bldP spid="2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图片 26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3695006" y="3864269"/>
            <a:ext cx="963962" cy="538551"/>
          </a:xfrm>
          <a:prstGeom prst="rect">
            <a:avLst/>
          </a:prstGeom>
          <a:effectLst>
            <a:outerShdw blurRad="50800" dist="38100" dir="8100000" sx="102000" sy="102000" algn="tr" rotWithShape="0">
              <a:prstClr val="black">
                <a:alpha val="66000"/>
              </a:prstClr>
            </a:outerShdw>
          </a:effectLst>
        </p:spPr>
      </p:pic>
      <p:sp>
        <p:nvSpPr>
          <p:cNvPr id="6" name="对角圆角矩形 5"/>
          <p:cNvSpPr/>
          <p:nvPr/>
        </p:nvSpPr>
        <p:spPr>
          <a:xfrm>
            <a:off x="736874" y="2635075"/>
            <a:ext cx="7636910" cy="1385151"/>
          </a:xfrm>
          <a:prstGeom prst="round2DiagRect">
            <a:avLst/>
          </a:prstGeom>
          <a:grpFill/>
          <a:ln w="38100">
            <a:solidFill>
              <a:srgbClr val="00B050"/>
            </a:solidFill>
            <a:prstDash val="sysDot"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2" name="文本框 1"/>
          <p:cNvSpPr txBox="1"/>
          <p:nvPr/>
        </p:nvSpPr>
        <p:spPr>
          <a:xfrm>
            <a:off x="736997" y="798762"/>
            <a:ext cx="7574280" cy="11068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33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◎</a:t>
            </a:r>
            <a:r>
              <a:rPr lang="zh-CN" altLang="en-US" sz="33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智能之士，不学不成，不问不知。</a:t>
            </a:r>
            <a:endParaRPr lang="en-US" altLang="zh-CN" sz="33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l"/>
            <a:r>
              <a:rPr lang="en-US" altLang="zh-CN" sz="33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                   ——[</a:t>
            </a:r>
            <a:r>
              <a:rPr lang="zh-CN" altLang="en-US" sz="33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汉</a:t>
            </a:r>
            <a:r>
              <a:rPr lang="en-US" altLang="zh-CN" sz="33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]</a:t>
            </a:r>
            <a:r>
              <a:rPr lang="zh-CN" altLang="en-US" sz="33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王充</a:t>
            </a:r>
            <a:endParaRPr lang="zh-CN" altLang="en-US" sz="33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337995" y="2831797"/>
            <a:ext cx="6468009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000" b="1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</a:t>
            </a:r>
            <a:r>
              <a:rPr lang="zh-CN" altLang="en-US" sz="3000" b="1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这句话的意思</a:t>
            </a:r>
            <a:r>
              <a:rPr lang="zh-CN" altLang="en-US" sz="30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是</a:t>
            </a:r>
            <a:r>
              <a:rPr lang="zh-CN" altLang="en-US" sz="30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人不学习便不能做成事</a:t>
            </a:r>
            <a:r>
              <a:rPr lang="en-US" altLang="zh-CN" sz="30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, </a:t>
            </a:r>
            <a:r>
              <a:rPr lang="zh-CN" altLang="en-US" sz="30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人不多问就不知道事理。</a:t>
            </a:r>
            <a:endParaRPr lang="zh-CN" altLang="en-US" sz="3000" b="1" dirty="0" smtClean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对角圆角矩形 5"/>
          <p:cNvSpPr/>
          <p:nvPr/>
        </p:nvSpPr>
        <p:spPr>
          <a:xfrm>
            <a:off x="466798" y="2868474"/>
            <a:ext cx="7975100" cy="1277026"/>
          </a:xfrm>
          <a:prstGeom prst="round2DiagRect">
            <a:avLst/>
          </a:prstGeom>
          <a:grpFill/>
          <a:ln w="38100">
            <a:solidFill>
              <a:srgbClr val="00B050"/>
            </a:solidFill>
            <a:prstDash val="sysDot"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2" name="文本框 1"/>
          <p:cNvSpPr txBox="1"/>
          <p:nvPr/>
        </p:nvSpPr>
        <p:spPr>
          <a:xfrm>
            <a:off x="791298" y="1169532"/>
            <a:ext cx="7832094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◎人非生而知之者，孰能无惑</a:t>
            </a:r>
            <a:r>
              <a:rPr lang="en-US" altLang="zh-CN" sz="36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?</a:t>
            </a:r>
            <a:endParaRPr lang="en-US" altLang="zh-CN" sz="36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r"/>
            <a:r>
              <a:rPr lang="en-US" altLang="zh-CN" sz="36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——[</a:t>
            </a:r>
            <a:r>
              <a:rPr lang="zh-CN" altLang="en-US" sz="36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唐</a:t>
            </a:r>
            <a:r>
              <a:rPr lang="en-US" altLang="zh-CN" sz="36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]</a:t>
            </a:r>
            <a:r>
              <a:rPr lang="zh-CN" altLang="en-US" sz="36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韩愈</a:t>
            </a:r>
            <a:endParaRPr lang="zh-CN" altLang="en-US" sz="36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899137" y="3058330"/>
            <a:ext cx="7508007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0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    </a:t>
            </a:r>
            <a:r>
              <a:rPr lang="zh-CN" altLang="en-US" sz="30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这句话的意思是人不是生下来就什么都知道的，谁会没有疑惑呢</a:t>
            </a:r>
            <a:r>
              <a:rPr lang="en-US" altLang="zh-CN" sz="30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?</a:t>
            </a:r>
            <a:endParaRPr lang="en-US" altLang="zh-CN" sz="3000" b="1" dirty="0" smtClean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950410" y="899460"/>
            <a:ext cx="1080289" cy="414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100" dirty="0" err="1" smtClean="0">
                <a:solidFill>
                  <a:srgbClr val="FF0000"/>
                </a:solidFill>
                <a:latin typeface="汉语拼音" panose="020B0604020202020204" charset="0"/>
                <a:cs typeface="汉语拼音" panose="020B0604020202020204" charset="0"/>
              </a:rPr>
              <a:t>shú</a:t>
            </a:r>
            <a:endParaRPr lang="zh-CN" altLang="en-US" sz="2100" dirty="0">
              <a:solidFill>
                <a:srgbClr val="FF0000"/>
              </a:solidFill>
              <a:latin typeface="汉语拼音" panose="020B0604020202020204" charset="0"/>
              <a:cs typeface="汉语拼音" panose="020B060402020202020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192742" y="899460"/>
            <a:ext cx="864231" cy="414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100" dirty="0" err="1" smtClean="0">
                <a:solidFill>
                  <a:srgbClr val="FF0000"/>
                </a:solidFill>
                <a:latin typeface="汉语拼音" panose="020B0604020202020204" charset="0"/>
                <a:cs typeface="汉语拼音" panose="020B0604020202020204" charset="0"/>
              </a:rPr>
              <a:t>huò</a:t>
            </a:r>
            <a:endParaRPr lang="zh-CN" altLang="en-US" sz="2100" dirty="0">
              <a:solidFill>
                <a:srgbClr val="FF0000"/>
              </a:solidFill>
              <a:latin typeface="汉语拼音" panose="020B0604020202020204" charset="0"/>
              <a:cs typeface="汉语拼音" panose="020B0604020202020204" charset="0"/>
            </a:endParaRP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16" grpId="0"/>
      <p:bldP spid="1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图片 26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3695006" y="3864269"/>
            <a:ext cx="963962" cy="538551"/>
          </a:xfrm>
          <a:prstGeom prst="rect">
            <a:avLst/>
          </a:prstGeom>
          <a:effectLst>
            <a:outerShdw blurRad="50800" dist="38100" dir="8100000" sx="102000" sy="102000" algn="tr" rotWithShape="0">
              <a:prstClr val="black">
                <a:alpha val="66000"/>
              </a:prstClr>
            </a:outerShdw>
          </a:effectLst>
        </p:spPr>
      </p:pic>
      <p:sp>
        <p:nvSpPr>
          <p:cNvPr id="3" name="文本框 2"/>
          <p:cNvSpPr txBox="1"/>
          <p:nvPr/>
        </p:nvSpPr>
        <p:spPr>
          <a:xfrm>
            <a:off x="466798" y="1115600"/>
            <a:ext cx="8092752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3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◎为学患无疑，疑则有进。</a:t>
            </a:r>
            <a:r>
              <a:rPr lang="en-US" altLang="zh-CN" sz="33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</a:t>
            </a:r>
            <a:endParaRPr lang="en-US" altLang="zh-CN" sz="33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r"/>
            <a:r>
              <a:rPr lang="en-US" altLang="zh-CN" sz="33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——[</a:t>
            </a:r>
            <a:r>
              <a:rPr lang="zh-CN" altLang="en-US" sz="33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宋</a:t>
            </a:r>
            <a:r>
              <a:rPr lang="en-US" altLang="zh-CN" sz="33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]</a:t>
            </a:r>
            <a:r>
              <a:rPr lang="zh-CN" altLang="en-US" sz="33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陆九渊</a:t>
            </a:r>
            <a:endParaRPr lang="zh-CN" altLang="en-US" sz="405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71169" y="2915153"/>
            <a:ext cx="7323012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000" b="1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</a:t>
            </a:r>
            <a:r>
              <a:rPr lang="zh-CN" altLang="en-US" sz="3000" b="1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这句话的意思</a:t>
            </a:r>
            <a:r>
              <a:rPr lang="zh-CN" altLang="en-US" sz="30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是</a:t>
            </a:r>
            <a:r>
              <a:rPr lang="zh-CN" altLang="en-US" sz="30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读书做学问就怕发现不了问题，只有带着问题学习才能进步。</a:t>
            </a:r>
            <a:endParaRPr lang="zh-CN" altLang="en-US" sz="3000" b="1" dirty="0" smtClean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6" name="对角圆角矩形 5"/>
          <p:cNvSpPr/>
          <p:nvPr/>
        </p:nvSpPr>
        <p:spPr>
          <a:xfrm>
            <a:off x="412973" y="2674610"/>
            <a:ext cx="8210404" cy="1386104"/>
          </a:xfrm>
          <a:prstGeom prst="round2DiagRect">
            <a:avLst/>
          </a:prstGeom>
          <a:grpFill/>
          <a:ln w="38100">
            <a:solidFill>
              <a:srgbClr val="00B050"/>
            </a:solidFill>
            <a:prstDash val="sysDot"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2" name="文本框 1"/>
          <p:cNvSpPr txBox="1"/>
          <p:nvPr/>
        </p:nvSpPr>
        <p:spPr>
          <a:xfrm>
            <a:off x="1655339" y="845446"/>
            <a:ext cx="810217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err="1" smtClean="0">
                <a:solidFill>
                  <a:srgbClr val="FF0000"/>
                </a:solidFill>
              </a:rPr>
              <a:t>huàn</a:t>
            </a:r>
            <a:endParaRPr lang="en-US" altLang="zh-CN" sz="2400" dirty="0">
              <a:solidFill>
                <a:srgbClr val="FF0000"/>
              </a:solidFill>
              <a:latin typeface="Arial" panose="020B0604020202090204" pitchFamily="34" charset="0"/>
              <a:cs typeface="Arial" panose="020B0604020202090204" pitchFamily="34" charset="0"/>
            </a:endParaRP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2" grpId="0"/>
    </p:bldLst>
  </p:timing>
</p:sld>
</file>

<file path=ppt/tags/tag1.xml><?xml version="1.0" encoding="utf-8"?>
<p:tagLst xmlns:p="http://schemas.openxmlformats.org/presentationml/2006/main">
  <p:tag name="KSO_WM_BEAUTIFY_FLAG" val="#wm#"/>
  <p:tag name="KSO_WM_TEMPLATE_CATEGORY" val="custom"/>
  <p:tag name="KSO_WM_TEMPLATE_INDEX" val="20184553"/>
</p:tagLst>
</file>

<file path=ppt/theme/theme1.xml><?xml version="1.0" encoding="utf-8"?>
<a:theme xmlns:a="http://schemas.openxmlformats.org/drawingml/2006/main" name="1_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1211</Words>
  <Application>WPS 演示</Application>
  <PresentationFormat>全屏显示(16:9)</PresentationFormat>
  <Paragraphs>117</Paragraphs>
  <Slides>13</Slides>
  <Notes>11</Notes>
  <HiddenSlides>0</HiddenSlides>
  <MMClips>0</MMClips>
  <ScaleCrop>false</ScaleCrop>
  <HeadingPairs>
    <vt:vector size="6" baseType="variant">
      <vt:variant>
        <vt:lpstr>已用的字体</vt:lpstr>
      </vt:variant>
      <vt:variant>
        <vt:i4>18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32" baseType="lpstr">
      <vt:lpstr>Arial</vt:lpstr>
      <vt:lpstr>方正书宋_GBK</vt:lpstr>
      <vt:lpstr>Wingdings</vt:lpstr>
      <vt:lpstr>黑体</vt:lpstr>
      <vt:lpstr>楷体</vt:lpstr>
      <vt:lpstr>造字工房悦黑演示版常规体</vt:lpstr>
      <vt:lpstr>汉语拼音</vt:lpstr>
      <vt:lpstr>Calibri</vt:lpstr>
      <vt:lpstr>宋体</vt:lpstr>
      <vt:lpstr>微软雅黑</vt:lpstr>
      <vt:lpstr>汉仪旗黑KW</vt:lpstr>
      <vt:lpstr>宋体</vt:lpstr>
      <vt:lpstr>Arial Unicode MS</vt:lpstr>
      <vt:lpstr>Helvetica Neue</vt:lpstr>
      <vt:lpstr>汉仪书宋二KW</vt:lpstr>
      <vt:lpstr>汉仪中黑KW</vt:lpstr>
      <vt:lpstr>汉仪楷体KW</vt:lpstr>
      <vt:lpstr>苹方-简</vt:lpstr>
      <vt:lpstr>1_自定义设计方案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3588.pptx</dc:title>
  <dc:creator/>
  <cp:lastModifiedBy>macbook</cp:lastModifiedBy>
  <cp:revision>625</cp:revision>
  <dcterms:created xsi:type="dcterms:W3CDTF">2019-07-04T09:45:06Z</dcterms:created>
  <dcterms:modified xsi:type="dcterms:W3CDTF">2019-07-04T09:45:06Z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2052-1.1.0.1454</vt:lpwstr>
  </property>
</Properties>
</file>