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49"/>
  </p:handoutMasterIdLst>
  <p:sldIdLst>
    <p:sldId id="323" r:id="rId3"/>
    <p:sldId id="1362" r:id="rId5"/>
    <p:sldId id="1143" r:id="rId6"/>
    <p:sldId id="1003" r:id="rId7"/>
    <p:sldId id="1324" r:id="rId8"/>
    <p:sldId id="1327" r:id="rId9"/>
    <p:sldId id="1329" r:id="rId10"/>
    <p:sldId id="1330" r:id="rId11"/>
    <p:sldId id="1399" r:id="rId12"/>
    <p:sldId id="1331" r:id="rId13"/>
    <p:sldId id="1400" r:id="rId14"/>
    <p:sldId id="1359" r:id="rId15"/>
    <p:sldId id="1401" r:id="rId16"/>
    <p:sldId id="1337" r:id="rId17"/>
    <p:sldId id="1338" r:id="rId18"/>
    <p:sldId id="1339" r:id="rId19"/>
    <p:sldId id="1403" r:id="rId20"/>
    <p:sldId id="1360" r:id="rId21"/>
    <p:sldId id="1340" r:id="rId22"/>
    <p:sldId id="1404" r:id="rId23"/>
    <p:sldId id="1341" r:id="rId24"/>
    <p:sldId id="1342" r:id="rId25"/>
    <p:sldId id="1411" r:id="rId26"/>
    <p:sldId id="1343" r:id="rId27"/>
    <p:sldId id="1405" r:id="rId28"/>
    <p:sldId id="1406" r:id="rId29"/>
    <p:sldId id="1407" r:id="rId30"/>
    <p:sldId id="1408" r:id="rId31"/>
    <p:sldId id="1409" r:id="rId32"/>
    <p:sldId id="1410" r:id="rId33"/>
    <p:sldId id="1345" r:id="rId34"/>
    <p:sldId id="1346" r:id="rId35"/>
    <p:sldId id="1361" r:id="rId36"/>
    <p:sldId id="1347" r:id="rId37"/>
    <p:sldId id="1412" r:id="rId38"/>
    <p:sldId id="1348" r:id="rId39"/>
    <p:sldId id="1413" r:id="rId40"/>
    <p:sldId id="1435" r:id="rId41"/>
    <p:sldId id="1352" r:id="rId42"/>
    <p:sldId id="1353" r:id="rId43"/>
    <p:sldId id="1354" r:id="rId44"/>
    <p:sldId id="1355" r:id="rId45"/>
    <p:sldId id="1365" r:id="rId46"/>
    <p:sldId id="1358" r:id="rId47"/>
    <p:sldId id="1436" r:id="rId48"/>
  </p:sldIdLst>
  <p:sldSz cx="9144000" cy="5143500" type="screen16x9"/>
  <p:notesSz cx="6858000" cy="9144000"/>
  <p:embeddedFontLst>
    <p:embeddedFont>
      <p:font typeface="楷体" pitchFamily="49" charset="-122"/>
      <p:regular r:id="rId53"/>
    </p:embeddedFont>
    <p:embeddedFont>
      <p:font typeface="黑体" charset="-122"/>
      <p:regular r:id="rId54"/>
    </p:embeddedFont>
    <p:embeddedFont>
      <p:font typeface="微软雅黑" pitchFamily="34" charset="-122"/>
      <p:regular r:id="rId55"/>
      <p:bold r:id="rId56"/>
    </p:embeddedFont>
    <p:embeddedFont>
      <p:font typeface="幼圆" pitchFamily="49" charset="-122"/>
      <p:regular r:id="rId57"/>
    </p:embeddedFont>
    <p:embeddedFont>
      <p:font typeface="汉语拼音" pitchFamily="34" charset="0"/>
      <p:regular r:id="rId58"/>
    </p:embeddedFont>
    <p:embeddedFont>
      <p:font typeface="华文楷体" pitchFamily="2" charset="-122"/>
      <p:regular r:id="rId59"/>
    </p:embeddedFont>
    <p:embeddedFont>
      <p:font typeface="Calibri" pitchFamily="34" charset="0"/>
      <p:regular r:id="rId60"/>
      <p:bold r:id="rId61"/>
      <p:italic r:id="rId62"/>
      <p:boldItalic r:id="rId6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D60093"/>
    <a:srgbClr val="0066FF"/>
    <a:srgbClr val="A38302"/>
    <a:srgbClr val="FEFCDE"/>
    <a:srgbClr val="00B050"/>
    <a:srgbClr val="FF00FF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732" y="-90"/>
      </p:cViewPr>
      <p:guideLst>
        <p:guide orient="horz" pos="3134"/>
        <p:guide pos="5744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60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3" Type="http://schemas.openxmlformats.org/officeDocument/2006/relationships/font" Target="fonts/font11.fntdata"/><Relationship Id="rId62" Type="http://schemas.openxmlformats.org/officeDocument/2006/relationships/font" Target="fonts/font10.fntdata"/><Relationship Id="rId61" Type="http://schemas.openxmlformats.org/officeDocument/2006/relationships/font" Target="fonts/font9.fntdata"/><Relationship Id="rId60" Type="http://schemas.openxmlformats.org/officeDocument/2006/relationships/font" Target="fonts/font8.fntdata"/><Relationship Id="rId6" Type="http://schemas.openxmlformats.org/officeDocument/2006/relationships/slide" Target="slides/slide3.xml"/><Relationship Id="rId59" Type="http://schemas.openxmlformats.org/officeDocument/2006/relationships/font" Target="fonts/font7.fntdata"/><Relationship Id="rId58" Type="http://schemas.openxmlformats.org/officeDocument/2006/relationships/font" Target="fonts/font6.fntdata"/><Relationship Id="rId57" Type="http://schemas.openxmlformats.org/officeDocument/2006/relationships/font" Target="fonts/font5.fntdata"/><Relationship Id="rId56" Type="http://schemas.openxmlformats.org/officeDocument/2006/relationships/font" Target="fonts/font4.fntdata"/><Relationship Id="rId55" Type="http://schemas.openxmlformats.org/officeDocument/2006/relationships/font" Target="fonts/font3.fntdata"/><Relationship Id="rId54" Type="http://schemas.openxmlformats.org/officeDocument/2006/relationships/font" Target="fonts/font2.fntdata"/><Relationship Id="rId53" Type="http://schemas.openxmlformats.org/officeDocument/2006/relationships/font" Target="fonts/font1.fntdata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2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738505" y="4370070"/>
            <a:ext cx="9953625" cy="83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-711200" y="4376420"/>
            <a:ext cx="9799955" cy="838200"/>
          </a:xfrm>
          <a:prstGeom prst="rect">
            <a:avLst/>
          </a:prstGeom>
        </p:spPr>
      </p:pic>
      <p:sp>
        <p:nvSpPr>
          <p:cNvPr id="6" name="文本框 1"/>
          <p:cNvSpPr txBox="1"/>
          <p:nvPr userDrawn="1"/>
        </p:nvSpPr>
        <p:spPr>
          <a:xfrm>
            <a:off x="115330" y="104625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 </a:t>
            </a:r>
            <a:r>
              <a:rPr kumimoji="1" lang="zh-CN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kumimoji="1" lang="zh-CN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蝴蝶的家</a:t>
            </a:r>
            <a:endParaRPr kumimoji="1" lang="zh-CN" altLang="zh-CN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35838;&#25991;&#26391;&#35835;-&#20154;&#22235;&#19978;-8.&#34676;&#34678;&#30340;&#23478;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4.pn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jpeg"/><Relationship Id="rId2" Type="http://schemas.openxmlformats.org/officeDocument/2006/relationships/image" Target="../media/image30.jpeg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70" y="635"/>
            <a:ext cx="9117330" cy="5144770"/>
            <a:chOff x="2" y="1"/>
            <a:chExt cx="14358" cy="81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/>
            <a:srcRect t="7841" b="13145"/>
            <a:stretch>
              <a:fillRect/>
            </a:stretch>
          </p:blipFill>
          <p:spPr>
            <a:xfrm>
              <a:off x="2" y="1"/>
              <a:ext cx="14358" cy="8103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5507" y="282"/>
              <a:ext cx="8650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  <a:cs typeface="黑体" panose="02010609060101010101" pitchFamily="49" charset="-122"/>
                  <a:sym typeface="+mn-ea"/>
                </a:rPr>
                <a:t>  小燕子的家在温暖的屋檐下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70" y="-5080"/>
            <a:ext cx="9117330" cy="5160010"/>
            <a:chOff x="2" y="-8"/>
            <a:chExt cx="14358" cy="812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/>
            <a:srcRect t="6602" b="8451"/>
            <a:stretch>
              <a:fillRect/>
            </a:stretch>
          </p:blipFill>
          <p:spPr>
            <a:xfrm>
              <a:off x="2" y="-8"/>
              <a:ext cx="14359" cy="812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12" y="7036"/>
              <a:ext cx="7361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2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黑体" panose="02010609060101010101" pitchFamily="49" charset="-122"/>
                  <a:sym typeface="+mn-ea"/>
                </a:rPr>
                <a:t>松鼠的家在安全的树洞里</a:t>
              </a:r>
              <a:endParaRPr lang="zh-CN" altLang="en-US" sz="32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70" y="-5715"/>
            <a:ext cx="9117330" cy="5170170"/>
            <a:chOff x="2" y="-9"/>
            <a:chExt cx="14358" cy="814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/>
            <a:srcRect b="5259"/>
            <a:stretch>
              <a:fillRect/>
            </a:stretch>
          </p:blipFill>
          <p:spPr>
            <a:xfrm>
              <a:off x="2" y="-9"/>
              <a:ext cx="14359" cy="8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6658" y="754"/>
              <a:ext cx="7361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  <a:cs typeface="黑体" panose="02010609060101010101" pitchFamily="49" charset="-122"/>
                  <a:sym typeface="+mn-ea"/>
                </a:rPr>
                <a:t>小雨的家在蔚蓝的大海里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/>
          <a:srcRect t="6873" b="5670"/>
          <a:stretch>
            <a:fillRect/>
          </a:stretch>
        </p:blipFill>
        <p:spPr>
          <a:xfrm>
            <a:off x="1270" y="635"/>
            <a:ext cx="9117330" cy="51676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3075" y="3649345"/>
            <a:ext cx="8001000" cy="1249680"/>
          </a:xfrm>
          <a:prstGeom prst="rect">
            <a:avLst/>
          </a:prstGeom>
          <a:solidFill>
            <a:schemeClr val="bg1">
              <a:alpha val="95000"/>
            </a:schemeClr>
          </a:solidFill>
          <a:effectLst/>
        </p:spPr>
        <p:txBody>
          <a:bodyPr wrap="square" lIns="68580" tIns="34290" rIns="68580" bIns="34290" rtlCol="0">
            <a:spAutoFit/>
          </a:bodyPr>
          <a:lstStyle/>
          <a:p>
            <a:pPr marL="342900" indent="-342900" algn="l" defTabSz="914400" fontAlgn="base">
              <a:lnSpc>
                <a:spcPct val="80000"/>
              </a:lnSpc>
              <a:spcBef>
                <a:spcPct val="20000"/>
              </a:spcBef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+mn-ea"/>
              </a:rPr>
              <a:t>蝴蝶的家在哪里？下雨了，它要在哪里避雨？它的翅膀可经受得住猛烈地暴风雨？让我们一起探寻蝴蝶的家吧！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51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25357" y="147010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人教版  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语文  四年级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859790" y="1195070"/>
            <a:ext cx="4605655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8 </a:t>
            </a:r>
            <a:r>
              <a:rPr lang="zh-CN" altLang="en-US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蝴蝶的家</a:t>
            </a:r>
            <a:endParaRPr lang="zh-CN" altLang="en-US" sz="66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220431" y="1063520"/>
            <a:ext cx="5657852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燕志俊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(1907-1982)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，作家，从事写作50余年，常在杂志发表新诗、散文等。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代表作：中篇小说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苦女翻身记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长诗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枯树开花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，短诗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碧叶集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 descr="下载 (3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9874" y="838190"/>
            <a:ext cx="2299604" cy="3219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61784" y="1286817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380775" y="1320007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82153" y="1358255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928794" y="17144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避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00298" y="17144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免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71670" y="1285866"/>
            <a:ext cx="57150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54144" y="17144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喧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97086" y="172098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嚷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82706" y="1357304"/>
            <a:ext cx="10715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xuān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21846" y="300037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炊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993350" y="3006872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烟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50738" y="307181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檐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207796" y="307181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屋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779300" y="2643188"/>
            <a:ext cx="92869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yán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8970" y="2643188"/>
            <a:ext cx="107157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chuī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82970" y="1285866"/>
            <a:ext cx="64294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sù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07399" y="2643188"/>
            <a:ext cx="981153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qiǎo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11532" y="1714494"/>
            <a:ext cx="69762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素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24153" y="307181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雀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983036" y="1691145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洁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35896" y="3071816"/>
            <a:ext cx="7858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623224" y="2643758"/>
            <a:ext cx="7143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wū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639977" y="307238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污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51720" y="3072386"/>
            <a:ext cx="78581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沾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191217" y="1285866"/>
            <a:ext cx="12144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hàn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262655" y="172098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撼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07904" y="17144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42" grpId="0"/>
      <p:bldP spid="43" grpId="0"/>
      <p:bldP spid="43" grpId="1"/>
      <p:bldP spid="46" grpId="0"/>
      <p:bldP spid="48" grpId="0"/>
      <p:bldP spid="49" grpId="0"/>
      <p:bldP spid="49" grpId="1"/>
      <p:bldP spid="36" grpId="0"/>
      <p:bldP spid="36" grpId="1"/>
      <p:bldP spid="37" grpId="0"/>
      <p:bldP spid="37" grpId="1"/>
      <p:bldP spid="38" grpId="0"/>
      <p:bldP spid="38" grpId="1"/>
      <p:bldP spid="59" grpId="0"/>
      <p:bldP spid="60" grpId="0"/>
      <p:bldP spid="53" grpId="0"/>
      <p:bldP spid="53" grpId="1"/>
      <p:bldP spid="55" grpId="0"/>
      <p:bldP spid="56" grpId="0"/>
      <p:bldP spid="56" grpId="1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2"/>
          <p:cNvGrpSpPr/>
          <p:nvPr/>
        </p:nvGrpSpPr>
        <p:grpSpPr>
          <a:xfrm>
            <a:off x="3752862" y="52625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43195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69695" y="1428750"/>
            <a:ext cx="7286625" cy="15455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它们的家一定美丽而香甜，不像家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雀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儿似的，一下雨就飞到人们冒着炊烟的屋檐下避雨。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2413" y="1498278"/>
            <a:ext cx="614114" cy="810101"/>
            <a:chOff x="912943" y="3087053"/>
            <a:chExt cx="614114" cy="810101"/>
          </a:xfrm>
        </p:grpSpPr>
        <p:sp>
          <p:nvSpPr>
            <p:cNvPr id="7" name="椭圆 6"/>
            <p:cNvSpPr/>
            <p:nvPr/>
          </p:nvSpPr>
          <p:spPr>
            <a:xfrm>
              <a:off x="933096" y="308705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912943" y="315706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雀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7727315" y="945186"/>
            <a:ext cx="928693" cy="483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7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/>
              </a:rPr>
              <a:t>qi</a:t>
            </a:r>
            <a:r>
              <a:rPr lang="en-US" altLang="vi-VN" sz="27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/>
              </a:rPr>
              <a:t>ǎ</a:t>
            </a:r>
            <a:r>
              <a:rPr lang="vi-VN" altLang="zh-CN" sz="2700" b="1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/>
              </a:rPr>
              <a:t>o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790933" y="3503614"/>
            <a:ext cx="6210091" cy="561692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下课了，孩子们欢呼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雀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跃起来。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412722" y="3003548"/>
            <a:ext cx="657225" cy="48387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2700" b="1" dirty="0" err="1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/>
              </a:rPr>
              <a:t>què</a:t>
            </a:r>
            <a:endParaRPr lang="en-US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32" grpId="0"/>
      <p:bldP spid="51" grpId="0" bldLvl="0" animBg="1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360" y="1483360"/>
            <a:ext cx="5267325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：口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宣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喧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口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襄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嚷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685" y="2843883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比一比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38655" y="2844165"/>
            <a:ext cx="3796030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憾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撼   避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僻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45810" y="1005205"/>
            <a:ext cx="2921000" cy="2058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rcRect l="9370" r="10839" b="2338"/>
          <a:stretch>
            <a:fillRect/>
          </a:stretch>
        </p:blipFill>
        <p:spPr>
          <a:xfrm>
            <a:off x="4938395" y="0"/>
            <a:ext cx="4205605" cy="5147945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合 86"/>
          <p:cNvGrpSpPr/>
          <p:nvPr/>
        </p:nvGrpSpPr>
        <p:grpSpPr>
          <a:xfrm>
            <a:off x="3100240" y="358115"/>
            <a:ext cx="2426130" cy="575945"/>
            <a:chOff x="3387260" y="501625"/>
            <a:chExt cx="2426130" cy="575945"/>
          </a:xfrm>
        </p:grpSpPr>
        <p:grpSp>
          <p:nvGrpSpPr>
            <p:cNvPr id="3" name="组合 49"/>
            <p:cNvGrpSpPr/>
            <p:nvPr/>
          </p:nvGrpSpPr>
          <p:grpSpPr>
            <a:xfrm>
              <a:off x="3387260" y="573514"/>
              <a:ext cx="456833" cy="456366"/>
              <a:chOff x="631825" y="5181600"/>
              <a:chExt cx="1554163" cy="1552575"/>
            </a:xfrm>
          </p:grpSpPr>
          <p:sp>
            <p:nvSpPr>
              <p:cNvPr id="51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TextBox 11"/>
            <p:cNvSpPr txBox="1">
              <a:spLocks noChangeArrowheads="1"/>
            </p:cNvSpPr>
            <p:nvPr/>
          </p:nvSpPr>
          <p:spPr bwMode="auto">
            <a:xfrm>
              <a:off x="3876705" y="501625"/>
              <a:ext cx="1936685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识字游戏</a:t>
              </a:r>
              <a:endPara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357158" y="500048"/>
            <a:ext cx="22365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rgbClr val="0000FF"/>
                </a:solidFill>
                <a:latin typeface="宋体" panose="02010600030101010101" pitchFamily="2" charset="-122"/>
              </a:rPr>
              <a:t>送蝴蝶回家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pic>
        <p:nvPicPr>
          <p:cNvPr id="87" name="图片 86" descr="下载 (9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781"/>
          <a:stretch>
            <a:fillRect/>
          </a:stretch>
        </p:blipFill>
        <p:spPr>
          <a:xfrm>
            <a:off x="7211399" y="1629403"/>
            <a:ext cx="1023928" cy="937921"/>
          </a:xfrm>
          <a:prstGeom prst="rect">
            <a:avLst/>
          </a:prstGeom>
        </p:spPr>
      </p:pic>
      <p:grpSp>
        <p:nvGrpSpPr>
          <p:cNvPr id="91" name="组合 90"/>
          <p:cNvGrpSpPr/>
          <p:nvPr/>
        </p:nvGrpSpPr>
        <p:grpSpPr>
          <a:xfrm>
            <a:off x="285720" y="2926721"/>
            <a:ext cx="1889246" cy="1371594"/>
            <a:chOff x="1214414" y="2071684"/>
            <a:chExt cx="1889246" cy="1371594"/>
          </a:xfrm>
        </p:grpSpPr>
        <p:pic>
          <p:nvPicPr>
            <p:cNvPr id="89" name="图片 88" descr="下载 (8)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4414" y="2071684"/>
              <a:ext cx="1513901" cy="1371594"/>
            </a:xfrm>
            <a:prstGeom prst="rect">
              <a:avLst/>
            </a:prstGeom>
          </p:spPr>
        </p:pic>
        <p:sp>
          <p:nvSpPr>
            <p:cNvPr id="90" name="TextBox 89"/>
            <p:cNvSpPr txBox="1"/>
            <p:nvPr/>
          </p:nvSpPr>
          <p:spPr>
            <a:xfrm>
              <a:off x="2303441" y="266446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震撼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85720" y="1998027"/>
            <a:ext cx="1889277" cy="1371594"/>
            <a:chOff x="1214414" y="2071684"/>
            <a:chExt cx="1889277" cy="1371594"/>
          </a:xfrm>
        </p:grpSpPr>
        <p:pic>
          <p:nvPicPr>
            <p:cNvPr id="93" name="图片 92" descr="下载 (8)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4414" y="2071684"/>
              <a:ext cx="1513901" cy="1371594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2300266" y="2715895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喧嚷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52695" y="3888423"/>
            <a:ext cx="1932457" cy="1371594"/>
            <a:chOff x="1214414" y="2071684"/>
            <a:chExt cx="1932457" cy="1371594"/>
          </a:xfrm>
        </p:grpSpPr>
        <p:pic>
          <p:nvPicPr>
            <p:cNvPr id="96" name="图片 95" descr="下载 (8)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4414" y="2071684"/>
              <a:ext cx="1513901" cy="1371594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2343446" y="2644140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确信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14282" y="997895"/>
            <a:ext cx="1961032" cy="1371594"/>
            <a:chOff x="1214414" y="2071684"/>
            <a:chExt cx="1961032" cy="1371594"/>
          </a:xfrm>
        </p:grpSpPr>
        <p:pic>
          <p:nvPicPr>
            <p:cNvPr id="99" name="图片 98" descr="下载 (8)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4414" y="2071684"/>
              <a:ext cx="1513901" cy="1371594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2372021" y="2703195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猛烈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32 -0.000197 C 0.156527 0.017966 0.313259 0.035995 0.391701 0.043368 C 0.470153 0.050741 0.410365 0.045142 0.470981 0.044323 C 0.531919 0.043505 0.708961 0.039679 0.756525 0.03872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00" y="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18 0.028771 C 0.144662 0.077465 0.289471 0.126397 0.411977 0.113637 C 0.534493 0.100883 0.634878 0.026219 0.735254 -0.048213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07 0.000060 C 0.314737 -0.116926 0.630322 -0.233904 0.756626 -0.28574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36 -0.039261 C 0.156222 0.018944 0.312417 0.077165 0.438294 0.007191 C 0.564171 -0.062783 0.659941 -0.260912 0.755908 -0.458439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00" y="-1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27784" y="760752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66395" y="1214755"/>
            <a:ext cx="427164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喧嚷：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喧哗，大声吵闹。</a:t>
            </a:r>
            <a:r>
              <a:rPr lang="zh-CN" altLang="en-US" sz="28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文中用拟人的写法形象地说明了风雨交的热闹场面。</a:t>
            </a:r>
            <a:endParaRPr lang="zh-CN" altLang="en-US" sz="2800" b="1" dirty="0" smtClean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2295" y="2980690"/>
            <a:ext cx="3562350" cy="63246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外面是什么人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喧嚷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8451"/>
          <a:stretch>
            <a:fillRect/>
          </a:stretch>
        </p:blipFill>
        <p:spPr>
          <a:xfrm>
            <a:off x="5290185" y="641985"/>
            <a:ext cx="3150870" cy="3783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66395" y="1009015"/>
            <a:ext cx="356235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水淋淋：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原是状态词，形容物体上水往下滴。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本</a:t>
            </a:r>
            <a:r>
              <a:rPr lang="zh-CN" altLang="en-US" sz="28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课指雨后树林很湿。</a:t>
            </a:r>
            <a:endParaRPr lang="zh-CN" altLang="en-US" sz="2800" b="1" dirty="0" smtClean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6395" y="2692400"/>
            <a:ext cx="3562350" cy="151257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一场大雨过后，奶奶家的小院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水淋淋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的，空气潮湿又清新。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u=1001399004,3672659513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63043" y="940422"/>
            <a:ext cx="4762500" cy="3133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19439" y="916482"/>
            <a:ext cx="314655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密集：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形容数量很多的聚集在一起。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本</a:t>
            </a:r>
            <a:r>
              <a:rPr lang="zh-CN" altLang="en-US" sz="28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课指雨下的大。</a:t>
            </a:r>
            <a:endParaRPr lang="zh-CN" altLang="en-US" sz="2800" b="1" dirty="0" smtClean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080" y="2604770"/>
            <a:ext cx="3729355" cy="151257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越是人员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的场所，越要注意公共卫生。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u=3123734060,1586956223&amp;fm=200&amp;gp=0.jpg"/>
          <p:cNvPicPr>
            <a:picLocks noChangeAspect="1"/>
          </p:cNvPicPr>
          <p:nvPr/>
        </p:nvPicPr>
        <p:blipFill>
          <a:blip r:embed="rId1" cstate="print"/>
          <a:srcRect b="6948"/>
          <a:stretch>
            <a:fillRect/>
          </a:stretch>
        </p:blipFill>
        <p:spPr>
          <a:xfrm>
            <a:off x="4115747" y="826758"/>
            <a:ext cx="4762500" cy="2933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21"/>
          <p:cNvGrpSpPr/>
          <p:nvPr/>
        </p:nvGrpSpPr>
        <p:grpSpPr>
          <a:xfrm>
            <a:off x="154490" y="436158"/>
            <a:ext cx="2529818" cy="561692"/>
            <a:chOff x="154490" y="436158"/>
            <a:chExt cx="2529818" cy="561692"/>
          </a:xfrm>
        </p:grpSpPr>
        <p:sp>
          <p:nvSpPr>
            <p:cNvPr id="19" name="文本框 14"/>
            <p:cNvSpPr txBox="1"/>
            <p:nvPr/>
          </p:nvSpPr>
          <p:spPr>
            <a:xfrm>
              <a:off x="536936" y="436158"/>
              <a:ext cx="2147372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整体感知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90" y="488835"/>
              <a:ext cx="366860" cy="456338"/>
            </a:xfrm>
            <a:prstGeom prst="rect">
              <a:avLst/>
            </a:prstGeom>
          </p:spPr>
        </p:pic>
      </p:grpSp>
      <p:sp>
        <p:nvSpPr>
          <p:cNvPr id="2" name="文本框 6"/>
          <p:cNvSpPr txBox="1"/>
          <p:nvPr/>
        </p:nvSpPr>
        <p:spPr>
          <a:xfrm>
            <a:off x="521086" y="1445818"/>
            <a:ext cx="8213805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初读课文，提出自己的问题，再试着把问题分类。选出你认为最值得思考的三个问题，并尝试解决。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27209" y="1070918"/>
            <a:ext cx="38595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蝴蝶的家在哪里？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7209" y="1843465"/>
            <a:ext cx="54927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作者为什么要为蝴蝶担心？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7209" y="2642554"/>
            <a:ext cx="628654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通过这件事，表达了作者怎样的思想感情？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8"/>
          <p:cNvGrpSpPr/>
          <p:nvPr/>
        </p:nvGrpSpPr>
        <p:grpSpPr>
          <a:xfrm>
            <a:off x="236194" y="411510"/>
            <a:ext cx="2319582" cy="561692"/>
            <a:chOff x="236194" y="411510"/>
            <a:chExt cx="2319582" cy="561692"/>
          </a:xfrm>
        </p:grpSpPr>
        <p:sp>
          <p:nvSpPr>
            <p:cNvPr id="6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194" y="464186"/>
              <a:ext cx="366861" cy="456339"/>
            </a:xfrm>
            <a:prstGeom prst="rect">
              <a:avLst/>
            </a:prstGeom>
          </p:spPr>
        </p:pic>
      </p:grpSp>
      <p:sp>
        <p:nvSpPr>
          <p:cNvPr id="4" name="文本框 6"/>
          <p:cNvSpPr txBox="1"/>
          <p:nvPr/>
        </p:nvSpPr>
        <p:spPr>
          <a:xfrm>
            <a:off x="1750800" y="1457817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齐读第</a:t>
            </a:r>
            <a:r>
              <a:rPr lang="en-US" altLang="zh-CN" sz="3200" dirty="0" smtClean="0">
                <a:latin typeface="+mj-ea"/>
                <a:ea typeface="+mj-ea"/>
              </a:rPr>
              <a:t>1</a:t>
            </a:r>
            <a:r>
              <a:rPr lang="zh-CN" altLang="en-US" sz="3200" dirty="0" smtClean="0">
                <a:latin typeface="+mj-ea"/>
                <a:ea typeface="+mj-ea"/>
              </a:rPr>
              <a:t>、</a:t>
            </a:r>
            <a:r>
              <a:rPr lang="en-US" altLang="zh-CN" sz="3200" dirty="0" smtClean="0">
                <a:latin typeface="+mj-ea"/>
                <a:ea typeface="+mj-ea"/>
              </a:rPr>
              <a:t>2</a:t>
            </a:r>
            <a:r>
              <a:rPr lang="zh-CN" altLang="en-US" sz="3200" dirty="0" smtClean="0">
                <a:latin typeface="+mj-ea"/>
                <a:ea typeface="+mj-ea"/>
              </a:rPr>
              <a:t>自然段，看看作者为什么为蝴蝶着急</a:t>
            </a:r>
            <a:r>
              <a:rPr lang="zh-CN" altLang="en-US" sz="3200" dirty="0">
                <a:latin typeface="+mj-ea"/>
                <a:ea typeface="+mj-ea"/>
              </a:rPr>
              <a:t>？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" y="135188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下载 (4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71538" y="1357304"/>
            <a:ext cx="2286016" cy="2286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4204" y="71436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下大雨的时候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下载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500495" y="923290"/>
            <a:ext cx="2143125" cy="1349375"/>
          </a:xfrm>
          <a:prstGeom prst="rect">
            <a:avLst/>
          </a:prstGeom>
        </p:spPr>
      </p:pic>
      <p:pic>
        <p:nvPicPr>
          <p:cNvPr id="5" name="图片 4" descr="下载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2643188"/>
            <a:ext cx="1928826" cy="1373274"/>
          </a:xfrm>
          <a:prstGeom prst="rect">
            <a:avLst/>
          </a:prstGeom>
        </p:spPr>
      </p:pic>
      <p:sp>
        <p:nvSpPr>
          <p:cNvPr id="6" name="Freeform 24"/>
          <p:cNvSpPr/>
          <p:nvPr/>
        </p:nvSpPr>
        <p:spPr bwMode="gray">
          <a:xfrm rot="16200000">
            <a:off x="5723557" y="2808598"/>
            <a:ext cx="647608" cy="87913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24"/>
          <p:cNvSpPr/>
          <p:nvPr/>
        </p:nvSpPr>
        <p:spPr bwMode="gray">
          <a:xfrm rot="14907478" flipH="1">
            <a:off x="5600344" y="1037880"/>
            <a:ext cx="525711" cy="87913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500562" y="2143122"/>
            <a:ext cx="1285884" cy="642942"/>
            <a:chOff x="8100392" y="1962696"/>
            <a:chExt cx="1285884" cy="642942"/>
          </a:xfrm>
        </p:grpSpPr>
        <p:sp>
          <p:nvSpPr>
            <p:cNvPr id="9" name="云形 8"/>
            <p:cNvSpPr/>
            <p:nvPr/>
          </p:nvSpPr>
          <p:spPr>
            <a:xfrm>
              <a:off x="8100392" y="1962696"/>
              <a:ext cx="1285884" cy="642942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21480" y="1995686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躲避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381286"/>
            <a:ext cx="1161887" cy="542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85720" y="42861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猜想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435407624,611152000&amp;fm=200&amp;gp=0.jpg"/>
          <p:cNvPicPr>
            <a:picLocks noChangeAspect="1"/>
          </p:cNvPicPr>
          <p:nvPr/>
        </p:nvPicPr>
        <p:blipFill>
          <a:blip r:embed="rId1" cstate="print"/>
          <a:srcRect b="6371"/>
          <a:stretch>
            <a:fillRect/>
          </a:stretch>
        </p:blipFill>
        <p:spPr>
          <a:xfrm>
            <a:off x="500034" y="1285866"/>
            <a:ext cx="2952754" cy="257176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631472" y="-15512"/>
            <a:ext cx="2864276" cy="1440160"/>
            <a:chOff x="3631472" y="-15512"/>
            <a:chExt cx="2864276" cy="1440160"/>
          </a:xfrm>
        </p:grpSpPr>
        <p:sp>
          <p:nvSpPr>
            <p:cNvPr id="3" name="云形标注 2"/>
            <p:cNvSpPr/>
            <p:nvPr/>
          </p:nvSpPr>
          <p:spPr bwMode="auto">
            <a:xfrm rot="11113383">
              <a:off x="3631472" y="-15512"/>
              <a:ext cx="2864276" cy="1440160"/>
            </a:xfrm>
            <a:prstGeom prst="cloudCallout">
              <a:avLst>
                <a:gd name="adj1" fmla="val 43574"/>
                <a:gd name="adj2" fmla="val -68864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00496" y="500048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怎么办呢？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143372" y="2500312"/>
            <a:ext cx="4240424" cy="11430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kern="0" dirty="0" smtClean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引出下文，</a:t>
            </a:r>
            <a:r>
              <a:rPr lang="zh-CN" altLang="en-US" sz="32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引起读者的好奇心。</a:t>
            </a:r>
            <a:endParaRPr lang="zh-CN" altLang="en-US" sz="32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箭头 7"/>
          <p:cNvSpPr/>
          <p:nvPr/>
        </p:nvSpPr>
        <p:spPr>
          <a:xfrm rot="19529543">
            <a:off x="5378011" y="1408505"/>
            <a:ext cx="484632" cy="97840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85720" y="1285866"/>
            <a:ext cx="4367831" cy="26330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000628" y="571486"/>
            <a:ext cx="1357322" cy="549508"/>
            <a:chOff x="8100392" y="1962696"/>
            <a:chExt cx="1357322" cy="549508"/>
          </a:xfrm>
        </p:grpSpPr>
        <p:sp>
          <p:nvSpPr>
            <p:cNvPr id="4" name="云形 3"/>
            <p:cNvSpPr/>
            <p:nvPr/>
          </p:nvSpPr>
          <p:spPr>
            <a:xfrm>
              <a:off x="8100392" y="1962696"/>
              <a:ext cx="1357322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221480" y="1995686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天低沉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57818" y="1428742"/>
            <a:ext cx="1857388" cy="549508"/>
            <a:chOff x="8100392" y="1962696"/>
            <a:chExt cx="1857388" cy="549508"/>
          </a:xfrm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85738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221480" y="199568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雷电交加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86446" y="2357436"/>
            <a:ext cx="1357322" cy="549508"/>
            <a:chOff x="8100392" y="1962696"/>
            <a:chExt cx="1357322" cy="549508"/>
          </a:xfrm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357322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21480" y="1995686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风怒吼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86512" y="3286130"/>
            <a:ext cx="1357322" cy="549508"/>
            <a:chOff x="8100392" y="1962696"/>
            <a:chExt cx="1357322" cy="549508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1357322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21480" y="1995686"/>
              <a:ext cx="11128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雨密集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8211"/>
          <a:stretch>
            <a:fillRect/>
          </a:stretch>
        </p:blipFill>
        <p:spPr>
          <a:xfrm>
            <a:off x="425450" y="843280"/>
            <a:ext cx="4606925" cy="299339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390527" y="843285"/>
            <a:ext cx="2056765" cy="549275"/>
            <a:chOff x="8100392" y="1962696"/>
            <a:chExt cx="2056765" cy="549275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2056765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21480" y="1995686"/>
              <a:ext cx="171323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被冲洗遍了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17527" y="1903100"/>
            <a:ext cx="2056765" cy="549275"/>
            <a:chOff x="8100392" y="1962696"/>
            <a:chExt cx="2056765" cy="549275"/>
          </a:xfrm>
        </p:grpSpPr>
        <p:sp>
          <p:nvSpPr>
            <p:cNvPr id="4" name="云形 3"/>
            <p:cNvSpPr/>
            <p:nvPr/>
          </p:nvSpPr>
          <p:spPr>
            <a:xfrm>
              <a:off x="8100392" y="1962696"/>
              <a:ext cx="2056765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13"/>
            <p:cNvSpPr txBox="1"/>
            <p:nvPr/>
          </p:nvSpPr>
          <p:spPr>
            <a:xfrm>
              <a:off x="8221480" y="1995686"/>
              <a:ext cx="140716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水淋淋的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17527" y="2979425"/>
            <a:ext cx="2354580" cy="549275"/>
            <a:chOff x="8100392" y="1962696"/>
            <a:chExt cx="2354580" cy="549275"/>
          </a:xfrm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235458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8221480" y="1995686"/>
              <a:ext cx="201930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到处都是湿的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爆炸形 1 9"/>
          <p:cNvSpPr/>
          <p:nvPr/>
        </p:nvSpPr>
        <p:spPr>
          <a:xfrm>
            <a:off x="3362958" y="2732723"/>
            <a:ext cx="1872207" cy="1508161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雨大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4288" y="465178"/>
            <a:ext cx="4435475" cy="539115"/>
            <a:chOff x="618209" y="465178"/>
            <a:chExt cx="6958446" cy="539115"/>
          </a:xfrm>
        </p:grpSpPr>
        <p:sp>
          <p:nvSpPr>
            <p:cNvPr id="3" name="文本框 11"/>
            <p:cNvSpPr txBox="1"/>
            <p:nvPr/>
          </p:nvSpPr>
          <p:spPr>
            <a:xfrm>
              <a:off x="1282673" y="488673"/>
              <a:ext cx="6293982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词语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积累（</a:t>
              </a:r>
              <a:r>
                <a:rPr lang="en-US" altLang="zh-CN" sz="2600" b="1" dirty="0" smtClean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ABB</a:t>
              </a:r>
              <a:r>
                <a:rPr lang="zh-CN" altLang="en-US" sz="2600" b="1" dirty="0" smtClean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式的词语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）</a:t>
              </a:r>
              <a:endPara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209" y="465178"/>
              <a:ext cx="713278" cy="539115"/>
            </a:xfrm>
            <a:prstGeom prst="rect">
              <a:avLst/>
            </a:prstGeom>
          </p:spPr>
        </p:pic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071552"/>
            <a:ext cx="7780337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14480" y="1857370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黑压压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182" y="1857370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水淋淋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9322" y="1857370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白花花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80" y="285750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金灿灿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7620" y="285750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绿油油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00760" y="285750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红彤彤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366863,1800924621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00100" y="2146292"/>
            <a:ext cx="2595564" cy="242425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187136" y="1303897"/>
            <a:ext cx="2713216" cy="1440242"/>
            <a:chOff x="4187136" y="586347"/>
            <a:chExt cx="2713216" cy="1440242"/>
          </a:xfrm>
        </p:grpSpPr>
        <p:sp>
          <p:nvSpPr>
            <p:cNvPr id="3" name="云形标注 2"/>
            <p:cNvSpPr/>
            <p:nvPr/>
          </p:nvSpPr>
          <p:spPr bwMode="auto">
            <a:xfrm rot="11022671">
              <a:off x="4187136" y="586347"/>
              <a:ext cx="2713216" cy="1440160"/>
            </a:xfrm>
            <a:prstGeom prst="cloudCallout">
              <a:avLst>
                <a:gd name="adj1" fmla="val 62887"/>
                <a:gd name="adj2" fmla="val -73536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643438" y="642924"/>
              <a:ext cx="214314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这样的天气它们能躲在哪里呢？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图片 6" descr="图片4.png"/>
          <p:cNvPicPr>
            <a:picLocks noChangeAspect="1"/>
          </p:cNvPicPr>
          <p:nvPr/>
        </p:nvPicPr>
        <p:blipFill>
          <a:blip r:embed="rId2" cstate="print">
            <a:lum contrast="18000"/>
          </a:blip>
          <a:stretch>
            <a:fillRect/>
          </a:stretch>
        </p:blipFill>
        <p:spPr>
          <a:xfrm>
            <a:off x="6715140" y="2285998"/>
            <a:ext cx="2133424" cy="1603116"/>
          </a:xfrm>
          <a:prstGeom prst="rect">
            <a:avLst/>
          </a:prstGeom>
        </p:spPr>
      </p:pic>
      <p:sp>
        <p:nvSpPr>
          <p:cNvPr id="8" name="爆炸形 1 7"/>
          <p:cNvSpPr/>
          <p:nvPr/>
        </p:nvSpPr>
        <p:spPr>
          <a:xfrm>
            <a:off x="4779008" y="2829878"/>
            <a:ext cx="1872207" cy="1508161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担心蝴蝶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359710" y="499731"/>
            <a:ext cx="5798820" cy="7067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我一想来就为蝴蝶着急。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3420110" y="2139315"/>
            <a:ext cx="5328285" cy="504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"/>
          <p:cNvSpPr txBox="1"/>
          <p:nvPr/>
        </p:nvSpPr>
        <p:spPr>
          <a:xfrm>
            <a:off x="500380" y="638810"/>
            <a:ext cx="8296910" cy="206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它们的身体是那样轻盈，载不动一个水点；它们身上的彩粉是那样素洁，一点儿水都不能沾污上的；它们是那样的柔弱，比一片树叶还无力，怎么禁得起这猛烈的风雨呢？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450590" y="1131570"/>
            <a:ext cx="122428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256405" y="1607820"/>
            <a:ext cx="122428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695190" y="2122805"/>
            <a:ext cx="122428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591813" y="2711629"/>
            <a:ext cx="1343944" cy="715491"/>
            <a:chOff x="8100392" y="1962696"/>
            <a:chExt cx="1043608" cy="549508"/>
          </a:xfrm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21480" y="1995686"/>
              <a:ext cx="697235" cy="400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排比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07558" y="2711629"/>
            <a:ext cx="1343944" cy="715491"/>
            <a:chOff x="8100392" y="1962696"/>
            <a:chExt cx="1043608" cy="549508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8221480" y="1995686"/>
              <a:ext cx="697235" cy="400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反问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9"/>
          <p:cNvGrpSpPr/>
          <p:nvPr/>
        </p:nvGrpSpPr>
        <p:grpSpPr>
          <a:xfrm>
            <a:off x="995969" y="3646174"/>
            <a:ext cx="6678930" cy="1071880"/>
            <a:chOff x="951527" y="3396995"/>
            <a:chExt cx="5448601" cy="1929384"/>
          </a:xfrm>
        </p:grpSpPr>
        <p:sp>
          <p:nvSpPr>
            <p:cNvPr id="16" name="流程图: 可选过程 15"/>
            <p:cNvSpPr/>
            <p:nvPr/>
          </p:nvSpPr>
          <p:spPr>
            <a:xfrm>
              <a:off x="951527" y="3396995"/>
              <a:ext cx="5376595" cy="1929384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5"/>
            <p:cNvSpPr txBox="1"/>
            <p:nvPr/>
          </p:nvSpPr>
          <p:spPr>
            <a:xfrm>
              <a:off x="1024051" y="3501008"/>
              <a:ext cx="5376077" cy="1715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将担心蝴蝶的感情表达得更加强烈，能够引起读者的共鸣。</a:t>
              </a:r>
              <a:endPara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右弧形箭头 17"/>
          <p:cNvSpPr/>
          <p:nvPr/>
        </p:nvSpPr>
        <p:spPr>
          <a:xfrm rot="1620000">
            <a:off x="7833360" y="3168650"/>
            <a:ext cx="360045" cy="1223645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爆炸形 1 18"/>
          <p:cNvSpPr/>
          <p:nvPr/>
        </p:nvSpPr>
        <p:spPr>
          <a:xfrm>
            <a:off x="1686558" y="2314893"/>
            <a:ext cx="1872207" cy="1508161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蝶弱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405" y="1509395"/>
            <a:ext cx="3134360" cy="25533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它们是那样的柔弱，比一片树叶还无力，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怎么禁得起这样猛烈的风雨呢？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流程图: 顺序访问存储器 6"/>
          <p:cNvSpPr/>
          <p:nvPr/>
        </p:nvSpPr>
        <p:spPr>
          <a:xfrm flipH="1">
            <a:off x="4357686" y="1571618"/>
            <a:ext cx="3786214" cy="2428892"/>
          </a:xfrm>
          <a:prstGeom prst="flowChartMagneticTap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它们是那样的柔弱，比一片树叶还无力，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禁不起这样猛烈地风雨。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13" y="593296"/>
            <a:ext cx="559476" cy="545460"/>
          </a:xfrm>
          <a:prstGeom prst="rect">
            <a:avLst/>
          </a:prstGeom>
        </p:spPr>
      </p:pic>
      <p:sp>
        <p:nvSpPr>
          <p:cNvPr id="12" name="文本框 9"/>
          <p:cNvSpPr txBox="1"/>
          <p:nvPr/>
        </p:nvSpPr>
        <p:spPr>
          <a:xfrm>
            <a:off x="582295" y="593090"/>
            <a:ext cx="8305165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给句子换一种说法，意思不变。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3915" y="694690"/>
            <a:ext cx="7660005" cy="1076325"/>
          </a:xfrm>
          <a:prstGeom prst="rect">
            <a:avLst/>
          </a:prstGeom>
          <a:noFill/>
          <a:ln w="31750">
            <a:solidFill>
              <a:schemeClr val="accent5">
                <a:lumMod val="60000"/>
                <a:lumOff val="4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假如蝴蝶没有及时躲过猛烈的风雨，会出现什么样的结果呢？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3915" y="2256155"/>
            <a:ext cx="76600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翅膀会被雨点打湿，会被风吹得不知去向；彩粉会被雨水冲刷，失去原有的美丽；沾上污泥，摔在地上，再也无法起来。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348615" y="701040"/>
            <a:ext cx="8446770" cy="13220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想到这里，我简直没法再想下去了，心里是那样着急。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506730" y="3082925"/>
            <a:ext cx="813054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作者如此为蝴蝶着急，谁给了他答案呢</a:t>
            </a:r>
            <a:r>
              <a:rPr lang="zh-CN" altLang="en-US" sz="3200" dirty="0">
                <a:latin typeface="+mj-ea"/>
                <a:ea typeface="+mj-ea"/>
              </a:rPr>
              <a:t>？</a:t>
            </a:r>
            <a:endParaRPr lang="zh-CN" altLang="en-US" sz="3200" dirty="0" smtClean="0">
              <a:latin typeface="+mj-ea"/>
              <a:ea typeface="+mj-ea"/>
              <a:sym typeface="+mn-ea"/>
            </a:endParaRPr>
          </a:p>
        </p:txBody>
      </p:sp>
      <p:sp>
        <p:nvSpPr>
          <p:cNvPr id="5" name="爆炸形 1 4"/>
          <p:cNvSpPr/>
          <p:nvPr/>
        </p:nvSpPr>
        <p:spPr>
          <a:xfrm>
            <a:off x="5283200" y="1210945"/>
            <a:ext cx="3610610" cy="1764030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再次为蝴蝶感到着急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6" y="2750791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小孩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57675" y="2564130"/>
            <a:ext cx="1334135" cy="179324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499110" y="713740"/>
            <a:ext cx="3338830" cy="35553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21030" y="730885"/>
            <a:ext cx="309562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但是一位小朋友非常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确信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地说：“它们和我们一样，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肯定有家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。下雨的时候，它们就会急忙飞到家里去哩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Freeform 24"/>
          <p:cNvSpPr/>
          <p:nvPr/>
        </p:nvSpPr>
        <p:spPr bwMode="gray">
          <a:xfrm rot="7206263" flipH="1">
            <a:off x="3476719" y="1672200"/>
            <a:ext cx="1066813" cy="110079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爆炸形 1 4"/>
          <p:cNvSpPr/>
          <p:nvPr/>
        </p:nvSpPr>
        <p:spPr>
          <a:xfrm>
            <a:off x="4257991" y="998214"/>
            <a:ext cx="2500330" cy="1508161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蝴蝶是有家的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图片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43702" y="998212"/>
            <a:ext cx="2283615" cy="1714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 bldLvl="0" animBg="1"/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750800" y="1457817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作者想到蝴蝶的家可能在哪里</a:t>
            </a:r>
            <a:r>
              <a:rPr lang="zh-CN" altLang="en-US" sz="3200" dirty="0">
                <a:latin typeface="+mj-ea"/>
                <a:ea typeface="+mj-ea"/>
              </a:rPr>
              <a:t>？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读一读第</a:t>
            </a:r>
            <a:r>
              <a:rPr lang="en-US" altLang="zh-CN" sz="3200" dirty="0" smtClean="0">
                <a:latin typeface="+mj-ea"/>
                <a:ea typeface="+mj-ea"/>
                <a:sym typeface="+mn-ea"/>
              </a:rPr>
              <a:t>3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、</a:t>
            </a:r>
            <a:r>
              <a:rPr lang="en-US" altLang="zh-CN" sz="3200" dirty="0" smtClean="0">
                <a:latin typeface="+mj-ea"/>
                <a:ea typeface="+mj-ea"/>
                <a:sym typeface="+mn-ea"/>
              </a:rPr>
              <a:t>4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自然段。</a:t>
            </a:r>
            <a:endParaRPr lang="zh-CN" altLang="en-US" sz="3200" dirty="0" smtClean="0">
              <a:latin typeface="+mj-ea"/>
              <a:ea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" y="135188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985" y="-12065"/>
            <a:ext cx="9150350" cy="517334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53669" y="612444"/>
            <a:ext cx="8446770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人家的屋宇里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从没有见过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有蝴蝶来避雨。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5955" y="-191135"/>
            <a:ext cx="158115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 dirty="0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6600" b="1" dirty="0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b="5353"/>
          <a:stretch>
            <a:fillRect/>
          </a:stretch>
        </p:blipFill>
        <p:spPr>
          <a:xfrm>
            <a:off x="2540" y="-635"/>
            <a:ext cx="9150350" cy="514286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53669" y="612444"/>
            <a:ext cx="5233035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麦田里呢？也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不能避雨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3695" y="-88265"/>
            <a:ext cx="158115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660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rcRect b="13300"/>
          <a:stretch>
            <a:fillRect/>
          </a:stretch>
        </p:blipFill>
        <p:spPr>
          <a:xfrm>
            <a:off x="-16510" y="-1270"/>
            <a:ext cx="9164955" cy="514794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53669" y="612444"/>
            <a:ext cx="6151245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松林里呢，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到处是水珠滚坠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5590" y="-88900"/>
            <a:ext cx="158115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660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4445" y="-635"/>
            <a:ext cx="9148445" cy="6100445"/>
            <a:chOff x="-7" y="-1"/>
            <a:chExt cx="14407" cy="9607"/>
          </a:xfrm>
        </p:grpSpPr>
        <p:pic>
          <p:nvPicPr>
            <p:cNvPr id="4" name="图片 3" descr="雨中花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-7" y="-1"/>
              <a:ext cx="14398" cy="9606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7922"/>
              <a:ext cx="14400" cy="168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TextBox 1"/>
          <p:cNvSpPr txBox="1"/>
          <p:nvPr/>
        </p:nvSpPr>
        <p:spPr>
          <a:xfrm>
            <a:off x="0" y="-635"/>
            <a:ext cx="9144635" cy="1198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园里的花是它们的家吗？花儿自己已经被雨点打得抖个不停了，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怎能容它们藏身呢？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3790" y="-778510"/>
            <a:ext cx="158115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660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107558" y="1348284"/>
            <a:ext cx="1343944" cy="715491"/>
            <a:chOff x="8100392" y="1962696"/>
            <a:chExt cx="1043608" cy="549508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8221480" y="1995686"/>
              <a:ext cx="697235" cy="400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反问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TextBox 1"/>
          <p:cNvSpPr txBox="1"/>
          <p:nvPr/>
        </p:nvSpPr>
        <p:spPr>
          <a:xfrm>
            <a:off x="3873474" y="2505379"/>
            <a:ext cx="3855720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不能容它们藏身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弧形箭头 17"/>
          <p:cNvSpPr/>
          <p:nvPr/>
        </p:nvSpPr>
        <p:spPr>
          <a:xfrm rot="1620000">
            <a:off x="7833360" y="1805305"/>
            <a:ext cx="360045" cy="1223645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9" grpId="0" bldLvl="0" animBg="1"/>
      <p:bldP spid="18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10160" y="-1270"/>
            <a:ext cx="9152255" cy="515175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353695" y="612140"/>
            <a:ext cx="8190230" cy="1198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就连老树干的底面，也是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顺下水来，湿漉漉的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7020" y="-73025"/>
            <a:ext cx="1581150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660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004" y="685469"/>
            <a:ext cx="8348980" cy="5835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蝴蝶的家到底在哪里呢？我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为蝴蝶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着急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下载 (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91194" y="1602733"/>
            <a:ext cx="3669475" cy="2238380"/>
          </a:xfrm>
          <a:prstGeom prst="rect">
            <a:avLst/>
          </a:prstGeom>
        </p:spPr>
      </p:pic>
      <p:sp>
        <p:nvSpPr>
          <p:cNvPr id="4" name="下箭头 3"/>
          <p:cNvSpPr/>
          <p:nvPr/>
        </p:nvSpPr>
        <p:spPr>
          <a:xfrm>
            <a:off x="6715140" y="1428742"/>
            <a:ext cx="341548" cy="75437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643570" y="2284887"/>
            <a:ext cx="2143981" cy="715491"/>
            <a:chOff x="8100391" y="1962695"/>
            <a:chExt cx="1664858" cy="549508"/>
          </a:xfrm>
        </p:grpSpPr>
        <p:sp>
          <p:nvSpPr>
            <p:cNvPr id="6" name="云形 5"/>
            <p:cNvSpPr/>
            <p:nvPr/>
          </p:nvSpPr>
          <p:spPr>
            <a:xfrm>
              <a:off x="8100391" y="1962695"/>
              <a:ext cx="1664205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21480" y="1995685"/>
              <a:ext cx="1543769" cy="401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更担心蝴蝶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5786" y="571486"/>
            <a:ext cx="3433578" cy="2928940"/>
            <a:chOff x="785786" y="571486"/>
            <a:chExt cx="3433578" cy="2928940"/>
          </a:xfrm>
        </p:grpSpPr>
        <p:pic>
          <p:nvPicPr>
            <p:cNvPr id="2" name="图片 1" descr="下载 (11).jpg"/>
            <p:cNvPicPr>
              <a:picLocks noChangeAspect="1"/>
            </p:cNvPicPr>
            <p:nvPr/>
          </p:nvPicPr>
          <p:blipFill>
            <a:blip r:embed="rId1" cstate="print"/>
            <a:srcRect b="44444"/>
            <a:stretch>
              <a:fillRect/>
            </a:stretch>
          </p:blipFill>
          <p:spPr>
            <a:xfrm>
              <a:off x="785786" y="642924"/>
              <a:ext cx="3433578" cy="285750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714612" y="571486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在桥洞底</a:t>
              </a:r>
              <a:endPara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图片 4" descr="u=3427366863,1800924621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785800"/>
            <a:ext cx="2166936" cy="202391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811395" y="1334135"/>
            <a:ext cx="1854200" cy="16973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b="1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没见过有蝴蝶落到石头上的</a:t>
            </a:r>
            <a:r>
              <a:rPr lang="zh-CN" altLang="en-US" sz="28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5720" y="571486"/>
            <a:ext cx="4436795" cy="2919411"/>
            <a:chOff x="285720" y="571486"/>
            <a:chExt cx="4436795" cy="2919411"/>
          </a:xfrm>
        </p:grpSpPr>
        <p:pic>
          <p:nvPicPr>
            <p:cNvPr id="8" name="图片 7" descr="u=1001399004,3672659513&amp;fm=26&amp;gp=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20" y="571486"/>
              <a:ext cx="4436795" cy="291941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000364" y="2857502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树叶底下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3750310" y="1390650"/>
            <a:ext cx="3334385" cy="13614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也从没见过，而且树叶被风吹得翻转，被雨冲刷得透湿</a:t>
            </a:r>
            <a:endParaRPr lang="zh-CN" altLang="en-US" sz="2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Freeform 24"/>
          <p:cNvSpPr/>
          <p:nvPr/>
        </p:nvSpPr>
        <p:spPr bwMode="gray">
          <a:xfrm rot="12248031">
            <a:off x="6185201" y="665458"/>
            <a:ext cx="647608" cy="87913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11" grpId="0" bldLvl="0" animBg="1"/>
      <p:bldP spid="6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0875" y="642620"/>
            <a:ext cx="7728585" cy="9531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读了作者的假设，你觉得蝴蝶的家还可能在哪些地方？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u=1630646945,363505678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17586" y="1938651"/>
            <a:ext cx="2857520" cy="2143140"/>
          </a:xfrm>
          <a:prstGeom prst="rect">
            <a:avLst/>
          </a:prstGeom>
        </p:spPr>
      </p:pic>
      <p:pic>
        <p:nvPicPr>
          <p:cNvPr id="5" name="图片 4" descr="u=645294938,3183388860&amp;fm=200&amp;gp=0.jpg"/>
          <p:cNvPicPr>
            <a:picLocks noChangeAspect="1"/>
          </p:cNvPicPr>
          <p:nvPr/>
        </p:nvPicPr>
        <p:blipFill>
          <a:blip r:embed="rId2" cstate="print"/>
          <a:srcRect b="4819"/>
          <a:stretch>
            <a:fillRect/>
          </a:stretch>
        </p:blipFill>
        <p:spPr>
          <a:xfrm>
            <a:off x="4872045" y="1938847"/>
            <a:ext cx="2976264" cy="20953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786751"/>
            <a:ext cx="4777740" cy="7067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我真为蝴蝶着急了。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69365" y="2042795"/>
            <a:ext cx="7169785" cy="1440180"/>
            <a:chOff x="1285852" y="1714494"/>
            <a:chExt cx="6388474" cy="1440160"/>
          </a:xfrm>
        </p:grpSpPr>
        <p:sp>
          <p:nvSpPr>
            <p:cNvPr id="3" name="云形标注 2"/>
            <p:cNvSpPr/>
            <p:nvPr/>
          </p:nvSpPr>
          <p:spPr bwMode="auto">
            <a:xfrm>
              <a:off x="1285852" y="1714494"/>
              <a:ext cx="6388474" cy="1440160"/>
            </a:xfrm>
            <a:prstGeom prst="cloudCallout">
              <a:avLst>
                <a:gd name="adj1" fmla="val -15975"/>
                <a:gd name="adj2" fmla="val -7877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000232" y="1929124"/>
              <a:ext cx="5357850" cy="95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继续寻找，但始终难觅蝴蝶的家，担心愈来愈深，再也无法排遣。</a:t>
              </a:r>
              <a:endPara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750800" y="1457817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+mj-ea"/>
                <a:ea typeface="+mj-ea"/>
              </a:rPr>
              <a:t>      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读一读第</a:t>
            </a:r>
            <a:r>
              <a:rPr lang="en-US" altLang="zh-CN" sz="3200" dirty="0" smtClean="0">
                <a:latin typeface="+mj-ea"/>
                <a:ea typeface="+mj-ea"/>
                <a:sym typeface="+mn-ea"/>
              </a:rPr>
              <a:t>5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、</a:t>
            </a:r>
            <a:r>
              <a:rPr lang="en-US" altLang="zh-CN" sz="3200" dirty="0" smtClean="0">
                <a:latin typeface="+mj-ea"/>
                <a:ea typeface="+mj-ea"/>
                <a:sym typeface="+mn-ea"/>
              </a:rPr>
              <a:t>6</a:t>
            </a:r>
            <a:r>
              <a:rPr lang="zh-CN" altLang="en-US" sz="3200" dirty="0" smtClean="0">
                <a:latin typeface="+mj-ea"/>
                <a:ea typeface="+mj-ea"/>
                <a:sym typeface="+mn-ea"/>
              </a:rPr>
              <a:t>自然段，看一看谁又对</a:t>
            </a:r>
            <a:r>
              <a:rPr lang="zh-CN" altLang="en-US" sz="3200" dirty="0" smtClean="0">
                <a:latin typeface="+mj-ea"/>
                <a:ea typeface="+mj-ea"/>
              </a:rPr>
              <a:t>作者说了什么</a:t>
            </a:r>
            <a:r>
              <a:rPr lang="zh-CN" altLang="en-US" sz="3200" dirty="0">
                <a:latin typeface="+mj-ea"/>
                <a:ea typeface="+mj-ea"/>
              </a:rPr>
              <a:t>？</a:t>
            </a:r>
            <a:endParaRPr lang="zh-CN" altLang="en-US" sz="3200" dirty="0" smtClean="0">
              <a:latin typeface="+mj-ea"/>
              <a:ea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6" y="1351886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025729724,1550076747&amp;fm=26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357304"/>
            <a:ext cx="2738440" cy="27165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22830" y="539750"/>
            <a:ext cx="5696585" cy="31076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雨后，蝴蝶就会重新出来，在阳光里飞。它们是那么高兴，那么鲜艳。我想，它们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一定是藏在一个秘密的家里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。它们的家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一定美丽而香甜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，不像家雀儿似的，一下雨就飞到人们冒着炊烟的屋檐下避雨。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一定是这样的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495040" y="2644775"/>
            <a:ext cx="2517140" cy="95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7781622" y="2552070"/>
            <a:ext cx="1043608" cy="549508"/>
            <a:chOff x="8100392" y="1962696"/>
            <a:chExt cx="1043608" cy="549508"/>
          </a:xfrm>
        </p:grpSpPr>
        <p:sp>
          <p:nvSpPr>
            <p:cNvPr id="101" name="云形 100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221480" y="1962696"/>
              <a:ext cx="79502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对比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20335" y="1348105"/>
            <a:ext cx="864235" cy="576580"/>
          </a:xfrm>
          <a:prstGeom prst="ellipse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913120" y="1805305"/>
            <a:ext cx="864235" cy="576580"/>
          </a:xfrm>
          <a:prstGeom prst="ellipse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322830" y="3070860"/>
            <a:ext cx="864235" cy="576580"/>
          </a:xfrm>
          <a:prstGeom prst="ellipse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814320" y="3786505"/>
            <a:ext cx="4967605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表达了美好的愿望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u=3427366863,1800924621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93470" y="522598"/>
            <a:ext cx="2809878" cy="2624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9940" y="732790"/>
            <a:ext cx="5026025" cy="20612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但我却总没见到过下雨时的蝴蝶到底藏在哪里。谁要是能说给我，我就不着急了。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035175" y="3286125"/>
            <a:ext cx="4967605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对幼小生命的热爱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7695" y="664845"/>
            <a:ext cx="80016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文中多次反复出现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我真为蝴蝶着急</a:t>
            </a:r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，你怎么理解？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8350" y="2090420"/>
            <a:ext cx="75679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因为作者关心蝴蝶、爱惜蝴蝶、疼惜蝴蝶、怜爱蝴蝶，为蝴蝶的住处而担心、发愁。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合 14"/>
          <p:cNvGrpSpPr/>
          <p:nvPr/>
        </p:nvGrpSpPr>
        <p:grpSpPr>
          <a:xfrm>
            <a:off x="192083" y="411510"/>
            <a:ext cx="2651725" cy="561692"/>
            <a:chOff x="192083" y="411510"/>
            <a:chExt cx="2651725" cy="561692"/>
          </a:xfrm>
        </p:grpSpPr>
        <p:sp>
          <p:nvSpPr>
            <p:cNvPr id="16" name="文本框 14"/>
            <p:cNvSpPr txBox="1"/>
            <p:nvPr/>
          </p:nvSpPr>
          <p:spPr>
            <a:xfrm>
              <a:off x="624428" y="411510"/>
              <a:ext cx="2219380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1430277" y="1928808"/>
            <a:ext cx="552450" cy="1447800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蝴蝶的家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2357422" y="857238"/>
            <a:ext cx="142876" cy="3286148"/>
          </a:xfrm>
          <a:prstGeom prst="leftBrace">
            <a:avLst/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0" name="TextBox 19"/>
          <p:cNvSpPr txBox="1"/>
          <p:nvPr/>
        </p:nvSpPr>
        <p:spPr>
          <a:xfrm>
            <a:off x="2714612" y="714362"/>
            <a:ext cx="3286148" cy="953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猜想：小鸟都有家，蝴蝶的家在哪里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57488" y="1857370"/>
            <a:ext cx="2224405" cy="5835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为蝴蝶着急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00298" y="3214692"/>
            <a:ext cx="897890" cy="521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假设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左大括号 22"/>
          <p:cNvSpPr/>
          <p:nvPr/>
        </p:nvSpPr>
        <p:spPr>
          <a:xfrm>
            <a:off x="3428992" y="2857502"/>
            <a:ext cx="285752" cy="1428760"/>
          </a:xfrm>
          <a:prstGeom prst="leftBrace">
            <a:avLst>
              <a:gd name="adj1" fmla="val 8333"/>
              <a:gd name="adj2" fmla="val 48458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2" name="TextBox 31"/>
          <p:cNvSpPr txBox="1"/>
          <p:nvPr/>
        </p:nvSpPr>
        <p:spPr>
          <a:xfrm>
            <a:off x="3714744" y="2571750"/>
            <a:ext cx="2643206" cy="11988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屋宇、麦田、松林、园里的花、老树干的底面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86182" y="4000510"/>
            <a:ext cx="2325370" cy="460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桥下、树叶下面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右大括号 33"/>
          <p:cNvSpPr/>
          <p:nvPr/>
        </p:nvSpPr>
        <p:spPr>
          <a:xfrm>
            <a:off x="6429375" y="928370"/>
            <a:ext cx="357505" cy="3357880"/>
          </a:xfrm>
          <a:prstGeom prst="rightBrace">
            <a:avLst/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5" name="TextBox 34"/>
          <p:cNvSpPr txBox="1"/>
          <p:nvPr/>
        </p:nvSpPr>
        <p:spPr>
          <a:xfrm>
            <a:off x="6858016" y="1857370"/>
            <a:ext cx="2000264" cy="1076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对幼小生灵的热爱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7" grpId="0" animBg="1"/>
      <p:bldP spid="20" grpId="0" bldLvl="0" animBg="1"/>
      <p:bldP spid="21" grpId="0" bldLvl="0" animBg="1"/>
      <p:bldP spid="22" grpId="0" bldLvl="0" animBg="1"/>
      <p:bldP spid="23" grpId="0" animBg="1"/>
      <p:bldP spid="32" grpId="0" bldLvl="0" animBg="1"/>
      <p:bldP spid="33" grpId="0" bldLvl="0" animBg="1"/>
      <p:bldP spid="34" grpId="0" bldLvl="0" animBg="1"/>
      <p:bldP spid="35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2061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这是一篇言辞优美的散文，作者构思独特，以（     ）和（     ）为主线，以雨天蝴蝶躲藏在哪里而（     ）的情感贯穿全篇，真切地表达了作者（                 ）之情。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85918" y="200024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问题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86182" y="200024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思索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0430" y="2500312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着急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7554" y="3000378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对幼小生灵的关爱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8" grpId="0"/>
      <p:bldP spid="19" grpId="0"/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9600" y="660705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下雨时蝴蝶去哪了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510" y="1243965"/>
            <a:ext cx="860298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为了准备飞行，蝴蝶必须让阳光直射它的翅膀，因为只有这样，才能很快温暖它们的翅肌，而阴天遮挡了它们起飞所必需的的太阳光。因此，乌云密布，天将下雨时，蝴蝶便会寻找躲雨的地方：如叶状植物之类的可以遮风挡雨的场所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它没有固定的巢穴，在树叶下边，草丛中，石缝里，总之一切能避雨的地方都可以。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大雨过后，它们还会重返蓝天，快乐地飞舞。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57224" y="1000608"/>
            <a:ext cx="7019697" cy="560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一</a:t>
            </a:r>
            <a:r>
              <a:rPr lang="zh-CN" altLang="en-US" sz="32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、按拼音写汉字。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00232" y="1785932"/>
            <a:ext cx="24822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躲</a:t>
            </a:r>
            <a:r>
              <a:rPr lang="en-US" altLang="zh-CN" sz="36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bì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3504" y="1785932"/>
            <a:ext cx="2712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震</a:t>
            </a:r>
            <a:r>
              <a:rPr lang="en-US" altLang="zh-CN" sz="36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hàn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8794" y="2643188"/>
            <a:ext cx="29432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喧</a:t>
            </a:r>
            <a:r>
              <a:rPr lang="en-US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</a:t>
            </a:r>
            <a:r>
              <a:rPr lang="en-US" altLang="vi-VN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ǎ</a:t>
            </a:r>
            <a:r>
              <a:rPr lang="vi-VN" altLang="zh-CN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ng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2643188"/>
            <a:ext cx="29432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轻</a:t>
            </a:r>
            <a:r>
              <a:rPr lang="en-US" altLang="zh-CN" sz="36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yíng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8794" y="3497055"/>
            <a:ext cx="29432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diàn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）污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2066" y="3500444"/>
            <a:ext cx="29432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滚</a:t>
            </a:r>
            <a:r>
              <a:rPr lang="en-US" altLang="zh-CN" sz="3600" b="1" dirty="0" err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zhuì</a:t>
            </a:r>
            <a:r>
              <a:rPr lang="zh-CN" altLang="en-US" sz="3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  ）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6116" y="1714494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4627" y="1785932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撼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4231" y="2643188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嚷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6065" y="2643188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盈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6116" y="3500444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玷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6065" y="3500444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坠</a:t>
            </a:r>
            <a:endParaRPr lang="zh-CN" altLang="en-US" sz="36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00034" y="571486"/>
            <a:ext cx="549084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二、为画线字选择正确读音。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90019" y="1498278"/>
            <a:ext cx="6278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震撼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    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gǎn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hàn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33705" y="2426972"/>
            <a:ext cx="6278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玷污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    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zhān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diàn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10566" y="3212790"/>
            <a:ext cx="6380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家雀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qiǎo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（   ） </a:t>
            </a:r>
            <a:r>
              <a:rPr lang="en-US" altLang="zh-CN" sz="3200" dirty="0" err="1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què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 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（   ）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14546" y="2068194"/>
            <a:ext cx="285752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214863" y="3782706"/>
            <a:ext cx="285752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714480" y="2996888"/>
            <a:ext cx="285752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76741" y="1434882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3238" y="3181993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53868" y="2427076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8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060" y="500048"/>
            <a:ext cx="38576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三、按意思写词语。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744" y="1500180"/>
            <a:ext cx="44767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大声地叫。（ 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4688" y="2272727"/>
            <a:ext cx="651827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震动，摇动人的心灵。（ 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846" y="3129919"/>
            <a:ext cx="79482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密密麻麻的雨点形成的景象。（  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9813" y="150018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喧嚷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5348" y="2272727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震撼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8356" y="3129983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水淋淋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579730" y="808658"/>
            <a:ext cx="83489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四、你的童年有哪些趣事，挑选一件讲讲吧。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5850" y="1370965"/>
            <a:ext cx="4040505" cy="3366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2356</Words>
  <Application>WPS 演示</Application>
  <PresentationFormat>全屏显示(16:9)</PresentationFormat>
  <Paragraphs>358</Paragraphs>
  <Slides>45</Slides>
  <Notes>6</Notes>
  <HiddenSlides>1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69" baseType="lpstr">
      <vt:lpstr>Arial</vt:lpstr>
      <vt:lpstr>方正书宋_GBK</vt:lpstr>
      <vt:lpstr>Wingdings</vt:lpstr>
      <vt:lpstr>黑体</vt:lpstr>
      <vt:lpstr>楷体</vt:lpstr>
      <vt:lpstr>楷体-简</vt:lpstr>
      <vt:lpstr>宋体</vt:lpstr>
      <vt:lpstr>幼圆</vt:lpstr>
      <vt:lpstr>汉语拼音</vt:lpstr>
      <vt:lpstr>华文楷体</vt:lpstr>
      <vt:lpstr>Times New Roman</vt:lpstr>
      <vt:lpstr>Times New Roman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142</cp:revision>
  <dcterms:created xsi:type="dcterms:W3CDTF">2019-07-04T09:44:29Z</dcterms:created>
  <dcterms:modified xsi:type="dcterms:W3CDTF">2019-07-04T09:44:29Z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