
<file path=[Content_Types].xml><?xml version="1.0" encoding="utf-8"?>
<Types xmlns="http://schemas.openxmlformats.org/package/2006/content-types">
  <Default Extension="wdp" ContentType="image/vnd.ms-photo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323" r:id="rId3"/>
    <p:sldId id="782" r:id="rId5"/>
    <p:sldId id="829" r:id="rId6"/>
    <p:sldId id="830" r:id="rId7"/>
    <p:sldId id="781" r:id="rId8"/>
    <p:sldId id="819" r:id="rId9"/>
    <p:sldId id="821" r:id="rId10"/>
    <p:sldId id="831" r:id="rId11"/>
    <p:sldId id="805" r:id="rId12"/>
    <p:sldId id="822" r:id="rId13"/>
  </p:sldIdLst>
  <p:sldSz cx="9144000" cy="5143500" type="screen16x9"/>
  <p:notesSz cx="6858000" cy="9144000"/>
  <p:embeddedFontLst>
    <p:embeddedFont>
      <p:font typeface="微软雅黑" pitchFamily="34" charset="-122"/>
      <p:regular r:id="rId18"/>
      <p:bold r:id="rId19"/>
    </p:embeddedFont>
    <p:embeddedFont>
      <p:font typeface="黑体" charset="-122"/>
      <p:regular r:id="rId20"/>
    </p:embeddedFont>
    <p:embeddedFont>
      <p:font typeface="楷体" pitchFamily="49" charset="-122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10"/>
            <p:cNvSpPr txBox="1"/>
            <p:nvPr userDrawn="1"/>
          </p:nvSpPr>
          <p:spPr>
            <a:xfrm>
              <a:off x="193237" y="92978"/>
              <a:ext cx="2316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口语交际：爱护眼睛，保护视力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2.xml"/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.xml"/><Relationship Id="rId2" Type="http://schemas.openxmlformats.org/officeDocument/2006/relationships/image" Target="../media/image19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61079" y="654772"/>
            <a:ext cx="2338753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口语交际</a:t>
            </a:r>
            <a:endParaRPr lang="zh-CN" altLang="en-US" sz="30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82821" y="1653954"/>
            <a:ext cx="5369560" cy="852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95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爱护眼睛 保护视力</a:t>
            </a:r>
            <a:endParaRPr lang="zh-CN" altLang="en-US" sz="4950" b="1" dirty="0" smtClean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7" y="3943806"/>
            <a:ext cx="9055318" cy="96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流程图: 决策 5"/>
          <p:cNvSpPr/>
          <p:nvPr/>
        </p:nvSpPr>
        <p:spPr>
          <a:xfrm>
            <a:off x="953151" y="897752"/>
            <a:ext cx="7435424" cy="2295407"/>
          </a:xfrm>
          <a:prstGeom prst="flowChartDecision">
            <a:avLst/>
          </a:prstGeom>
          <a:grpFill/>
          <a:ln>
            <a:solidFill>
              <a:srgbClr val="0000FF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4" name="组合 13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510465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160596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47102" y="1291364"/>
            <a:ext cx="6371316" cy="1960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眼睛是心灵的窗口，它很脆弱，容易受到伤害。平时，你注意保护自己的眼睛吗</a:t>
            </a: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?</a:t>
            </a:r>
            <a:endParaRPr lang="en-US" altLang="zh-CN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交际内容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对角的矩形 8"/>
          <p:cNvSpPr/>
          <p:nvPr/>
        </p:nvSpPr>
        <p:spPr>
          <a:xfrm>
            <a:off x="1194145" y="238210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6" name="图片 5" descr="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211312" y="371514"/>
            <a:ext cx="2862765" cy="1717658"/>
          </a:xfrm>
          <a:prstGeom prst="snip2Diag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53211" y="957460"/>
            <a:ext cx="1183640" cy="168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035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035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1353" y="246784"/>
            <a:ext cx="2957022" cy="348526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11353" y="2315461"/>
            <a:ext cx="1183640" cy="168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035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035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197" y="2350233"/>
            <a:ext cx="3682464" cy="229254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90897" y="3232386"/>
            <a:ext cx="1183640" cy="168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035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035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9645" y="257740"/>
            <a:ext cx="3472405" cy="271504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4067" y="1530478"/>
            <a:ext cx="1183640" cy="168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035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035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9313" y="998900"/>
            <a:ext cx="3994933" cy="30103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98745" y="1311369"/>
            <a:ext cx="1183640" cy="168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0350" b="1">
                <a:solidFill>
                  <a:srgbClr val="FF0000"/>
                </a:solidFill>
                <a:latin typeface="Arial" panose="020B0604020202090204" pitchFamily="34" charset="0"/>
              </a:rPr>
              <a:t>×</a:t>
            </a:r>
            <a:endParaRPr lang="zh-CN" altLang="en-US" sz="10350" b="1">
              <a:solidFill>
                <a:srgbClr val="FF0000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1944356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664754" y="1955836"/>
            <a:ext cx="6268429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dirty="0">
                <a:solidFill>
                  <a:srgbClr val="FF0000"/>
                </a:solidFill>
              </a:rPr>
              <a:t>思考：为了保</a:t>
            </a:r>
            <a:r>
              <a:rPr lang="zh-CN" altLang="en-US" sz="2700" dirty="0" smtClean="0">
                <a:solidFill>
                  <a:srgbClr val="FF0000"/>
                </a:solidFill>
              </a:rPr>
              <a:t>护眼睛，</a:t>
            </a:r>
            <a:r>
              <a:rPr lang="zh-CN" altLang="en-US" sz="2700" dirty="0">
                <a:solidFill>
                  <a:srgbClr val="FF0000"/>
                </a:solidFill>
              </a:rPr>
              <a:t>我们应</a:t>
            </a:r>
            <a:r>
              <a:rPr lang="zh-CN" altLang="en-US" sz="2700" dirty="0" smtClean="0">
                <a:solidFill>
                  <a:srgbClr val="FF0000"/>
                </a:solidFill>
              </a:rPr>
              <a:t>该怎么做？</a:t>
            </a:r>
            <a:endParaRPr lang="zh-CN" altLang="en-US" sz="2700" dirty="0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交际指导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10284" y="1188954"/>
            <a:ext cx="7339207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先了解本班同学的视力情况。然后分小组对班里同学的视力情况和影响视力的原因进行分析，并交流如何保护视力。最后，全班讨论怎样才能保护好视力，提出保护视力的建议。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629444" y="1061884"/>
            <a:ext cx="8115616" cy="2538679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38643" y="624033"/>
            <a:ext cx="2770620" cy="1905298"/>
          </a:xfrm>
          <a:prstGeom prst="ellipse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lum bright="6000" contrast="6000"/>
          </a:blip>
          <a:stretch>
            <a:fillRect/>
          </a:stretch>
        </p:blipFill>
        <p:spPr>
          <a:xfrm>
            <a:off x="4798969" y="427311"/>
            <a:ext cx="3065624" cy="22992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rcRect l="6013" t="29280" r="10133"/>
          <a:stretch>
            <a:fillRect/>
          </a:stretch>
        </p:blipFill>
        <p:spPr>
          <a:xfrm>
            <a:off x="1026003" y="2673657"/>
            <a:ext cx="2995604" cy="20091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rcRect l="11653" r="5573"/>
          <a:stretch>
            <a:fillRect/>
          </a:stretch>
        </p:blipFill>
        <p:spPr>
          <a:xfrm>
            <a:off x="5276246" y="2820841"/>
            <a:ext cx="2195856" cy="212250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7257" y="819802"/>
            <a:ext cx="3741528" cy="28041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rcRect l="7320" t="4483" r="13360"/>
          <a:stretch>
            <a:fillRect/>
          </a:stretch>
        </p:blipFill>
        <p:spPr>
          <a:xfrm>
            <a:off x="5816874" y="300609"/>
            <a:ext cx="2833654" cy="2729815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  <a:lum contrast="6000"/>
          </a:blip>
          <a:stretch>
            <a:fillRect/>
          </a:stretch>
        </p:blipFill>
        <p:spPr>
          <a:xfrm>
            <a:off x="3992551" y="2449785"/>
            <a:ext cx="2029142" cy="2351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100083" y="836712"/>
              <a:ext cx="1198693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范例</a:t>
              </a:r>
              <a:endParaRPr lang="zh-CN" altLang="en-US" sz="3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00366" y="1158945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456600" y="1254210"/>
            <a:ext cx="7053888" cy="3403338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811462" y="1601927"/>
            <a:ext cx="6344641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不在光线过强、过暗的环境下看书；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不在晃动的车船上看书；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不能直视光线过强的发光体；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4.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保持真确的姿势，保持与书本一尺的距离；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5.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不能过久的接触视屏（电脑、电视），做到劳逸结合；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00366" y="1158945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456600" y="1254210"/>
            <a:ext cx="7053888" cy="2830394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828133" y="1680044"/>
            <a:ext cx="6344641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6.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近视配镜要做到科学佩戴，看远佩戴，看近无需佩戴；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7.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已经近视最好配合有效的治疗手段，提高自身视力、控制电视发展。</a:t>
            </a:r>
            <a:b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</a:br>
            <a:r>
              <a:rPr lang="en-US" altLang="zh-CN" sz="2700" b="1" dirty="0" smtClean="0">
                <a:latin typeface="楷体" panose="02010609060101010101" charset="-122"/>
                <a:ea typeface="楷体" panose="02010609060101010101" charset="-122"/>
              </a:rPr>
              <a:t>8.</a:t>
            </a:r>
            <a:r>
              <a:rPr lang="zh-CN" altLang="en-US" sz="2700" b="1" dirty="0" smtClean="0">
                <a:latin typeface="楷体" panose="02010609060101010101" charset="-122"/>
                <a:ea typeface="楷体" panose="02010609060101010101" charset="-122"/>
              </a:rPr>
              <a:t>平时多做户外运动。</a:t>
            </a:r>
            <a:endParaRPr lang="zh-CN" altLang="en-US" sz="27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WPS 演示</Application>
  <PresentationFormat>全屏显示(16:9)</PresentationFormat>
  <Paragraphs>32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方正书宋_GBK</vt:lpstr>
      <vt:lpstr>Wingdings</vt:lpstr>
      <vt:lpstr>黑体</vt:lpstr>
      <vt:lpstr>造字工房悦黑演示版常规体</vt:lpstr>
      <vt:lpstr>楷体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Times New Roman</vt:lpstr>
      <vt:lpstr>汉仪中黑KW</vt:lpstr>
      <vt:lpstr>苹方-简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123</cp:revision>
  <dcterms:created xsi:type="dcterms:W3CDTF">2019-07-04T09:46:32Z</dcterms:created>
  <dcterms:modified xsi:type="dcterms:W3CDTF">2019-07-04T09:46:32Z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