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>
  <p:sldMasterIdLst>
    <p:sldMasterId id="2147483648" r:id="rId1"/>
  </p:sldMasterIdLst>
  <p:notesMasterIdLst>
    <p:notesMasterId r:id="rId4"/>
  </p:notesMasterIdLst>
  <p:handoutMasterIdLst>
    <p:handoutMasterId r:id="rId73"/>
  </p:handoutMasterIdLst>
  <p:sldIdLst>
    <p:sldId id="523" r:id="rId3"/>
    <p:sldId id="323" r:id="rId5"/>
    <p:sldId id="1300" r:id="rId6"/>
    <p:sldId id="1301" r:id="rId7"/>
    <p:sldId id="1003" r:id="rId8"/>
    <p:sldId id="1302" r:id="rId9"/>
    <p:sldId id="1013" r:id="rId10"/>
    <p:sldId id="928" r:id="rId11"/>
    <p:sldId id="1045" r:id="rId12"/>
    <p:sldId id="1571" r:id="rId13"/>
    <p:sldId id="1446" r:id="rId14"/>
    <p:sldId id="1082" r:id="rId15"/>
    <p:sldId id="1445" r:id="rId16"/>
    <p:sldId id="1627" r:id="rId17"/>
    <p:sldId id="1628" r:id="rId18"/>
    <p:sldId id="1447" r:id="rId19"/>
    <p:sldId id="1448" r:id="rId20"/>
    <p:sldId id="1629" r:id="rId21"/>
    <p:sldId id="1630" r:id="rId22"/>
    <p:sldId id="936" r:id="rId23"/>
    <p:sldId id="937" r:id="rId24"/>
    <p:sldId id="938" r:id="rId25"/>
    <p:sldId id="1281" r:id="rId26"/>
    <p:sldId id="1631" r:id="rId27"/>
    <p:sldId id="1500" r:id="rId28"/>
    <p:sldId id="1331" r:id="rId29"/>
    <p:sldId id="1333" r:id="rId30"/>
    <p:sldId id="1334" r:id="rId31"/>
    <p:sldId id="1335" r:id="rId32"/>
    <p:sldId id="1368" r:id="rId33"/>
    <p:sldId id="1336" r:id="rId34"/>
    <p:sldId id="1337" r:id="rId35"/>
    <p:sldId id="1339" r:id="rId36"/>
    <p:sldId id="1340" r:id="rId37"/>
    <p:sldId id="1341" r:id="rId38"/>
    <p:sldId id="1342" r:id="rId39"/>
    <p:sldId id="1501" r:id="rId40"/>
    <p:sldId id="1343" r:id="rId41"/>
    <p:sldId id="1633" r:id="rId42"/>
    <p:sldId id="1356" r:id="rId43"/>
    <p:sldId id="1355" r:id="rId44"/>
    <p:sldId id="1632" r:id="rId45"/>
    <p:sldId id="1545" r:id="rId46"/>
    <p:sldId id="1345" r:id="rId47"/>
    <p:sldId id="1346" r:id="rId48"/>
    <p:sldId id="1347" r:id="rId49"/>
    <p:sldId id="1348" r:id="rId50"/>
    <p:sldId id="1366" r:id="rId51"/>
    <p:sldId id="1405" r:id="rId52"/>
    <p:sldId id="1407" r:id="rId53"/>
    <p:sldId id="1408" r:id="rId54"/>
    <p:sldId id="1409" r:id="rId55"/>
    <p:sldId id="1412" r:id="rId56"/>
    <p:sldId id="1637" r:id="rId57"/>
    <p:sldId id="1638" r:id="rId58"/>
    <p:sldId id="1414" r:id="rId59"/>
    <p:sldId id="1415" r:id="rId60"/>
    <p:sldId id="1416" r:id="rId61"/>
    <p:sldId id="1417" r:id="rId62"/>
    <p:sldId id="1418" r:id="rId63"/>
    <p:sldId id="1634" r:id="rId64"/>
    <p:sldId id="1419" r:id="rId65"/>
    <p:sldId id="1635" r:id="rId66"/>
    <p:sldId id="1420" r:id="rId67"/>
    <p:sldId id="1421" r:id="rId68"/>
    <p:sldId id="1422" r:id="rId69"/>
    <p:sldId id="1424" r:id="rId70"/>
    <p:sldId id="1423" r:id="rId71"/>
    <p:sldId id="1636" r:id="rId72"/>
  </p:sldIdLst>
  <p:sldSz cx="9144000" cy="5143500" type="screen16x9"/>
  <p:notesSz cx="6858000" cy="9144000"/>
  <p:embeddedFontLst>
    <p:embeddedFont>
      <p:font typeface="Calibri" pitchFamily="34" charset="0"/>
      <p:regular r:id="rId77"/>
      <p:bold r:id="rId78"/>
      <p:italic r:id="rId79"/>
      <p:boldItalic r:id="rId80"/>
    </p:embeddedFont>
    <p:embeddedFont>
      <p:font typeface="黑体" charset="-122"/>
      <p:regular r:id="rId81"/>
    </p:embeddedFont>
    <p:embeddedFont>
      <p:font typeface="微软雅黑" pitchFamily="34" charset="-122"/>
      <p:regular r:id="rId82"/>
      <p:bold r:id="rId83"/>
    </p:embeddedFont>
    <p:embeddedFont>
      <p:font typeface="楷体" pitchFamily="49" charset="-122"/>
      <p:regular r:id="rId84"/>
    </p:embeddedFont>
    <p:embeddedFont>
      <p:font typeface="幼圆" pitchFamily="49" charset="-122"/>
      <p:regular r:id="rId85"/>
    </p:embeddedFont>
    <p:embeddedFont>
      <p:font typeface="汉语拼音" pitchFamily="34" charset="0"/>
      <p:regular r:id="rId86"/>
    </p:embeddedFont>
    <p:embeddedFont>
      <p:font typeface="华文楷体" pitchFamily="2" charset="-122"/>
      <p:regular r:id="rId87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00FF"/>
    <a:srgbClr val="FFFFFF"/>
    <a:srgbClr val="0066FF"/>
    <a:srgbClr val="A38302"/>
    <a:srgbClr val="FEFCDE"/>
    <a:srgbClr val="00B050"/>
    <a:srgbClr val="FF00FF"/>
    <a:srgbClr val="FF6600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79" autoAdjust="0"/>
    <p:restoredTop sz="94705" autoAdjust="0"/>
  </p:normalViewPr>
  <p:slideViewPr>
    <p:cSldViewPr>
      <p:cViewPr varScale="1">
        <p:scale>
          <a:sx n="144" d="100"/>
          <a:sy n="144" d="100"/>
        </p:scale>
        <p:origin x="-720" y="-90"/>
      </p:cViewPr>
      <p:guideLst>
        <p:guide orient="horz" pos="2573"/>
        <p:guide pos="5602"/>
      </p:guideLst>
    </p:cSldViewPr>
  </p:slideViewPr>
  <p:outlineViewPr>
    <p:cViewPr>
      <p:scale>
        <a:sx n="33" d="100"/>
        <a:sy n="33" d="100"/>
      </p:scale>
      <p:origin x="0" y="11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321"/>
        <p:guide pos="198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7" Type="http://schemas.openxmlformats.org/officeDocument/2006/relationships/font" Target="fonts/font11.fntdata"/><Relationship Id="rId86" Type="http://schemas.openxmlformats.org/officeDocument/2006/relationships/font" Target="fonts/font10.fntdata"/><Relationship Id="rId85" Type="http://schemas.openxmlformats.org/officeDocument/2006/relationships/font" Target="fonts/font9.fntdata"/><Relationship Id="rId84" Type="http://schemas.openxmlformats.org/officeDocument/2006/relationships/font" Target="fonts/font8.fntdata"/><Relationship Id="rId83" Type="http://schemas.openxmlformats.org/officeDocument/2006/relationships/font" Target="fonts/font7.fntdata"/><Relationship Id="rId82" Type="http://schemas.openxmlformats.org/officeDocument/2006/relationships/font" Target="fonts/font6.fntdata"/><Relationship Id="rId81" Type="http://schemas.openxmlformats.org/officeDocument/2006/relationships/font" Target="fonts/font5.fntdata"/><Relationship Id="rId80" Type="http://schemas.openxmlformats.org/officeDocument/2006/relationships/font" Target="fonts/font4.fntdata"/><Relationship Id="rId8" Type="http://schemas.openxmlformats.org/officeDocument/2006/relationships/slide" Target="slides/slide5.xml"/><Relationship Id="rId79" Type="http://schemas.openxmlformats.org/officeDocument/2006/relationships/font" Target="fonts/font3.fntdata"/><Relationship Id="rId78" Type="http://schemas.openxmlformats.org/officeDocument/2006/relationships/font" Target="fonts/font2.fntdata"/><Relationship Id="rId77" Type="http://schemas.openxmlformats.org/officeDocument/2006/relationships/font" Target="fonts/font1.fntdata"/><Relationship Id="rId76" Type="http://schemas.openxmlformats.org/officeDocument/2006/relationships/tableStyles" Target="tableStyles.xml"/><Relationship Id="rId75" Type="http://schemas.openxmlformats.org/officeDocument/2006/relationships/viewProps" Target="viewProps.xml"/><Relationship Id="rId74" Type="http://schemas.openxmlformats.org/officeDocument/2006/relationships/presProps" Target="presProps.xml"/><Relationship Id="rId73" Type="http://schemas.openxmlformats.org/officeDocument/2006/relationships/handoutMaster" Target="handoutMasters/handoutMaster1.xml"/><Relationship Id="rId72" Type="http://schemas.openxmlformats.org/officeDocument/2006/relationships/slide" Target="slides/slide69.xml"/><Relationship Id="rId71" Type="http://schemas.openxmlformats.org/officeDocument/2006/relationships/slide" Target="slides/slide68.xml"/><Relationship Id="rId70" Type="http://schemas.openxmlformats.org/officeDocument/2006/relationships/slide" Target="slides/slide67.xml"/><Relationship Id="rId7" Type="http://schemas.openxmlformats.org/officeDocument/2006/relationships/slide" Target="slides/slide4.xml"/><Relationship Id="rId69" Type="http://schemas.openxmlformats.org/officeDocument/2006/relationships/slide" Target="slides/slide66.xml"/><Relationship Id="rId68" Type="http://schemas.openxmlformats.org/officeDocument/2006/relationships/slide" Target="slides/slide65.xml"/><Relationship Id="rId67" Type="http://schemas.openxmlformats.org/officeDocument/2006/relationships/slide" Target="slides/slide64.xml"/><Relationship Id="rId66" Type="http://schemas.openxmlformats.org/officeDocument/2006/relationships/slide" Target="slides/slide63.xml"/><Relationship Id="rId65" Type="http://schemas.openxmlformats.org/officeDocument/2006/relationships/slide" Target="slides/slide62.xml"/><Relationship Id="rId64" Type="http://schemas.openxmlformats.org/officeDocument/2006/relationships/slide" Target="slides/slide61.xml"/><Relationship Id="rId63" Type="http://schemas.openxmlformats.org/officeDocument/2006/relationships/slide" Target="slides/slide60.xml"/><Relationship Id="rId62" Type="http://schemas.openxmlformats.org/officeDocument/2006/relationships/slide" Target="slides/slide59.xml"/><Relationship Id="rId61" Type="http://schemas.openxmlformats.org/officeDocument/2006/relationships/slide" Target="slides/slide58.xml"/><Relationship Id="rId60" Type="http://schemas.openxmlformats.org/officeDocument/2006/relationships/slide" Target="slides/slide57.xml"/><Relationship Id="rId6" Type="http://schemas.openxmlformats.org/officeDocument/2006/relationships/slide" Target="slides/slide3.xml"/><Relationship Id="rId59" Type="http://schemas.openxmlformats.org/officeDocument/2006/relationships/slide" Target="slides/slide56.xml"/><Relationship Id="rId58" Type="http://schemas.openxmlformats.org/officeDocument/2006/relationships/slide" Target="slides/slide55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2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3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9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0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2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4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5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6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781" y="2914650"/>
            <a:ext cx="6400443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62" y="1200151"/>
            <a:ext cx="8229481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1" Type="http://schemas.openxmlformats.org/officeDocument/2006/relationships/theme" Target="../theme/theme1.xml"/><Relationship Id="rId4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39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38.xml"/><Relationship Id="rId37" Type="http://schemas.openxmlformats.org/officeDocument/2006/relationships/slideLayout" Target="../slideLayouts/slideLayout37.xml"/><Relationship Id="rId36" Type="http://schemas.openxmlformats.org/officeDocument/2006/relationships/slideLayout" Target="../slideLayouts/slideLayout36.xml"/><Relationship Id="rId35" Type="http://schemas.openxmlformats.org/officeDocument/2006/relationships/slideLayout" Target="../slideLayouts/slideLayout35.xml"/><Relationship Id="rId34" Type="http://schemas.openxmlformats.org/officeDocument/2006/relationships/slideLayout" Target="../slideLayouts/slideLayout34.xml"/><Relationship Id="rId33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32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3" Type="http://schemas.openxmlformats.org/officeDocument/2006/relationships/slideLayout" Target="../slideLayouts/slideLayout3.xml"/><Relationship Id="rId29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 flipH="1">
            <a:off x="1" y="123478"/>
            <a:ext cx="2771800" cy="216000"/>
          </a:xfrm>
          <a:prstGeom prst="rect">
            <a:avLst/>
          </a:prstGeom>
          <a:gradFill flip="none" rotWithShape="1">
            <a:gsLst>
              <a:gs pos="40000">
                <a:schemeClr val="accent5">
                  <a:lumMod val="60000"/>
                  <a:lumOff val="40000"/>
                </a:schemeClr>
              </a:gs>
              <a:gs pos="97000">
                <a:schemeClr val="bg1">
                  <a:alpha val="0"/>
                </a:schemeClr>
              </a:gs>
              <a:gs pos="70000">
                <a:schemeClr val="accent5">
                  <a:lumMod val="40000"/>
                  <a:lumOff val="60000"/>
                  <a:alpha val="76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文本框 1"/>
          <p:cNvSpPr txBox="1"/>
          <p:nvPr userDrawn="1"/>
        </p:nvSpPr>
        <p:spPr>
          <a:xfrm>
            <a:off x="115330" y="104625"/>
            <a:ext cx="102108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9 </a:t>
            </a:r>
            <a:r>
              <a:rPr kumimoji="1" lang="zh-CN" altLang="en-US" sz="12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古诗三首</a:t>
            </a:r>
            <a:endParaRPr kumimoji="1" lang="zh-CN" sz="1200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40" cstate="print">
            <a:lum contrast="6000"/>
          </a:blip>
          <a:srcRect b="75795"/>
          <a:stretch>
            <a:fillRect/>
          </a:stretch>
        </p:blipFill>
        <p:spPr>
          <a:xfrm>
            <a:off x="0" y="4345940"/>
            <a:ext cx="9140825" cy="811530"/>
          </a:xfrm>
          <a:prstGeom prst="rect">
            <a:avLst/>
          </a:prstGeom>
          <a:effectLst>
            <a:softEdge rad="63500"/>
          </a:effec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</p:sldLayoutIdLst>
  <p:txStyles>
    <p:titleStyle>
      <a:lvl1pPr algn="ctr" defTabSz="685165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165" rtl="0" eaLnBrk="1" latinLnBrk="0" hangingPunct="1">
        <a:spcBef>
          <a:spcPct val="20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6895" indent="-213995" algn="l" defTabSz="685165" rtl="0" eaLnBrk="1" latinLnBrk="0" hangingPunct="1">
        <a:spcBef>
          <a:spcPct val="20000"/>
        </a:spcBef>
        <a:buFont typeface="Arial" panose="020B060402020209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165" rtl="0" eaLnBrk="1" latinLnBrk="0" hangingPunct="1">
        <a:spcBef>
          <a:spcPct val="200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165" rtl="0" eaLnBrk="1" latinLnBrk="0" hangingPunct="1">
        <a:spcBef>
          <a:spcPct val="20000"/>
        </a:spcBef>
        <a:buFont typeface="Arial" panose="020B060402020209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165" rtl="0" eaLnBrk="1" latinLnBrk="0" hangingPunct="1">
        <a:spcBef>
          <a:spcPct val="20000"/>
        </a:spcBef>
        <a:buFont typeface="Arial" panose="020B060402020209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165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165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165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165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16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8.xml"/><Relationship Id="rId4" Type="http://schemas.openxmlformats.org/officeDocument/2006/relationships/slide" Target="slide49.xml"/><Relationship Id="rId3" Type="http://schemas.openxmlformats.org/officeDocument/2006/relationships/slide" Target="slide25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hyperlink" Target="&#19971;&#24425;-&#35838;&#25991;&#26391;&#35835;-&#20154;&#22235;&#19978;-9.&#21476;&#35799;&#19977;&#39318;.mp4" TargetMode="Externa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7.png"/><Relationship Id="rId1" Type="http://schemas.openxmlformats.org/officeDocument/2006/relationships/hyperlink" Target="&#29983;&#23383;&#35270;&#39057;-&#20154;&#22235;&#19978;-9.&#21476;&#35799;&#19977;&#39318;.mp4" TargetMode="Externa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0.png"/><Relationship Id="rId1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24.jpeg"/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3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33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4.png"/></Relationships>
</file>

<file path=ppt/slides/_rels/slide2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9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35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hyperlink" Target="&#19971;&#24425;-&#35838;&#25991;&#26391;&#35835;-&#20154;&#22235;&#19978;-9.&#21476;&#35799;&#19977;&#39318;.mp4" TargetMode="External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7.png"/><Relationship Id="rId1" Type="http://schemas.openxmlformats.org/officeDocument/2006/relationships/hyperlink" Target="&#29983;&#23383;&#35270;&#39057;-&#20154;&#22235;&#19978;-9.&#21476;&#35799;&#19977;&#39318;.mp4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6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8.png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39.png"/><Relationship Id="rId1" Type="http://schemas.openxmlformats.org/officeDocument/2006/relationships/image" Target="../media/image1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7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1.png"/><Relationship Id="rId1" Type="http://schemas.openxmlformats.org/officeDocument/2006/relationships/image" Target="../media/image40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42.png"/></Relationships>
</file>

<file path=ppt/slides/_rels/slide3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6.png"/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image" Target="../media/image43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47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48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9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30.png"/><Relationship Id="rId1" Type="http://schemas.openxmlformats.org/officeDocument/2006/relationships/image" Target="../media/image50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1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5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52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7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53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hyperlink" Target="&#19971;&#24425;-&#35838;&#25991;&#26391;&#35835;-&#20154;&#22235;&#19978;-9.&#21476;&#35799;&#19977;&#39318;.mp4" TargetMode="Externa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55.png"/><Relationship Id="rId1" Type="http://schemas.openxmlformats.org/officeDocument/2006/relationships/image" Target="../media/image54.png"/></Relationships>
</file>

<file path=ppt/slides/_rels/slide5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7.png"/><Relationship Id="rId1" Type="http://schemas.openxmlformats.org/officeDocument/2006/relationships/hyperlink" Target="&#29983;&#23383;&#35270;&#39057;-&#20154;&#22235;&#19978;-9.&#21476;&#35799;&#19977;&#39318;.mp4" TargetMode="External"/></Relationships>
</file>

<file path=ppt/slides/_rels/slide5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56.png"/><Relationship Id="rId1" Type="http://schemas.openxmlformats.org/officeDocument/2006/relationships/image" Target="../media/image36.png"/></Relationships>
</file>

<file path=ppt/slides/_rels/slide5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image" Target="../media/image1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5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17.png"/><Relationship Id="rId2" Type="http://schemas.openxmlformats.org/officeDocument/2006/relationships/image" Target="../media/image60.png"/><Relationship Id="rId1" Type="http://schemas.openxmlformats.org/officeDocument/2006/relationships/image" Target="../media/image59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60.png"/><Relationship Id="rId1" Type="http://schemas.openxmlformats.org/officeDocument/2006/relationships/image" Target="../media/image59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1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9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62.png"/><Relationship Id="rId1" Type="http://schemas.openxmlformats.org/officeDocument/2006/relationships/image" Target="../media/image26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slides/_rels/slide6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image" Target="../media/image30.pn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1.pn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hyperlink" Target="&#19971;&#24425;-&#23383;&#35789;&#21548;&#20889;-&#20154;&#22235;&#19978;-9.&#21476;&#35799;&#19977;&#39318;.mp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/>
          <a:srcRect l="2333" r="7852"/>
          <a:stretch>
            <a:fillRect/>
          </a:stretch>
        </p:blipFill>
        <p:spPr>
          <a:xfrm>
            <a:off x="-2540" y="-20320"/>
            <a:ext cx="9154795" cy="5168265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 flipH="1">
            <a:off x="7620" y="115570"/>
            <a:ext cx="3018155" cy="252095"/>
          </a:xfrm>
          <a:prstGeom prst="rect">
            <a:avLst/>
          </a:prstGeom>
          <a:gradFill flip="none" rotWithShape="1">
            <a:gsLst>
              <a:gs pos="40000">
                <a:schemeClr val="bg1"/>
              </a:gs>
              <a:gs pos="99000">
                <a:schemeClr val="bg1">
                  <a:alpha val="0"/>
                </a:schemeClr>
              </a:gs>
              <a:gs pos="77000">
                <a:schemeClr val="bg1">
                  <a:alpha val="59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7657" y="3595415"/>
            <a:ext cx="1629583" cy="378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7657" y="4007713"/>
            <a:ext cx="1629583" cy="378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文本框 15">
            <a:hlinkClick r:id="" action="ppaction://hlinkshowjump?jump=nextslide"/>
          </p:cNvPr>
          <p:cNvSpPr txBox="1"/>
          <p:nvPr/>
        </p:nvSpPr>
        <p:spPr>
          <a:xfrm>
            <a:off x="7259770" y="3595474"/>
            <a:ext cx="1231486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b="1" dirty="0">
                <a:solidFill>
                  <a:schemeClr val="bg1"/>
                </a:solidFill>
              </a:rPr>
              <a:t>第一课时</a:t>
            </a:r>
            <a:endParaRPr kumimoji="1"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17" name="文本框 14">
            <a:hlinkClick r:id="rId3" action="ppaction://hlinksldjump"/>
          </p:cNvPr>
          <p:cNvSpPr txBox="1"/>
          <p:nvPr/>
        </p:nvSpPr>
        <p:spPr>
          <a:xfrm>
            <a:off x="7259770" y="3996977"/>
            <a:ext cx="1231486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b="1" dirty="0">
                <a:solidFill>
                  <a:schemeClr val="bg1"/>
                </a:solidFill>
              </a:rPr>
              <a:t>第二课时</a:t>
            </a:r>
            <a:endParaRPr kumimoji="1"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14" name="TextBox 48"/>
          <p:cNvSpPr txBox="1"/>
          <p:nvPr/>
        </p:nvSpPr>
        <p:spPr>
          <a:xfrm>
            <a:off x="1358265" y="1390015"/>
            <a:ext cx="5671185" cy="108394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6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-简" panose="02010600040101010101" pitchFamily="2" charset="-122"/>
                <a:ea typeface="楷体-简" panose="02010600040101010101" pitchFamily="2" charset="-122"/>
              </a:rPr>
              <a:t>  9</a:t>
            </a:r>
            <a:r>
              <a:rPr lang="en-US" altLang="zh-CN" sz="4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-简" panose="02010600040101010101" pitchFamily="2" charset="-122"/>
                <a:ea typeface="楷体-简" panose="02010600040101010101" pitchFamily="2" charset="-122"/>
              </a:rPr>
              <a:t>  </a:t>
            </a:r>
            <a:r>
              <a:rPr lang="zh-CN" altLang="en-US" sz="6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-简" panose="02010600040101010101" pitchFamily="2" charset="-122"/>
                <a:ea typeface="楷体-简" panose="02010600040101010101" pitchFamily="2" charset="-122"/>
              </a:rPr>
              <a:t>古诗三首</a:t>
            </a:r>
            <a:endParaRPr lang="zh-CN" altLang="en-US" sz="6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-简" panose="02010600040101010101" pitchFamily="2" charset="-122"/>
              <a:ea typeface="楷体-简" panose="0201060004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8425" y="88265"/>
            <a:ext cx="2185214" cy="276999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kumimoji="1" lang="zh-CN" altLang="en-US" sz="12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人教版  语文  四年级  上册</a:t>
            </a:r>
            <a:endParaRPr lang="zh-CN" altLang="en-US" sz="1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7657" y="4443958"/>
            <a:ext cx="1629583" cy="378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文本框 14">
            <a:hlinkClick r:id="rId4" action="ppaction://hlinksldjump"/>
          </p:cNvPr>
          <p:cNvSpPr txBox="1"/>
          <p:nvPr/>
        </p:nvSpPr>
        <p:spPr>
          <a:xfrm>
            <a:off x="7259770" y="4433222"/>
            <a:ext cx="1231486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b="1" dirty="0">
                <a:solidFill>
                  <a:schemeClr val="bg1"/>
                </a:solidFill>
              </a:rPr>
              <a:t>第三课时</a:t>
            </a:r>
            <a:endParaRPr kumimoji="1" lang="zh-CN" altLang="en-US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comb/>
      </p:transition>
    </mc:Choice>
    <mc:Fallback>
      <p:transition spd="slow" advTm="0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lum contrast="6000"/>
          </a:blip>
          <a:srcRect r="2374" b="8829"/>
          <a:stretch>
            <a:fillRect/>
          </a:stretch>
        </p:blipFill>
        <p:spPr>
          <a:xfrm>
            <a:off x="-11430" y="1270"/>
            <a:ext cx="9141460" cy="513524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073785" y="1198245"/>
            <a:ext cx="7157720" cy="2030095"/>
          </a:xfrm>
          <a:prstGeom prst="rect">
            <a:avLst/>
          </a:prstGeom>
          <a:solidFill>
            <a:schemeClr val="bg1"/>
          </a:solidFill>
          <a:effectLst>
            <a:softEdge rad="76200"/>
          </a:effectLst>
        </p:spPr>
        <p:txBody>
          <a:bodyPr wrap="square" rtlCol="0" anchor="t">
            <a:spAutoFit/>
          </a:bodyPr>
          <a:lstStyle/>
          <a:p>
            <a:pPr algn="l" fontAlgn="auto">
              <a:lnSpc>
                <a:spcPct val="150000"/>
              </a:lnSpc>
            </a:pPr>
            <a:r>
              <a:rPr lang="en-US" altLang="zh-CN" sz="28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   </a:t>
            </a:r>
            <a:r>
              <a:rPr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傍晚的江边，残阳斜照，这样的场景在诗人的眼中是什么样呢？我们走进白居易的诗中，去感受诗人的情怀吧。</a:t>
            </a:r>
            <a:endParaRPr sz="28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60049" y="310226"/>
            <a:ext cx="1629583" cy="400110"/>
            <a:chOff x="160049" y="525491"/>
            <a:chExt cx="1629583" cy="40011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0049" y="536227"/>
              <a:ext cx="1629583" cy="37863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4" name="文本框 11"/>
            <p:cNvSpPr txBox="1"/>
            <p:nvPr/>
          </p:nvSpPr>
          <p:spPr>
            <a:xfrm>
              <a:off x="172162" y="525491"/>
              <a:ext cx="123148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sz="2000" dirty="0" smtClean="0">
                  <a:solidFill>
                    <a:schemeClr val="bg1"/>
                  </a:solidFill>
                </a:rPr>
                <a:t>第一课时</a:t>
              </a:r>
              <a:endParaRPr kumimoji="1" lang="zh-CN" altLang="en-US" sz="2000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ransition spd="slow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3347720" cy="51435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TextBox 48"/>
          <p:cNvSpPr txBox="1"/>
          <p:nvPr/>
        </p:nvSpPr>
        <p:spPr>
          <a:xfrm>
            <a:off x="254000" y="1184275"/>
            <a:ext cx="2960370" cy="1176020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72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-简" panose="02010600040101010101" pitchFamily="2" charset="-122"/>
                <a:ea typeface="楷体-简" panose="02010600040101010101" pitchFamily="2" charset="-122"/>
              </a:rPr>
              <a:t>暮江吟</a:t>
            </a:r>
            <a:endParaRPr lang="zh-CN" altLang="en-US" sz="72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-简" panose="02010600040101010101" pitchFamily="2" charset="-122"/>
              <a:ea typeface="楷体-简" panose="0201060004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3347720" y="-6985"/>
            <a:ext cx="5816600" cy="51549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comb/>
      </p:transition>
    </mc:Choice>
    <mc:Fallback>
      <p:transition spd="slow" advTm="0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703830" y="835660"/>
            <a:ext cx="5721985" cy="31076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sz="2800" b="1" u="sng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白居易</a:t>
            </a:r>
            <a:r>
              <a:rPr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（772－846年），字</a:t>
            </a:r>
            <a:r>
              <a:rPr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乐天</a:t>
            </a:r>
            <a:r>
              <a:rPr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，号</a:t>
            </a:r>
            <a:r>
              <a:rPr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香山居士</a:t>
            </a:r>
            <a:r>
              <a:rPr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，是</a:t>
            </a:r>
            <a:r>
              <a:rPr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唐</a:t>
            </a:r>
            <a:r>
              <a:rPr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代伟大的</a:t>
            </a:r>
            <a:r>
              <a:rPr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现实主义</a:t>
            </a:r>
            <a:r>
              <a:rPr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诗人。白居易的诗歌题材广泛，形式多样，语言平易通俗，有“诗魔”和“诗王”之称。有《白氏长庆集》传世，代表诗作有</a:t>
            </a:r>
            <a:r>
              <a:rPr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《长恨歌》《卖炭翁》《琵琶行》</a:t>
            </a:r>
            <a:r>
              <a:rPr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等。</a:t>
            </a:r>
            <a:endParaRPr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406400" y="1022350"/>
            <a:ext cx="1924685" cy="2733675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2383790" y="2472055"/>
            <a:ext cx="636270" cy="683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spcBef>
                <a:spcPct val="20000"/>
              </a:spcBef>
              <a:buFont typeface="Arial" panose="020B0604020202090204" pitchFamily="34" charset="0"/>
              <a:buChar char="•"/>
              <a:defRPr kumimoji="1" sz="32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90204" pitchFamily="34" charset="0"/>
              <a:buChar char="–"/>
              <a:defRPr kumimoji="1" sz="28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90204" pitchFamily="34" charset="0"/>
              <a:buChar char="•"/>
              <a:defRPr kumimoji="1" sz="24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90204" pitchFamily="34" charset="0"/>
              <a:buChar char="–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暮</a:t>
            </a:r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endParaRPr lang="zh-CN" altLang="en-US" sz="4000" b="1" u="sng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164080" y="1895475"/>
            <a:ext cx="1261110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en-US" sz="3000" dirty="0" err="1">
                <a:latin typeface="微软雅黑" panose="020B0503020204020204" charset="-122"/>
                <a:ea typeface="微软雅黑" panose="020B0503020204020204" charset="-122"/>
                <a:cs typeface="Arial" panose="020B0604020202090204" pitchFamily="34" charset="0"/>
              </a:rPr>
              <a:t> mù</a:t>
            </a:r>
            <a:endParaRPr lang="en-US" altLang="en-US" sz="3000" dirty="0" err="1">
              <a:latin typeface="微软雅黑" panose="020B0503020204020204" charset="-122"/>
              <a:ea typeface="微软雅黑" panose="020B0503020204020204" charset="-122"/>
              <a:cs typeface="Arial" panose="020B060402020209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5057648" y="1907125"/>
            <a:ext cx="857368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en-US" sz="3000" dirty="0" err="1">
                <a:latin typeface="Arial" panose="020B0604020202090204" pitchFamily="34" charset="0"/>
                <a:ea typeface="微软雅黑" panose="020B0503020204020204" charset="-122"/>
                <a:cs typeface="Arial" panose="020B0604020202090204" pitchFamily="34" charset="0"/>
              </a:rPr>
              <a:t>sè</a:t>
            </a:r>
            <a:endParaRPr lang="en-US" altLang="en-US" sz="3000" dirty="0" err="1">
              <a:latin typeface="Arial" panose="020B0604020202090204" pitchFamily="34" charset="0"/>
              <a:ea typeface="微软雅黑" panose="020B0503020204020204" charset="-122"/>
              <a:cs typeface="Arial" panose="020B0604020202090204" pitchFamily="34" charset="0"/>
            </a:endParaRPr>
          </a:p>
        </p:txBody>
      </p:sp>
      <p:sp>
        <p:nvSpPr>
          <p:cNvPr id="50" name="TextBox 11"/>
          <p:cNvSpPr txBox="1">
            <a:spLocks noChangeArrowheads="1"/>
          </p:cNvSpPr>
          <p:nvPr/>
        </p:nvSpPr>
        <p:spPr bwMode="auto">
          <a:xfrm>
            <a:off x="434809" y="1527721"/>
            <a:ext cx="1121491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我会认</a:t>
            </a:r>
            <a:endParaRPr lang="zh-CN" altLang="en-US" sz="2400" b="1" dirty="0"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1556670" y="1528014"/>
            <a:ext cx="36000" cy="324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375168" y="1528014"/>
            <a:ext cx="36000" cy="324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3" name="文本框 14">
            <a:hlinkClick r:id="rId1" action="ppaction://hlinkfile"/>
          </p:cNvPr>
          <p:cNvSpPr txBox="1"/>
          <p:nvPr/>
        </p:nvSpPr>
        <p:spPr>
          <a:xfrm>
            <a:off x="653667" y="422324"/>
            <a:ext cx="4033837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朗读课文 扫清障碍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2093" y="603851"/>
            <a:ext cx="351070" cy="380165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57708">
            <a:off x="4562629" y="557681"/>
            <a:ext cx="335134" cy="472337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1" y="489080"/>
            <a:ext cx="366860" cy="456339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5057775" y="2425700"/>
            <a:ext cx="81724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瑟</a:t>
            </a:r>
            <a:endParaRPr kumimoji="1" lang="zh-CN" altLang="en-US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321810" y="2425700"/>
            <a:ext cx="81724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瑟</a:t>
            </a:r>
            <a:endParaRPr kumimoji="1" lang="zh-CN" altLang="en-US" sz="4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pic>
        <p:nvPicPr>
          <p:cNvPr id="11" name="图片 10" descr="图片1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486015" y="2983865"/>
            <a:ext cx="1402715" cy="144335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675130" y="2472055"/>
            <a:ext cx="81724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日</a:t>
            </a:r>
            <a:endParaRPr kumimoji="1" lang="zh-CN" altLang="en-US" sz="4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0" grpId="1"/>
      <p:bldP spid="23" grpId="0"/>
      <p:bldP spid="23" grpId="1"/>
      <p:bldP spid="3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6" name="文本框 64"/>
          <p:cNvSpPr txBox="1"/>
          <p:nvPr/>
        </p:nvSpPr>
        <p:spPr>
          <a:xfrm>
            <a:off x="2708161" y="1823636"/>
            <a:ext cx="944527" cy="108394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暮</a:t>
            </a:r>
            <a:endParaRPr lang="zh-CN" altLang="en-US" sz="6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298" name="文本框 64"/>
          <p:cNvSpPr txBox="1"/>
          <p:nvPr/>
        </p:nvSpPr>
        <p:spPr>
          <a:xfrm>
            <a:off x="4852412" y="1799506"/>
            <a:ext cx="944527" cy="108394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吟</a:t>
            </a:r>
            <a:endParaRPr lang="zh-CN" altLang="en-US" sz="6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95" name="组合 7"/>
          <p:cNvGrpSpPr/>
          <p:nvPr/>
        </p:nvGrpSpPr>
        <p:grpSpPr>
          <a:xfrm>
            <a:off x="4809867" y="1814290"/>
            <a:ext cx="1029990" cy="1086515"/>
            <a:chOff x="2437" y="2032"/>
            <a:chExt cx="1245" cy="1265"/>
          </a:xfrm>
        </p:grpSpPr>
        <p:sp>
          <p:nvSpPr>
            <p:cNvPr id="96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97" name="直接连接符 4"/>
            <p:cNvCxnSpPr/>
            <p:nvPr/>
          </p:nvCxnSpPr>
          <p:spPr>
            <a:xfrm>
              <a:off x="2437" y="265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98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99" name="组合 7"/>
          <p:cNvGrpSpPr/>
          <p:nvPr/>
        </p:nvGrpSpPr>
        <p:grpSpPr>
          <a:xfrm>
            <a:off x="2622818" y="1806670"/>
            <a:ext cx="1029163" cy="1085656"/>
            <a:chOff x="2437" y="2032"/>
            <a:chExt cx="1244" cy="1264"/>
          </a:xfrm>
        </p:grpSpPr>
        <p:sp>
          <p:nvSpPr>
            <p:cNvPr id="100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01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02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67" name="TextBox 11">
            <a:hlinkClick r:id="rId1" action="ppaction://hlinkfile"/>
          </p:cNvPr>
          <p:cNvSpPr txBox="1">
            <a:spLocks noChangeArrowheads="1"/>
          </p:cNvSpPr>
          <p:nvPr/>
        </p:nvSpPr>
        <p:spPr bwMode="auto">
          <a:xfrm>
            <a:off x="530409" y="627056"/>
            <a:ext cx="1121491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我会写</a:t>
            </a:r>
            <a:endParaRPr lang="zh-CN" altLang="en-US" sz="2400" b="1" dirty="0"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8" name="图片 6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57708">
            <a:off x="1767180" y="735816"/>
            <a:ext cx="335134" cy="472337"/>
          </a:xfrm>
          <a:prstGeom prst="rect">
            <a:avLst/>
          </a:prstGeom>
        </p:spPr>
      </p:pic>
      <p:sp>
        <p:nvSpPr>
          <p:cNvPr id="69" name="矩形 68"/>
          <p:cNvSpPr/>
          <p:nvPr/>
        </p:nvSpPr>
        <p:spPr>
          <a:xfrm>
            <a:off x="1559780" y="636651"/>
            <a:ext cx="36000" cy="324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0" name="矩形 69"/>
          <p:cNvSpPr/>
          <p:nvPr/>
        </p:nvSpPr>
        <p:spPr>
          <a:xfrm>
            <a:off x="553318" y="626525"/>
            <a:ext cx="36000" cy="324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7" name="文本框 64"/>
          <p:cNvSpPr txBox="1"/>
          <p:nvPr/>
        </p:nvSpPr>
        <p:spPr>
          <a:xfrm>
            <a:off x="2052320" y="3169920"/>
            <a:ext cx="2170430" cy="62230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3600" b="1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上下</a:t>
            </a:r>
            <a:r>
              <a:rPr lang="zh-CN" altLang="en-US" sz="3600" b="1" dirty="0" smtClean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结构</a:t>
            </a:r>
            <a:endParaRPr lang="zh-CN" altLang="en-US" sz="3600" b="1" dirty="0">
              <a:solidFill>
                <a:schemeClr val="accent2">
                  <a:lumMod val="7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64"/>
          <p:cNvSpPr txBox="1"/>
          <p:nvPr/>
        </p:nvSpPr>
        <p:spPr>
          <a:xfrm>
            <a:off x="4456430" y="3169920"/>
            <a:ext cx="2098675" cy="62230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3600" b="1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左右</a:t>
            </a:r>
            <a:r>
              <a:rPr lang="zh-CN" altLang="en-US" sz="3600" b="1" dirty="0" smtClean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结构</a:t>
            </a:r>
            <a:endParaRPr lang="zh-CN" altLang="en-US" sz="3600" b="1" dirty="0">
              <a:solidFill>
                <a:schemeClr val="accent2">
                  <a:lumMod val="7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666365" y="1282065"/>
            <a:ext cx="1261110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en-US" sz="3000" dirty="0" err="1">
                <a:latin typeface="微软雅黑" panose="020B0503020204020204" charset="-122"/>
                <a:ea typeface="微软雅黑" panose="020B0503020204020204" charset="-122"/>
                <a:cs typeface="Arial" panose="020B0604020202090204" pitchFamily="34" charset="0"/>
              </a:rPr>
              <a:t> mù</a:t>
            </a:r>
            <a:endParaRPr lang="en-US" altLang="en-US" sz="3000" dirty="0" err="1">
              <a:latin typeface="微软雅黑" panose="020B0503020204020204" charset="-122"/>
              <a:ea typeface="微软雅黑" panose="020B0503020204020204" charset="-122"/>
              <a:cs typeface="Arial" panose="020B060402020209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963795" y="1246505"/>
            <a:ext cx="721360" cy="55308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en-US" sz="3000" dirty="0" err="1">
                <a:latin typeface="微软雅黑" panose="020B0503020204020204" charset="-122"/>
                <a:ea typeface="微软雅黑" panose="020B0503020204020204" charset="-122"/>
                <a:cs typeface="Arial" panose="020B0604020202090204" pitchFamily="34" charset="0"/>
                <a:sym typeface="+mn-ea"/>
              </a:rPr>
              <a:t>yín</a:t>
            </a:r>
            <a:endParaRPr lang="zh-CN" altLang="en-US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2" presetClass="exit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6" grpId="0"/>
      <p:bldP spid="12298" grpId="0"/>
      <p:bldP spid="87" grpId="0"/>
      <p:bldP spid="3" grpId="0"/>
      <p:bldP spid="20" grpId="0"/>
      <p:bldP spid="20" grpId="1"/>
      <p:bldP spid="5" grpId="0"/>
      <p:bldP spid="5" grpId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47664" y="483518"/>
            <a:ext cx="25202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11" name="文本框 14"/>
          <p:cNvSpPr txBox="1"/>
          <p:nvPr/>
        </p:nvSpPr>
        <p:spPr>
          <a:xfrm>
            <a:off x="769346" y="483148"/>
            <a:ext cx="2147372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整体感知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775" y="535825"/>
            <a:ext cx="366860" cy="45633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08025" y="1105535"/>
            <a:ext cx="792543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en-US" altLang="zh-CN" sz="32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</a:t>
            </a:r>
            <a:r>
              <a:rPr sz="3200">
                <a:latin typeface="微软雅黑" panose="020B0503020204020204" charset="-122"/>
                <a:ea typeface="微软雅黑" panose="020B0503020204020204" charset="-122"/>
              </a:rPr>
              <a:t>读完了这首诗我们仿佛看到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  <a:sym typeface="+mn-ea"/>
              </a:rPr>
              <a:t>了</a:t>
            </a:r>
            <a:r>
              <a:rPr lang="zh-CN" altLang="en-US" sz="3200" u="sng">
                <a:latin typeface="微软雅黑" panose="020B0503020204020204" charset="-122"/>
                <a:ea typeface="微软雅黑" panose="020B0503020204020204" charset="-122"/>
                <a:sym typeface="+mn-ea"/>
              </a:rPr>
              <a:t>              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  <a:sym typeface="+mn-ea"/>
              </a:rPr>
              <a:t>、</a:t>
            </a:r>
            <a:r>
              <a:rPr lang="zh-CN" altLang="en-US" sz="3200" u="sng"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  <a:sym typeface="+mn-ea"/>
              </a:rPr>
              <a:t> 弯月初生、</a:t>
            </a:r>
            <a:r>
              <a:rPr lang="zh-CN" altLang="en-US" sz="3200" u="sng">
                <a:latin typeface="微软雅黑" panose="020B0503020204020204" charset="-122"/>
                <a:ea typeface="微软雅黑" panose="020B0503020204020204" charset="-122"/>
                <a:sym typeface="+mn-ea"/>
              </a:rPr>
              <a:t>               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  <a:sym typeface="+mn-ea"/>
              </a:rPr>
              <a:t>等几幅景象。</a:t>
            </a:r>
            <a:endParaRPr lang="zh-CN" altLang="en-US" sz="32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739255" y="1313815"/>
            <a:ext cx="20383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夕阳映江</a:t>
            </a:r>
            <a:endParaRPr lang="zh-CN" altLang="en-US" sz="320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707640" y="1993900"/>
            <a:ext cx="19367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露珠晶莹</a:t>
            </a:r>
            <a:endParaRPr lang="zh-CN" altLang="en-US" sz="320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87730" y="2953385"/>
            <a:ext cx="2029460" cy="1349375"/>
          </a:xfrm>
          <a:prstGeom prst="ellipse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37965" y="2848610"/>
            <a:ext cx="1264920" cy="1828800"/>
          </a:xfrm>
          <a:prstGeom prst="round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 cstate="print"/>
          <a:srcRect l="16928" b="5764"/>
          <a:stretch>
            <a:fillRect/>
          </a:stretch>
        </p:blipFill>
        <p:spPr>
          <a:xfrm>
            <a:off x="6353175" y="3032125"/>
            <a:ext cx="1786890" cy="1270635"/>
          </a:xfrm>
          <a:prstGeom prst="roundRect">
            <a:avLst/>
          </a:prstGeom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rcRect l="4457" t="9468" r="4432" b="10868"/>
          <a:stretch>
            <a:fillRect/>
          </a:stretch>
        </p:blipFill>
        <p:spPr>
          <a:xfrm>
            <a:off x="932180" y="1976120"/>
            <a:ext cx="7349490" cy="2475230"/>
          </a:xfrm>
          <a:prstGeom prst="rect">
            <a:avLst/>
          </a:prstGeom>
        </p:spPr>
      </p:pic>
      <p:sp>
        <p:nvSpPr>
          <p:cNvPr id="5" name="文本框 6"/>
          <p:cNvSpPr txBox="1"/>
          <p:nvPr/>
        </p:nvSpPr>
        <p:spPr>
          <a:xfrm>
            <a:off x="1298739" y="2143422"/>
            <a:ext cx="6768752" cy="2030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暮江吟</a:t>
            </a:r>
            <a:endParaRPr lang="zh-CN" altLang="en-US" sz="28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一道</a:t>
            </a:r>
            <a:r>
              <a:rPr lang="en-US" altLang="zh-CN" sz="2800" b="1" dirty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/</a:t>
            </a:r>
            <a:r>
              <a:rPr lang="zh-CN" altLang="en-US"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残阳</a:t>
            </a:r>
            <a:r>
              <a:rPr lang="en-US" altLang="zh-CN" sz="2800" b="1" dirty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/</a:t>
            </a:r>
            <a:r>
              <a:rPr lang="zh-CN" altLang="en-US"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铺水中</a:t>
            </a:r>
            <a:r>
              <a:rPr lang="zh-CN"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，半江瑟瑟</a:t>
            </a:r>
            <a:r>
              <a:rPr lang="en-US" altLang="zh-CN" sz="2800" b="1" dirty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/</a:t>
            </a:r>
            <a:r>
              <a:rPr lang="zh-CN" altLang="en-US"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半江红</a:t>
            </a:r>
            <a:r>
              <a:rPr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。</a:t>
            </a:r>
            <a:endParaRPr sz="28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algn="ctr">
              <a:lnSpc>
                <a:spcPct val="150000"/>
              </a:lnSpc>
            </a:pPr>
            <a:r>
              <a:rPr lang="zh-CN"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可怜</a:t>
            </a:r>
            <a:r>
              <a:rPr lang="en-US" altLang="zh-CN" sz="2800" b="1" dirty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/</a:t>
            </a:r>
            <a:r>
              <a:rPr lang="zh-CN"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九月</a:t>
            </a:r>
            <a:r>
              <a:rPr lang="en-US" altLang="zh-CN" sz="2800" b="1" dirty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/</a:t>
            </a:r>
            <a:r>
              <a:rPr lang="zh-CN"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初三夜，露似真珠</a:t>
            </a:r>
            <a:r>
              <a:rPr lang="en-US" altLang="zh-CN" sz="2800" b="1" dirty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/</a:t>
            </a:r>
            <a:r>
              <a:rPr lang="zh-CN"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月似弓。</a:t>
            </a:r>
            <a:endParaRPr lang="zh-CN" sz="28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6" name="文本框 14"/>
          <p:cNvSpPr txBox="1"/>
          <p:nvPr/>
        </p:nvSpPr>
        <p:spPr>
          <a:xfrm>
            <a:off x="624428" y="411510"/>
            <a:ext cx="1931348" cy="56070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互动课堂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194" y="464186"/>
            <a:ext cx="366861" cy="456339"/>
          </a:xfrm>
          <a:prstGeom prst="rect">
            <a:avLst/>
          </a:prstGeom>
        </p:spPr>
      </p:pic>
      <p:sp>
        <p:nvSpPr>
          <p:cNvPr id="3" name="文本框 6"/>
          <p:cNvSpPr txBox="1"/>
          <p:nvPr/>
        </p:nvSpPr>
        <p:spPr>
          <a:xfrm>
            <a:off x="495300" y="941070"/>
            <a:ext cx="815276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457200">
              <a:lnSpc>
                <a:spcPct val="100000"/>
              </a:lnSpc>
            </a:pP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</a:rPr>
              <a:t>  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</a:rPr>
              <a:t>用自己喜欢的方式自由读诗，把古诗读正确、读流利。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      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9" dur="8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0" dur="8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8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AutoShape 22"/>
          <p:cNvSpPr>
            <a:spLocks noChangeArrowheads="1"/>
          </p:cNvSpPr>
          <p:nvPr/>
        </p:nvSpPr>
        <p:spPr bwMode="gray">
          <a:xfrm>
            <a:off x="455295" y="2519045"/>
            <a:ext cx="6082665" cy="1306195"/>
          </a:xfrm>
          <a:prstGeom prst="roundRect">
            <a:avLst>
              <a:gd name="adj" fmla="val 17509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 defTabSz="685165">
              <a:lnSpc>
                <a:spcPct val="130000"/>
              </a:lnSpc>
            </a:pP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诗人黄昏时分在江边所作的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algn="l" defTabSz="685165">
              <a:lnSpc>
                <a:spcPct val="130000"/>
              </a:lnSpc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诗。吟，古代诗歌体裁的一种。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072515" y="868680"/>
            <a:ext cx="6173470" cy="9220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threePt" dir="t"/>
            </a:scene3d>
          </a:bodyPr>
          <a:lstStyle/>
          <a:p>
            <a:pPr>
              <a:lnSpc>
                <a:spcPct val="150000"/>
              </a:lnSpc>
            </a:pPr>
            <a:r>
              <a:rPr lang="en-US" altLang="zh-CN" sz="36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  </a:t>
            </a:r>
            <a:r>
              <a:rPr lang="zh-CN" altLang="en-US" sz="3600" b="1" dirty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如何理解题目 “暮江吟”</a:t>
            </a:r>
            <a:r>
              <a:rPr lang="en-US" altLang="zh-CN" sz="3600" b="1" dirty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?</a:t>
            </a:r>
            <a:endParaRPr lang="en-US" altLang="zh-CN" sz="3600" b="1" dirty="0">
              <a:solidFill>
                <a:schemeClr val="tx1"/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6599555" y="2257425"/>
            <a:ext cx="2438400" cy="1828800"/>
          </a:xfrm>
          <a:prstGeom prst="ellipse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268" y="675015"/>
            <a:ext cx="1104039" cy="1582166"/>
          </a:xfrm>
          <a:prstGeom prst="rect">
            <a:avLst/>
          </a:prstGeom>
        </p:spPr>
      </p:pic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bldLvl="0" animBg="1"/>
      <p:bldP spid="14" grpId="1" bldLvl="0" uiExpand="1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6"/>
          <p:cNvSpPr txBox="1"/>
          <p:nvPr/>
        </p:nvSpPr>
        <p:spPr>
          <a:xfrm>
            <a:off x="1606655" y="1272397"/>
            <a:ext cx="6516086" cy="20110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 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读古诗前两句思考：作者描写了傍晚的哪些景物？是怎样抓住这些景物的特点来写的？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560" y="1425575"/>
            <a:ext cx="1189990" cy="17056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>
          <a:xfrm>
            <a:off x="996315" y="3259455"/>
            <a:ext cx="7416800" cy="9302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       </a:t>
            </a: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诗人描写了傍晚的</a:t>
            </a:r>
            <a:r>
              <a:rPr lang="zh-CN" altLang="en-US" sz="2400" b="1">
                <a:solidFill>
                  <a:srgbClr val="FFFF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残阳</a:t>
            </a: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和</a:t>
            </a:r>
            <a:r>
              <a:rPr lang="zh-CN" altLang="en-US" sz="2400" b="1">
                <a:solidFill>
                  <a:srgbClr val="FFFF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江水</a:t>
            </a: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，江水的特点是</a:t>
            </a:r>
            <a:r>
              <a:rPr lang="zh-CN" altLang="en-US" sz="2400" b="1">
                <a:solidFill>
                  <a:srgbClr val="FFFF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半江瑟瑟半江红</a:t>
            </a: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。</a:t>
            </a:r>
            <a:endParaRPr lang="zh-CN" altLang="en-US" sz="2000" b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51840" y="813435"/>
            <a:ext cx="7331075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一道</a:t>
            </a: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/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残阳</a:t>
            </a: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/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铺水中</a:t>
            </a:r>
            <a:r>
              <a:rPr lang="zh-CN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，半江瑟瑟</a:t>
            </a: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/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半江红</a:t>
            </a:r>
            <a:r>
              <a:rPr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。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1837055" y="1347470"/>
            <a:ext cx="863600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965200" y="1549400"/>
            <a:ext cx="2764155" cy="95313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 anchor="t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快落山的太阳的光，也指晚霞。</a:t>
            </a:r>
            <a:endParaRPr lang="zh-CN" altLang="en-US" sz="28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黑体" panose="02010609060101010101" pitchFamily="49" charset="-122"/>
              <a:sym typeface="+mn-ea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6670675" y="1397000"/>
            <a:ext cx="2179320" cy="1453515"/>
          </a:xfrm>
          <a:prstGeom prst="roundRect">
            <a:avLst/>
          </a:prstGeom>
        </p:spPr>
      </p:pic>
      <p:cxnSp>
        <p:nvCxnSpPr>
          <p:cNvPr id="11" name="直接连接符 10"/>
          <p:cNvCxnSpPr/>
          <p:nvPr/>
        </p:nvCxnSpPr>
        <p:spPr>
          <a:xfrm>
            <a:off x="5296535" y="1347470"/>
            <a:ext cx="863600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3873500" y="1431925"/>
            <a:ext cx="2735580" cy="138366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 anchor="t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503050405090304" pitchFamily="18" charset="0"/>
                <a:sym typeface="+mn-ea"/>
              </a:rPr>
              <a:t>形容未受到残阳照射的江水所呈现的青绿色。</a:t>
            </a:r>
            <a:endParaRPr lang="zh-CN" altLang="en-US" sz="28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503050405090304" pitchFamily="18" charset="0"/>
              <a:sym typeface="+mn-ea"/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7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879475" y="1504315"/>
            <a:ext cx="7534910" cy="737235"/>
          </a:xfrm>
          <a:prstGeom prst="rect">
            <a:avLst/>
          </a:prstGeom>
          <a:ln w="12700" cmpd="sng">
            <a:solidFill>
              <a:srgbClr val="00B0F0"/>
            </a:solidFill>
            <a:prstDash val="sysDot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思考：</a:t>
            </a:r>
            <a:r>
              <a:rPr sz="28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把“</a:t>
            </a:r>
            <a:r>
              <a:rPr sz="28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铺</a:t>
            </a:r>
            <a:r>
              <a:rPr sz="28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”换成“</a:t>
            </a:r>
            <a:r>
              <a:rPr sz="28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照</a:t>
            </a:r>
            <a:r>
              <a:rPr sz="28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”</a:t>
            </a:r>
            <a:r>
              <a:rPr lang="zh-CN" sz="28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或</a:t>
            </a:r>
            <a:r>
              <a:rPr sz="28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“</a:t>
            </a:r>
            <a:r>
              <a:rPr sz="28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射</a:t>
            </a:r>
            <a:r>
              <a:rPr sz="28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”可不可以？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997585" y="2553970"/>
            <a:ext cx="7416800" cy="18148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zh-CN" sz="280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</a:t>
            </a:r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“铺”既写出了夕阳的柔和，又写出了</a:t>
            </a:r>
            <a:r>
              <a:rPr lang="zh-CN" altLang="en-US" sz="280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照的面积广大而均匀</a:t>
            </a:r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。如果换成</a:t>
            </a:r>
            <a:r>
              <a:rPr lang="en-US" altLang="zh-CN" sz="280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“</a:t>
            </a:r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照</a:t>
            </a:r>
            <a:r>
              <a:rPr lang="en-US" altLang="zh-CN" sz="280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”</a:t>
            </a:r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或</a:t>
            </a:r>
            <a:r>
              <a:rPr lang="en-US" altLang="zh-CN" sz="280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“</a:t>
            </a:r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射</a:t>
            </a:r>
            <a:r>
              <a:rPr lang="en-US" altLang="zh-CN" sz="280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”</a:t>
            </a:r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则不能体现照的面积大这一特点。</a:t>
            </a:r>
            <a:endParaRPr lang="zh-CN" altLang="en-US" sz="280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51840" y="813435"/>
            <a:ext cx="7331075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一道</a:t>
            </a: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/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残阳</a:t>
            </a: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/</a:t>
            </a:r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铺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水中</a:t>
            </a:r>
            <a:r>
              <a:rPr lang="zh-CN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，半江瑟瑟</a:t>
            </a: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/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半江红</a:t>
            </a:r>
            <a:r>
              <a:rPr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。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1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 uiExpand="1" build="p"/>
      <p:bldP spid="5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672465" y="1676400"/>
            <a:ext cx="3020060" cy="2345690"/>
          </a:xfrm>
          <a:prstGeom prst="round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855720" y="1572895"/>
            <a:ext cx="4781550" cy="25533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夕阳的余辉铺在江面上，在阳光的照射下，江面波光粼粼，金光闪闪。江水一半呈现出深深的碧绿，一半呈现出殷红。</a:t>
            </a:r>
            <a:endParaRPr lang="zh-CN" altLang="en-US" sz="3200" b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06145" y="680085"/>
            <a:ext cx="7331075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一道</a:t>
            </a: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/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残阳</a:t>
            </a: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/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铺水中</a:t>
            </a:r>
            <a:r>
              <a:rPr lang="zh-CN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，半江瑟瑟</a:t>
            </a: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/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半江红</a:t>
            </a:r>
            <a:r>
              <a:rPr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。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300480" y="730885"/>
            <a:ext cx="681736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 </a:t>
            </a:r>
            <a:r>
              <a:rPr lang="zh-CN" altLang="en-US" sz="320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江水为什么一半是绿色，一半是红色，你看见过这种景象吗？</a:t>
            </a:r>
            <a:endParaRPr lang="zh-CN" altLang="en-US" sz="320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300480" y="2205355"/>
            <a:ext cx="4340860" cy="20612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因为太阳接近地平线，江面有一半已经照不到阳光，所以半江是绿色，半江是红色。</a:t>
            </a:r>
            <a:endParaRPr lang="zh-CN" altLang="en-US" sz="32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15" y="499745"/>
            <a:ext cx="1189990" cy="170561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95645" y="2085340"/>
            <a:ext cx="3048000" cy="21812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6"/>
          <p:cNvSpPr txBox="1"/>
          <p:nvPr/>
        </p:nvSpPr>
        <p:spPr>
          <a:xfrm>
            <a:off x="1606655" y="1272397"/>
            <a:ext cx="6516086" cy="20110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 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读古诗后两句思考：作者描写了夜晚的哪些景物？是怎样抓住这些景物的特点来写的？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560" y="1425575"/>
            <a:ext cx="1189990" cy="17056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>
          <a:xfrm>
            <a:off x="2117090" y="3173730"/>
            <a:ext cx="5304155" cy="7416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ctr"/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sym typeface="+mn-ea"/>
              </a:rPr>
              <a:t>诗人描写了夜晚的</a:t>
            </a:r>
            <a:r>
              <a:rPr lang="zh-CN" altLang="en-US" sz="2800">
                <a:solidFill>
                  <a:srgbClr val="FFFF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明月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和</a:t>
            </a:r>
            <a:r>
              <a:rPr lang="zh-CN" altLang="en-US" sz="2800">
                <a:solidFill>
                  <a:srgbClr val="FFFF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露珠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sym typeface="+mn-ea"/>
              </a:rPr>
              <a:t>。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ctr"/>
            <a:r>
              <a:rPr lang="zh-CN" altLang="en-US" sz="200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</a:t>
            </a:r>
            <a:endParaRPr lang="zh-CN" altLang="en-US" sz="200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28700" y="829310"/>
            <a:ext cx="7331075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可怜</a:t>
            </a: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/</a:t>
            </a:r>
            <a:r>
              <a:rPr lang="zh-CN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九月</a:t>
            </a: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/</a:t>
            </a:r>
            <a:r>
              <a:rPr lang="zh-CN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初三夜，露似真珠</a:t>
            </a: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/</a:t>
            </a:r>
            <a:r>
              <a:rPr lang="zh-CN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月似弓。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/>
          <a:srcRect r="8403" b="25868"/>
          <a:stretch>
            <a:fillRect/>
          </a:stretch>
        </p:blipFill>
        <p:spPr>
          <a:xfrm>
            <a:off x="240030" y="3082290"/>
            <a:ext cx="1675130" cy="1355725"/>
          </a:xfrm>
          <a:prstGeom prst="ellipse">
            <a:avLst/>
          </a:prstGeom>
        </p:spPr>
      </p:pic>
      <p:cxnSp>
        <p:nvCxnSpPr>
          <p:cNvPr id="3" name="直接连接符 2"/>
          <p:cNvCxnSpPr/>
          <p:nvPr/>
        </p:nvCxnSpPr>
        <p:spPr>
          <a:xfrm>
            <a:off x="5611495" y="1316990"/>
            <a:ext cx="863600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161415" y="1316990"/>
            <a:ext cx="863600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1063625" y="1487805"/>
            <a:ext cx="1059815" cy="52197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 anchor="t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可爱。</a:t>
            </a:r>
            <a:endParaRPr lang="zh-CN" altLang="en-US" sz="28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黑体" panose="02010609060101010101" pitchFamily="49" charset="-122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513705" y="1423035"/>
            <a:ext cx="1059815" cy="52197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 anchor="t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珍珠。</a:t>
            </a:r>
            <a:endParaRPr lang="zh-CN" altLang="en-US" sz="28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黑体" panose="02010609060101010101" pitchFamily="49" charset="-122"/>
              <a:sym typeface="+mn-ea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2205990" y="1327150"/>
            <a:ext cx="1728470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2205990" y="1487805"/>
            <a:ext cx="2776220" cy="119888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 anchor="t">
            <a:spAutoFit/>
          </a:bodyPr>
          <a:lstStyle/>
          <a:p>
            <a:r>
              <a:rPr lang="zh-CN" altLang="en-US" sz="2400" b="1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49" charset="-122"/>
                <a:sym typeface="+mn-ea"/>
              </a:rPr>
              <a:t>农历已进入深秋季节，点出了观赏江景的季节是深秋。</a:t>
            </a:r>
            <a:endParaRPr lang="zh-CN" altLang="en-US" sz="2400" b="1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  <a:cs typeface="黑体" panose="02010609060101010101" pitchFamily="49" charset="-122"/>
              <a:sym typeface="+mn-ea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2" cstate="print"/>
          <a:srcRect r="25658" b="64186"/>
          <a:stretch>
            <a:fillRect/>
          </a:stretch>
        </p:blipFill>
        <p:spPr>
          <a:xfrm>
            <a:off x="6873240" y="1642745"/>
            <a:ext cx="1800860" cy="1301115"/>
          </a:xfrm>
          <a:prstGeom prst="ellipse">
            <a:avLst/>
          </a:prstGeom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12" grpId="0" animBg="1"/>
      <p:bldP spid="13" grpId="0" animBg="1"/>
      <p:bldP spid="1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5214620" y="1383665"/>
            <a:ext cx="3404235" cy="1863725"/>
          </a:xfrm>
          <a:prstGeom prst="rect">
            <a:avLst/>
          </a:prstGeom>
          <a:ln w="12700" cmpd="sng">
            <a:solidFill>
              <a:srgbClr val="00B0F0"/>
            </a:solidFill>
            <a:prstDash val="sysDot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诗人运用了</a:t>
            </a:r>
            <a:r>
              <a: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比喻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的修辞手法，把晶莹透亮的</a:t>
            </a:r>
            <a:r>
              <a: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露珠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比作</a:t>
            </a:r>
            <a:r>
              <a: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珍珠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，把</a:t>
            </a:r>
            <a:r>
              <a: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新月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比作</a:t>
            </a:r>
            <a:r>
              <a: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弯弓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  <a:endParaRPr lang="zh-CN" altLang="en-US" sz="2000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/>
          <a:srcRect r="8403" b="25868"/>
          <a:stretch>
            <a:fillRect/>
          </a:stretch>
        </p:blipFill>
        <p:spPr>
          <a:xfrm>
            <a:off x="538480" y="930910"/>
            <a:ext cx="1675130" cy="1355725"/>
          </a:xfrm>
          <a:prstGeom prst="ellipse">
            <a:avLst/>
          </a:prstGeom>
        </p:spPr>
      </p:pic>
      <p:sp>
        <p:nvSpPr>
          <p:cNvPr id="2" name="燕尾形箭头 1"/>
          <p:cNvSpPr/>
          <p:nvPr/>
        </p:nvSpPr>
        <p:spPr>
          <a:xfrm>
            <a:off x="2267585" y="1562100"/>
            <a:ext cx="360045" cy="215900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11145" y="1028700"/>
            <a:ext cx="1886585" cy="1257935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 cstate="print"/>
          <a:srcRect r="25658" b="64186"/>
          <a:stretch>
            <a:fillRect/>
          </a:stretch>
        </p:blipFill>
        <p:spPr>
          <a:xfrm>
            <a:off x="484505" y="2704465"/>
            <a:ext cx="1800860" cy="1301115"/>
          </a:xfrm>
          <a:prstGeom prst="ellipse">
            <a:avLst/>
          </a:prstGeom>
        </p:spPr>
      </p:pic>
      <p:sp>
        <p:nvSpPr>
          <p:cNvPr id="7" name="燕尾形箭头 6"/>
          <p:cNvSpPr/>
          <p:nvPr/>
        </p:nvSpPr>
        <p:spPr>
          <a:xfrm>
            <a:off x="2339340" y="3247390"/>
            <a:ext cx="360045" cy="215900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 descr="弓_meitu_1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 rot="6480000">
            <a:off x="3062605" y="2518410"/>
            <a:ext cx="1383030" cy="1390015"/>
          </a:xfrm>
          <a:prstGeom prst="rect">
            <a:avLst/>
          </a:prstGeom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1000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1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 uiExpand="1" build="p"/>
      <p:bldP spid="2" grpId="0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905" y="-635"/>
            <a:ext cx="9158605" cy="5142865"/>
          </a:xfrm>
          <a:prstGeom prst="rect">
            <a:avLst/>
          </a:prstGeom>
        </p:spPr>
      </p:pic>
      <p:sp>
        <p:nvSpPr>
          <p:cNvPr id="5" name="圆角矩形 4"/>
          <p:cNvSpPr/>
          <p:nvPr/>
        </p:nvSpPr>
        <p:spPr>
          <a:xfrm>
            <a:off x="929640" y="468630"/>
            <a:ext cx="7303770" cy="153225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九月初三的夜晚多么可爱啊，滴滴清露就像珍珠一般，一弯新月仿佛是一张精致的弓。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6"/>
          <p:cNvSpPr txBox="1"/>
          <p:nvPr/>
        </p:nvSpPr>
        <p:spPr>
          <a:xfrm>
            <a:off x="1678410" y="770112"/>
            <a:ext cx="6516086" cy="13709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 你能说一说诗的前、后两句分别描绘了怎样的画面吗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？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315" y="603250"/>
            <a:ext cx="1189990" cy="170561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010920" y="2500630"/>
            <a:ext cx="7266940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</a:t>
            </a:r>
            <a:r>
              <a:rPr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一幅是夕阳西沉、晚霞映江的绚丽景象，一幅是弯月初升</a:t>
            </a:r>
            <a:r>
              <a:rPr 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、</a:t>
            </a:r>
            <a:r>
              <a:rPr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露珠晶莹的朦胧夜色。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300192" y="1563638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(</a:t>
            </a:r>
            <a:r>
              <a:rPr lang="zh-CN" altLang="en-US" sz="200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课后</a:t>
            </a:r>
            <a:r>
              <a:rPr lang="zh-CN" altLang="en-US" sz="2000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第二题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)</a:t>
            </a:r>
            <a:endParaRPr lang="en-US" altLang="zh-CN" sz="20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5" name="Rectangle 3"/>
          <p:cNvSpPr>
            <a:spLocks noChangeArrowheads="1"/>
          </p:cNvSpPr>
          <p:nvPr/>
        </p:nvSpPr>
        <p:spPr bwMode="auto">
          <a:xfrm>
            <a:off x="0" y="572029"/>
            <a:ext cx="138564" cy="28469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68580" tIns="34290" rIns="68580" bIns="34290" numCol="1" anchor="ctr" anchorCtr="0" compatLnSpc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zh-CN">
              <a:latin typeface="Arial" panose="020B060402020209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6" name="文本框 14"/>
          <p:cNvSpPr txBox="1"/>
          <p:nvPr/>
        </p:nvSpPr>
        <p:spPr>
          <a:xfrm>
            <a:off x="624428" y="411510"/>
            <a:ext cx="2219380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结构梳理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83" y="479078"/>
            <a:ext cx="366860" cy="456338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152525" y="1685925"/>
            <a:ext cx="752475" cy="1975485"/>
          </a:xfrm>
          <a:prstGeom prst="rect">
            <a:avLst/>
          </a:prstGeom>
          <a:noFill/>
        </p:spPr>
        <p:txBody>
          <a:bodyPr vert="eaVert" wrap="square" lIns="68580" tIns="34290" rIns="68580" bIns="34290" rtlCol="0">
            <a:spAutoFit/>
          </a:bodyPr>
          <a:lstStyle/>
          <a:p>
            <a:pPr algn="l"/>
            <a:r>
              <a:rPr lang="zh-CN" altLang="en-US" sz="4000" b="1" dirty="0">
                <a:solidFill>
                  <a:srgbClr val="FF0000"/>
                </a:solidFill>
              </a:rPr>
              <a:t>暮 江 吟</a:t>
            </a:r>
            <a:endParaRPr lang="zh-CN" altLang="en-US" sz="4000" b="1" dirty="0">
              <a:solidFill>
                <a:srgbClr val="FF0000"/>
              </a:solidFill>
            </a:endParaRPr>
          </a:p>
        </p:txBody>
      </p:sp>
      <p:sp>
        <p:nvSpPr>
          <p:cNvPr id="2" name="左大括号 1"/>
          <p:cNvSpPr/>
          <p:nvPr/>
        </p:nvSpPr>
        <p:spPr>
          <a:xfrm>
            <a:off x="1978660" y="1549400"/>
            <a:ext cx="145415" cy="2084705"/>
          </a:xfrm>
          <a:prstGeom prst="leftBrace">
            <a:avLst>
              <a:gd name="adj1" fmla="val 8333"/>
              <a:gd name="adj2" fmla="val 47698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圆角矩形 2"/>
          <p:cNvSpPr/>
          <p:nvPr/>
        </p:nvSpPr>
        <p:spPr>
          <a:xfrm>
            <a:off x="2186305" y="1549400"/>
            <a:ext cx="4600575" cy="57594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傍晚：夕阳西沉、晚霞映江 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2233295" y="3058795"/>
            <a:ext cx="4552950" cy="57594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夜晚：弯月初升，露珠晶莹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" name="左大括号 5"/>
          <p:cNvSpPr/>
          <p:nvPr/>
        </p:nvSpPr>
        <p:spPr>
          <a:xfrm flipH="1">
            <a:off x="6849110" y="1573530"/>
            <a:ext cx="167640" cy="1921510"/>
          </a:xfrm>
          <a:prstGeom prst="leftBrace">
            <a:avLst>
              <a:gd name="adj1" fmla="val 8333"/>
              <a:gd name="adj2" fmla="val 50000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7192645" y="1664335"/>
            <a:ext cx="535305" cy="1814830"/>
          </a:xfrm>
          <a:prstGeom prst="rect">
            <a:avLst/>
          </a:prstGeom>
          <a:solidFill>
            <a:schemeClr val="accent6">
              <a:lumMod val="40000"/>
              <a:lumOff val="60000"/>
              <a:alpha val="68000"/>
            </a:schemeClr>
          </a:solidFill>
          <a:ln>
            <a:solidFill>
              <a:schemeClr val="accent1"/>
            </a:solidFill>
          </a:ln>
        </p:spPr>
        <p:txBody>
          <a:bodyPr wrap="square" rtlCol="0" anchor="t">
            <a:spAutoFit/>
          </a:bodyPr>
          <a:lstStyle/>
          <a:p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</a:rPr>
              <a:t>诗情画意</a:t>
            </a:r>
            <a:endParaRPr lang="zh-CN" altLang="en-US" sz="28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" grpId="0" bldLvl="0" animBg="1"/>
      <p:bldP spid="3" grpId="0" bldLvl="0" animBg="1"/>
      <p:bldP spid="5" grpId="0" bldLvl="0" animBg="1"/>
      <p:bldP spid="6" grpId="0" bldLvl="0" animBg="1"/>
      <p:bldP spid="8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981772" y="1510762"/>
            <a:ext cx="7262635" cy="58483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文本框 14"/>
          <p:cNvSpPr txBox="1"/>
          <p:nvPr/>
        </p:nvSpPr>
        <p:spPr>
          <a:xfrm>
            <a:off x="624427" y="411510"/>
            <a:ext cx="2036757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主题概括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64187"/>
            <a:ext cx="366860" cy="45633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80885" y="3075305"/>
            <a:ext cx="1813560" cy="125539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073150" y="1109345"/>
            <a:ext cx="65493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endParaRPr lang="en-US" altLang="zh-CN" sz="36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73150" y="1109345"/>
            <a:ext cx="6854825" cy="25533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《暮江吟》通过描写         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、晚霞映江，弯月初升、露珠晶莹几幅景象，表达了作者         的心情。</a:t>
            </a:r>
            <a:endParaRPr lang="zh-CN" altLang="en-US" sz="32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endParaRPr lang="zh-CN" altLang="en-US" sz="32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440680" y="1585595"/>
            <a:ext cx="193421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夕阳西沉</a:t>
            </a:r>
            <a:endParaRPr lang="zh-CN" altLang="en-US" sz="32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4542155" y="3060700"/>
            <a:ext cx="1614170" cy="14605"/>
          </a:xfrm>
          <a:prstGeom prst="line">
            <a:avLst/>
          </a:prstGeom>
          <a:ln w="34925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 flipV="1">
            <a:off x="5553710" y="2095500"/>
            <a:ext cx="1527175" cy="0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4480560" y="2578100"/>
            <a:ext cx="21050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愉悦轻松</a:t>
            </a:r>
            <a:endParaRPr lang="zh-CN" altLang="en-US" sz="32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3175" y="-5715"/>
            <a:ext cx="9145905" cy="516509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4899025" y="979170"/>
            <a:ext cx="3962941" cy="3194050"/>
            <a:chOff x="2239" y="2033"/>
            <a:chExt cx="6191" cy="5030"/>
          </a:xfrm>
        </p:grpSpPr>
        <p:sp>
          <p:nvSpPr>
            <p:cNvPr id="3" name="圆角矩形 2"/>
            <p:cNvSpPr/>
            <p:nvPr/>
          </p:nvSpPr>
          <p:spPr>
            <a:xfrm>
              <a:off x="3685" y="2171"/>
              <a:ext cx="3791" cy="4892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2239" y="2033"/>
              <a:ext cx="6191" cy="4875"/>
            </a:xfrm>
            <a:prstGeom prst="rect">
              <a:avLst/>
            </a:prstGeom>
          </p:spPr>
          <p:txBody>
            <a:bodyPr wrap="square" lIns="68580" tIns="34290" rIns="68580" bIns="34290">
              <a:spAutoFit/>
            </a:bodyPr>
            <a:lstStyle/>
            <a:p>
              <a:pPr fontAlgn="auto">
                <a:lnSpc>
                  <a:spcPct val="120000"/>
                </a:lnSpc>
              </a:pPr>
              <a:r>
                <a:rPr lang="en-US" sz="2000" b="1"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+mn-ea"/>
                </a:rPr>
                <a:t>            </a:t>
              </a:r>
              <a:r>
                <a:rPr sz="32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+mn-ea"/>
                </a:rPr>
                <a:t>咏露珠</a:t>
              </a:r>
              <a:endParaRPr sz="2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endParaRPr>
            </a:p>
            <a:p>
              <a:pPr fontAlgn="auto">
                <a:lnSpc>
                  <a:spcPct val="120000"/>
                </a:lnSpc>
              </a:pPr>
              <a:r>
                <a:rPr sz="2000" b="1"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+mn-ea"/>
                </a:rPr>
                <a:t>           [唐]韦应物</a:t>
              </a:r>
              <a:endParaRPr sz="20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endParaRPr>
            </a:p>
            <a:p>
              <a:pPr fontAlgn="auto">
                <a:lnSpc>
                  <a:spcPct val="120000"/>
                </a:lnSpc>
              </a:pPr>
              <a:r>
                <a:rPr sz="2800" b="1"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+mn-ea"/>
                </a:rPr>
                <a:t>      秋荷一滴露，</a:t>
              </a:r>
              <a:endParaRPr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endParaRPr>
            </a:p>
            <a:p>
              <a:pPr fontAlgn="auto">
                <a:lnSpc>
                  <a:spcPct val="120000"/>
                </a:lnSpc>
              </a:pPr>
              <a:r>
                <a:rPr sz="2800" b="1"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+mn-ea"/>
                </a:rPr>
                <a:t>      清夜坠玄天。</a:t>
              </a:r>
              <a:endParaRPr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endParaRPr>
            </a:p>
            <a:p>
              <a:pPr fontAlgn="auto">
                <a:lnSpc>
                  <a:spcPct val="120000"/>
                </a:lnSpc>
              </a:pPr>
              <a:r>
                <a:rPr sz="2800" b="1"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+mn-ea"/>
                </a:rPr>
                <a:t>      将来玉盘上，</a:t>
              </a:r>
              <a:endParaRPr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endParaRPr>
            </a:p>
            <a:p>
              <a:pPr fontAlgn="auto">
                <a:lnSpc>
                  <a:spcPct val="120000"/>
                </a:lnSpc>
              </a:pPr>
              <a:r>
                <a:rPr sz="2800" b="1"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+mn-ea"/>
                </a:rPr>
                <a:t>      不定始知圆。</a:t>
              </a:r>
              <a:endParaRPr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endParaRPr>
            </a:p>
          </p:txBody>
        </p:sp>
      </p:grpSp>
      <p:sp>
        <p:nvSpPr>
          <p:cNvPr id="6" name="文本框 14"/>
          <p:cNvSpPr txBox="1"/>
          <p:nvPr/>
        </p:nvSpPr>
        <p:spPr>
          <a:xfrm>
            <a:off x="624428" y="411510"/>
            <a:ext cx="1931348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拓展延伸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64187"/>
            <a:ext cx="366860" cy="456338"/>
          </a:xfrm>
          <a:prstGeom prst="rect">
            <a:avLst/>
          </a:prstGeom>
        </p:spPr>
      </p:pic>
    </p:spTree>
  </p:cSld>
  <p:clrMapOvr>
    <a:masterClrMapping/>
  </p:clrMapOvr>
  <p:transition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20"/>
          <p:cNvSpPr/>
          <p:nvPr/>
        </p:nvSpPr>
        <p:spPr>
          <a:xfrm>
            <a:off x="624205" y="1123950"/>
            <a:ext cx="7098030" cy="302133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</a:rPr>
              <a:t>一、将</a:t>
            </a:r>
            <a:r>
              <a:rPr lang="zh-CN" sz="3200" b="1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+mn-ea"/>
              </a:rPr>
              <a:t>古诗补充完整。</a:t>
            </a:r>
            <a:r>
              <a:rPr lang="zh-CN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algn="ctr">
              <a:lnSpc>
                <a:spcPct val="12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一道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（      ）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铺水中，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algn="ctr">
              <a:lnSpc>
                <a:spcPct val="12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半江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（      ）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半江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（     ）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。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algn="ctr">
              <a:lnSpc>
                <a:spcPct val="12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（      ）九月初三夜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，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algn="ctr">
              <a:lnSpc>
                <a:spcPct val="12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露似（      ）月似（     ）。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7" name="文本框 14"/>
          <p:cNvSpPr txBox="1"/>
          <p:nvPr/>
        </p:nvSpPr>
        <p:spPr>
          <a:xfrm>
            <a:off x="624428" y="411510"/>
            <a:ext cx="2003356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课堂演练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620" y="464186"/>
            <a:ext cx="366860" cy="456339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280410" y="1764030"/>
            <a:ext cx="99949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残阳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562860" y="2342515"/>
            <a:ext cx="99949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瑟瑟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562860" y="3509645"/>
            <a:ext cx="99949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真珠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584825" y="3509645"/>
            <a:ext cx="59118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弓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476875" y="2347595"/>
            <a:ext cx="591185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红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453005" y="2926080"/>
            <a:ext cx="99949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可怜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  <p:bldP spid="10" grpId="0"/>
      <p:bldP spid="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20"/>
          <p:cNvSpPr/>
          <p:nvPr/>
        </p:nvSpPr>
        <p:spPr>
          <a:xfrm>
            <a:off x="624205" y="763905"/>
            <a:ext cx="7837805" cy="230759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</a:pPr>
            <a:r>
              <a:rPr lang="zh-CN" sz="280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二、填空。 </a:t>
            </a:r>
            <a:r>
              <a:rPr lang="zh-CN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en-US" altLang="zh-CN" sz="28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</a:t>
            </a:r>
            <a:endParaRPr lang="en-US" altLang="zh-CN" sz="28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lnSpc>
                <a:spcPct val="130000"/>
              </a:lnSpc>
            </a:pP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《暮江吟》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的作者是（       ），诗中表现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>
              <a:lnSpc>
                <a:spcPct val="130000"/>
              </a:lnSpc>
            </a:pP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红日西沉时景色的诗句是（                ），表现新月东升的诗句是（                 ）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。</a:t>
            </a:r>
            <a:endParaRPr lang="zh-CN" altLang="en-US" sz="2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124450" y="1948815"/>
            <a:ext cx="2685415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一道残阳铺水中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825365" y="2549525"/>
            <a:ext cx="2685415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可怜九月初三夜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947285" y="1348740"/>
            <a:ext cx="1430020" cy="6076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defTabSz="685165">
              <a:lnSpc>
                <a:spcPct val="120000"/>
              </a:lnSpc>
            </a:pPr>
            <a:r>
              <a:rPr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白居易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-15240" y="-1905"/>
            <a:ext cx="9153525" cy="5137785"/>
          </a:xfrm>
          <a:prstGeom prst="rect">
            <a:avLst/>
          </a:prstGeom>
        </p:spPr>
      </p:pic>
      <p:sp>
        <p:nvSpPr>
          <p:cNvPr id="100" name="文本框 99"/>
          <p:cNvSpPr txBox="1"/>
          <p:nvPr/>
        </p:nvSpPr>
        <p:spPr>
          <a:xfrm>
            <a:off x="1461135" y="986790"/>
            <a:ext cx="6365875" cy="206121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0"/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在不同的角度观察到的事物的样子也是不同的。我们领略过李白笔下庐山瀑布的壮观，今天我们再来欣赏苏轼诗中描写的庐山。</a:t>
            </a:r>
            <a:endParaRPr lang="zh-CN" altLang="en-US" sz="3200" b="1" u="sng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21310" y="320675"/>
            <a:ext cx="1629410" cy="400050"/>
            <a:chOff x="506" y="505"/>
            <a:chExt cx="2566" cy="63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" y="522"/>
              <a:ext cx="2566" cy="59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6" name="文本框 11"/>
            <p:cNvSpPr txBox="1"/>
            <p:nvPr/>
          </p:nvSpPr>
          <p:spPr>
            <a:xfrm>
              <a:off x="525" y="505"/>
              <a:ext cx="1939" cy="6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sz="2000" dirty="0">
                  <a:solidFill>
                    <a:schemeClr val="bg1"/>
                  </a:solidFill>
                </a:rPr>
                <a:t>第二课时</a:t>
              </a:r>
              <a:endParaRPr kumimoji="1" lang="zh-CN" altLang="en-US" sz="2000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lum contrast="6000"/>
          </a:blip>
          <a:stretch>
            <a:fillRect/>
          </a:stretch>
        </p:blipFill>
        <p:spPr>
          <a:xfrm>
            <a:off x="-1905" y="5715"/>
            <a:ext cx="9167495" cy="5156835"/>
          </a:xfrm>
          <a:prstGeom prst="rect">
            <a:avLst/>
          </a:prstGeom>
        </p:spPr>
      </p:pic>
      <p:sp>
        <p:nvSpPr>
          <p:cNvPr id="14" name="TextBox 48"/>
          <p:cNvSpPr txBox="1"/>
          <p:nvPr/>
        </p:nvSpPr>
        <p:spPr>
          <a:xfrm>
            <a:off x="2788285" y="738505"/>
            <a:ext cx="4928870" cy="1176020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510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-简" panose="02010600040101010101" pitchFamily="2" charset="-122"/>
                <a:ea typeface="楷体-简" panose="02010600040101010101" pitchFamily="2" charset="-122"/>
              </a:rPr>
              <a:t> </a:t>
            </a:r>
            <a:r>
              <a:rPr lang="en-US" altLang="zh-CN" sz="720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-简" panose="02010600040101010101" pitchFamily="2" charset="-122"/>
                <a:ea typeface="楷体-简" panose="02010600040101010101" pitchFamily="2" charset="-122"/>
              </a:rPr>
              <a:t> </a:t>
            </a:r>
            <a:r>
              <a:rPr lang="zh-CN" altLang="en-US" sz="7200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-简" panose="02010600040101010101" pitchFamily="2" charset="-122"/>
                <a:ea typeface="楷体-简" panose="02010600040101010101" pitchFamily="2" charset="-122"/>
              </a:rPr>
              <a:t>题西林壁</a:t>
            </a:r>
            <a:endParaRPr lang="zh-CN" altLang="en-US" sz="7200" b="1" dirty="0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-简" panose="02010600040101010101" pitchFamily="2" charset="-122"/>
              <a:ea typeface="楷体-简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comb/>
      </p:transition>
    </mc:Choice>
    <mc:Fallback>
      <p:transition spd="slow" advTm="0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722880" y="661035"/>
            <a:ext cx="5721985" cy="3538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sz="2800" b="1" u="sng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苏轼</a:t>
            </a:r>
            <a:r>
              <a:rPr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（1037—1101年），字</a:t>
            </a:r>
            <a:r>
              <a:rPr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子瞻</a:t>
            </a:r>
            <a:r>
              <a:rPr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，号</a:t>
            </a:r>
            <a:r>
              <a:rPr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东坡居士</a:t>
            </a:r>
            <a:r>
              <a:rPr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，世称</a:t>
            </a:r>
            <a:r>
              <a:rPr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苏东坡</a:t>
            </a:r>
            <a:r>
              <a:rPr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</a:t>
            </a:r>
            <a:r>
              <a:rPr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北宋</a:t>
            </a:r>
            <a:r>
              <a:rPr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著名文学家、书法家、画家。与</a:t>
            </a:r>
            <a:r>
              <a:rPr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其父苏洵</a:t>
            </a:r>
            <a:r>
              <a:rPr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、</a:t>
            </a:r>
            <a:r>
              <a:rPr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其弟苏辙</a:t>
            </a:r>
            <a:r>
              <a:rPr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合称</a:t>
            </a:r>
            <a:r>
              <a:rPr 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三苏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”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</a:t>
            </a:r>
            <a:r>
              <a:rPr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其文纵横恣肆；其诗题材广阔，清新豪健，善用夸张比喻，独具风格，为</a:t>
            </a:r>
            <a:r>
              <a:rPr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“唐宋八大家”</a:t>
            </a:r>
            <a:r>
              <a:rPr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之一。著有《苏东坡全集》和《东坡乐府》等。</a:t>
            </a:r>
            <a:endParaRPr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280670" y="661035"/>
            <a:ext cx="1833880" cy="3217545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3820160" y="2571750"/>
            <a:ext cx="966470" cy="745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spcBef>
                <a:spcPct val="20000"/>
              </a:spcBef>
              <a:buFont typeface="Arial" panose="020B0604020202090204" pitchFamily="34" charset="0"/>
              <a:buChar char="•"/>
              <a:defRPr kumimoji="1" sz="32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90204" pitchFamily="34" charset="0"/>
              <a:buChar char="–"/>
              <a:defRPr kumimoji="1" sz="28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90204" pitchFamily="34" charset="0"/>
              <a:buChar char="•"/>
              <a:defRPr kumimoji="1" sz="24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90204" pitchFamily="34" charset="0"/>
              <a:buChar char="–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4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缘</a:t>
            </a:r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endParaRPr lang="zh-CN" altLang="en-US" sz="4000" b="1" u="sng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766820" y="2052955"/>
            <a:ext cx="1246505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en-US" sz="3000" dirty="0" err="1">
                <a:latin typeface="汉语拼音" panose="020B0604020202020204" pitchFamily="34" charset="0"/>
                <a:ea typeface="微软雅黑" panose="020B0503020204020204" charset="-122"/>
                <a:cs typeface="汉语拼音" panose="020B0604020202020204" pitchFamily="34" charset="0"/>
              </a:rPr>
              <a:t>yuán</a:t>
            </a:r>
            <a:endParaRPr lang="en-US" altLang="en-US" sz="3000" dirty="0" err="1">
              <a:latin typeface="汉语拼音" panose="020B0604020202020204" pitchFamily="34" charset="0"/>
              <a:ea typeface="微软雅黑" panose="020B0503020204020204" charset="-122"/>
              <a:cs typeface="汉语拼音" panose="020B0604020202020204" pitchFamily="34" charset="0"/>
            </a:endParaRPr>
          </a:p>
        </p:txBody>
      </p:sp>
      <p:sp>
        <p:nvSpPr>
          <p:cNvPr id="50" name="TextBox 11"/>
          <p:cNvSpPr txBox="1">
            <a:spLocks noChangeArrowheads="1"/>
          </p:cNvSpPr>
          <p:nvPr/>
        </p:nvSpPr>
        <p:spPr bwMode="auto">
          <a:xfrm>
            <a:off x="434809" y="1527721"/>
            <a:ext cx="1121491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我会认</a:t>
            </a:r>
            <a:endParaRPr lang="zh-CN" altLang="en-US" sz="2400" b="1" dirty="0"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1556670" y="1528014"/>
            <a:ext cx="36000" cy="324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292618" y="1528014"/>
            <a:ext cx="36000" cy="324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3" name="文本框 14">
            <a:hlinkClick r:id="rId1" action="ppaction://hlinkfile"/>
          </p:cNvPr>
          <p:cNvSpPr txBox="1"/>
          <p:nvPr/>
        </p:nvSpPr>
        <p:spPr>
          <a:xfrm>
            <a:off x="653667" y="422324"/>
            <a:ext cx="4033837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朗读课文 扫清障碍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2093" y="603851"/>
            <a:ext cx="351070" cy="380165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57708">
            <a:off x="4562629" y="557681"/>
            <a:ext cx="335134" cy="472337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1" y="489080"/>
            <a:ext cx="366860" cy="456339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2743200" y="2583180"/>
            <a:ext cx="88392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>
                <a:latin typeface="楷体" panose="02010609060101010101" pitchFamily="49" charset="-122"/>
                <a:ea typeface="楷体" panose="02010609060101010101" pitchFamily="49" charset="-122"/>
              </a:rPr>
              <a:t>边</a:t>
            </a:r>
            <a:endParaRPr lang="zh-CN" altLang="en-US" sz="40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" name="图片 1" descr="图片5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0BBFBC">
                  <a:alpha val="100000"/>
                </a:srgbClr>
              </a:clrFrom>
              <a:clrTo>
                <a:srgbClr val="0BBFBC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45935" y="1895475"/>
            <a:ext cx="1838325" cy="19907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0" grpId="1"/>
      <p:bldP spid="1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文本框 64"/>
          <p:cNvSpPr txBox="1"/>
          <p:nvPr/>
        </p:nvSpPr>
        <p:spPr>
          <a:xfrm>
            <a:off x="1599565" y="2010410"/>
            <a:ext cx="1031240" cy="108394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err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题</a:t>
            </a:r>
            <a:endParaRPr lang="zh-CN" altLang="en-US" sz="6600" b="1" dirty="0" err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294" name="文本框 64"/>
          <p:cNvSpPr txBox="1"/>
          <p:nvPr/>
        </p:nvSpPr>
        <p:spPr>
          <a:xfrm>
            <a:off x="2896012" y="1951906"/>
            <a:ext cx="999303" cy="108394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侧</a:t>
            </a:r>
            <a:endParaRPr lang="zh-CN" altLang="en-US" sz="6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296" name="文本框 64"/>
          <p:cNvSpPr txBox="1"/>
          <p:nvPr/>
        </p:nvSpPr>
        <p:spPr>
          <a:xfrm>
            <a:off x="4142626" y="2010326"/>
            <a:ext cx="944527" cy="108394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峰</a:t>
            </a:r>
            <a:endParaRPr lang="zh-CN" altLang="en-US" sz="6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298" name="文本框 64"/>
          <p:cNvSpPr txBox="1"/>
          <p:nvPr/>
        </p:nvSpPr>
        <p:spPr>
          <a:xfrm>
            <a:off x="5362317" y="1986196"/>
            <a:ext cx="944527" cy="108394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庐</a:t>
            </a:r>
            <a:endParaRPr lang="zh-CN" altLang="en-US" sz="6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95" name="组合 7"/>
          <p:cNvGrpSpPr/>
          <p:nvPr/>
        </p:nvGrpSpPr>
        <p:grpSpPr>
          <a:xfrm>
            <a:off x="5319772" y="2000980"/>
            <a:ext cx="1029990" cy="1086515"/>
            <a:chOff x="2437" y="2032"/>
            <a:chExt cx="1245" cy="1265"/>
          </a:xfrm>
        </p:grpSpPr>
        <p:sp>
          <p:nvSpPr>
            <p:cNvPr id="96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97" name="直接连接符 4"/>
            <p:cNvCxnSpPr/>
            <p:nvPr/>
          </p:nvCxnSpPr>
          <p:spPr>
            <a:xfrm>
              <a:off x="2437" y="265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98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99" name="组合 7"/>
          <p:cNvGrpSpPr/>
          <p:nvPr/>
        </p:nvGrpSpPr>
        <p:grpSpPr>
          <a:xfrm>
            <a:off x="4057283" y="1993360"/>
            <a:ext cx="1029163" cy="1085656"/>
            <a:chOff x="2437" y="2032"/>
            <a:chExt cx="1244" cy="1264"/>
          </a:xfrm>
        </p:grpSpPr>
        <p:sp>
          <p:nvSpPr>
            <p:cNvPr id="100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01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02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103" name="组合 7"/>
          <p:cNvGrpSpPr/>
          <p:nvPr/>
        </p:nvGrpSpPr>
        <p:grpSpPr>
          <a:xfrm>
            <a:off x="2841402" y="1966690"/>
            <a:ext cx="1029163" cy="1085656"/>
            <a:chOff x="2437" y="2032"/>
            <a:chExt cx="1244" cy="1264"/>
          </a:xfrm>
        </p:grpSpPr>
        <p:sp>
          <p:nvSpPr>
            <p:cNvPr id="104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05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06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107" name="组合 7"/>
          <p:cNvGrpSpPr/>
          <p:nvPr/>
        </p:nvGrpSpPr>
        <p:grpSpPr>
          <a:xfrm>
            <a:off x="1601138" y="1986087"/>
            <a:ext cx="1029163" cy="1085656"/>
            <a:chOff x="2437" y="2032"/>
            <a:chExt cx="1244" cy="1264"/>
          </a:xfrm>
        </p:grpSpPr>
        <p:sp>
          <p:nvSpPr>
            <p:cNvPr id="108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09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10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67" name="TextBox 11">
            <a:hlinkClick r:id="rId1" action="ppaction://hlinkfile"/>
          </p:cNvPr>
          <p:cNvSpPr txBox="1">
            <a:spLocks noChangeArrowheads="1"/>
          </p:cNvSpPr>
          <p:nvPr/>
        </p:nvSpPr>
        <p:spPr bwMode="auto">
          <a:xfrm>
            <a:off x="530409" y="555301"/>
            <a:ext cx="1121491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我会写</a:t>
            </a:r>
            <a:endParaRPr lang="zh-CN" altLang="en-US" sz="2400" b="1" dirty="0"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8" name="图片 6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57708">
            <a:off x="1767180" y="664061"/>
            <a:ext cx="335134" cy="472337"/>
          </a:xfrm>
          <a:prstGeom prst="rect">
            <a:avLst/>
          </a:prstGeom>
        </p:spPr>
      </p:pic>
      <p:sp>
        <p:nvSpPr>
          <p:cNvPr id="69" name="矩形 68"/>
          <p:cNvSpPr/>
          <p:nvPr/>
        </p:nvSpPr>
        <p:spPr>
          <a:xfrm>
            <a:off x="1578195" y="554736"/>
            <a:ext cx="36000" cy="324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0" name="矩形 69"/>
          <p:cNvSpPr/>
          <p:nvPr/>
        </p:nvSpPr>
        <p:spPr>
          <a:xfrm>
            <a:off x="553318" y="564930"/>
            <a:ext cx="36000" cy="324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2" name="组合 7"/>
          <p:cNvGrpSpPr/>
          <p:nvPr/>
        </p:nvGrpSpPr>
        <p:grpSpPr>
          <a:xfrm>
            <a:off x="6650097" y="2015585"/>
            <a:ext cx="1029990" cy="1086515"/>
            <a:chOff x="2437" y="2032"/>
            <a:chExt cx="1245" cy="1265"/>
          </a:xfrm>
        </p:grpSpPr>
        <p:sp>
          <p:nvSpPr>
            <p:cNvPr id="10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1" name="直接连接符 4"/>
            <p:cNvCxnSpPr/>
            <p:nvPr/>
          </p:nvCxnSpPr>
          <p:spPr>
            <a:xfrm>
              <a:off x="2437" y="265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2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13" name="文本框 64"/>
          <p:cNvSpPr txBox="1"/>
          <p:nvPr/>
        </p:nvSpPr>
        <p:spPr>
          <a:xfrm>
            <a:off x="6692642" y="2000801"/>
            <a:ext cx="944527" cy="108394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缘</a:t>
            </a:r>
            <a:endParaRPr lang="zh-CN" altLang="en-US" sz="6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905635" y="1436370"/>
            <a:ext cx="724535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en-US" sz="3000" dirty="0" err="1">
                <a:latin typeface="汉语拼音" panose="020B0604020202020204" pitchFamily="34" charset="0"/>
                <a:ea typeface="微软雅黑" panose="020B0503020204020204" charset="-122"/>
                <a:cs typeface="汉语拼音" panose="020B0604020202020204" pitchFamily="34" charset="0"/>
              </a:rPr>
              <a:t>tí</a:t>
            </a:r>
            <a:endParaRPr lang="en-US" altLang="en-US" sz="3000" dirty="0" err="1">
              <a:latin typeface="汉语拼音" panose="020B0604020202020204" pitchFamily="34" charset="0"/>
              <a:ea typeface="微软雅黑" panose="020B0503020204020204" charset="-122"/>
              <a:cs typeface="汉语拼音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031490" y="1421765"/>
            <a:ext cx="729615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en-US" sz="3000" dirty="0" err="1">
                <a:latin typeface="汉语拼音" panose="020B0604020202020204" pitchFamily="34" charset="0"/>
                <a:ea typeface="微软雅黑" panose="020B0503020204020204" charset="-122"/>
                <a:cs typeface="汉语拼音" panose="020B0604020202020204" pitchFamily="34" charset="0"/>
              </a:rPr>
              <a:t>cè</a:t>
            </a:r>
            <a:endParaRPr lang="en-US" altLang="en-US" sz="3000" dirty="0" err="1">
              <a:latin typeface="汉语拼音" panose="020B0604020202020204" pitchFamily="34" charset="0"/>
              <a:ea typeface="微软雅黑" panose="020B0503020204020204" charset="-122"/>
              <a:cs typeface="汉语拼音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116070" y="1463040"/>
            <a:ext cx="1246505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en-US" sz="3000" dirty="0" err="1">
                <a:latin typeface="汉语拼音" panose="020B0604020202020204" pitchFamily="34" charset="0"/>
                <a:ea typeface="微软雅黑" panose="020B0503020204020204" charset="-122"/>
                <a:cs typeface="汉语拼音" panose="020B0604020202020204" pitchFamily="34" charset="0"/>
              </a:rPr>
              <a:t>fēng</a:t>
            </a:r>
            <a:endParaRPr lang="en-US" altLang="en-US" sz="3000" dirty="0" err="1">
              <a:latin typeface="汉语拼音" panose="020B0604020202020204" pitchFamily="34" charset="0"/>
              <a:ea typeface="微软雅黑" panose="020B0503020204020204" charset="-122"/>
              <a:cs typeface="汉语拼音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594350" y="1480185"/>
            <a:ext cx="625475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en-US" sz="3000" dirty="0" err="1">
                <a:latin typeface="汉语拼音" panose="020B0604020202020204" pitchFamily="34" charset="0"/>
                <a:ea typeface="微软雅黑" panose="020B0503020204020204" charset="-122"/>
                <a:cs typeface="汉语拼音" panose="020B0604020202020204" pitchFamily="34" charset="0"/>
              </a:rPr>
              <a:t>lú</a:t>
            </a:r>
            <a:endParaRPr lang="en-US" altLang="en-US" sz="3000" dirty="0" err="1">
              <a:latin typeface="汉语拼音" panose="020B0604020202020204" pitchFamily="34" charset="0"/>
              <a:ea typeface="微软雅黑" panose="020B0503020204020204" charset="-122"/>
              <a:cs typeface="汉语拼音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650355" y="1502410"/>
            <a:ext cx="1246505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en-US" sz="3000" dirty="0" err="1">
                <a:latin typeface="汉语拼音" panose="020B0604020202020204" pitchFamily="34" charset="0"/>
                <a:ea typeface="微软雅黑" panose="020B0503020204020204" charset="-122"/>
                <a:cs typeface="汉语拼音" panose="020B0604020202020204" pitchFamily="34" charset="0"/>
              </a:rPr>
              <a:t>yuán</a:t>
            </a:r>
            <a:endParaRPr lang="en-US" altLang="en-US" sz="3000" dirty="0" err="1">
              <a:latin typeface="汉语拼音" panose="020B0604020202020204" pitchFamily="34" charset="0"/>
              <a:ea typeface="微软雅黑" panose="020B0503020204020204" charset="-122"/>
              <a:cs typeface="汉语拼音" panose="020B0604020202020204" pitchFamily="34" charset="0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/>
      <p:bldP spid="12294" grpId="0"/>
      <p:bldP spid="12296" grpId="0"/>
      <p:bldP spid="12298" grpId="0"/>
      <p:bldP spid="13" grpId="0"/>
      <p:bldP spid="20" grpId="0"/>
      <p:bldP spid="20" grpId="1"/>
      <p:bldP spid="3" grpId="0"/>
      <p:bldP spid="3" grpId="1"/>
      <p:bldP spid="4" grpId="0"/>
      <p:bldP spid="4" grpId="1"/>
      <p:bldP spid="5" grpId="0"/>
      <p:bldP spid="5" grpId="1"/>
      <p:bldP spid="6" grpId="0"/>
      <p:bldP spid="6" grpId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图片 8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0165" y="1937385"/>
            <a:ext cx="2265045" cy="2517140"/>
          </a:xfrm>
          <a:prstGeom prst="rect">
            <a:avLst/>
          </a:prstGeom>
        </p:spPr>
      </p:pic>
      <p:cxnSp>
        <p:nvCxnSpPr>
          <p:cNvPr id="84" name="直线连接符 75"/>
          <p:cNvCxnSpPr/>
          <p:nvPr/>
        </p:nvCxnSpPr>
        <p:spPr>
          <a:xfrm>
            <a:off x="5531485" y="2949575"/>
            <a:ext cx="1512570" cy="0"/>
          </a:xfrm>
          <a:prstGeom prst="line">
            <a:avLst/>
          </a:prstGeom>
          <a:ln w="38100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6" name="图片 8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405" y="1937385"/>
            <a:ext cx="2740025" cy="2599690"/>
          </a:xfrm>
          <a:prstGeom prst="rect">
            <a:avLst/>
          </a:prstGeom>
        </p:spPr>
      </p:pic>
      <p:sp>
        <p:nvSpPr>
          <p:cNvPr id="87" name="文本框 64"/>
          <p:cNvSpPr txBox="1"/>
          <p:nvPr/>
        </p:nvSpPr>
        <p:spPr>
          <a:xfrm>
            <a:off x="1554193" y="2456825"/>
            <a:ext cx="1800200" cy="43751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左右结构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8" name="文本框 64"/>
          <p:cNvSpPr txBox="1"/>
          <p:nvPr/>
        </p:nvSpPr>
        <p:spPr>
          <a:xfrm>
            <a:off x="3733284" y="1131782"/>
            <a:ext cx="608489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缘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9" name="文本框 64"/>
          <p:cNvSpPr txBox="1"/>
          <p:nvPr/>
        </p:nvSpPr>
        <p:spPr>
          <a:xfrm>
            <a:off x="1474778" y="1134239"/>
            <a:ext cx="608488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侧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1" name="文本框 64"/>
          <p:cNvSpPr txBox="1"/>
          <p:nvPr/>
        </p:nvSpPr>
        <p:spPr>
          <a:xfrm>
            <a:off x="2136614" y="1134376"/>
            <a:ext cx="608488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峰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6" name="文本框 64"/>
          <p:cNvSpPr txBox="1"/>
          <p:nvPr/>
        </p:nvSpPr>
        <p:spPr>
          <a:xfrm>
            <a:off x="5460593" y="2512070"/>
            <a:ext cx="1728192" cy="43751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半包围结构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1" name="TextBox 11"/>
          <p:cNvSpPr txBox="1">
            <a:spLocks noChangeArrowheads="1"/>
          </p:cNvSpPr>
          <p:nvPr/>
        </p:nvSpPr>
        <p:spPr bwMode="auto">
          <a:xfrm>
            <a:off x="3909317" y="555645"/>
            <a:ext cx="1936685" cy="575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>
                <a:latin typeface="楷体" panose="02010609060101010101" pitchFamily="49" charset="-122"/>
                <a:ea typeface="楷体" panose="02010609060101010101" pitchFamily="49" charset="-122"/>
              </a:rPr>
              <a:t>生字归类</a:t>
            </a:r>
            <a:endParaRPr lang="zh-CN" altLang="en-US" sz="33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02" name="组合 101"/>
          <p:cNvGrpSpPr/>
          <p:nvPr/>
        </p:nvGrpSpPr>
        <p:grpSpPr>
          <a:xfrm>
            <a:off x="3419872" y="627534"/>
            <a:ext cx="456833" cy="456366"/>
            <a:chOff x="631825" y="5181600"/>
            <a:chExt cx="1554163" cy="1552575"/>
          </a:xfrm>
        </p:grpSpPr>
        <p:sp>
          <p:nvSpPr>
            <p:cNvPr id="103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4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5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6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7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8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9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0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1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2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3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4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5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6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7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8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9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0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1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2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3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4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5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6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7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8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9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0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1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2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3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4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cxnSp>
        <p:nvCxnSpPr>
          <p:cNvPr id="135" name="直线连接符 5"/>
          <p:cNvCxnSpPr/>
          <p:nvPr/>
        </p:nvCxnSpPr>
        <p:spPr>
          <a:xfrm>
            <a:off x="1227639" y="2949289"/>
            <a:ext cx="2192665" cy="0"/>
          </a:xfrm>
          <a:prstGeom prst="line">
            <a:avLst/>
          </a:prstGeom>
          <a:ln w="44450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64"/>
          <p:cNvSpPr txBox="1"/>
          <p:nvPr/>
        </p:nvSpPr>
        <p:spPr>
          <a:xfrm>
            <a:off x="2854468" y="1131828"/>
            <a:ext cx="608488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庐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文本框 64"/>
          <p:cNvSpPr txBox="1"/>
          <p:nvPr/>
        </p:nvSpPr>
        <p:spPr>
          <a:xfrm>
            <a:off x="771033" y="1134368"/>
            <a:ext cx="608488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题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push dir="u"/>
      </p:transition>
    </mc:Choice>
    <mc:Fallback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496111 0.391975 " pathEditMode="relative" ptsTypes="">
                                      <p:cBhvr>
                                        <p:cTn id="4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031458 0.476049 " pathEditMode="relative" ptsTypes="">
                                      <p:cBhvr>
                                        <p:cTn id="46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2.73512E-6 L -0.01875 0.47025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38" y="234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370139 0.391975 " pathEditMode="relative" ptsTypes="">
                                      <p:cBhvr>
                                        <p:cTn id="5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118125 0.475926 " pathEditMode="relative" ptsTypes="">
                                      <p:cBhvr>
                                        <p:cTn id="58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/>
      <p:bldP spid="9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833245" y="1586865"/>
            <a:ext cx="2839720" cy="49911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68580" tIns="34290" rIns="68580" bIns="34290">
            <a:spAutoFit/>
          </a:bodyPr>
          <a:lstStyle/>
          <a:p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横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看成岭侧成峰  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endParaRPr lang="zh-CN" altLang="en-US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3446157" y="488792"/>
            <a:ext cx="410581" cy="377666"/>
            <a:chOff x="631825" y="5181600"/>
            <a:chExt cx="1554163" cy="1552575"/>
          </a:xfrm>
        </p:grpSpPr>
        <p:sp>
          <p:nvSpPr>
            <p:cNvPr id="14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5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6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7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8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9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1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5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6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7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8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9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0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1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3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4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5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6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7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8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9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0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1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2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3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4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5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6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7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8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9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0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4065812" y="416719"/>
            <a:ext cx="1564685" cy="559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435" tIns="25718" rIns="51435" bIns="25718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>
                <a:latin typeface="楷体" panose="02010609060101010101" pitchFamily="49" charset="-122"/>
                <a:ea typeface="楷体" panose="02010609060101010101" pitchFamily="49" charset="-122"/>
              </a:rPr>
              <a:t>多音字</a:t>
            </a:r>
            <a:endParaRPr lang="zh-CN" altLang="en-US" sz="25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805305" y="1087755"/>
            <a:ext cx="1440815" cy="49911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en-US" sz="28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héng</a:t>
            </a:r>
            <a:endParaRPr lang="en-US" altLang="en-US" sz="280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1890395" y="3042285"/>
            <a:ext cx="2782570" cy="483870"/>
          </a:xfrm>
          <a:prstGeom prst="rect">
            <a:avLst/>
          </a:prstGeom>
          <a:solidFill>
            <a:srgbClr val="FDFEC3"/>
          </a:solidFill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2700" b="1" dirty="0">
                <a:latin typeface="华文楷体" panose="02010600040101010101" pitchFamily="2" charset="-122"/>
                <a:ea typeface="华文楷体" panose="02010600040101010101" pitchFamily="2" charset="-122"/>
                <a:cs typeface="楷体" panose="02010609060101010101" pitchFamily="49" charset="-122"/>
              </a:rPr>
              <a:t>蛮</a:t>
            </a:r>
            <a:r>
              <a:rPr lang="zh-CN" altLang="en-US" sz="27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楷体" panose="02010609060101010101" pitchFamily="49" charset="-122"/>
              </a:rPr>
              <a:t>横</a:t>
            </a:r>
            <a:r>
              <a:rPr lang="zh-CN" altLang="en-US" sz="2700" b="1" dirty="0">
                <a:latin typeface="华文楷体" panose="02010600040101010101" pitchFamily="2" charset="-122"/>
                <a:ea typeface="华文楷体" panose="02010600040101010101" pitchFamily="2" charset="-122"/>
                <a:cs typeface="楷体" panose="02010609060101010101" pitchFamily="49" charset="-122"/>
              </a:rPr>
              <a:t>    </a:t>
            </a:r>
            <a:r>
              <a:rPr lang="zh-CN" altLang="en-US" sz="27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楷体" panose="02010609060101010101" pitchFamily="49" charset="-122"/>
              </a:rPr>
              <a:t>横</a:t>
            </a:r>
            <a:r>
              <a:rPr lang="zh-CN" altLang="en-US" sz="2700" b="1" dirty="0">
                <a:latin typeface="华文楷体" panose="02010600040101010101" pitchFamily="2" charset="-122"/>
                <a:ea typeface="华文楷体" panose="02010600040101010101" pitchFamily="2" charset="-122"/>
                <a:cs typeface="楷体" panose="02010609060101010101" pitchFamily="49" charset="-122"/>
              </a:rPr>
              <a:t>财</a:t>
            </a:r>
            <a:endParaRPr lang="zh-CN" altLang="en-US" sz="2700" b="1" dirty="0">
              <a:latin typeface="华文楷体" panose="02010600040101010101" pitchFamily="2" charset="-122"/>
              <a:ea typeface="华文楷体" panose="02010600040101010101" pitchFamily="2" charset="-122"/>
              <a:cs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100580" y="2496820"/>
            <a:ext cx="1021715" cy="49911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en-US" sz="28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hèng</a:t>
            </a:r>
            <a:endParaRPr lang="en-US" altLang="en-US" sz="280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5718810" y="1518920"/>
            <a:ext cx="2575560" cy="1828800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0" name="椭圆 9"/>
          <p:cNvSpPr/>
          <p:nvPr/>
        </p:nvSpPr>
        <p:spPr>
          <a:xfrm>
            <a:off x="625475" y="1416685"/>
            <a:ext cx="614045" cy="810260"/>
          </a:xfrm>
          <a:prstGeom prst="ellipse">
            <a:avLst/>
          </a:prstGeom>
          <a:solidFill>
            <a:srgbClr val="DCFDFF"/>
          </a:solidFill>
          <a:ln>
            <a:solidFill>
              <a:schemeClr val="tx2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625923" y="1486375"/>
            <a:ext cx="535855" cy="589364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r>
              <a:rPr lang="zh-CN" altLang="en-US" sz="41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横</a:t>
            </a:r>
            <a:endParaRPr lang="zh-CN" altLang="en-US" sz="41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8" grpId="0"/>
      <p:bldP spid="51" grpId="0" bldLvl="0" animBg="1"/>
      <p:bldP spid="5" grpId="0"/>
      <p:bldP spid="3" grpId="0" bldLvl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组合 49"/>
          <p:cNvGrpSpPr/>
          <p:nvPr/>
        </p:nvGrpSpPr>
        <p:grpSpPr>
          <a:xfrm>
            <a:off x="344975" y="378569"/>
            <a:ext cx="456833" cy="456366"/>
            <a:chOff x="631825" y="5181600"/>
            <a:chExt cx="1554163" cy="1552575"/>
          </a:xfrm>
        </p:grpSpPr>
        <p:sp>
          <p:nvSpPr>
            <p:cNvPr id="51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4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5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6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8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9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0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1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2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3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4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5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6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7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8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9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0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1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2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3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4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5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6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7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8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9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0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1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2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3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46" name="TextBox 11"/>
          <p:cNvSpPr txBox="1">
            <a:spLocks noChangeArrowheads="1"/>
          </p:cNvSpPr>
          <p:nvPr/>
        </p:nvSpPr>
        <p:spPr bwMode="auto">
          <a:xfrm>
            <a:off x="855375" y="333985"/>
            <a:ext cx="1936685" cy="575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>
                <a:latin typeface="楷体" panose="02010609060101010101" pitchFamily="49" charset="-122"/>
                <a:ea typeface="楷体" panose="02010609060101010101" pitchFamily="49" charset="-122"/>
              </a:rPr>
              <a:t>识字游戏</a:t>
            </a:r>
            <a:endParaRPr lang="zh-CN" altLang="en-US" sz="33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 4"/>
          <p:cNvSpPr/>
          <p:nvPr/>
        </p:nvSpPr>
        <p:spPr>
          <a:xfrm>
            <a:off x="3836670" y="2112645"/>
            <a:ext cx="864235" cy="792480"/>
          </a:xfrm>
          <a:prstGeom prst="ellips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1697990" y="2329180"/>
            <a:ext cx="2138680" cy="360045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4700270" y="2328545"/>
            <a:ext cx="1873250" cy="360045"/>
          </a:xfrm>
          <a:prstGeom prst="roundRect">
            <a:avLst/>
          </a:prstGeom>
          <a:solidFill>
            <a:srgbClr val="FF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4060825" y="845185"/>
            <a:ext cx="415925" cy="1267460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4060825" y="2905125"/>
            <a:ext cx="415925" cy="132207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4" name=" 194"/>
          <p:cNvSpPr/>
          <p:nvPr/>
        </p:nvSpPr>
        <p:spPr>
          <a:xfrm>
            <a:off x="3001645" y="1577975"/>
            <a:ext cx="2641600" cy="1862455"/>
          </a:xfrm>
          <a:prstGeom prst="octagon">
            <a:avLst/>
          </a:prstGeom>
          <a:noFill/>
          <a:ln w="28575" cmpd="sng">
            <a:solidFill>
              <a:schemeClr val="accent1">
                <a:shade val="50000"/>
              </a:schemeClr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" name=" 16"/>
          <p:cNvSpPr/>
          <p:nvPr/>
        </p:nvSpPr>
        <p:spPr>
          <a:xfrm>
            <a:off x="2396490" y="923290"/>
            <a:ext cx="3744595" cy="3304540"/>
          </a:xfrm>
          <a:prstGeom prst="ellipse">
            <a:avLst/>
          </a:prstGeom>
          <a:noFill/>
          <a:ln w="28575" cmpd="dbl">
            <a:solidFill>
              <a:schemeClr val="accent1">
                <a:shade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1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2400" y="1877695"/>
            <a:ext cx="1115695" cy="954405"/>
          </a:xfrm>
          <a:prstGeom prst="rect">
            <a:avLst/>
          </a:prstGeom>
        </p:spPr>
      </p:pic>
      <p:sp>
        <p:nvSpPr>
          <p:cNvPr id="19" name=" 19"/>
          <p:cNvSpPr/>
          <p:nvPr/>
        </p:nvSpPr>
        <p:spPr>
          <a:xfrm>
            <a:off x="4044950" y="2292985"/>
            <a:ext cx="431800" cy="43243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855345" y="2328545"/>
            <a:ext cx="843280" cy="360045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题记</a:t>
            </a:r>
            <a:endParaRPr lang="zh-CN" altLang="en-US" sz="240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4" name="圆角矩形 33"/>
          <p:cNvSpPr/>
          <p:nvPr/>
        </p:nvSpPr>
        <p:spPr>
          <a:xfrm>
            <a:off x="6573520" y="2329180"/>
            <a:ext cx="947420" cy="360045"/>
          </a:xfrm>
          <a:prstGeom prst="roundRect">
            <a:avLst/>
          </a:prstGeom>
          <a:solidFill>
            <a:srgbClr val="FF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山峰</a:t>
            </a:r>
            <a:endParaRPr lang="zh-CN" altLang="en-US" sz="24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圆角矩形 34"/>
          <p:cNvSpPr/>
          <p:nvPr/>
        </p:nvSpPr>
        <p:spPr>
          <a:xfrm>
            <a:off x="4060825" y="231775"/>
            <a:ext cx="415925" cy="893445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缘由</a:t>
            </a:r>
            <a:endParaRPr lang="zh-CN" altLang="en-US" sz="24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圆角矩形 35"/>
          <p:cNvSpPr/>
          <p:nvPr/>
        </p:nvSpPr>
        <p:spPr>
          <a:xfrm>
            <a:off x="4060825" y="3552190"/>
            <a:ext cx="415925" cy="136017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庐山</a:t>
            </a:r>
            <a:endParaRPr lang="zh-CN" altLang="en-US" sz="24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plus/>
      </p:transition>
    </mc:Choice>
    <mc:Fallback>
      <p:transition spd="slow">
        <p:plu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322847 0.000000 " pathEditMode="relative" ptsTypes="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0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3" dur="50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299236 0.000000 " pathEditMode="relative" ptsTypes="">
                                      <p:cBhvr>
                                        <p:cTn id="18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2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5" dur="500"/>
                                        <p:tgtEl>
                                          <p:spTgt spid="3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00000 0.335926 " pathEditMode="relative" ptsTypes="">
                                      <p:cBhvr>
                                        <p:cTn id="30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4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7" dur="500"/>
                                        <p:tgtEl>
                                          <p:spTgt spid="3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00000 -0.322099 " pathEditMode="relative" ptsTypes="">
                                      <p:cBhvr>
                                        <p:cTn id="42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1" bldLvl="0" animBg="1" uiExpand="1" build="allAtOnce"/>
      <p:bldP spid="34" grpId="0" bldLvl="0" animBg="1" uiExpand="1" build="allAtOnce"/>
      <p:bldP spid="35" grpId="0" bldLvl="0" animBg="1" uiExpand="1" build="allAtOnce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4"/>
          <p:cNvSpPr txBox="1"/>
          <p:nvPr/>
        </p:nvSpPr>
        <p:spPr>
          <a:xfrm>
            <a:off x="769346" y="483148"/>
            <a:ext cx="2147372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整体感知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775" y="535825"/>
            <a:ext cx="366860" cy="45633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69620" y="1257935"/>
            <a:ext cx="7870190" cy="2797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10000"/>
              </a:lnSpc>
            </a:pP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读完这首诗我们知道了：从不同的角度去看庐山，庐山的样子各不相同，横看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fontAlgn="auto">
              <a:lnSpc>
                <a:spcPct val="110000"/>
              </a:lnSpc>
            </a:pPr>
            <a:r>
              <a:rPr lang="zh-CN" altLang="en-US" sz="3200" b="1" u="sng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 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，侧看</a:t>
            </a:r>
            <a:r>
              <a:rPr lang="zh-CN" altLang="en-US" sz="3200" b="1" u="sng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 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，远近高低也各有千秋。要想看清庐山的真面目，只有站在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fontAlgn="auto">
              <a:lnSpc>
                <a:spcPct val="110000"/>
              </a:lnSpc>
            </a:pPr>
            <a:r>
              <a:rPr lang="zh-CN" altLang="en-US" sz="3200" b="1" u="sng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     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461385" y="2364740"/>
            <a:ext cx="10128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成峰</a:t>
            </a:r>
            <a:endParaRPr lang="zh-CN" altLang="en-US" sz="32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27735" y="3406775"/>
            <a:ext cx="21196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庐山之外</a:t>
            </a:r>
            <a:endParaRPr lang="zh-CN" altLang="en-US" sz="32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pic>
        <p:nvPicPr>
          <p:cNvPr id="17" name="图片 16" descr="图片8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34D7B7">
                  <a:alpha val="100000"/>
                </a:srgbClr>
              </a:clrFrom>
              <a:clrTo>
                <a:srgbClr val="34D7B7">
                  <a:alpha val="100000"/>
                  <a:alpha val="0"/>
                </a:srgbClr>
              </a:clrTo>
            </a:clrChange>
          </a:blip>
          <a:srcRect t="3274"/>
          <a:stretch>
            <a:fillRect/>
          </a:stretch>
        </p:blipFill>
        <p:spPr>
          <a:xfrm>
            <a:off x="7922260" y="3139440"/>
            <a:ext cx="1183640" cy="148209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927735" y="2364740"/>
            <a:ext cx="99949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成岭</a:t>
            </a:r>
            <a:endParaRPr lang="zh-CN" altLang="en-US" sz="32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/>
      <p:bldP spid="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rcRect l="4457" t="9468" r="4432" b="10868"/>
          <a:stretch>
            <a:fillRect/>
          </a:stretch>
        </p:blipFill>
        <p:spPr>
          <a:xfrm>
            <a:off x="868680" y="1969135"/>
            <a:ext cx="7349490" cy="2357120"/>
          </a:xfrm>
          <a:prstGeom prst="rect">
            <a:avLst/>
          </a:prstGeom>
        </p:spPr>
      </p:pic>
      <p:sp>
        <p:nvSpPr>
          <p:cNvPr id="5" name="文本框 6"/>
          <p:cNvSpPr txBox="1"/>
          <p:nvPr/>
        </p:nvSpPr>
        <p:spPr>
          <a:xfrm>
            <a:off x="1159674" y="2072302"/>
            <a:ext cx="6768752" cy="2030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题西林壁</a:t>
            </a:r>
            <a:endParaRPr sz="28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algn="l">
              <a:lnSpc>
                <a:spcPct val="150000"/>
              </a:lnSpc>
            </a:pPr>
            <a:r>
              <a:rPr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</a:t>
            </a:r>
            <a:r>
              <a:rPr lang="zh-CN"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横看成岭</a:t>
            </a:r>
            <a:r>
              <a:rPr lang="en-US" altLang="zh-CN" sz="2800" b="1" dirty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/</a:t>
            </a:r>
            <a:r>
              <a:rPr lang="zh-CN"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侧成峰，远近高低</a:t>
            </a:r>
            <a:r>
              <a:rPr lang="en-US" altLang="zh-CN" sz="2800" b="1" dirty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/</a:t>
            </a:r>
            <a:r>
              <a:rPr lang="zh-CN"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各不同。</a:t>
            </a:r>
            <a:endParaRPr lang="zh-CN" sz="28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algn="l">
              <a:lnSpc>
                <a:spcPct val="150000"/>
              </a:lnSpc>
            </a:pPr>
            <a:r>
              <a:rPr lang="zh-CN"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不识庐山</a:t>
            </a:r>
            <a:r>
              <a:rPr lang="en-US" altLang="zh-CN" sz="2800" b="1" dirty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/</a:t>
            </a:r>
            <a:r>
              <a:rPr lang="zh-CN"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真面目，只缘身在</a:t>
            </a:r>
            <a:r>
              <a:rPr lang="en-US" altLang="zh-CN" sz="2800" b="1" dirty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/</a:t>
            </a:r>
            <a:r>
              <a:rPr lang="zh-CN"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此山中。</a:t>
            </a:r>
            <a:endParaRPr lang="zh-CN" sz="28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6" name="文本框 14"/>
          <p:cNvSpPr txBox="1"/>
          <p:nvPr/>
        </p:nvSpPr>
        <p:spPr>
          <a:xfrm>
            <a:off x="624428" y="411510"/>
            <a:ext cx="1931348" cy="56070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互动课堂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194" y="464186"/>
            <a:ext cx="366861" cy="456339"/>
          </a:xfrm>
          <a:prstGeom prst="rect">
            <a:avLst/>
          </a:prstGeom>
        </p:spPr>
      </p:pic>
      <p:sp>
        <p:nvSpPr>
          <p:cNvPr id="3" name="文本框 6"/>
          <p:cNvSpPr txBox="1"/>
          <p:nvPr/>
        </p:nvSpPr>
        <p:spPr>
          <a:xfrm>
            <a:off x="495300" y="941070"/>
            <a:ext cx="815276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457200">
              <a:lnSpc>
                <a:spcPct val="100000"/>
              </a:lnSpc>
            </a:pP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</a:rPr>
              <a:t>  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</a:rPr>
              <a:t>用自己喜欢的方式自由读诗，把古诗读正确、读流利。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      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347864" y="1555554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(</a:t>
            </a:r>
            <a:r>
              <a:rPr lang="zh-CN" altLang="en-US" sz="200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课后</a:t>
            </a:r>
            <a:r>
              <a:rPr lang="zh-CN" altLang="en-US" sz="2000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第一题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)</a:t>
            </a:r>
            <a:endParaRPr lang="en-US" altLang="zh-CN" sz="20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ransition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4" dur="8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5" dur="8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8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AutoShape 22"/>
          <p:cNvSpPr>
            <a:spLocks noChangeArrowheads="1"/>
          </p:cNvSpPr>
          <p:nvPr/>
        </p:nvSpPr>
        <p:spPr bwMode="gray">
          <a:xfrm>
            <a:off x="836295" y="2702560"/>
            <a:ext cx="7470775" cy="1140460"/>
          </a:xfrm>
          <a:prstGeom prst="roundRect">
            <a:avLst>
              <a:gd name="adj" fmla="val 17509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 defTabSz="685165">
              <a:lnSpc>
                <a:spcPct val="110000"/>
              </a:lnSpc>
            </a:pP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写在西林寺的墙壁上。题，书写，题写。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algn="l" defTabSz="685165">
              <a:lnSpc>
                <a:spcPct val="110000"/>
              </a:lnSpc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西林寺在江西省庐山脚下。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487805" y="808355"/>
            <a:ext cx="6173470" cy="82994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threePt" dir="t"/>
            </a:scene3d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32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   </a:t>
            </a:r>
            <a:r>
              <a:rPr lang="zh-CN" altLang="en-US" sz="32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如何理解题目 “题西林壁”</a:t>
            </a:r>
            <a:r>
              <a:rPr lang="en-US" altLang="zh-CN" sz="32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?</a:t>
            </a:r>
            <a:endParaRPr lang="en-US" altLang="zh-CN" sz="32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20" y="635000"/>
            <a:ext cx="1189990" cy="1705610"/>
          </a:xfrm>
          <a:prstGeom prst="rect">
            <a:avLst/>
          </a:prstGeom>
        </p:spPr>
      </p:pic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bldLvl="0" animBg="1"/>
      <p:bldP spid="14" grpId="1" bldLvl="0" uiExpand="1" build="allAtOnce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366645" y="683895"/>
            <a:ext cx="380492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</a:t>
            </a:r>
            <a:r>
              <a:rPr lang="zh-CN" altLang="en-US" sz="3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横看成岭</a:t>
            </a:r>
            <a:r>
              <a:rPr lang="en-US" altLang="zh-CN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/</a:t>
            </a:r>
            <a:r>
              <a:rPr lang="zh-CN" altLang="en-US" sz="3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侧成峰</a:t>
            </a:r>
            <a:endParaRPr lang="zh-CN" altLang="en-US" sz="36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707390" y="1527810"/>
            <a:ext cx="5931535" cy="829945"/>
          </a:xfrm>
          <a:prstGeom prst="rect">
            <a:avLst/>
          </a:prstGeom>
          <a:ln w="12700" cmpd="sng">
            <a:solidFill>
              <a:srgbClr val="00B0F0"/>
            </a:solidFill>
            <a:prstDash val="sysDot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“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岭</a:t>
            </a:r>
            <a:r>
              <a:rPr lang="en-US" altLang="zh-CN" sz="32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”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和</a:t>
            </a:r>
            <a:r>
              <a:rPr lang="en-US" altLang="zh-CN" sz="32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“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峰</a:t>
            </a:r>
            <a:r>
              <a:rPr lang="en-US" altLang="zh-CN" sz="32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”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的区别是什么？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235585" y="2667000"/>
            <a:ext cx="8630285" cy="133413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3200" b="1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岭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：相连的山。特点是：</a:t>
            </a:r>
            <a:r>
              <a:rPr lang="zh-CN" altLang="en-US" sz="2800" b="1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坡度和缓，连绵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algn="l"/>
            <a:r>
              <a:rPr lang="zh-CN" altLang="en-US" sz="3200" b="1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峰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：高而尖的山。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特点是：</a:t>
            </a:r>
            <a:r>
              <a:rPr lang="zh-CN" altLang="en-US" sz="2800" b="1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坡度大，细长高耸，孤立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</a:t>
            </a:r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814820" y="683895"/>
            <a:ext cx="1711325" cy="645160"/>
            <a:chOff x="8100392" y="1962696"/>
            <a:chExt cx="1711325" cy="549275"/>
          </a:xfrm>
        </p:grpSpPr>
        <p:sp>
          <p:nvSpPr>
            <p:cNvPr id="77" name="云形 76"/>
            <p:cNvSpPr/>
            <p:nvPr/>
          </p:nvSpPr>
          <p:spPr>
            <a:xfrm>
              <a:off x="8100392" y="1962696"/>
              <a:ext cx="1711325" cy="549275"/>
            </a:xfrm>
            <a:prstGeom prst="cloud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8252595" y="2041639"/>
              <a:ext cx="1407160" cy="3919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游山所见</a:t>
              </a:r>
              <a:endPara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1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 uiExpand="1" build="p"/>
      <p:bldP spid="5" grpId="0" bldLvl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23240" y="1437005"/>
            <a:ext cx="809815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正面看庐山山岭连绵起伏，从侧面看庐山山峰耸立。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273175" y="2087880"/>
            <a:ext cx="2651760" cy="1828800"/>
          </a:xfrm>
          <a:prstGeom prst="round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/>
          <a:srcRect b="9306"/>
          <a:stretch>
            <a:fillRect/>
          </a:stretch>
        </p:blipFill>
        <p:spPr>
          <a:xfrm>
            <a:off x="4770120" y="2087880"/>
            <a:ext cx="2575560" cy="1828165"/>
          </a:xfrm>
          <a:prstGeom prst="roundRect">
            <a:avLst/>
          </a:prstGeom>
        </p:spPr>
      </p:pic>
      <p:sp>
        <p:nvSpPr>
          <p:cNvPr id="5" name="圆角矩形 4"/>
          <p:cNvSpPr/>
          <p:nvPr/>
        </p:nvSpPr>
        <p:spPr>
          <a:xfrm>
            <a:off x="1690370" y="3939540"/>
            <a:ext cx="1584325" cy="431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/>
              <a:t>横看成岭</a:t>
            </a:r>
            <a:endParaRPr lang="zh-CN" altLang="en-US" sz="2400" b="1"/>
          </a:p>
        </p:txBody>
      </p:sp>
      <p:sp>
        <p:nvSpPr>
          <p:cNvPr id="6" name="圆角矩形 5"/>
          <p:cNvSpPr/>
          <p:nvPr/>
        </p:nvSpPr>
        <p:spPr>
          <a:xfrm>
            <a:off x="5266055" y="3939540"/>
            <a:ext cx="1584325" cy="431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/>
              <a:t>侧看成峰</a:t>
            </a:r>
            <a:endParaRPr lang="zh-CN" altLang="en-US" sz="2400" b="1"/>
          </a:p>
        </p:txBody>
      </p:sp>
      <p:sp>
        <p:nvSpPr>
          <p:cNvPr id="23" name="矩形 22"/>
          <p:cNvSpPr/>
          <p:nvPr/>
        </p:nvSpPr>
        <p:spPr>
          <a:xfrm>
            <a:off x="853440" y="457835"/>
            <a:ext cx="7155180" cy="737235"/>
          </a:xfrm>
          <a:prstGeom prst="rect">
            <a:avLst/>
          </a:prstGeom>
          <a:ln w="12700" cmpd="sng">
            <a:solidFill>
              <a:srgbClr val="00B0F0"/>
            </a:solidFill>
            <a:prstDash val="sysDot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</a:rPr>
              <a:t>思考：横看庐山和侧看庐山，有什么不同呢？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1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  <p:bldP spid="23" grpId="0" animBg="1" uiExpand="1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4427855" y="555625"/>
            <a:ext cx="1656715" cy="86423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2078990" y="669290"/>
            <a:ext cx="416687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远近高低</a:t>
            </a:r>
            <a:r>
              <a:rPr lang="en-US" altLang="zh-CN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/</a:t>
            </a:r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各不同</a:t>
            </a:r>
            <a:endParaRPr lang="zh-CN" altLang="en-US" sz="4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786130" y="1438275"/>
            <a:ext cx="7672070" cy="829945"/>
          </a:xfrm>
          <a:prstGeom prst="rect">
            <a:avLst/>
          </a:prstGeom>
          <a:ln w="12700" cmpd="sng">
            <a:solidFill>
              <a:srgbClr val="00B0F0"/>
            </a:solidFill>
            <a:prstDash val="sysDot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站在不同的位置看庐山，样子会有变化吗？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642620" y="2544445"/>
            <a:ext cx="4598670" cy="1833880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pitchFamily="49" charset="-122"/>
              </a:rPr>
              <a:t>    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pitchFamily="49" charset="-122"/>
              </a:rPr>
              <a:t>从远处、近处、高处、低处看庐山，庐山呈现各种不同的样子。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  <a:cs typeface="黑体" panose="02010609060101010101" pitchFamily="49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/>
          <a:srcRect b="10207"/>
          <a:stretch>
            <a:fillRect/>
          </a:stretch>
        </p:blipFill>
        <p:spPr>
          <a:xfrm>
            <a:off x="5328285" y="2281555"/>
            <a:ext cx="3260725" cy="2359660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6814820" y="683895"/>
            <a:ext cx="1711325" cy="645160"/>
            <a:chOff x="8100392" y="1962696"/>
            <a:chExt cx="1711325" cy="549275"/>
          </a:xfrm>
        </p:grpSpPr>
        <p:sp>
          <p:nvSpPr>
            <p:cNvPr id="77" name="云形 76"/>
            <p:cNvSpPr/>
            <p:nvPr/>
          </p:nvSpPr>
          <p:spPr>
            <a:xfrm>
              <a:off x="8100392" y="1962696"/>
              <a:ext cx="1711325" cy="549275"/>
            </a:xfrm>
            <a:prstGeom prst="cloud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8252595" y="2041639"/>
              <a:ext cx="1407160" cy="3919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游山所见</a:t>
              </a:r>
              <a:endPara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1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3" grpId="0" animBg="1" uiExpand="1" build="p"/>
      <p:bldP spid="5" grpId="0" bldLvl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lum contrast="6000"/>
          </a:blip>
          <a:srcRect b="6424"/>
          <a:stretch>
            <a:fillRect/>
          </a:stretch>
        </p:blipFill>
        <p:spPr>
          <a:xfrm>
            <a:off x="-6350" y="4445"/>
            <a:ext cx="9166225" cy="513969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lum contrast="6000"/>
          </a:blip>
          <a:srcRect t="4937" b="4857"/>
          <a:stretch>
            <a:fillRect/>
          </a:stretch>
        </p:blipFill>
        <p:spPr>
          <a:xfrm>
            <a:off x="-6350" y="4445"/>
            <a:ext cx="9166860" cy="514731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lum contrast="12000"/>
          </a:blip>
          <a:srcRect b="16141"/>
          <a:stretch>
            <a:fillRect/>
          </a:stretch>
        </p:blipFill>
        <p:spPr>
          <a:xfrm>
            <a:off x="-6350" y="4445"/>
            <a:ext cx="9166225" cy="514921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lum bright="6000" contrast="6000"/>
          </a:blip>
          <a:srcRect t="10880" b="4333"/>
          <a:stretch>
            <a:fillRect/>
          </a:stretch>
        </p:blipFill>
        <p:spPr>
          <a:xfrm>
            <a:off x="-6350" y="3810"/>
            <a:ext cx="9166225" cy="516064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53695" y="457835"/>
            <a:ext cx="816737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</a:t>
            </a:r>
            <a:r>
              <a:rPr lang="zh-CN" altLang="en-US" sz="3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横看成岭</a:t>
            </a:r>
            <a:r>
              <a:rPr lang="en-US" altLang="zh-CN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/</a:t>
            </a:r>
            <a:r>
              <a:rPr lang="zh-CN" altLang="en-US" sz="3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侧成峰，远近高低</a:t>
            </a: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/</a:t>
            </a:r>
            <a:r>
              <a:rPr lang="zh-CN" altLang="en-US" sz="3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各不同。</a:t>
            </a:r>
            <a:endParaRPr lang="zh-CN" altLang="en-US" sz="36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07365" y="1189990"/>
            <a:ext cx="6050280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</a:t>
            </a:r>
            <a:r>
              <a:rPr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这两句概括而形象地写出了移步换形、千姿万态的庐山风景。</a:t>
            </a:r>
            <a:endParaRPr lang="zh-CN" altLang="en-US" sz="28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7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683260" y="665480"/>
            <a:ext cx="781939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zh-CN" sz="32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+mn-ea"/>
              </a:rPr>
              <a:t>    </a:t>
            </a:r>
            <a:r>
              <a:rPr lang="zh-CN" sz="3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+mn-ea"/>
              </a:rPr>
              <a:t>想一想：</a:t>
            </a:r>
            <a:r>
              <a:rPr sz="32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+mn-ea"/>
              </a:rPr>
              <a:t>同一事物，从不同的角度来看结果会怎样呢</a:t>
            </a:r>
            <a:r>
              <a:rPr lang="zh-CN" sz="32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+mn-ea"/>
              </a:rPr>
              <a:t>？</a:t>
            </a:r>
            <a:endParaRPr lang="zh-CN" sz="32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1186180" y="1958975"/>
            <a:ext cx="6817360" cy="123761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同一事物，从不同的角度去看，结果也不相同。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  <a:cs typeface="黑体" panose="02010609060101010101" pitchFamily="49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03060" y="3133725"/>
            <a:ext cx="1983105" cy="1189990"/>
          </a:xfrm>
          <a:prstGeom prst="rect">
            <a:avLst/>
          </a:prstGeom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920115" y="483518"/>
            <a:ext cx="686244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不识庐山</a:t>
            </a: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/</a:t>
            </a:r>
            <a:r>
              <a:rPr lang="zh-CN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真面目，只缘身在</a:t>
            </a: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/</a:t>
            </a:r>
            <a:r>
              <a:rPr lang="zh-CN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此山中。</a:t>
            </a:r>
            <a:endParaRPr lang="zh-CN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1283970" y="1512570"/>
            <a:ext cx="4656455" cy="121221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16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 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诗意：我之所以认不清庐山真正的面目，是因为我自身处在庐山之中。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6134735" y="1494155"/>
            <a:ext cx="1805940" cy="1828800"/>
          </a:xfrm>
          <a:prstGeom prst="round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361440" y="3546475"/>
            <a:ext cx="6421120" cy="645160"/>
          </a:xfrm>
          <a:prstGeom prst="rect">
            <a:avLst/>
          </a:prstGeom>
          <a:ln w="12700" cmpd="sng">
            <a:solidFill>
              <a:srgbClr val="00B0F0"/>
            </a:solidFill>
            <a:prstDash val="sysDot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</a:rPr>
              <a:t>思考：为何身在庐山，却不识庐山真面目呢？</a:t>
            </a:r>
            <a:endParaRPr lang="zh-CN" altLang="en-US" sz="2400" b="1" dirty="0">
              <a:latin typeface="黑体" panose="02010609060101010101" pitchFamily="49" charset="-122"/>
              <a:ea typeface="黑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361440" y="2874645"/>
            <a:ext cx="447294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即景说理，谈游山的体会。</a:t>
            </a:r>
            <a:endParaRPr lang="zh-CN" altLang="en-US" sz="28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516216" y="1067083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(</a:t>
            </a:r>
            <a:r>
              <a:rPr lang="zh-CN" altLang="en-US" sz="200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课后</a:t>
            </a:r>
            <a:r>
              <a:rPr lang="zh-CN" altLang="en-US" sz="2000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第三题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)</a:t>
            </a:r>
            <a:endParaRPr lang="en-US" altLang="zh-CN" sz="20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1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2" grpId="0" animBg="1" uiExpand="1" build="p"/>
      <p:bldP spid="7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5080" y="2540"/>
            <a:ext cx="9146540" cy="514477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236345" y="497205"/>
            <a:ext cx="6670675" cy="2330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</a:t>
            </a:r>
            <a:r>
              <a:rPr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之所以不能辨认庐山的真实面目，是因为身在庐山之中，视野为庐山的峰峦所局限，看到的只是庐山的一峰一岭一丘一壑，局部而已，这必然带有片面性。</a:t>
            </a:r>
            <a:endParaRPr sz="28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442085" y="1773555"/>
            <a:ext cx="7205345" cy="2675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en-US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</a:t>
            </a:r>
            <a:r>
              <a:rPr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这两句诗启迪人们认识为人处事的一个哲理——</a:t>
            </a:r>
            <a:r>
              <a:rPr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由于人们所处的位</a:t>
            </a:r>
            <a:r>
              <a:rPr 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置</a:t>
            </a:r>
            <a:r>
              <a:rPr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不同，看问题的出发点不同，对客观事物的认识难免有一定的片面性</a:t>
            </a:r>
            <a:r>
              <a:rPr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；</a:t>
            </a:r>
            <a:r>
              <a:rPr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要认识事物的真相与全貌，必须超越狭小的范围，摆脱主观成见</a:t>
            </a:r>
            <a:r>
              <a:rPr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</a:t>
            </a:r>
            <a:endParaRPr sz="28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pic>
        <p:nvPicPr>
          <p:cNvPr id="2" name="图片 1" descr="图片18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39370" y="2966085"/>
            <a:ext cx="1402715" cy="144335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62305" y="655320"/>
            <a:ext cx="781939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zh-CN" sz="32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+mn-ea"/>
              </a:rPr>
              <a:t>    </a:t>
            </a:r>
            <a:r>
              <a:rPr lang="zh-CN" altLang="en-US" sz="32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+mn-ea"/>
              </a:rPr>
              <a:t>诗的后两句蕴含哲理，它启发了人们什么呢</a:t>
            </a:r>
            <a:r>
              <a:rPr lang="zh-CN" sz="32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+mn-ea"/>
              </a:rPr>
              <a:t>？</a:t>
            </a:r>
            <a:endParaRPr lang="zh-CN" sz="32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ransition spd="slow"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5" name="Rectangle 3"/>
          <p:cNvSpPr>
            <a:spLocks noChangeArrowheads="1"/>
          </p:cNvSpPr>
          <p:nvPr/>
        </p:nvSpPr>
        <p:spPr bwMode="auto">
          <a:xfrm>
            <a:off x="0" y="572029"/>
            <a:ext cx="138564" cy="28469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68580" tIns="34290" rIns="68580" bIns="34290" numCol="1" anchor="ctr" anchorCtr="0" compatLnSpc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zh-CN">
              <a:latin typeface="Arial" panose="020B060402020209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6" name="文本框 14"/>
          <p:cNvSpPr txBox="1"/>
          <p:nvPr/>
        </p:nvSpPr>
        <p:spPr>
          <a:xfrm>
            <a:off x="624428" y="411510"/>
            <a:ext cx="2219380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结构梳理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83" y="479078"/>
            <a:ext cx="366860" cy="456338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093470" y="1706880"/>
            <a:ext cx="629285" cy="1731010"/>
          </a:xfrm>
          <a:prstGeom prst="rect">
            <a:avLst/>
          </a:prstGeom>
          <a:noFill/>
        </p:spPr>
        <p:txBody>
          <a:bodyPr vert="eaVert" wrap="square" lIns="68580" tIns="34290" rIns="68580" bIns="34290" rtlCol="0">
            <a:spAutoFit/>
          </a:bodyPr>
          <a:lstStyle/>
          <a:p>
            <a:pPr algn="l"/>
            <a:r>
              <a:rPr lang="zh-CN" altLang="en-US" sz="3200" b="1" dirty="0">
                <a:solidFill>
                  <a:srgbClr val="FF0000"/>
                </a:solidFill>
              </a:rPr>
              <a:t>题西林壁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2" name="左大括号 1"/>
          <p:cNvSpPr/>
          <p:nvPr/>
        </p:nvSpPr>
        <p:spPr>
          <a:xfrm>
            <a:off x="1936115" y="1440815"/>
            <a:ext cx="145415" cy="2262505"/>
          </a:xfrm>
          <a:prstGeom prst="leftBrace">
            <a:avLst>
              <a:gd name="adj1" fmla="val 290829"/>
              <a:gd name="adj2" fmla="val 47698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圆角矩形 2"/>
          <p:cNvSpPr/>
          <p:nvPr/>
        </p:nvSpPr>
        <p:spPr>
          <a:xfrm>
            <a:off x="2178685" y="1236980"/>
            <a:ext cx="4439285" cy="57594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横看</a:t>
            </a:r>
            <a:r>
              <a:rPr lang="en-US" altLang="zh-CN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——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成岭   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侧看</a:t>
            </a:r>
            <a:r>
              <a:rPr lang="en-US" altLang="zh-CN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——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成峰</a:t>
            </a: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   </a:t>
            </a:r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2178685" y="2284095"/>
            <a:ext cx="3348990" cy="57594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远近高低</a:t>
            </a:r>
            <a:r>
              <a:rPr lang="en-US" altLang="zh-CN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——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姿态不同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" name="左大括号 5"/>
          <p:cNvSpPr/>
          <p:nvPr/>
        </p:nvSpPr>
        <p:spPr>
          <a:xfrm flipH="1">
            <a:off x="6751955" y="1517650"/>
            <a:ext cx="167640" cy="2107565"/>
          </a:xfrm>
          <a:prstGeom prst="leftBrace">
            <a:avLst>
              <a:gd name="adj1" fmla="val 8333"/>
              <a:gd name="adj2" fmla="val 50000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7069455" y="2094865"/>
            <a:ext cx="1750060" cy="953135"/>
          </a:xfrm>
          <a:prstGeom prst="rect">
            <a:avLst/>
          </a:prstGeom>
          <a:solidFill>
            <a:schemeClr val="accent6">
              <a:lumMod val="40000"/>
              <a:lumOff val="60000"/>
              <a:alpha val="68000"/>
            </a:schemeClr>
          </a:solidFill>
          <a:ln>
            <a:solidFill>
              <a:schemeClr val="accent1"/>
            </a:solidFill>
          </a:ln>
        </p:spPr>
        <p:txBody>
          <a:bodyPr wrap="square" rtlCol="0" anchor="t">
            <a:spAutoFit/>
          </a:bodyPr>
          <a:lstStyle/>
          <a:p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</a:rPr>
              <a:t>角度不同，认识不同</a:t>
            </a:r>
            <a:endParaRPr lang="zh-CN" altLang="en-US" sz="28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2178685" y="3291840"/>
            <a:ext cx="3606800" cy="57594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不识庐山面，身在此山中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" grpId="0" bldLvl="0" animBg="1"/>
      <p:bldP spid="3" grpId="0" bldLvl="0" animBg="1"/>
      <p:bldP spid="5" grpId="0" bldLvl="0" animBg="1"/>
      <p:bldP spid="6" grpId="0" bldLvl="0" animBg="1"/>
      <p:bldP spid="8" grpId="0" bldLvl="0" animBg="1"/>
      <p:bldP spid="4" grpId="0" bldLvl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981772" y="1510762"/>
            <a:ext cx="7262635" cy="56642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2700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27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文本框 14"/>
          <p:cNvSpPr txBox="1"/>
          <p:nvPr/>
        </p:nvSpPr>
        <p:spPr>
          <a:xfrm>
            <a:off x="624427" y="411510"/>
            <a:ext cx="2036757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主题概括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64187"/>
            <a:ext cx="366860" cy="45633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64680" y="3178175"/>
            <a:ext cx="1628775" cy="125539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073150" y="1109345"/>
            <a:ext cx="65493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endParaRPr lang="zh-CN" altLang="en-US" sz="32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247775" y="1692910"/>
            <a:ext cx="6523990" cy="1383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《题西林壁》通过描写从不同角度去看庐山姿态不同来告诉我们，看问题的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    得到的           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323340" y="2553335"/>
            <a:ext cx="16681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角度不同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cxnSp>
        <p:nvCxnSpPr>
          <p:cNvPr id="10" name="直接连接符 9"/>
          <p:cNvCxnSpPr/>
          <p:nvPr/>
        </p:nvCxnSpPr>
        <p:spPr>
          <a:xfrm flipV="1">
            <a:off x="1323975" y="3013710"/>
            <a:ext cx="1565275" cy="0"/>
          </a:xfrm>
          <a:prstGeom prst="line">
            <a:avLst/>
          </a:prstGeom>
          <a:ln w="34925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 flipV="1">
            <a:off x="4018915" y="3013710"/>
            <a:ext cx="1823085" cy="0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4018915" y="2553335"/>
            <a:ext cx="20916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结果也不同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5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rcRect b="3617"/>
          <a:stretch>
            <a:fillRect/>
          </a:stretch>
        </p:blipFill>
        <p:spPr>
          <a:xfrm>
            <a:off x="-13335" y="1905"/>
            <a:ext cx="9157970" cy="514286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3186430" y="401320"/>
            <a:ext cx="5880735" cy="206121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en-US" altLang="zh-CN" sz="20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               </a:t>
            </a:r>
            <a:r>
              <a:rPr lang="en-US" altLang="zh-CN" sz="20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楷体" panose="02010609060101010101" pitchFamily="49" charset="-122"/>
                <a:sym typeface="+mn-ea"/>
              </a:rPr>
              <a:t>登飞来峰</a:t>
            </a:r>
            <a:endParaRPr lang="zh-CN" altLang="en-US" sz="240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楷体" panose="02010609060101010101" pitchFamily="49" charset="-122"/>
              <a:sym typeface="+mn-ea"/>
            </a:endParaRPr>
          </a:p>
          <a:p>
            <a:pPr fontAlgn="auto">
              <a:lnSpc>
                <a:spcPct val="130000"/>
              </a:lnSpc>
            </a:pP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          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[宋]王安石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fontAlgn="auto">
              <a:lnSpc>
                <a:spcPct val="130000"/>
              </a:lnSpc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  飞来山上千寻塔，闻说鸡鸣见日升。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fontAlgn="auto">
              <a:lnSpc>
                <a:spcPct val="130000"/>
              </a:lnSpc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  不畏浮云遮望眼，自缘身在最高层。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6" name="文本框 14"/>
          <p:cNvSpPr txBox="1"/>
          <p:nvPr/>
        </p:nvSpPr>
        <p:spPr>
          <a:xfrm>
            <a:off x="624428" y="124490"/>
            <a:ext cx="1931348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拓展延伸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77167"/>
            <a:ext cx="366860" cy="456338"/>
          </a:xfrm>
          <a:prstGeom prst="rect">
            <a:avLst/>
          </a:prstGeom>
        </p:spPr>
      </p:pic>
    </p:spTree>
  </p:cSld>
  <p:clrMapOvr>
    <a:masterClrMapping/>
  </p:clrMapOvr>
  <p:transition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71805" y="1180465"/>
            <a:ext cx="8201025" cy="2330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  <a:cs typeface="微软雅黑" panose="020B0503020204020204" charset="-122"/>
              </a:rPr>
              <a:t>一、填空。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30000"/>
              </a:lnSpc>
            </a:pPr>
            <a:r>
              <a:rPr lang="zh-CN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《题西林壁》的作者是（   ）代诗人(     )。前两句写了诗人从____、____不同的角度，处在____、____、____、____不同位置观看的感觉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。</a:t>
            </a:r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7" name="文本框 14"/>
          <p:cNvSpPr txBox="1"/>
          <p:nvPr/>
        </p:nvSpPr>
        <p:spPr>
          <a:xfrm>
            <a:off x="702310" y="405130"/>
            <a:ext cx="2010410" cy="56070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课堂演练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110" y="457201"/>
            <a:ext cx="366860" cy="456339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5046980" y="1828800"/>
            <a:ext cx="5467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宋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169785" y="1828800"/>
            <a:ext cx="9163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苏轼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507740" y="2350770"/>
            <a:ext cx="5467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横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597400" y="2341245"/>
            <a:ext cx="5467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竖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17220" y="2948305"/>
            <a:ext cx="5467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远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707515" y="2948305"/>
            <a:ext cx="5467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近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787650" y="2948305"/>
            <a:ext cx="5467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高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826510" y="2948305"/>
            <a:ext cx="5467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低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2" grpId="0"/>
      <p:bldP spid="4" grpId="0"/>
      <p:bldP spid="5" grpId="0"/>
      <p:bldP spid="6" grpId="0"/>
      <p:bldP spid="7" grpId="0"/>
      <p:bldP spid="8" grpId="0"/>
      <p:bldP spid="11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/>
          <p:cNvSpPr txBox="1"/>
          <p:nvPr/>
        </p:nvSpPr>
        <p:spPr>
          <a:xfrm>
            <a:off x="621030" y="870585"/>
            <a:ext cx="7708265" cy="26149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266700"/>
            <a:r>
              <a:rPr lang="en-US" altLang="zh-CN" sz="280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   </a:t>
            </a:r>
            <a:r>
              <a:rPr lang="zh-CN" sz="280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二、俗话话说：“当局者迷，旁观者清。”诗中有句诗说明这个道理，请填在横线上。</a:t>
            </a:r>
            <a:endParaRPr lang="zh-CN" sz="280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  <a:p>
            <a:pPr indent="266700"/>
            <a:endParaRPr lang="zh-CN" sz="280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  <a:p>
            <a:pPr indent="266700"/>
            <a:r>
              <a:rPr lang="zh-CN" sz="280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        </a:t>
            </a:r>
            <a:endParaRPr lang="zh-CN" sz="280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  <a:p>
            <a:pPr indent="266700"/>
            <a:r>
              <a:rPr lang="zh-CN" sz="280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  </a:t>
            </a:r>
            <a:r>
              <a:rPr lang="en-US" sz="24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_________________________________________</a:t>
            </a:r>
            <a:endParaRPr lang="en-US" sz="24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indent="266700"/>
            <a:r>
              <a:rPr lang="en-US" sz="24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</a:t>
            </a:r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41095" y="2420620"/>
            <a:ext cx="686244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不识庐山真面目，只缘身在此山中。</a:t>
            </a:r>
            <a:endParaRPr lang="zh-CN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-11430" y="2540"/>
            <a:ext cx="9150985" cy="514413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190625" y="1329700"/>
            <a:ext cx="7035800" cy="2030095"/>
          </a:xfrm>
          <a:prstGeom prst="rect">
            <a:avLst/>
          </a:prstGeom>
          <a:solidFill>
            <a:schemeClr val="bg1"/>
          </a:solidFill>
          <a:effectLst>
            <a:softEdge rad="76200"/>
          </a:effectLst>
        </p:spPr>
        <p:txBody>
          <a:bodyPr wrap="square" rtlCol="0" anchor="t">
            <a:spAutoFit/>
          </a:bodyPr>
          <a:lstStyle/>
          <a:p>
            <a:pPr algn="l" fontAlgn="auto">
              <a:lnSpc>
                <a:spcPct val="150000"/>
              </a:lnSpc>
            </a:pP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</a:t>
            </a:r>
            <a:r>
              <a:rPr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雪花飘飘，北风萧萧，一剪寒梅傲立雪中，雪花和梅花都是冬天的景物，都是报春的使者，它们各自的长处是什么呢？</a:t>
            </a:r>
            <a:endParaRPr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49555" y="392430"/>
            <a:ext cx="1629410" cy="398780"/>
            <a:chOff x="506" y="505"/>
            <a:chExt cx="2566" cy="628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" y="522"/>
              <a:ext cx="2566" cy="59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6" name="文本框 11"/>
            <p:cNvSpPr txBox="1"/>
            <p:nvPr/>
          </p:nvSpPr>
          <p:spPr>
            <a:xfrm>
              <a:off x="525" y="505"/>
              <a:ext cx="1939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sz="2000" b="1" dirty="0">
                  <a:solidFill>
                    <a:schemeClr val="bg1"/>
                  </a:solidFill>
                </a:rPr>
                <a:t>第三课时</a:t>
              </a:r>
              <a:endParaRPr kumimoji="1" lang="zh-CN" altLang="en-US" sz="2000" b="1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ransition spd="slow">
    <p:blinds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/>
          <a:srcRect t="9979" b="3319"/>
          <a:stretch>
            <a:fillRect/>
          </a:stretch>
        </p:blipFill>
        <p:spPr>
          <a:xfrm>
            <a:off x="-2540" y="2540"/>
            <a:ext cx="9138920" cy="5161280"/>
          </a:xfrm>
          <a:prstGeom prst="rect">
            <a:avLst/>
          </a:prstGeom>
        </p:spPr>
      </p:pic>
      <p:sp>
        <p:nvSpPr>
          <p:cNvPr id="14" name="TextBox 48"/>
          <p:cNvSpPr txBox="1"/>
          <p:nvPr/>
        </p:nvSpPr>
        <p:spPr>
          <a:xfrm>
            <a:off x="6169025" y="800735"/>
            <a:ext cx="1228090" cy="25304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8000" b="1" dirty="0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-简" panose="02010600040101010101" pitchFamily="2" charset="-122"/>
                <a:ea typeface="楷体-简" panose="02010600040101010101" pitchFamily="2" charset="-122"/>
              </a:rPr>
              <a:t>雪</a:t>
            </a:r>
            <a:endParaRPr lang="zh-CN" altLang="en-US" sz="8000" b="1" dirty="0">
              <a:ln w="0"/>
              <a:solidFill>
                <a:srgbClr val="0000FF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-简" panose="02010600040101010101" pitchFamily="2" charset="-122"/>
              <a:ea typeface="楷体-简" panose="02010600040101010101" pitchFamily="2" charset="-122"/>
            </a:endParaRPr>
          </a:p>
          <a:p>
            <a:r>
              <a:rPr lang="zh-CN" altLang="en-US" sz="8000" b="1" dirty="0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-简" panose="02010600040101010101" pitchFamily="2" charset="-122"/>
                <a:ea typeface="楷体-简" panose="02010600040101010101" pitchFamily="2" charset="-122"/>
              </a:rPr>
              <a:t>梅</a:t>
            </a:r>
            <a:endParaRPr lang="zh-CN" altLang="en-US" sz="8000" b="1" dirty="0">
              <a:ln w="0"/>
              <a:solidFill>
                <a:srgbClr val="0000FF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-简" panose="02010600040101010101" pitchFamily="2" charset="-122"/>
              <a:ea typeface="楷体-简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comb/>
      </p:transition>
    </mc:Choice>
    <mc:Fallback>
      <p:transition spd="slow" advTm="0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063625" y="1148080"/>
            <a:ext cx="7016750" cy="20612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sz="3200" b="1" u="sng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卢钺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，字威节，一作威仲，闽县（今福建福州）人。</a:t>
            </a:r>
            <a:r>
              <a:rPr lang="zh-CN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宋代官宦、诗人。</a:t>
            </a:r>
            <a:r>
              <a:rPr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存世诗作不多，以两首《雪梅》留名千古。</a:t>
            </a:r>
            <a:endParaRPr sz="32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Box 11"/>
          <p:cNvSpPr txBox="1">
            <a:spLocks noChangeArrowheads="1"/>
          </p:cNvSpPr>
          <p:nvPr/>
        </p:nvSpPr>
        <p:spPr bwMode="auto">
          <a:xfrm>
            <a:off x="434809" y="1384211"/>
            <a:ext cx="1121491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我会认</a:t>
            </a:r>
            <a:endParaRPr lang="zh-CN" altLang="en-US" sz="2400" b="1" dirty="0"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1556670" y="1384504"/>
            <a:ext cx="36000" cy="324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353578" y="1384504"/>
            <a:ext cx="36000" cy="324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3" name="文本框 14">
            <a:hlinkClick r:id="rId1" action="ppaction://hlinkfile"/>
          </p:cNvPr>
          <p:cNvSpPr txBox="1"/>
          <p:nvPr/>
        </p:nvSpPr>
        <p:spPr>
          <a:xfrm>
            <a:off x="653667" y="422324"/>
            <a:ext cx="4033837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朗读课文 扫清障碍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2093" y="603851"/>
            <a:ext cx="351070" cy="380165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57708">
            <a:off x="4562629" y="557681"/>
            <a:ext cx="335134" cy="472337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1" y="489080"/>
            <a:ext cx="366860" cy="456339"/>
          </a:xfrm>
          <a:prstGeom prst="rect">
            <a:avLst/>
          </a:prstGeom>
        </p:spPr>
      </p:pic>
      <p:pic>
        <p:nvPicPr>
          <p:cNvPr id="11" name="图片 10" descr="图片1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909560" y="3371215"/>
            <a:ext cx="1002665" cy="103187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2195736" y="2054850"/>
            <a:ext cx="1377052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微软雅黑" panose="020B0503020204020204" charset="-122"/>
                <a:cs typeface="汉语拼音" panose="020B0604020202020204" pitchFamily="34" charset="0"/>
              </a:rPr>
              <a:t>xiáng</a:t>
            </a:r>
            <a:endParaRPr lang="en-US" altLang="en-US" sz="3000" dirty="0">
              <a:latin typeface="汉语拼音" panose="020B0604020202020204" pitchFamily="34" charset="0"/>
              <a:ea typeface="微软雅黑" panose="020B0503020204020204" charset="-122"/>
              <a:cs typeface="汉语拼音" panose="020B0604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457355" y="2572790"/>
            <a:ext cx="8172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降</a:t>
            </a:r>
            <a:endParaRPr kumimoji="1" lang="zh-CN" altLang="en-US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835696" y="2572790"/>
            <a:ext cx="8172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0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投</a:t>
            </a:r>
            <a:endParaRPr kumimoji="1" lang="zh-CN" altLang="en-US" sz="4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414864" y="2043640"/>
            <a:ext cx="857368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en-US" sz="3000" dirty="0" err="1">
                <a:latin typeface="汉语拼音" panose="020B0604020202020204" pitchFamily="34" charset="0"/>
                <a:ea typeface="微软雅黑" panose="020B0503020204020204" charset="-122"/>
                <a:cs typeface="汉语拼音" panose="020B0604020202020204" pitchFamily="34" charset="0"/>
              </a:rPr>
              <a:t>xùn</a:t>
            </a:r>
            <a:endParaRPr lang="en-US" altLang="en-US" sz="3000" dirty="0" err="1">
              <a:latin typeface="汉语拼音" panose="020B0604020202020204" pitchFamily="34" charset="0"/>
              <a:ea typeface="微软雅黑" panose="020B0503020204020204" charset="-122"/>
              <a:cs typeface="汉语拼音" panose="020B0604020202020204" pitchFamily="34" charset="0"/>
            </a:endParaRPr>
          </a:p>
        </p:txBody>
      </p:sp>
      <p:sp>
        <p:nvSpPr>
          <p:cNvPr id="30" name="文本框 12"/>
          <p:cNvSpPr txBox="1"/>
          <p:nvPr/>
        </p:nvSpPr>
        <p:spPr>
          <a:xfrm>
            <a:off x="5414991" y="2573645"/>
            <a:ext cx="81724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逊</a:t>
            </a:r>
            <a:endParaRPr kumimoji="1" lang="zh-CN" altLang="en-US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31" name="文本框 2"/>
          <p:cNvSpPr txBox="1"/>
          <p:nvPr/>
        </p:nvSpPr>
        <p:spPr>
          <a:xfrm>
            <a:off x="4748241" y="2573645"/>
            <a:ext cx="81724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谦</a:t>
            </a:r>
            <a:endParaRPr kumimoji="1" lang="zh-CN" altLang="en-US" sz="4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32" name="文本框 3"/>
          <p:cNvSpPr txBox="1"/>
          <p:nvPr/>
        </p:nvSpPr>
        <p:spPr>
          <a:xfrm>
            <a:off x="3294285" y="2573645"/>
            <a:ext cx="699230" cy="707886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kumimoji="1"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骚</a:t>
            </a:r>
            <a:endParaRPr kumimoji="1" lang="zh-CN" altLang="en-US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36" name="文本框 4"/>
          <p:cNvSpPr txBox="1"/>
          <p:nvPr/>
        </p:nvSpPr>
        <p:spPr>
          <a:xfrm>
            <a:off x="3294285" y="2031990"/>
            <a:ext cx="812165" cy="55308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en-US" altLang="en-US" sz="3000" dirty="0" err="1">
                <a:latin typeface="汉语拼音" panose="020B0604020202020204" pitchFamily="34" charset="0"/>
                <a:ea typeface="微软雅黑" panose="020B0503020204020204" charset="-122"/>
                <a:cs typeface="汉语拼音" panose="020B0604020202020204" pitchFamily="34" charset="0"/>
                <a:sym typeface="+mn-ea"/>
              </a:rPr>
              <a:t>sāo</a:t>
            </a:r>
            <a:endParaRPr lang="en-US" altLang="en-US" sz="3000" dirty="0" err="1">
              <a:latin typeface="汉语拼音" panose="020B0604020202020204" pitchFamily="34" charset="0"/>
              <a:ea typeface="微软雅黑" panose="020B0503020204020204" charset="-122"/>
              <a:cs typeface="汉语拼音" panose="020B0604020202020204" pitchFamily="34" charset="0"/>
              <a:sym typeface="+mn-ea"/>
            </a:endParaRPr>
          </a:p>
        </p:txBody>
      </p:sp>
      <p:sp>
        <p:nvSpPr>
          <p:cNvPr id="37" name="文本框 7"/>
          <p:cNvSpPr txBox="1"/>
          <p:nvPr/>
        </p:nvSpPr>
        <p:spPr>
          <a:xfrm>
            <a:off x="3834407" y="2572514"/>
            <a:ext cx="8172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0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客</a:t>
            </a:r>
            <a:endParaRPr kumimoji="1" lang="zh-CN" altLang="en-US" sz="4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6510883" y="2067135"/>
            <a:ext cx="857368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en-US" sz="3000" dirty="0" err="1">
                <a:latin typeface="汉语拼音" panose="020B0604020202020204" pitchFamily="34" charset="0"/>
                <a:ea typeface="微软雅黑" panose="020B0503020204020204" charset="-122"/>
                <a:cs typeface="汉语拼音" panose="020B0604020202020204" pitchFamily="34" charset="0"/>
              </a:rPr>
              <a:t>shū</a:t>
            </a:r>
            <a:endParaRPr lang="en-US" altLang="en-US" sz="3000" dirty="0" err="1">
              <a:latin typeface="汉语拼音" panose="020B0604020202020204" pitchFamily="34" charset="0"/>
              <a:ea typeface="微软雅黑" panose="020B0503020204020204" charset="-122"/>
              <a:cs typeface="汉语拼音" panose="020B0604020202020204" pitchFamily="34" charset="0"/>
            </a:endParaRPr>
          </a:p>
        </p:txBody>
      </p:sp>
      <p:sp>
        <p:nvSpPr>
          <p:cNvPr id="39" name="文本框 6"/>
          <p:cNvSpPr txBox="1"/>
          <p:nvPr/>
        </p:nvSpPr>
        <p:spPr>
          <a:xfrm>
            <a:off x="6531321" y="2585075"/>
            <a:ext cx="81724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输</a:t>
            </a:r>
            <a:endParaRPr kumimoji="1" lang="zh-CN" altLang="en-US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41" name="文本框 9"/>
          <p:cNvSpPr txBox="1"/>
          <p:nvPr/>
        </p:nvSpPr>
        <p:spPr>
          <a:xfrm>
            <a:off x="7301576" y="2585075"/>
            <a:ext cx="81724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入</a:t>
            </a:r>
            <a:endParaRPr kumimoji="1" lang="zh-CN" altLang="en-US" sz="4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10" grpId="0"/>
      <p:bldP spid="29" grpId="0"/>
      <p:bldP spid="29" grpId="1"/>
      <p:bldP spid="31" grpId="0"/>
      <p:bldP spid="36" grpId="0"/>
      <p:bldP spid="36" grpId="1"/>
      <p:bldP spid="37" grpId="0"/>
      <p:bldP spid="38" grpId="0"/>
      <p:bldP spid="38" grpId="1"/>
      <p:bldP spid="41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833245" y="1789430"/>
            <a:ext cx="4123690" cy="56070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68580" tIns="34290" rIns="68580" bIns="34290">
            <a:spAutoFit/>
          </a:bodyPr>
          <a:lstStyle/>
          <a:p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梅雪争春未肯</a:t>
            </a:r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降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endParaRPr lang="zh-CN" altLang="en-US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3375672" y="451962"/>
            <a:ext cx="410581" cy="377666"/>
            <a:chOff x="631825" y="5181600"/>
            <a:chExt cx="1554163" cy="1552575"/>
          </a:xfrm>
        </p:grpSpPr>
        <p:sp>
          <p:nvSpPr>
            <p:cNvPr id="14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5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6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7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8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9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1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5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6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7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8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9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0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1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3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4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5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6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7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8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9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0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1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2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3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4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5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6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7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8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9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0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3789587" y="359569"/>
            <a:ext cx="1564685" cy="559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435" tIns="25718" rIns="51435" bIns="25718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>
                <a:latin typeface="楷体" panose="02010609060101010101" pitchFamily="49" charset="-122"/>
                <a:ea typeface="楷体" panose="02010609060101010101" pitchFamily="49" charset="-122"/>
              </a:rPr>
              <a:t>多音字</a:t>
            </a:r>
            <a:endParaRPr lang="zh-CN" altLang="en-US" sz="25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445000" y="1205865"/>
            <a:ext cx="1250950" cy="49911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en-US" sz="2800" dirty="0">
                <a:latin typeface="汉语拼音" panose="020B0604020202020204" pitchFamily="34" charset="0"/>
                <a:ea typeface="微软雅黑" panose="020B0503020204020204" charset="-122"/>
                <a:cs typeface="汉语拼音" panose="020B0604020202020204" pitchFamily="34" charset="0"/>
              </a:rPr>
              <a:t>xi</a:t>
            </a:r>
            <a:r>
              <a:rPr lang="en-US" altLang="en-US" sz="2800" dirty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á</a:t>
            </a:r>
            <a:r>
              <a:rPr lang="en-US" altLang="en-US" sz="2800" dirty="0">
                <a:latin typeface="汉语拼音" panose="020B0604020202020204" pitchFamily="34" charset="0"/>
                <a:ea typeface="微软雅黑" panose="020B0503020204020204" charset="-122"/>
                <a:cs typeface="汉语拼音" panose="020B0604020202020204" pitchFamily="34" charset="0"/>
              </a:rPr>
              <a:t>ng</a:t>
            </a:r>
            <a:endParaRPr lang="en-US" altLang="en-US" sz="2800" dirty="0">
              <a:latin typeface="汉语拼音" panose="020B0604020202020204" pitchFamily="34" charset="0"/>
              <a:ea typeface="微软雅黑" panose="020B0503020204020204" charset="-122"/>
              <a:cs typeface="汉语拼音" panose="020B0604020202020204" pitchFamily="34" charset="0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2108200" y="3290570"/>
            <a:ext cx="3368675" cy="575945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zh-CN" sz="36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36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降</a:t>
            </a:r>
            <a:r>
              <a:rPr lang="zh-CN" altLang="en-US" sz="36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落伞、下</a:t>
            </a:r>
            <a:r>
              <a:rPr lang="zh-CN" altLang="en-US" sz="36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降</a:t>
            </a:r>
            <a:endParaRPr lang="zh-CN" altLang="en-US" sz="3600" b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266315" y="2741930"/>
            <a:ext cx="1181100" cy="48387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700" dirty="0">
                <a:latin typeface="汉语拼音" panose="020B0604020202020204" pitchFamily="34" charset="0"/>
                <a:ea typeface="微软雅黑" panose="020B0503020204020204" charset="-122"/>
                <a:cs typeface="汉语拼音" panose="020B0604020202020204" pitchFamily="34" charset="0"/>
              </a:rPr>
              <a:t>ji</a:t>
            </a:r>
            <a:r>
              <a:rPr lang="en-US" altLang="zh-CN" sz="2700" dirty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à</a:t>
            </a:r>
            <a:r>
              <a:rPr lang="en-US" altLang="zh-CN" sz="2700" dirty="0">
                <a:latin typeface="汉语拼音" panose="020B0604020202020204" pitchFamily="34" charset="0"/>
                <a:ea typeface="微软雅黑" panose="020B0503020204020204" charset="-122"/>
                <a:cs typeface="汉语拼音" panose="020B0604020202020204" pitchFamily="34" charset="0"/>
              </a:rPr>
              <a:t>ng</a:t>
            </a:r>
            <a:endParaRPr lang="en-US" altLang="zh-CN" sz="2700" dirty="0">
              <a:latin typeface="汉语拼音" panose="020B0604020202020204" pitchFamily="34" charset="0"/>
              <a:ea typeface="微软雅黑" panose="020B0503020204020204" charset="-122"/>
              <a:cs typeface="汉语拼音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50940" y="2670175"/>
            <a:ext cx="2317750" cy="147193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/>
          <a:srcRect l="26891" b="25486"/>
          <a:stretch>
            <a:fillRect/>
          </a:stretch>
        </p:blipFill>
        <p:spPr>
          <a:xfrm>
            <a:off x="6250940" y="1070610"/>
            <a:ext cx="2233930" cy="1362710"/>
          </a:xfrm>
          <a:prstGeom prst="roundRect">
            <a:avLst/>
          </a:prstGeom>
        </p:spPr>
      </p:pic>
      <p:sp>
        <p:nvSpPr>
          <p:cNvPr id="10" name="椭圆 9"/>
          <p:cNvSpPr/>
          <p:nvPr/>
        </p:nvSpPr>
        <p:spPr>
          <a:xfrm>
            <a:off x="554355" y="1346835"/>
            <a:ext cx="614045" cy="810260"/>
          </a:xfrm>
          <a:prstGeom prst="ellipse">
            <a:avLst/>
          </a:prstGeom>
          <a:solidFill>
            <a:srgbClr val="DCFDFF"/>
          </a:solidFill>
          <a:ln>
            <a:solidFill>
              <a:schemeClr val="tx2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54168" y="1414620"/>
            <a:ext cx="535855" cy="589364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r>
              <a:rPr lang="zh-CN" altLang="en-US" sz="41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降</a:t>
            </a:r>
            <a:endParaRPr lang="zh-CN" altLang="en-US" sz="41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8" grpId="0"/>
      <p:bldP spid="4" grpId="0" bldLvl="0" animBg="1"/>
      <p:bldP spid="5" grpId="0"/>
      <p:bldP spid="10" grpId="0" animBg="1"/>
      <p:bldP spid="3" grpId="0" bldLvl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文本框 64"/>
          <p:cNvSpPr txBox="1"/>
          <p:nvPr/>
        </p:nvSpPr>
        <p:spPr>
          <a:xfrm>
            <a:off x="2931854" y="1494790"/>
            <a:ext cx="1031240" cy="108394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err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降</a:t>
            </a:r>
            <a:endParaRPr lang="zh-CN" altLang="en-US" sz="6600" b="1" dirty="0" err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294" name="文本框 64"/>
          <p:cNvSpPr txBox="1"/>
          <p:nvPr/>
        </p:nvSpPr>
        <p:spPr>
          <a:xfrm>
            <a:off x="4228301" y="1487721"/>
            <a:ext cx="999303" cy="108394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阁</a:t>
            </a:r>
            <a:endParaRPr lang="zh-CN" altLang="en-US" sz="6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296" name="文本框 64"/>
          <p:cNvSpPr txBox="1"/>
          <p:nvPr/>
        </p:nvSpPr>
        <p:spPr>
          <a:xfrm>
            <a:off x="5474915" y="1546141"/>
            <a:ext cx="944527" cy="108394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费</a:t>
            </a:r>
            <a:endParaRPr lang="zh-CN" altLang="en-US" sz="6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298" name="文本框 64"/>
          <p:cNvSpPr txBox="1"/>
          <p:nvPr/>
        </p:nvSpPr>
        <p:spPr>
          <a:xfrm>
            <a:off x="4270454" y="3320455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逊</a:t>
            </a:r>
            <a:endParaRPr lang="zh-CN" altLang="en-US" sz="6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95" name="组合 7"/>
          <p:cNvGrpSpPr/>
          <p:nvPr/>
        </p:nvGrpSpPr>
        <p:grpSpPr>
          <a:xfrm>
            <a:off x="4227909" y="3335239"/>
            <a:ext cx="1029990" cy="1086515"/>
            <a:chOff x="2437" y="2032"/>
            <a:chExt cx="1245" cy="1265"/>
          </a:xfrm>
        </p:grpSpPr>
        <p:sp>
          <p:nvSpPr>
            <p:cNvPr id="96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97" name="直接连接符 4"/>
            <p:cNvCxnSpPr/>
            <p:nvPr/>
          </p:nvCxnSpPr>
          <p:spPr>
            <a:xfrm>
              <a:off x="2437" y="265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98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99" name="组合 7"/>
          <p:cNvGrpSpPr/>
          <p:nvPr/>
        </p:nvGrpSpPr>
        <p:grpSpPr>
          <a:xfrm>
            <a:off x="5389572" y="1529175"/>
            <a:ext cx="1029163" cy="1085656"/>
            <a:chOff x="2437" y="2032"/>
            <a:chExt cx="1244" cy="1264"/>
          </a:xfrm>
        </p:grpSpPr>
        <p:sp>
          <p:nvSpPr>
            <p:cNvPr id="100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01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02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103" name="组合 7"/>
          <p:cNvGrpSpPr/>
          <p:nvPr/>
        </p:nvGrpSpPr>
        <p:grpSpPr>
          <a:xfrm>
            <a:off x="4173691" y="1502505"/>
            <a:ext cx="1029163" cy="1085656"/>
            <a:chOff x="2437" y="2032"/>
            <a:chExt cx="1244" cy="1264"/>
          </a:xfrm>
        </p:grpSpPr>
        <p:sp>
          <p:nvSpPr>
            <p:cNvPr id="104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05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06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107" name="组合 7"/>
          <p:cNvGrpSpPr/>
          <p:nvPr/>
        </p:nvGrpSpPr>
        <p:grpSpPr>
          <a:xfrm>
            <a:off x="2892152" y="1501582"/>
            <a:ext cx="1029163" cy="1085656"/>
            <a:chOff x="2437" y="2032"/>
            <a:chExt cx="1244" cy="1264"/>
          </a:xfrm>
        </p:grpSpPr>
        <p:sp>
          <p:nvSpPr>
            <p:cNvPr id="108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09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10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67" name="TextBox 11">
            <a:hlinkClick r:id="rId1" action="ppaction://hlinkfile"/>
          </p:cNvPr>
          <p:cNvSpPr txBox="1">
            <a:spLocks noChangeArrowheads="1"/>
          </p:cNvSpPr>
          <p:nvPr/>
        </p:nvSpPr>
        <p:spPr bwMode="auto">
          <a:xfrm>
            <a:off x="530409" y="483546"/>
            <a:ext cx="1121491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我会写</a:t>
            </a:r>
            <a:endParaRPr lang="zh-CN" altLang="en-US" sz="2400" b="1" dirty="0"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8" name="图片 6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57708">
            <a:off x="1747495" y="462766"/>
            <a:ext cx="335134" cy="472337"/>
          </a:xfrm>
          <a:prstGeom prst="rect">
            <a:avLst/>
          </a:prstGeom>
        </p:spPr>
      </p:pic>
      <p:sp>
        <p:nvSpPr>
          <p:cNvPr id="69" name="矩形 68"/>
          <p:cNvSpPr/>
          <p:nvPr/>
        </p:nvSpPr>
        <p:spPr>
          <a:xfrm>
            <a:off x="1559780" y="482981"/>
            <a:ext cx="36000" cy="324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0" name="矩形 69"/>
          <p:cNvSpPr/>
          <p:nvPr/>
        </p:nvSpPr>
        <p:spPr>
          <a:xfrm>
            <a:off x="573638" y="483015"/>
            <a:ext cx="36000" cy="324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2" name="组合 7"/>
          <p:cNvGrpSpPr/>
          <p:nvPr/>
        </p:nvGrpSpPr>
        <p:grpSpPr>
          <a:xfrm>
            <a:off x="5558234" y="3349844"/>
            <a:ext cx="1029990" cy="1086515"/>
            <a:chOff x="2437" y="2032"/>
            <a:chExt cx="1245" cy="1265"/>
          </a:xfrm>
        </p:grpSpPr>
        <p:sp>
          <p:nvSpPr>
            <p:cNvPr id="10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1" name="直接连接符 4"/>
            <p:cNvCxnSpPr/>
            <p:nvPr/>
          </p:nvCxnSpPr>
          <p:spPr>
            <a:xfrm>
              <a:off x="2437" y="265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2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13" name="文本框 64"/>
          <p:cNvSpPr txBox="1"/>
          <p:nvPr/>
        </p:nvSpPr>
        <p:spPr>
          <a:xfrm>
            <a:off x="5600779" y="3335060"/>
            <a:ext cx="944527" cy="108394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输</a:t>
            </a:r>
            <a:endParaRPr lang="zh-CN" altLang="en-US" sz="6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868014" y="991870"/>
            <a:ext cx="1221740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en-US" sz="3000" dirty="0">
                <a:latin typeface="汉语拼音" panose="020B0604020202020204" pitchFamily="34" charset="0"/>
                <a:ea typeface="微软雅黑" panose="020B0503020204020204" charset="-122"/>
                <a:cs typeface="汉语拼音" panose="020B0604020202020204" pitchFamily="34" charset="0"/>
                <a:sym typeface="+mn-ea"/>
              </a:rPr>
              <a:t>xi</a:t>
            </a:r>
            <a:r>
              <a:rPr lang="en-US" altLang="en-US" sz="3000" dirty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  <a:sym typeface="+mn-ea"/>
              </a:rPr>
              <a:t>á</a:t>
            </a:r>
            <a:r>
              <a:rPr lang="en-US" altLang="en-US" sz="3000" dirty="0">
                <a:latin typeface="汉语拼音" panose="020B0604020202020204" pitchFamily="34" charset="0"/>
                <a:ea typeface="微软雅黑" panose="020B0503020204020204" charset="-122"/>
                <a:cs typeface="汉语拼音" panose="020B0604020202020204" pitchFamily="34" charset="0"/>
                <a:sym typeface="+mn-ea"/>
              </a:rPr>
              <a:t>n</a:t>
            </a:r>
            <a:r>
              <a:rPr lang="en-US" altLang="en-US" sz="3000" dirty="0" err="1">
                <a:latin typeface="汉语拼音" panose="020B0604020202020204" pitchFamily="34" charset="0"/>
                <a:ea typeface="微软雅黑" panose="020B0503020204020204" charset="-122"/>
                <a:cs typeface="汉语拼音" panose="020B0604020202020204" pitchFamily="34" charset="0"/>
              </a:rPr>
              <a:t>g</a:t>
            </a:r>
            <a:endParaRPr lang="en-US" altLang="en-US" sz="3000" dirty="0" err="1">
              <a:latin typeface="汉语拼音" panose="020B0604020202020204" pitchFamily="34" charset="0"/>
              <a:ea typeface="微软雅黑" panose="020B0503020204020204" charset="-122"/>
              <a:cs typeface="汉语拼音" panose="020B0604020202020204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379196" y="1021300"/>
            <a:ext cx="857368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en-US" sz="3000" dirty="0" err="1">
                <a:latin typeface="汉语拼音" panose="020B0604020202020204" pitchFamily="34" charset="0"/>
                <a:ea typeface="微软雅黑" panose="020B0503020204020204" charset="-122"/>
                <a:cs typeface="汉语拼音" panose="020B0604020202020204" pitchFamily="34" charset="0"/>
              </a:rPr>
              <a:t>gé</a:t>
            </a:r>
            <a:endParaRPr lang="en-US" altLang="en-US" sz="3000" dirty="0" err="1">
              <a:latin typeface="汉语拼音" panose="020B0604020202020204" pitchFamily="34" charset="0"/>
              <a:ea typeface="微软雅黑" panose="020B0503020204020204" charset="-122"/>
              <a:cs typeface="汉语拼音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594586" y="986375"/>
            <a:ext cx="857368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en-US" sz="3000" dirty="0" err="1">
                <a:latin typeface="汉语拼音" panose="020B0604020202020204" pitchFamily="34" charset="0"/>
                <a:ea typeface="微软雅黑" panose="020B0503020204020204" charset="-122"/>
                <a:cs typeface="汉语拼音" panose="020B0604020202020204" pitchFamily="34" charset="0"/>
              </a:rPr>
              <a:t>fèi</a:t>
            </a:r>
            <a:endParaRPr lang="en-US" altLang="en-US" sz="3000" dirty="0" err="1">
              <a:latin typeface="汉语拼音" panose="020B0604020202020204" pitchFamily="34" charset="0"/>
              <a:ea typeface="微软雅黑" panose="020B0503020204020204" charset="-122"/>
              <a:cs typeface="汉语拼音" panose="020B060402020202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336241" y="2787774"/>
            <a:ext cx="936104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微软雅黑" panose="020B0503020204020204" charset="-122"/>
                <a:cs typeface="汉语拼音" panose="020B0604020202020204" pitchFamily="34" charset="0"/>
              </a:rPr>
              <a:t>xùn</a:t>
            </a:r>
            <a:endParaRPr lang="en-US" altLang="en-US" sz="3000" dirty="0">
              <a:latin typeface="汉语拼音" panose="020B0604020202020204" pitchFamily="34" charset="0"/>
              <a:ea typeface="微软雅黑" panose="020B0503020204020204" charset="-122"/>
              <a:cs typeface="汉语拼音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5687914" y="2836889"/>
            <a:ext cx="857368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en-US" sz="3000" dirty="0" err="1">
                <a:latin typeface="汉语拼音" panose="020B0604020202020204" pitchFamily="34" charset="0"/>
                <a:ea typeface="微软雅黑" panose="020B0503020204020204" charset="-122"/>
                <a:cs typeface="汉语拼音" panose="020B0604020202020204" pitchFamily="34" charset="0"/>
              </a:rPr>
              <a:t>shū</a:t>
            </a:r>
            <a:endParaRPr lang="en-US" altLang="en-US" sz="3000" dirty="0" err="1">
              <a:latin typeface="汉语拼音" panose="020B0604020202020204" pitchFamily="34" charset="0"/>
              <a:ea typeface="微软雅黑" panose="020B0503020204020204" charset="-122"/>
              <a:cs typeface="汉语拼音" panose="020B0604020202020204" pitchFamily="34" charset="0"/>
            </a:endParaRPr>
          </a:p>
        </p:txBody>
      </p:sp>
      <p:sp>
        <p:nvSpPr>
          <p:cNvPr id="53" name="文本框 64"/>
          <p:cNvSpPr txBox="1"/>
          <p:nvPr/>
        </p:nvSpPr>
        <p:spPr>
          <a:xfrm>
            <a:off x="2974310" y="3320455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须</a:t>
            </a:r>
            <a:endParaRPr lang="zh-CN" altLang="en-US" sz="6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54" name="组合 7"/>
          <p:cNvGrpSpPr/>
          <p:nvPr/>
        </p:nvGrpSpPr>
        <p:grpSpPr>
          <a:xfrm>
            <a:off x="2931765" y="3335239"/>
            <a:ext cx="1029990" cy="1086515"/>
            <a:chOff x="2437" y="2032"/>
            <a:chExt cx="1245" cy="1265"/>
          </a:xfrm>
        </p:grpSpPr>
        <p:sp>
          <p:nvSpPr>
            <p:cNvPr id="55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56" name="直接连接符 4"/>
            <p:cNvCxnSpPr/>
            <p:nvPr/>
          </p:nvCxnSpPr>
          <p:spPr>
            <a:xfrm>
              <a:off x="2437" y="265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57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58" name="矩形 57"/>
          <p:cNvSpPr/>
          <p:nvPr/>
        </p:nvSpPr>
        <p:spPr>
          <a:xfrm>
            <a:off x="3116605" y="2787774"/>
            <a:ext cx="643572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微软雅黑" panose="020B0503020204020204" charset="-122"/>
                <a:cs typeface="汉语拼音" panose="020B0604020202020204" pitchFamily="34" charset="0"/>
              </a:rPr>
              <a:t>x</a:t>
            </a:r>
            <a:r>
              <a:rPr lang="en-US" altLang="en-US" sz="3000" dirty="0" err="1">
                <a:latin typeface="汉语拼音" panose="020B0604020202020204" pitchFamily="34" charset="0"/>
                <a:ea typeface="微软雅黑" panose="020B0503020204020204" charset="-122"/>
                <a:cs typeface="汉语拼音" panose="020B0604020202020204" pitchFamily="34" charset="0"/>
              </a:rPr>
              <a:t>ū</a:t>
            </a:r>
            <a:endParaRPr lang="en-US" altLang="en-US" sz="3000" dirty="0">
              <a:latin typeface="汉语拼音" panose="020B0604020202020204" pitchFamily="34" charset="0"/>
              <a:ea typeface="微软雅黑" panose="020B0503020204020204" charset="-122"/>
              <a:cs typeface="汉语拼音" panose="020B0604020202020204" pitchFamily="34" charset="0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/>
      <p:bldP spid="12294" grpId="0"/>
      <p:bldP spid="12296" grpId="0"/>
      <p:bldP spid="12298" grpId="0"/>
      <p:bldP spid="13" grpId="0"/>
      <p:bldP spid="3" grpId="0"/>
      <p:bldP spid="3" grpId="1"/>
      <p:bldP spid="20" grpId="0"/>
      <p:bldP spid="20" grpId="1"/>
      <p:bldP spid="21" grpId="0"/>
      <p:bldP spid="21" grpId="1"/>
      <p:bldP spid="22" grpId="0"/>
      <p:bldP spid="22" grpId="1"/>
      <p:bldP spid="23" grpId="0"/>
      <p:bldP spid="23" grpId="1"/>
      <p:bldP spid="53" grpId="0"/>
      <p:bldP spid="58" grpId="0"/>
      <p:bldP spid="58" grpId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图片 8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2140064"/>
            <a:ext cx="2088232" cy="2721241"/>
          </a:xfrm>
          <a:prstGeom prst="rect">
            <a:avLst/>
          </a:prstGeom>
        </p:spPr>
      </p:pic>
      <p:cxnSp>
        <p:nvCxnSpPr>
          <p:cNvPr id="84" name="直线连接符 75"/>
          <p:cNvCxnSpPr/>
          <p:nvPr/>
        </p:nvCxnSpPr>
        <p:spPr>
          <a:xfrm flipV="1">
            <a:off x="6300192" y="3076168"/>
            <a:ext cx="1800200" cy="3266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5" name="图片 8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620" y="2224881"/>
            <a:ext cx="2088515" cy="2651125"/>
          </a:xfrm>
          <a:prstGeom prst="rect">
            <a:avLst/>
          </a:prstGeom>
        </p:spPr>
      </p:pic>
      <p:pic>
        <p:nvPicPr>
          <p:cNvPr id="86" name="图片 8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795" y="2214086"/>
            <a:ext cx="2088515" cy="2661920"/>
          </a:xfrm>
          <a:prstGeom prst="rect">
            <a:avLst/>
          </a:prstGeom>
        </p:spPr>
      </p:pic>
      <p:sp>
        <p:nvSpPr>
          <p:cNvPr id="87" name="文本框 64"/>
          <p:cNvSpPr txBox="1"/>
          <p:nvPr/>
        </p:nvSpPr>
        <p:spPr>
          <a:xfrm>
            <a:off x="1115616" y="2644120"/>
            <a:ext cx="2016224" cy="43858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2400" b="1" dirty="0" smtClean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上下 结</a:t>
            </a:r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构</a:t>
            </a:r>
            <a:endParaRPr lang="zh-CN" altLang="en-US" sz="2400" b="1" dirty="0">
              <a:solidFill>
                <a:schemeClr val="accent2">
                  <a:lumMod val="7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4" name="文本框 64"/>
          <p:cNvSpPr txBox="1"/>
          <p:nvPr/>
        </p:nvSpPr>
        <p:spPr>
          <a:xfrm>
            <a:off x="3779912" y="2644120"/>
            <a:ext cx="1728192" cy="43858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2400" b="1" dirty="0" smtClean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左右  结</a:t>
            </a:r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构</a:t>
            </a:r>
            <a:endParaRPr lang="zh-CN" altLang="en-US" sz="2400" b="1" dirty="0">
              <a:solidFill>
                <a:schemeClr val="accent2">
                  <a:lumMod val="7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6" name="文本框 64"/>
          <p:cNvSpPr txBox="1"/>
          <p:nvPr/>
        </p:nvSpPr>
        <p:spPr>
          <a:xfrm>
            <a:off x="6300192" y="2637586"/>
            <a:ext cx="1872208" cy="43751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2400" b="1" dirty="0" smtClean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半包围 结</a:t>
            </a:r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构</a:t>
            </a:r>
            <a:endParaRPr lang="zh-CN" altLang="en-US" sz="2400" b="1" dirty="0">
              <a:solidFill>
                <a:schemeClr val="accent2">
                  <a:lumMod val="7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1" name="TextBox 11"/>
          <p:cNvSpPr txBox="1">
            <a:spLocks noChangeArrowheads="1"/>
          </p:cNvSpPr>
          <p:nvPr/>
        </p:nvSpPr>
        <p:spPr bwMode="auto">
          <a:xfrm>
            <a:off x="3909317" y="412135"/>
            <a:ext cx="1936685" cy="575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>
                <a:latin typeface="楷体" panose="02010609060101010101" pitchFamily="49" charset="-122"/>
                <a:ea typeface="楷体" panose="02010609060101010101" pitchFamily="49" charset="-122"/>
              </a:rPr>
              <a:t>生字归类</a:t>
            </a:r>
            <a:endParaRPr lang="zh-CN" altLang="en-US" sz="33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02" name="组合 101"/>
          <p:cNvGrpSpPr/>
          <p:nvPr/>
        </p:nvGrpSpPr>
        <p:grpSpPr>
          <a:xfrm>
            <a:off x="3419872" y="619155"/>
            <a:ext cx="456833" cy="456366"/>
            <a:chOff x="631825" y="5181600"/>
            <a:chExt cx="1554163" cy="1552575"/>
          </a:xfrm>
        </p:grpSpPr>
        <p:sp>
          <p:nvSpPr>
            <p:cNvPr id="103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4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5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6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7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8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9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0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1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2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3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4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5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6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7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8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9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0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1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2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3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4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5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6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7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8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9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0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1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2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3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4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cxnSp>
        <p:nvCxnSpPr>
          <p:cNvPr id="135" name="直线连接符 5"/>
          <p:cNvCxnSpPr/>
          <p:nvPr/>
        </p:nvCxnSpPr>
        <p:spPr>
          <a:xfrm>
            <a:off x="1043608" y="3076168"/>
            <a:ext cx="1728192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线连接符 73"/>
          <p:cNvCxnSpPr/>
          <p:nvPr/>
        </p:nvCxnSpPr>
        <p:spPr>
          <a:xfrm>
            <a:off x="3779912" y="3076168"/>
            <a:ext cx="1656184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文本框 64"/>
          <p:cNvSpPr txBox="1"/>
          <p:nvPr/>
        </p:nvSpPr>
        <p:spPr>
          <a:xfrm>
            <a:off x="438785" y="1062231"/>
            <a:ext cx="669925" cy="62230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36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降</a:t>
            </a:r>
            <a:endParaRPr lang="zh-CN" altLang="en-US" sz="3600" b="1" dirty="0" smtClean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88" name="文本框 64"/>
          <p:cNvSpPr txBox="1"/>
          <p:nvPr/>
        </p:nvSpPr>
        <p:spPr>
          <a:xfrm>
            <a:off x="2739509" y="1062443"/>
            <a:ext cx="608489" cy="62324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须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文本框 64"/>
          <p:cNvSpPr txBox="1"/>
          <p:nvPr/>
        </p:nvSpPr>
        <p:spPr>
          <a:xfrm>
            <a:off x="1187758" y="1062360"/>
            <a:ext cx="608488" cy="62324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阁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文本框 64"/>
          <p:cNvSpPr txBox="1"/>
          <p:nvPr/>
        </p:nvSpPr>
        <p:spPr>
          <a:xfrm>
            <a:off x="1995644" y="1062497"/>
            <a:ext cx="608488" cy="62324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费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文本框 64"/>
          <p:cNvSpPr txBox="1"/>
          <p:nvPr/>
        </p:nvSpPr>
        <p:spPr>
          <a:xfrm>
            <a:off x="3447088" y="1052200"/>
            <a:ext cx="608488" cy="62324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逊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文本框 64"/>
          <p:cNvSpPr txBox="1"/>
          <p:nvPr/>
        </p:nvSpPr>
        <p:spPr>
          <a:xfrm>
            <a:off x="4254974" y="1052337"/>
            <a:ext cx="608488" cy="62324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输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5.46128E-7 L 0.36024 0.4486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03" y="224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93428E-6 L 0.59688 0.4427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844" y="221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2.93428E-6 L -0.05851 0.4569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34" y="228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93428E-6 L 0.175 0.44277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50" y="221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1.65381E-6 L 0.4283 0.44462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406" y="222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65381E-6 L 0.07222 0.44462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11" y="222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6"/>
          <p:cNvSpPr txBox="1"/>
          <p:nvPr/>
        </p:nvSpPr>
        <p:spPr>
          <a:xfrm>
            <a:off x="503486" y="1321520"/>
            <a:ext cx="8136904" cy="7308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sz="2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47664" y="483518"/>
            <a:ext cx="25202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11" name="文本框 14"/>
          <p:cNvSpPr txBox="1"/>
          <p:nvPr/>
        </p:nvSpPr>
        <p:spPr>
          <a:xfrm>
            <a:off x="769346" y="483148"/>
            <a:ext cx="2147372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整体感知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775" y="535825"/>
            <a:ext cx="366860" cy="45633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39115" y="1630680"/>
            <a:ext cx="589407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en-US" altLang="zh-CN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读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完了这首诗，我们知道了梅和雪的长处分别是：         和         。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3691890" y="2878455"/>
            <a:ext cx="478790" cy="0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3644900" y="2390775"/>
            <a:ext cx="5727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香</a:t>
            </a:r>
            <a:endParaRPr lang="zh-CN" altLang="en-US" sz="280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956810" y="2390775"/>
            <a:ext cx="5003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白</a:t>
            </a:r>
            <a:endParaRPr lang="zh-CN" altLang="en-US" sz="280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666865" y="1045210"/>
            <a:ext cx="2200910" cy="1508125"/>
          </a:xfrm>
          <a:prstGeom prst="round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lum bright="6000"/>
          </a:blip>
          <a:stretch>
            <a:fillRect/>
          </a:stretch>
        </p:blipFill>
        <p:spPr>
          <a:xfrm>
            <a:off x="6707505" y="2731770"/>
            <a:ext cx="2119630" cy="1590040"/>
          </a:xfrm>
          <a:prstGeom prst="round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4956810" y="2878455"/>
            <a:ext cx="478790" cy="0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14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rcRect l="4457" t="9468" r="4432" b="10868"/>
          <a:stretch>
            <a:fillRect/>
          </a:stretch>
        </p:blipFill>
        <p:spPr>
          <a:xfrm>
            <a:off x="1012190" y="1892300"/>
            <a:ext cx="7349490" cy="2517140"/>
          </a:xfrm>
          <a:prstGeom prst="rect">
            <a:avLst/>
          </a:prstGeom>
        </p:spPr>
      </p:pic>
      <p:sp>
        <p:nvSpPr>
          <p:cNvPr id="5" name="文本框 6"/>
          <p:cNvSpPr txBox="1"/>
          <p:nvPr/>
        </p:nvSpPr>
        <p:spPr>
          <a:xfrm>
            <a:off x="1370494" y="2681902"/>
            <a:ext cx="6768752" cy="1383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梅雪争春</a:t>
            </a:r>
            <a:r>
              <a:rPr lang="en-US" sz="2800" b="1" dirty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/</a:t>
            </a:r>
            <a:r>
              <a:rPr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未肯降，骚人阁笔</a:t>
            </a:r>
            <a:r>
              <a:rPr lang="en-US" sz="2800" b="1" dirty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/</a:t>
            </a:r>
            <a:r>
              <a:rPr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费评章。</a:t>
            </a:r>
            <a:endParaRPr sz="28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algn="ctr">
              <a:lnSpc>
                <a:spcPct val="150000"/>
              </a:lnSpc>
            </a:pPr>
            <a:r>
              <a:rPr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梅须逊雪</a:t>
            </a:r>
            <a:r>
              <a:rPr lang="en-US" sz="2800" b="1" dirty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/</a:t>
            </a:r>
            <a:r>
              <a:rPr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三分白，雪却输梅</a:t>
            </a:r>
            <a:r>
              <a:rPr lang="en-US" sz="2800" b="1" dirty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/</a:t>
            </a:r>
            <a:r>
              <a:rPr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一段香。</a:t>
            </a:r>
            <a:endParaRPr lang="zh-CN" sz="28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6" name="文本框 14"/>
          <p:cNvSpPr txBox="1"/>
          <p:nvPr/>
        </p:nvSpPr>
        <p:spPr>
          <a:xfrm>
            <a:off x="624428" y="411510"/>
            <a:ext cx="1931348" cy="56070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互动课堂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194" y="464186"/>
            <a:ext cx="366861" cy="456339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013835" y="2148840"/>
            <a:ext cx="121221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雪梅</a:t>
            </a:r>
            <a:endParaRPr lang="zh-CN" altLang="en-US" sz="32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6"/>
          <p:cNvSpPr txBox="1"/>
          <p:nvPr/>
        </p:nvSpPr>
        <p:spPr>
          <a:xfrm>
            <a:off x="495300" y="941070"/>
            <a:ext cx="815276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457200">
              <a:lnSpc>
                <a:spcPct val="100000"/>
              </a:lnSpc>
            </a:pP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</a:rPr>
              <a:t>  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</a:rPr>
              <a:t>用自己喜欢的方式自由读诗，把古诗读正确、读流利。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      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1604645" y="2508250"/>
            <a:ext cx="6430645" cy="1383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threePt" dir="t"/>
            </a:scene3d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      </a:t>
            </a:r>
            <a:r>
              <a:rPr lang="zh-CN" altLang="en-US" sz="28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梅花和雪到底谁更美呢</a:t>
            </a:r>
            <a:r>
              <a:rPr lang="en-US" altLang="zh-CN" sz="28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?</a:t>
            </a:r>
            <a:r>
              <a:rPr lang="zh-CN" altLang="en-US" sz="28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我们看一看诗人是怎么说的。</a:t>
            </a:r>
            <a:endParaRPr lang="zh-CN" altLang="en-US" sz="28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5579110" y="751840"/>
            <a:ext cx="1867535" cy="1244600"/>
          </a:xfrm>
          <a:prstGeom prst="round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/>
          <a:srcRect b="8600"/>
          <a:stretch>
            <a:fillRect/>
          </a:stretch>
        </p:blipFill>
        <p:spPr>
          <a:xfrm>
            <a:off x="1706880" y="758825"/>
            <a:ext cx="1795780" cy="1231265"/>
          </a:xfrm>
          <a:prstGeom prst="roundRect">
            <a:avLst/>
          </a:prstGeom>
        </p:spPr>
      </p:pic>
      <p:sp>
        <p:nvSpPr>
          <p:cNvPr id="7" name="左右箭头 6"/>
          <p:cNvSpPr/>
          <p:nvPr/>
        </p:nvSpPr>
        <p:spPr>
          <a:xfrm>
            <a:off x="3712845" y="1355725"/>
            <a:ext cx="1656080" cy="2159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3768725" y="648970"/>
            <a:ext cx="144843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>
                <a:latin typeface="微软雅黑" panose="020B0503020204020204" charset="-122"/>
                <a:ea typeface="微软雅黑" panose="020B0503020204020204" charset="-122"/>
              </a:rPr>
              <a:t>谁美？</a:t>
            </a:r>
            <a:endParaRPr lang="zh-CN" altLang="en-US" sz="400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838" y="2409200"/>
            <a:ext cx="1104039" cy="1582166"/>
          </a:xfrm>
          <a:prstGeom prst="rect">
            <a:avLst/>
          </a:prstGeom>
        </p:spPr>
      </p:pic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7" grpId="0" bldLvl="0" animBg="1"/>
      <p:bldP spid="8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椭圆 15"/>
          <p:cNvSpPr/>
          <p:nvPr/>
        </p:nvSpPr>
        <p:spPr>
          <a:xfrm>
            <a:off x="5395595" y="361315"/>
            <a:ext cx="535940" cy="95123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4572000" y="771525"/>
            <a:ext cx="864235" cy="50419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椭圆 1"/>
          <p:cNvSpPr/>
          <p:nvPr/>
        </p:nvSpPr>
        <p:spPr>
          <a:xfrm>
            <a:off x="3748405" y="699770"/>
            <a:ext cx="535940" cy="64770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056640" y="766445"/>
            <a:ext cx="712597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梅雪争春</a:t>
            </a:r>
            <a:r>
              <a:rPr 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/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未肯降，骚人搁笔</a:t>
            </a:r>
            <a:r>
              <a:rPr 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/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费评章。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1056640" y="2892425"/>
            <a:ext cx="7416800" cy="13665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  <a:p>
            <a:pPr algn="l"/>
            <a:r>
              <a:rPr lang="zh-CN" altLang="en-US" sz="1800"/>
              <a:t>          </a:t>
            </a:r>
            <a:r>
              <a:rPr lang="zh-CN" altLang="en-US" sz="2000"/>
              <a:t> </a:t>
            </a:r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诗意：梅花和雪花都认为各自占尽了春色，谁也不肯服输。这可难坏了诗人，不知道如何用文章来评判它们的高下。</a:t>
            </a:r>
            <a:endParaRPr lang="zh-CN" altLang="en-US" sz="200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 algn="l"/>
            <a:endParaRPr lang="zh-CN" altLang="en-US" sz="200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6" name="下箭头 5"/>
          <p:cNvSpPr/>
          <p:nvPr/>
        </p:nvSpPr>
        <p:spPr>
          <a:xfrm>
            <a:off x="3978275" y="1347470"/>
            <a:ext cx="75565" cy="431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3567430" y="1779270"/>
            <a:ext cx="89789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  <a:sym typeface="+mn-ea"/>
              </a:rPr>
              <a:t>服输</a:t>
            </a:r>
            <a:endParaRPr lang="zh-CN" altLang="en-US" sz="28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11" name="下箭头 10"/>
          <p:cNvSpPr/>
          <p:nvPr/>
        </p:nvSpPr>
        <p:spPr>
          <a:xfrm rot="10800000">
            <a:off x="4966335" y="540385"/>
            <a:ext cx="85725" cy="2260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4558665" y="109855"/>
            <a:ext cx="89789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  <a:sym typeface="+mn-ea"/>
              </a:rPr>
              <a:t>诗人</a:t>
            </a:r>
            <a:endParaRPr lang="zh-CN" altLang="en-US" sz="28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395594" y="433705"/>
            <a:ext cx="688573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800" dirty="0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  <a:sym typeface="+mn-ea"/>
              </a:rPr>
              <a:t>gē</a:t>
            </a:r>
            <a:endParaRPr lang="en-US" altLang="zh-CN" sz="2800" dirty="0">
              <a:solidFill>
                <a:srgbClr val="FF0000"/>
              </a:solidFill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966335" y="1624965"/>
            <a:ext cx="1562735" cy="829945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 anchor="t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  <a:sym typeface="+mn-ea"/>
              </a:rPr>
              <a:t>同“搁”，放下。</a:t>
            </a:r>
            <a:endParaRPr lang="zh-CN" altLang="en-US" sz="24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15" name="下箭头 14"/>
          <p:cNvSpPr/>
          <p:nvPr/>
        </p:nvSpPr>
        <p:spPr>
          <a:xfrm>
            <a:off x="5627370" y="1275715"/>
            <a:ext cx="85725" cy="3492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7" name="直接连接符 16"/>
          <p:cNvCxnSpPr/>
          <p:nvPr/>
        </p:nvCxnSpPr>
        <p:spPr>
          <a:xfrm>
            <a:off x="6948170" y="1254760"/>
            <a:ext cx="72009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8" name="左弧形箭头 17"/>
          <p:cNvSpPr/>
          <p:nvPr/>
        </p:nvSpPr>
        <p:spPr>
          <a:xfrm rot="20880000">
            <a:off x="6773545" y="1270635"/>
            <a:ext cx="215900" cy="57594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046595" y="1553210"/>
            <a:ext cx="1850390" cy="1198880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 anchor="t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  <a:sym typeface="+mn-ea"/>
              </a:rPr>
              <a:t>评议。这里指评议梅与雪的高下。</a:t>
            </a:r>
            <a:endParaRPr lang="zh-CN" altLang="en-US" sz="24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  <p:bldP spid="8" grpId="0" animBg="1"/>
      <p:bldP spid="2" grpId="0" bldLvl="0" animBg="1"/>
      <p:bldP spid="5" grpId="0" bldLvl="0" animBg="1"/>
      <p:bldP spid="6" grpId="0" animBg="1"/>
      <p:bldP spid="7" grpId="0"/>
      <p:bldP spid="11" grpId="0" animBg="1"/>
      <p:bldP spid="12" grpId="0"/>
      <p:bldP spid="13" grpId="0"/>
      <p:bldP spid="14" grpId="0" animBg="1"/>
      <p:bldP spid="15" grpId="0" animBg="1"/>
      <p:bldP spid="18" grpId="0" animBg="1"/>
      <p:bldP spid="19" grpId="0" bldLvl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1954530" y="607695"/>
            <a:ext cx="535940" cy="64770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095375" y="659130"/>
            <a:ext cx="719137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梅须逊雪</a:t>
            </a:r>
            <a:r>
              <a:rPr 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/</a:t>
            </a:r>
            <a:r>
              <a:rPr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三分白，雪却输梅</a:t>
            </a:r>
            <a:r>
              <a:rPr 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/</a:t>
            </a:r>
            <a:r>
              <a:rPr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一段香。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194435" y="1937385"/>
            <a:ext cx="6542405" cy="829945"/>
          </a:xfrm>
          <a:prstGeom prst="rect">
            <a:avLst/>
          </a:prstGeom>
          <a:ln w="12700" cmpd="sng">
            <a:solidFill>
              <a:srgbClr val="00B0F0"/>
            </a:solidFill>
            <a:prstDash val="sysDot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</a:rPr>
              <a:t>思考：</a:t>
            </a:r>
            <a:r>
              <a:rPr sz="3200" dirty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Wingdings" panose="05000000000000000000" pitchFamily="2" charset="2"/>
              </a:rPr>
              <a:t>梅花和雪</a:t>
            </a:r>
            <a:r>
              <a:rPr lang="zh-CN" sz="3200" dirty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Wingdings" panose="05000000000000000000" pitchFamily="2" charset="2"/>
              </a:rPr>
              <a:t>的</a:t>
            </a:r>
            <a:r>
              <a:rPr sz="3200" dirty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Wingdings" panose="05000000000000000000" pitchFamily="2" charset="2"/>
              </a:rPr>
              <a:t>优势在什么地方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Wingdings" panose="05000000000000000000" pitchFamily="2" charset="2"/>
              </a:rPr>
              <a:t>？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  <a:cs typeface="楷体" panose="02010609060101010101" pitchFamily="49" charset="-122"/>
              <a:sym typeface="Wingdings" panose="05000000000000000000" pitchFamily="2" charset="2"/>
            </a:endParaRPr>
          </a:p>
        </p:txBody>
      </p:sp>
      <p:sp>
        <p:nvSpPr>
          <p:cNvPr id="6" name="下箭头 5"/>
          <p:cNvSpPr/>
          <p:nvPr/>
        </p:nvSpPr>
        <p:spPr>
          <a:xfrm rot="19440000">
            <a:off x="2461895" y="1172210"/>
            <a:ext cx="75565" cy="431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2585085" y="1415415"/>
            <a:ext cx="232791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  <a:sym typeface="+mn-ea"/>
              </a:rPr>
              <a:t>不及，比不上</a:t>
            </a:r>
            <a:endParaRPr lang="zh-CN" altLang="en-US" sz="28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楷体" panose="02010609060101010101" pitchFamily="49" charset="-122"/>
              <a:sym typeface="+mn-ea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6009640" y="2976245"/>
            <a:ext cx="1867535" cy="1244600"/>
          </a:xfrm>
          <a:prstGeom prst="round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 cstate="print"/>
          <a:srcRect b="8600"/>
          <a:stretch>
            <a:fillRect/>
          </a:stretch>
        </p:blipFill>
        <p:spPr>
          <a:xfrm>
            <a:off x="1204595" y="2983230"/>
            <a:ext cx="1795780" cy="1231265"/>
          </a:xfrm>
          <a:prstGeom prst="round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4908550" y="2999105"/>
            <a:ext cx="1101090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7200" b="1">
                <a:ln w="50800" cmpd="thickThin">
                  <a:solidFill>
                    <a:srgbClr val="5B9BD5">
                      <a:lumMod val="75000"/>
                    </a:srgbClr>
                  </a:solidFill>
                  <a:prstDash val="solid"/>
                </a:ln>
                <a:solidFill>
                  <a:schemeClr val="bg1"/>
                </a:solidFill>
                <a:effectLst/>
              </a:rPr>
              <a:t>白</a:t>
            </a:r>
            <a:endParaRPr lang="zh-CN" altLang="en-US" sz="7200" b="1">
              <a:ln w="50800" cmpd="thickThin">
                <a:solidFill>
                  <a:srgbClr val="5B9BD5">
                    <a:lumMod val="75000"/>
                  </a:srgbClr>
                </a:solidFill>
                <a:prstDash val="solid"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000375" y="3021965"/>
            <a:ext cx="1101090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7200" b="1">
                <a:ln w="50800" cmpd="thickThin">
                  <a:solidFill>
                    <a:srgbClr val="5B9BD5">
                      <a:lumMod val="75000"/>
                    </a:srgbClr>
                  </a:solidFill>
                  <a:prstDash val="solid"/>
                </a:ln>
                <a:solidFill>
                  <a:schemeClr val="bg1"/>
                </a:solidFill>
                <a:effectLst/>
              </a:rPr>
              <a:t>香</a:t>
            </a:r>
            <a:endParaRPr lang="zh-CN" altLang="en-US" sz="7200" b="1">
              <a:ln w="50800" cmpd="thickThin">
                <a:solidFill>
                  <a:srgbClr val="5B9BD5">
                    <a:lumMod val="75000"/>
                  </a:srgbClr>
                </a:solidFill>
                <a:prstDash val="solid"/>
              </a:ln>
              <a:solidFill>
                <a:schemeClr val="bg1"/>
              </a:solidFill>
              <a:effectLst/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1000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1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C -0.37517 0.88508  -0.02552 0.75279  0.0908 0.66613  C  0.20747 0.57948  0.21649 0.50394  0.23177 0.40825  C 0.24705 0.31256 0.22118 0.15964   0.18264 0.09152  C 0.1441 0.02341  0.03802 0.0  0.0 0.0  " pathEditMode="relative" ptsTypes="">
                                      <p:cBhvr>
                                        <p:cTn id="4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5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C -0.37517 0.88508  -0.02552 0.75279  0.0908 0.66613  C  0.20747 0.57948  0.21649 0.50394  0.23177 0.40825  C 0.24705 0.31256 0.22118 0.15964   0.18264 0.09152  C 0.1441 0.02341  0.03802 0.0  0.0 0.0  " pathEditMode="relative" ptsTypes="">
                                      <p:cBhvr>
                                        <p:cTn id="5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6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23" grpId="0" animBg="1" uiExpand="1" build="p"/>
      <p:bldP spid="6" grpId="0" animBg="1"/>
      <p:bldP spid="7" grpId="0"/>
      <p:bldP spid="12" grpId="0"/>
      <p:bldP spid="13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635" y="1905"/>
            <a:ext cx="9151620" cy="5145405"/>
          </a:xfrm>
          <a:prstGeom prst="rect">
            <a:avLst/>
          </a:prstGeom>
        </p:spPr>
      </p:pic>
      <p:sp>
        <p:nvSpPr>
          <p:cNvPr id="5" name="圆角矩形 4"/>
          <p:cNvSpPr/>
          <p:nvPr/>
        </p:nvSpPr>
        <p:spPr>
          <a:xfrm>
            <a:off x="848995" y="1514475"/>
            <a:ext cx="7692390" cy="132651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r>
              <a:rPr lang="zh-CN" altLang="en-US" sz="2400" b="1"/>
              <a:t>          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诗意：梅花须逊让雪花三分晶莹洁白，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 algn="l">
              <a:lnSpc>
                <a:spcPct val="110000"/>
              </a:lnSpc>
            </a:pP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雪花却输给梅花一段清香。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444208" y="627534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(</a:t>
            </a:r>
            <a:r>
              <a:rPr lang="zh-CN" altLang="en-US" sz="200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课后</a:t>
            </a:r>
            <a:r>
              <a:rPr lang="zh-CN" altLang="en-US" sz="2000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第</a:t>
            </a:r>
            <a:r>
              <a:rPr lang="zh-CN" altLang="en-US" sz="200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三</a:t>
            </a:r>
            <a:r>
              <a:rPr lang="zh-CN" altLang="en-US" sz="2000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题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)</a:t>
            </a:r>
            <a:endParaRPr lang="en-US" altLang="zh-CN" sz="20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830070" y="1966595"/>
            <a:ext cx="6670675" cy="17703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zh-CN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</a:t>
            </a:r>
            <a:r>
              <a:rPr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假如没有梅花，就不能映衬出雪的洁白无瑕；没有雪的寒冷，也就不能显出梅花不畏风霜，吐露芬芳的高贵品格。</a:t>
            </a:r>
            <a:endParaRPr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pic>
        <p:nvPicPr>
          <p:cNvPr id="2" name="图片 1" descr="图片18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200660" y="2971165"/>
            <a:ext cx="1402715" cy="144335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79095" y="608330"/>
            <a:ext cx="843915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32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   </a:t>
            </a:r>
            <a:r>
              <a:rPr lang="zh-CN" sz="32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学完古诗，想一想：</a:t>
            </a:r>
            <a:r>
              <a:rPr sz="32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雪和梅争春，为什么比不出高低？</a:t>
            </a:r>
            <a:endParaRPr lang="zh-CN" altLang="en-US" sz="32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ransition spd="slow"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868680" y="897890"/>
            <a:ext cx="6887210" cy="922020"/>
          </a:xfrm>
          <a:prstGeom prst="rect">
            <a:avLst/>
          </a:prstGeom>
          <a:ln w="12700" cmpd="sng">
            <a:solidFill>
              <a:srgbClr val="00B0F0"/>
            </a:solidFill>
            <a:prstDash val="sysDot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dirty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</a:rPr>
              <a:t>从它们的比较中，你明白了什么？</a:t>
            </a:r>
            <a:endParaRPr lang="zh-CN" altLang="en-US" sz="3600" dirty="0">
              <a:latin typeface="黑体" panose="02010609060101010101" pitchFamily="49" charset="-122"/>
              <a:ea typeface="黑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68680" y="2039620"/>
            <a:ext cx="7260590" cy="15316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defTabSz="685165">
              <a:lnSpc>
                <a:spcPct val="130000"/>
              </a:lnSpc>
              <a:spcBef>
                <a:spcPct val="50000"/>
              </a:spcBef>
            </a:pPr>
            <a:r>
              <a:rPr lang="en-US" altLang="zh-CN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</a:t>
            </a:r>
            <a:r>
              <a:rPr lang="zh-CN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每个人都有长处和短处，我们要</a:t>
            </a:r>
            <a:r>
              <a:rPr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取长补短</a:t>
            </a:r>
            <a:r>
              <a:rPr lang="zh-CN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，才能相得益彰。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1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 uiExpand="1" build="p"/>
      <p:bldP spid="4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5" name="Rectangle 3"/>
          <p:cNvSpPr>
            <a:spLocks noChangeArrowheads="1"/>
          </p:cNvSpPr>
          <p:nvPr/>
        </p:nvSpPr>
        <p:spPr bwMode="auto">
          <a:xfrm>
            <a:off x="0" y="572029"/>
            <a:ext cx="138564" cy="28469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68580" tIns="34290" rIns="68580" bIns="34290" numCol="1" anchor="ctr" anchorCtr="0" compatLnSpc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zh-CN">
              <a:latin typeface="Arial" panose="020B060402020209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6" name="文本框 14"/>
          <p:cNvSpPr txBox="1"/>
          <p:nvPr/>
        </p:nvSpPr>
        <p:spPr>
          <a:xfrm>
            <a:off x="624428" y="411510"/>
            <a:ext cx="2219380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结构梳理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83" y="479078"/>
            <a:ext cx="366860" cy="456338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047115" y="1549400"/>
            <a:ext cx="752475" cy="2162810"/>
          </a:xfrm>
          <a:prstGeom prst="rect">
            <a:avLst/>
          </a:prstGeom>
          <a:noFill/>
        </p:spPr>
        <p:txBody>
          <a:bodyPr vert="eaVert" wrap="square" lIns="68580" tIns="34290" rIns="68580" bIns="34290" rtlCol="0">
            <a:spAutoFit/>
          </a:bodyPr>
          <a:lstStyle/>
          <a:p>
            <a:pPr algn="l"/>
            <a:r>
              <a:rPr lang="en-US" altLang="zh-CN" sz="2700" dirty="0"/>
              <a:t> </a:t>
            </a:r>
            <a:r>
              <a:rPr lang="en-US" altLang="zh-CN" sz="4000" b="1" dirty="0"/>
              <a:t> </a:t>
            </a:r>
            <a:r>
              <a:rPr lang="zh-CN" altLang="en-US" sz="4000" b="1" dirty="0"/>
              <a:t>雪      梅</a:t>
            </a:r>
            <a:endParaRPr lang="zh-CN" altLang="en-US" sz="4000" b="1" dirty="0"/>
          </a:p>
        </p:txBody>
      </p:sp>
      <p:sp>
        <p:nvSpPr>
          <p:cNvPr id="2" name="左大括号 1"/>
          <p:cNvSpPr/>
          <p:nvPr/>
        </p:nvSpPr>
        <p:spPr>
          <a:xfrm>
            <a:off x="1978660" y="1549400"/>
            <a:ext cx="145415" cy="2084705"/>
          </a:xfrm>
          <a:prstGeom prst="leftBrace">
            <a:avLst>
              <a:gd name="adj1" fmla="val 8333"/>
              <a:gd name="adj2" fmla="val 47698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圆角矩形 2"/>
          <p:cNvSpPr/>
          <p:nvPr/>
        </p:nvSpPr>
        <p:spPr>
          <a:xfrm>
            <a:off x="2186305" y="1549400"/>
            <a:ext cx="3514090" cy="57594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争春比美：难以评判</a:t>
            </a: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2233295" y="3058795"/>
            <a:ext cx="3467100" cy="57594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各有千秋：互为映照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" name="左大括号 5"/>
          <p:cNvSpPr/>
          <p:nvPr/>
        </p:nvSpPr>
        <p:spPr>
          <a:xfrm flipH="1">
            <a:off x="5909310" y="1610995"/>
            <a:ext cx="177800" cy="2023110"/>
          </a:xfrm>
          <a:prstGeom prst="leftBrace">
            <a:avLst>
              <a:gd name="adj1" fmla="val 8333"/>
              <a:gd name="adj2" fmla="val 50000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 descr="图片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09310" y="3634740"/>
            <a:ext cx="2695575" cy="132842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6225540" y="1591945"/>
            <a:ext cx="555625" cy="2061210"/>
          </a:xfrm>
          <a:prstGeom prst="rect">
            <a:avLst/>
          </a:prstGeom>
          <a:solidFill>
            <a:schemeClr val="accent6">
              <a:lumMod val="40000"/>
              <a:lumOff val="60000"/>
              <a:alpha val="68000"/>
            </a:schemeClr>
          </a:solidFill>
          <a:ln>
            <a:solidFill>
              <a:schemeClr val="accent1"/>
            </a:solidFill>
          </a:ln>
        </p:spPr>
        <p:txBody>
          <a:bodyPr wrap="square" rtlCol="0" anchor="t">
            <a:spAutoFit/>
          </a:bodyPr>
          <a:lstStyle/>
          <a:p>
            <a:r>
              <a:rPr lang="zh-CN" altLang="en-US" sz="3200">
                <a:latin typeface="黑体" panose="02010609060101010101" pitchFamily="49" charset="-122"/>
                <a:ea typeface="黑体" panose="02010609060101010101" pitchFamily="49" charset="-122"/>
              </a:rPr>
              <a:t>取长补短</a:t>
            </a:r>
            <a:endParaRPr lang="zh-CN" altLang="en-US" sz="32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" grpId="0" bldLvl="0" animBg="1"/>
      <p:bldP spid="3" grpId="0" bldLvl="0" animBg="1"/>
      <p:bldP spid="5" grpId="0" bldLvl="0" animBg="1"/>
      <p:bldP spid="6" grpId="0" bldLvl="0" animBg="1"/>
      <p:bldP spid="8" grpId="0" bldLvl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981772" y="1510762"/>
            <a:ext cx="7262635" cy="56642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27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27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文本框 14"/>
          <p:cNvSpPr txBox="1"/>
          <p:nvPr/>
        </p:nvSpPr>
        <p:spPr>
          <a:xfrm>
            <a:off x="624427" y="411510"/>
            <a:ext cx="2036757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主题概括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64187"/>
            <a:ext cx="366860" cy="45633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08115" y="3054985"/>
            <a:ext cx="1659255" cy="125539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073150" y="1109345"/>
            <a:ext cx="65493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endParaRPr lang="zh-CN" altLang="en-US" sz="32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79705" y="1241425"/>
            <a:ext cx="8064500" cy="18148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《雪梅》展现了一幅梅花傲雪迎春图,写出了梅和雪的各自特点，         ，         。告诉我们在为人处事上要取长补短，才能相得益彰。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005455" y="2077085"/>
            <a:ext cx="163639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梅有其香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cxnSp>
        <p:nvCxnSpPr>
          <p:cNvPr id="10" name="直接连接符 9"/>
          <p:cNvCxnSpPr/>
          <p:nvPr/>
        </p:nvCxnSpPr>
        <p:spPr>
          <a:xfrm flipV="1">
            <a:off x="4914265" y="2531110"/>
            <a:ext cx="1750695" cy="0"/>
          </a:xfrm>
          <a:prstGeom prst="line">
            <a:avLst/>
          </a:prstGeom>
          <a:ln w="34925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 flipV="1">
            <a:off x="3005455" y="2531110"/>
            <a:ext cx="1527175" cy="0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5001260" y="2077085"/>
            <a:ext cx="16637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雪有其白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5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44475" y="856615"/>
            <a:ext cx="6308725" cy="341566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fontAlgn="auto">
              <a:lnSpc>
                <a:spcPct val="150000"/>
              </a:lnSpc>
            </a:pPr>
            <a:endParaRPr sz="24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fontAlgn="auto">
              <a:lnSpc>
                <a:spcPct val="150000"/>
              </a:lnSpc>
            </a:pPr>
            <a:endParaRPr sz="24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fontAlgn="auto">
              <a:lnSpc>
                <a:spcPct val="130000"/>
              </a:lnSpc>
            </a:pPr>
            <a:r>
              <a:rPr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           有梅无雪不精神，</a:t>
            </a:r>
            <a:endParaRPr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fontAlgn="auto">
              <a:lnSpc>
                <a:spcPct val="130000"/>
              </a:lnSpc>
            </a:pPr>
            <a:r>
              <a:rPr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           有雪无诗俗了人。</a:t>
            </a:r>
            <a:endParaRPr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fontAlgn="auto">
              <a:lnSpc>
                <a:spcPct val="130000"/>
              </a:lnSpc>
            </a:pPr>
            <a:r>
              <a:rPr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           日暮诗成天又雪，</a:t>
            </a:r>
            <a:endParaRPr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fontAlgn="auto">
              <a:lnSpc>
                <a:spcPct val="130000"/>
              </a:lnSpc>
            </a:pPr>
            <a:r>
              <a:rPr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           与梅并作十分春。</a:t>
            </a:r>
            <a:endParaRPr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6" name="文本框 14"/>
          <p:cNvSpPr txBox="1"/>
          <p:nvPr/>
        </p:nvSpPr>
        <p:spPr>
          <a:xfrm>
            <a:off x="624428" y="411510"/>
            <a:ext cx="1931348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拓展延伸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64187"/>
            <a:ext cx="366860" cy="456338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081020" y="920750"/>
            <a:ext cx="2632710" cy="68199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sz="32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雪梅（其二）</a:t>
            </a:r>
            <a:endParaRPr lang="zh-CN" altLang="en-US" sz="32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495800" y="1602740"/>
            <a:ext cx="121793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sz="1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(宋）</a:t>
            </a:r>
            <a:r>
              <a:rPr lang="zh-CN" sz="1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卢钺</a:t>
            </a:r>
            <a:endParaRPr lang="zh-CN" sz="1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/>
          <a:srcRect b="10650"/>
          <a:stretch>
            <a:fillRect/>
          </a:stretch>
        </p:blipFill>
        <p:spPr>
          <a:xfrm>
            <a:off x="241935" y="2724150"/>
            <a:ext cx="2218690" cy="1484630"/>
          </a:xfrm>
          <a:prstGeom prst="round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70015" y="974725"/>
            <a:ext cx="2300605" cy="1654175"/>
          </a:xfrm>
          <a:prstGeom prst="roundRect">
            <a:avLst/>
          </a:prstGeom>
        </p:spPr>
      </p:pic>
    </p:spTree>
  </p:cSld>
  <p:clrMapOvr>
    <a:masterClrMapping/>
  </p:clrMapOvr>
  <p:transition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3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1572260" y="1327785"/>
            <a:ext cx="5628005" cy="26149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费（       ）      章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（       ）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拂（       ）      障（       ）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输（       ）      降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（       ）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愉（       ）      阵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（       ）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61645" y="1045210"/>
            <a:ext cx="47542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+mn-ea"/>
              </a:rPr>
              <a:t>一、火眼金睛，辨字组词。</a:t>
            </a:r>
            <a:endParaRPr lang="zh-CN" altLang="en-US" sz="28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549525" y="1676400"/>
            <a:ext cx="13265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费用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539365" y="2162175"/>
            <a:ext cx="13265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吹拂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898515" y="1676400"/>
            <a:ext cx="13265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文章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898515" y="2162175"/>
            <a:ext cx="13265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障碍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539365" y="2927985"/>
            <a:ext cx="13265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输入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539365" y="3449955"/>
            <a:ext cx="13265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愉快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898515" y="2927985"/>
            <a:ext cx="13265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投降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898515" y="3449955"/>
            <a:ext cx="13265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阵风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文本框 14"/>
          <p:cNvSpPr txBox="1"/>
          <p:nvPr/>
        </p:nvSpPr>
        <p:spPr>
          <a:xfrm>
            <a:off x="624428" y="411510"/>
            <a:ext cx="2003356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课堂演练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620" y="464186"/>
            <a:ext cx="366860" cy="456339"/>
          </a:xfrm>
          <a:prstGeom prst="rect">
            <a:avLst/>
          </a:prstGeom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8" grpId="0"/>
      <p:bldP spid="19" grpId="0"/>
      <p:bldP spid="20" grpId="0"/>
      <p:bldP spid="21" grpId="0"/>
      <p:bldP spid="22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20"/>
          <p:cNvSpPr/>
          <p:nvPr/>
        </p:nvSpPr>
        <p:spPr>
          <a:xfrm>
            <a:off x="655955" y="716280"/>
            <a:ext cx="7904480" cy="13233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6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 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二、《雪梅》</a:t>
            </a:r>
            <a:r>
              <a:rPr lang="zh-CN" sz="320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这首诗告诉我们在学习和生活中我们要怎么做呢？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68680" y="2039620"/>
            <a:ext cx="7260590" cy="15316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defTabSz="685165">
              <a:lnSpc>
                <a:spcPct val="130000"/>
              </a:lnSpc>
              <a:spcBef>
                <a:spcPct val="50000"/>
              </a:spcBef>
            </a:pPr>
            <a:r>
              <a:rPr lang="en-US" altLang="zh-CN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</a:t>
            </a:r>
            <a:r>
              <a:rPr lang="zh-CN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每个人都有长处和短处，我们要</a:t>
            </a:r>
            <a:r>
              <a:rPr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取长补短</a:t>
            </a:r>
            <a:r>
              <a:rPr lang="zh-CN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20"/>
          <p:cNvSpPr/>
          <p:nvPr/>
        </p:nvSpPr>
        <p:spPr>
          <a:xfrm>
            <a:off x="337185" y="1147445"/>
            <a:ext cx="8469630" cy="154559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40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 </a:t>
            </a:r>
            <a:r>
              <a:rPr lang="zh-CN" altLang="en-US" sz="40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三、</a:t>
            </a:r>
            <a:r>
              <a:rPr lang="zh-CN" sz="40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想一想：自己的长处和短处分别是什么？</a:t>
            </a:r>
            <a:endParaRPr lang="zh-CN" altLang="en-US" sz="4000" b="1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6337935" y="3704590"/>
            <a:ext cx="2338070" cy="472440"/>
            <a:chOff x="9981" y="5834"/>
            <a:chExt cx="3682" cy="744"/>
          </a:xfrm>
        </p:grpSpPr>
        <p:sp>
          <p:nvSpPr>
            <p:cNvPr id="17" name="TextBox 11">
              <a:hlinkClick r:id="rId1" action="ppaction://hlinkfile"/>
            </p:cNvPr>
            <p:cNvSpPr txBox="1">
              <a:spLocks noChangeArrowheads="1"/>
            </p:cNvSpPr>
            <p:nvPr/>
          </p:nvSpPr>
          <p:spPr bwMode="auto">
            <a:xfrm>
              <a:off x="9981" y="5860"/>
              <a:ext cx="2202" cy="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80" tIns="34290" rIns="68580" bIns="34290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400" b="1" dirty="0">
                  <a:latin typeface="楷体-简" panose="02010600040101010101" pitchFamily="2" charset="-122"/>
                  <a:ea typeface="楷体-简" panose="02010600040101010101" pitchFamily="2" charset="-122"/>
                </a:rPr>
                <a:t>字词听写</a:t>
              </a:r>
              <a:endParaRPr lang="zh-CN" altLang="en-US" sz="2400" b="1" dirty="0">
                <a:latin typeface="楷体-简" panose="02010600040101010101" pitchFamily="2" charset="-122"/>
                <a:ea typeface="楷体-简" panose="02010600040101010101" pitchFamily="2" charset="-122"/>
              </a:endParaRPr>
            </a:p>
          </p:txBody>
        </p:sp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11" y="5938"/>
              <a:ext cx="553" cy="599"/>
            </a:xfrm>
            <a:prstGeom prst="rect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057708">
              <a:off x="12364" y="5834"/>
              <a:ext cx="528" cy="744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4261</Words>
  <Application>WPS 演示</Application>
  <PresentationFormat>全屏显示(16:9)</PresentationFormat>
  <Paragraphs>618</Paragraphs>
  <Slides>69</Slides>
  <Notes>21</Notes>
  <HiddenSlides>0</HiddenSlides>
  <MMClips>0</MMClips>
  <ScaleCrop>false</ScaleCrop>
  <HeadingPairs>
    <vt:vector size="6" baseType="variant">
      <vt:variant>
        <vt:lpstr>已用的字体</vt:lpstr>
      </vt:variant>
      <vt:variant>
        <vt:i4>22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69</vt:i4>
      </vt:variant>
    </vt:vector>
  </HeadingPairs>
  <TitlesOfParts>
    <vt:vector size="92" baseType="lpstr">
      <vt:lpstr>Arial</vt:lpstr>
      <vt:lpstr>方正书宋_GBK</vt:lpstr>
      <vt:lpstr>Wingdings</vt:lpstr>
      <vt:lpstr>黑体</vt:lpstr>
      <vt:lpstr>楷体-简</vt:lpstr>
      <vt:lpstr>微软雅黑</vt:lpstr>
      <vt:lpstr>楷体</vt:lpstr>
      <vt:lpstr>Calibri</vt:lpstr>
      <vt:lpstr>宋体</vt:lpstr>
      <vt:lpstr>幼圆</vt:lpstr>
      <vt:lpstr>Times New Roman</vt:lpstr>
      <vt:lpstr>汉语拼音</vt:lpstr>
      <vt:lpstr>华文楷体</vt:lpstr>
      <vt:lpstr>行楷-简</vt:lpstr>
      <vt:lpstr>汉仪旗黑KW</vt:lpstr>
      <vt:lpstr>宋体</vt:lpstr>
      <vt:lpstr>Arial Unicode MS</vt:lpstr>
      <vt:lpstr>Helvetica Neue</vt:lpstr>
      <vt:lpstr>汉仪书宋二KW</vt:lpstr>
      <vt:lpstr>汉仪中黑KW</vt:lpstr>
      <vt:lpstr>汉仪楷体KW</vt:lpstr>
      <vt:lpstr>苹方-简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>macbook</cp:lastModifiedBy>
  <cp:revision>156</cp:revision>
  <dcterms:created xsi:type="dcterms:W3CDTF">2019-07-04T09:45:27Z</dcterms:created>
  <dcterms:modified xsi:type="dcterms:W3CDTF">2019-07-04T09:45:27Z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2052-1.1.0.1454</vt:lpwstr>
  </property>
</Properties>
</file>