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19"/>
  </p:handoutMasterIdLst>
  <p:sldIdLst>
    <p:sldId id="545" r:id="rId3"/>
    <p:sldId id="846" r:id="rId4"/>
    <p:sldId id="936" r:id="rId6"/>
    <p:sldId id="938" r:id="rId7"/>
    <p:sldId id="940" r:id="rId8"/>
    <p:sldId id="892" r:id="rId9"/>
    <p:sldId id="844" r:id="rId10"/>
    <p:sldId id="941" r:id="rId11"/>
    <p:sldId id="897" r:id="rId12"/>
    <p:sldId id="951" r:id="rId13"/>
    <p:sldId id="950" r:id="rId14"/>
    <p:sldId id="949" r:id="rId15"/>
    <p:sldId id="948" r:id="rId16"/>
    <p:sldId id="947" r:id="rId17"/>
    <p:sldId id="955" r:id="rId18"/>
  </p:sldIdLst>
  <p:sldSz cx="9144000" cy="5143500" type="screen16x9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黑体" charset="-122"/>
      <p:regular r:id="rId27"/>
    </p:embeddedFont>
    <p:embeddedFont>
      <p:font typeface="楷体" pitchFamily="49" charset="-122"/>
      <p:regular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545"/>
            <p14:sldId id="846"/>
            <p14:sldId id="936"/>
            <p14:sldId id="938"/>
            <p14:sldId id="940"/>
            <p14:sldId id="892"/>
            <p14:sldId id="844"/>
            <p14:sldId id="941"/>
            <p14:sldId id="897"/>
            <p14:sldId id="951"/>
            <p14:sldId id="950"/>
            <p14:sldId id="949"/>
            <p14:sldId id="948"/>
            <p14:sldId id="947"/>
            <p14:sldId id="95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0000"/>
    <a:srgbClr val="0070C0"/>
    <a:srgbClr val="FF6600"/>
    <a:srgbClr val="009900"/>
    <a:srgbClr val="FF9933"/>
    <a:srgbClr val="EE606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154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C:\Users\wzsdth\Desktop\图片1_副本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8817"/>
            <a:ext cx="9163795" cy="167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3" name="矩形 2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10"/>
            <p:cNvSpPr txBox="1"/>
            <p:nvPr userDrawn="1"/>
          </p:nvSpPr>
          <p:spPr>
            <a:xfrm>
              <a:off x="19323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语文园地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1Q58PICtZ5_1024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58" t="12756" r="13882" b="27205"/>
          <a:stretch>
            <a:fillRect/>
          </a:stretch>
        </p:blipFill>
        <p:spPr>
          <a:xfrm>
            <a:off x="361530" y="1275853"/>
            <a:ext cx="2519756" cy="2184424"/>
          </a:xfrm>
          <a:prstGeom prst="rect">
            <a:avLst/>
          </a:prstGeom>
        </p:spPr>
      </p:pic>
      <p:pic>
        <p:nvPicPr>
          <p:cNvPr id="5" name="图片 4" descr="09758PICqUQ_1024[1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0704" y="303593"/>
            <a:ext cx="1470890" cy="1470890"/>
          </a:xfrm>
          <a:prstGeom prst="rect">
            <a:avLst/>
          </a:prstGeom>
        </p:spPr>
      </p:pic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3664" b="4943"/>
          <a:stretch>
            <a:fillRect/>
          </a:stretch>
        </p:blipFill>
        <p:spPr>
          <a:xfrm>
            <a:off x="3303310" y="3621543"/>
            <a:ext cx="5720180" cy="1263212"/>
          </a:xfrm>
          <a:prstGeom prst="snip2Same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42646" y="1547626"/>
            <a:ext cx="3550920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6600" b="1" dirty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语</a:t>
            </a:r>
            <a:r>
              <a:rPr lang="zh-CN" altLang="en-US" sz="66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文园地</a:t>
            </a:r>
            <a:endParaRPr lang="zh-CN" altLang="en-US" sz="6600" b="1" dirty="0" smtClean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679033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84002" y="244166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1343637" y="1271460"/>
            <a:ext cx="589070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它用前足扒土，还用钳子搬掉较大的土块。它用强有力的后足踏地。后腿上有两排锯，用它将泥土推到后面，倾斜地铺开。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5123" y="3507393"/>
            <a:ext cx="733996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只有进行细致的观察，才能写得准确。</a:t>
            </a:r>
            <a:endParaRPr lang="zh-CN" altLang="en-US" sz="33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75050" y="1130758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726395" y="490459"/>
            <a:ext cx="18592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300">
                <a:latin typeface="黑体" pitchFamily="49" charset="-122"/>
                <a:ea typeface="黑体" pitchFamily="49" charset="-122"/>
              </a:rPr>
              <a:t>交流平台</a:t>
            </a:r>
            <a:endParaRPr lang="zh-CN" altLang="zh-CN" sz="330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13430" y="1570505"/>
            <a:ext cx="5890704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爬山虎的脚要是没触着墙，不几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天就萎了，后来连痕迹也没有了。触着墙的，细丝和小圆片逐渐变成灰色。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0539" y="3490445"/>
            <a:ext cx="86029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作者不但观察细致，还连续观察了一段时间。</a:t>
            </a:r>
            <a:endParaRPr lang="zh-CN" altLang="en-US" sz="33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45123" y="1221839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5151" y="1383770"/>
            <a:ext cx="6414661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那微斜的门口，经过仔细耙扫，收拾得很平坦。这就是蟋蟀的平台。当四周很安静的时候，蟋蟀就在这平台上弹琴。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142" y="3521406"/>
            <a:ext cx="902398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观察不仅要用眼睛看，还要用耳朵听，用心想。</a:t>
            </a:r>
            <a:endParaRPr lang="zh-CN" altLang="en-US" sz="33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99137" y="1005781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 descr="timgYC3LXVO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181" t="7832" r="12954" b="8182"/>
          <a:stretch>
            <a:fillRect/>
          </a:stretch>
        </p:blipFill>
        <p:spPr>
          <a:xfrm>
            <a:off x="5876924" y="358380"/>
            <a:ext cx="1632840" cy="1820988"/>
          </a:xfrm>
          <a:prstGeom prst="flowChartProcess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81710" y="617501"/>
            <a:ext cx="209740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 dirty="0" smtClean="0">
                <a:latin typeface="黑体" pitchFamily="49" charset="-122"/>
                <a:ea typeface="黑体" pitchFamily="49" charset="-122"/>
              </a:rPr>
              <a:t>词句段运用</a:t>
            </a:r>
            <a:endParaRPr lang="zh-CN" altLang="en-US" sz="30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5915" y="1959508"/>
            <a:ext cx="5402948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/>
              <a:t>狗    鼠    鸟    猪    马    鱼    牛    虎</a:t>
            </a:r>
            <a:endParaRPr lang="zh-CN" altLang="en-US" sz="2700" b="1" dirty="0" smtClean="0"/>
          </a:p>
        </p:txBody>
      </p:sp>
      <p:sp>
        <p:nvSpPr>
          <p:cNvPr id="20" name="文本框 19"/>
          <p:cNvSpPr txBox="1"/>
          <p:nvPr/>
        </p:nvSpPr>
        <p:spPr>
          <a:xfrm>
            <a:off x="899930" y="3525926"/>
            <a:ext cx="7151059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700" b="1" dirty="0" smtClean="0"/>
              <a:t>窝    洞    巢    圈    塘    厩    穴    棚</a:t>
            </a:r>
            <a:endParaRPr lang="zh-CN" altLang="en-US" sz="2700" b="1" dirty="0" smtClean="0"/>
          </a:p>
        </p:txBody>
      </p:sp>
      <p:grpSp>
        <p:nvGrpSpPr>
          <p:cNvPr id="3" name="组合 6"/>
          <p:cNvGrpSpPr/>
          <p:nvPr/>
        </p:nvGrpSpPr>
        <p:grpSpPr>
          <a:xfrm>
            <a:off x="-96184" y="143559"/>
            <a:ext cx="3210706" cy="1121268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cxnSp>
        <p:nvCxnSpPr>
          <p:cNvPr id="17" name="直接连接符 16"/>
          <p:cNvCxnSpPr/>
          <p:nvPr/>
        </p:nvCxnSpPr>
        <p:spPr>
          <a:xfrm flipH="1">
            <a:off x="1115585" y="2445634"/>
            <a:ext cx="54301" cy="1134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278031" y="2283594"/>
            <a:ext cx="432116" cy="1242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710146" y="2337609"/>
            <a:ext cx="3402910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1710146" y="2391623"/>
            <a:ext cx="54014" cy="1134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412334" y="2337609"/>
            <a:ext cx="0" cy="1242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115988" y="2391623"/>
            <a:ext cx="1296347" cy="1188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3006493" y="2391623"/>
            <a:ext cx="54014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114522" y="2445638"/>
            <a:ext cx="2646708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2952478" y="2391623"/>
            <a:ext cx="810217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762695" y="2391623"/>
            <a:ext cx="2052549" cy="13503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3006493" y="2337609"/>
            <a:ext cx="1998534" cy="1404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/>
          <p:nvPr/>
        </p:nvCxnSpPr>
        <p:spPr>
          <a:xfrm>
            <a:off x="5059042" y="2391623"/>
            <a:ext cx="594159" cy="12423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3708681" y="2391623"/>
            <a:ext cx="702188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816709" y="2391623"/>
            <a:ext cx="540144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5005027" y="2391623"/>
            <a:ext cx="594159" cy="1296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1223711" y="2337508"/>
            <a:ext cx="4321692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11634" y="1311505"/>
            <a:ext cx="55815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●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连一连，为下面的动物找到家。</a:t>
            </a:r>
            <a:r>
              <a:rPr lang="zh-CN" altLang="en-US" sz="30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endParaRPr lang="zh-CN" altLang="en-US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631606" y="904112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>
                <a:latin typeface="造字工房悦黑演示版常规体" pitchFamily="50" charset="-122"/>
                <a:ea typeface="造字工房悦黑演示版常规体" pitchFamily="50" charset="-122"/>
              </a:rPr>
              <a:t>课堂点拨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7094" y="2248113"/>
            <a:ext cx="6590425" cy="1337945"/>
          </a:xfrm>
          <a:prstGeom prst="rect">
            <a:avLst/>
          </a:prstGeom>
          <a:noFill/>
          <a:ln>
            <a:solidFill>
              <a:srgbClr val="0099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我发现“鸟窝”也可以叫“鸟巢”。</a:t>
            </a:r>
            <a:endParaRPr lang="en-US" altLang="zh-CN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indent="720090"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动物的“家”也可以有不同的名字。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timgYC3LXVO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181" t="7832" r="12954" b="8182"/>
          <a:stretch>
            <a:fillRect/>
          </a:stretch>
        </p:blipFill>
        <p:spPr>
          <a:xfrm>
            <a:off x="6786711" y="735709"/>
            <a:ext cx="1632840" cy="1820988"/>
          </a:xfrm>
          <a:prstGeom prst="flowChartProcess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 descr="timgYC3LXVO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181" t="7832" r="12954" b="8182"/>
          <a:stretch>
            <a:fillRect/>
          </a:stretch>
        </p:blipFill>
        <p:spPr>
          <a:xfrm>
            <a:off x="6092189" y="214870"/>
            <a:ext cx="1632840" cy="1820988"/>
          </a:xfrm>
          <a:prstGeom prst="flowChartProcess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83079" y="2168470"/>
            <a:ext cx="63346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◎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触着墙的，细丝和小圆片变成灰色。</a:t>
            </a:r>
            <a:endParaRPr lang="zh-CN" altLang="en-US" sz="2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400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◎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触着墙的，细丝和小圆片</a:t>
            </a:r>
            <a:r>
              <a:rPr lang="zh-CN" altLang="en-US" sz="24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</a:rPr>
              <a:t>逐渐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变成灰色。</a:t>
            </a:r>
            <a:endParaRPr lang="zh-CN" altLang="en-US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2889" y="920895"/>
            <a:ext cx="5833559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●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读下面两组句子，注意变色的词语，体会每组句子意思的不同。</a:t>
            </a:r>
            <a:r>
              <a:rPr lang="zh-CN" altLang="en-US" sz="27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endParaRPr lang="zh-CN" altLang="en-US" sz="27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049" y="3462450"/>
            <a:ext cx="777266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“逐渐”写出了爬山虎的脚是一点儿一点儿变成灰色的。</a:t>
            </a:r>
            <a:endParaRPr lang="zh-CN" altLang="en-US" sz="2400" b="1" dirty="0" smtClean="0">
              <a:solidFill>
                <a:srgbClr val="2E2ED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 descr="timgYC3LXVO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181" t="7832" r="12954" b="8182"/>
          <a:stretch>
            <a:fillRect/>
          </a:stretch>
        </p:blipFill>
        <p:spPr>
          <a:xfrm>
            <a:off x="7218826" y="465637"/>
            <a:ext cx="1632840" cy="1820988"/>
          </a:xfrm>
          <a:prstGeom prst="flowChartProcess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74764" y="2016523"/>
            <a:ext cx="669779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◎隧道顺着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地势弯弯曲曲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27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</a:rPr>
              <a:t>最多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九寸深，一指宽，这便是蟋蟀的住宅。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4574" y="1044739"/>
            <a:ext cx="658976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◎隧道顺着地势弯弯曲曲，九寸深，一指宽，这便是蟋蟀的住宅。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95910" y="3338606"/>
            <a:ext cx="757927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E2ED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“最多”写出了蟋蟀的住宅最深也是九寸，不能再深了。</a:t>
            </a:r>
            <a:endParaRPr lang="zh-CN" altLang="en-US" sz="2400" b="1" dirty="0" smtClean="0">
              <a:solidFill>
                <a:srgbClr val="2E2ED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534436" y="761214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日积月累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140684" y="522067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sp>
        <p:nvSpPr>
          <p:cNvPr id="6" name="对角圆角矩形 5"/>
          <p:cNvSpPr/>
          <p:nvPr/>
        </p:nvSpPr>
        <p:spPr>
          <a:xfrm>
            <a:off x="1061727" y="1707671"/>
            <a:ext cx="7020069" cy="2790308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170805" y="1941070"/>
            <a:ext cx="43148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一叶落而知天下秋。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3296" y="2857042"/>
            <a:ext cx="604961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是从一片树叶的凋落，知道秋天的到来。比喻通过个别的细微的迹象，可以看到整个形势的发展趋向与结果。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1115075" y="1708147"/>
            <a:ext cx="7020069" cy="233732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481644" y="1978041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立了秋，把扇丢。</a:t>
            </a:r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3296" y="2857042"/>
            <a:ext cx="604961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是指立秋后，气温降低，炎热的天气就会逐渐凉下来。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1061727" y="1707671"/>
            <a:ext cx="7020069" cy="222491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170805" y="1941070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二八月，乱穿衣。</a:t>
            </a:r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75737" y="2857042"/>
            <a:ext cx="551631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民间用“二八月乱穿衣”，形容初春和初秋时人们乱穿衣服的情况。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1061727" y="1707671"/>
            <a:ext cx="7020069" cy="2157273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170805" y="1941070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夏雨少，秋霜早。</a:t>
            </a:r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75737" y="2857042"/>
            <a:ext cx="501283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是夏天雨少，秋天霜降就来的早。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1061727" y="1707671"/>
            <a:ext cx="7410655" cy="227683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2" name="文本框 1"/>
          <p:cNvSpPr txBox="1"/>
          <p:nvPr/>
        </p:nvSpPr>
        <p:spPr>
          <a:xfrm>
            <a:off x="1170805" y="1941070"/>
            <a:ext cx="75285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一场秋雨一场寒，十场秋雨要穿棉。</a:t>
            </a:r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75737" y="2857042"/>
            <a:ext cx="599978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是下一场秋雨天气就会寒冷一些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下了十场秋雨后就要穿棉袄了。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66798" y="1653846"/>
            <a:ext cx="7724077" cy="2307316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2" name="文本框 1"/>
          <p:cNvSpPr txBox="1"/>
          <p:nvPr/>
        </p:nvSpPr>
        <p:spPr>
          <a:xfrm>
            <a:off x="413007" y="1870012"/>
            <a:ext cx="798766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自八月暖，九月温，十月还有小阳春。</a:t>
            </a:r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1679" y="2857042"/>
            <a:ext cx="6626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是指北方一些地区，农历八九月 很暖和，十月里还像春天一样温暖。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592071" y="418261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solidFill>
                  <a:srgbClr val="2E2E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拓展积累</a:t>
            </a:r>
            <a:endParaRPr lang="zh-CN" altLang="en-US" sz="3300" b="1" dirty="0" smtClean="0">
              <a:solidFill>
                <a:srgbClr val="2E2E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906445" y="1204196"/>
            <a:ext cx="6716651" cy="3271872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1232728" y="1691476"/>
            <a:ext cx="612076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(1</a:t>
            </a:r>
            <a:r>
              <a:rPr lang="zh-CN" altLang="en-US" sz="3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)久晴大雾必阴，久雨大雾必晴。</a:t>
            </a:r>
            <a:endParaRPr lang="zh-CN" altLang="en-US" sz="3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32728" y="2659367"/>
            <a:ext cx="535495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(2</a:t>
            </a:r>
            <a:r>
              <a:rPr lang="zh-CN" altLang="en-US" sz="3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)不怕初一阴，就怕初二下。</a:t>
            </a:r>
            <a:endParaRPr lang="zh-CN" altLang="en-US" sz="3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00309" y="3550570"/>
            <a:ext cx="554736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(3</a:t>
            </a:r>
            <a:r>
              <a:rPr lang="zh-CN" altLang="en-US" sz="30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)河里鱼打花，天天有雨下。</a:t>
            </a:r>
            <a:endParaRPr lang="zh-CN" altLang="en-US" sz="30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7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WPS 演示</Application>
  <PresentationFormat>全屏显示(16:9)</PresentationFormat>
  <Paragraphs>80</Paragraphs>
  <Slides>15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3" baseType="lpstr">
      <vt:lpstr>Arial</vt:lpstr>
      <vt:lpstr>方正书宋_GBK</vt:lpstr>
      <vt:lpstr>Wingdings</vt:lpstr>
      <vt:lpstr>黑体</vt:lpstr>
      <vt:lpstr>楷体</vt:lpstr>
      <vt:lpstr>造字工房悦黑演示版常规体</vt:lpstr>
      <vt:lpstr>宋体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627</cp:revision>
  <dcterms:created xsi:type="dcterms:W3CDTF">2019-07-04T09:46:50Z</dcterms:created>
  <dcterms:modified xsi:type="dcterms:W3CDTF">2019-07-04T09:46:50Z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