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834" r:id="rId2"/>
    <p:sldId id="828" r:id="rId3"/>
    <p:sldId id="783" r:id="rId4"/>
    <p:sldId id="782" r:id="rId5"/>
    <p:sldId id="811" r:id="rId6"/>
    <p:sldId id="830" r:id="rId7"/>
    <p:sldId id="726" r:id="rId8"/>
    <p:sldId id="831" r:id="rId9"/>
    <p:sldId id="812" r:id="rId10"/>
    <p:sldId id="829" r:id="rId11"/>
    <p:sldId id="781" r:id="rId12"/>
    <p:sldId id="832" r:id="rId13"/>
    <p:sldId id="760" r:id="rId14"/>
    <p:sldId id="798" r:id="rId15"/>
    <p:sldId id="799" r:id="rId16"/>
    <p:sldId id="800" r:id="rId17"/>
    <p:sldId id="814" r:id="rId18"/>
    <p:sldId id="815" r:id="rId19"/>
    <p:sldId id="816" r:id="rId20"/>
    <p:sldId id="833" r:id="rId21"/>
  </p:sldIdLst>
  <p:sldSz cx="9144000" cy="5143500" type="screen16x9"/>
  <p:notesSz cx="6858000" cy="9144000"/>
  <p:embeddedFontLst>
    <p:embeddedFont>
      <p:font typeface="微软雅黑" pitchFamily="34" charset="-122"/>
      <p:regular r:id="rId24"/>
      <p:bold r:id="rId25"/>
    </p:embeddedFont>
    <p:embeddedFont>
      <p:font typeface="楷体" pitchFamily="49" charset="-122"/>
      <p:regular r:id="rId26"/>
    </p:embeddedFont>
    <p:embeddedFont>
      <p:font typeface="黑体" charset="-122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84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2019/6/25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  <a:pPr/>
              <a:t>2019/6/25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  <a:pPr/>
              <a:t>2019/6/25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文本框 10"/>
            <p:cNvSpPr txBox="1"/>
            <p:nvPr userDrawn="1"/>
          </p:nvSpPr>
          <p:spPr>
            <a:xfrm>
              <a:off x="193237" y="92978"/>
              <a:ext cx="14020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习作：写观察日记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题大做好评卡A4排版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0"/>
            <a:ext cx="3621235" cy="5143500"/>
          </a:xfrm>
          <a:prstGeom prst="rect">
            <a:avLst/>
          </a:prstGeom>
        </p:spPr>
      </p:pic>
      <p:pic>
        <p:nvPicPr>
          <p:cNvPr id="3" name="图片 2" descr="小题大做好评卡A4排版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0538"/>
            <a:ext cx="3547545" cy="5122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171934"/>
            <a:ext cx="9163346" cy="2992959"/>
          </a:xfrm>
          <a:prstGeom prst="rect">
            <a:avLst/>
          </a:prstGeom>
        </p:spPr>
      </p:pic>
      <p:sp>
        <p:nvSpPr>
          <p:cNvPr id="9" name="TextBox 48"/>
          <p:cNvSpPr txBox="1"/>
          <p:nvPr/>
        </p:nvSpPr>
        <p:spPr>
          <a:xfrm>
            <a:off x="2681707" y="734064"/>
            <a:ext cx="2982267" cy="783590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习作 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3069342" y="1833231"/>
            <a:ext cx="4699256" cy="0"/>
          </a:xfrm>
          <a:prstGeom prst="line">
            <a:avLst/>
          </a:prstGeom>
          <a:ln w="38100">
            <a:solidFill>
              <a:srgbClr val="FD9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58993" y="141550"/>
            <a:ext cx="2132739" cy="17808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791985" y="1922493"/>
            <a:ext cx="3627755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写观察日记</a:t>
            </a:r>
            <a:endParaRPr lang="zh-CN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711111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wen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80000">
            <a:off x="927880" y="750802"/>
            <a:ext cx="2583107" cy="1653189"/>
          </a:xfrm>
          <a:prstGeom prst="ellipse">
            <a:avLst/>
          </a:prstGeom>
        </p:spPr>
      </p:pic>
      <p:pic>
        <p:nvPicPr>
          <p:cNvPr id="3" name="图片 2" descr="wen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1325" y="3004315"/>
            <a:ext cx="2538679" cy="1550060"/>
          </a:xfrm>
          <a:prstGeom prst="snip2DiagRect">
            <a:avLst/>
          </a:prstGeom>
        </p:spPr>
      </p:pic>
      <p:pic>
        <p:nvPicPr>
          <p:cNvPr id="4" name="图片 3" descr="wen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0220" y="1491911"/>
            <a:ext cx="3618967" cy="2454498"/>
          </a:xfrm>
          <a:prstGeom prst="round2Diag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187000" y="1221820"/>
            <a:ext cx="6841924" cy="2734102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67023" y="1275645"/>
            <a:ext cx="659757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叶圣陶经过一段时间的观察， 了解了爬山虎向上爬的秘密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法布尔观察了很久，终于看到了蟋蟀筑巢的全过程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比安基更是用日记的形式，记下了燕子窝的变化。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55339" y="1707969"/>
            <a:ext cx="6371316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我们也可以试着进行连续观察，用观察日记记录自己的收获。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193" y="1774833"/>
            <a:ext cx="4726091" cy="293034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21268" y="640228"/>
            <a:ext cx="683668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我在花盆里种下几粒种子，观察种子发芽的过程。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52173" y="574495"/>
            <a:ext cx="31332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52173" y="574495"/>
            <a:ext cx="0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919846" y="574495"/>
            <a:ext cx="476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193084" y="1816749"/>
            <a:ext cx="3764868" cy="25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510" t="64450" r="63336" b="-6857"/>
          <a:stretch>
            <a:fillRect/>
          </a:stretch>
        </p:blipFill>
        <p:spPr>
          <a:xfrm rot="780000" flipH="1">
            <a:off x="7253186" y="-74682"/>
            <a:ext cx="1123452" cy="8271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73" b="100000" l="0" r="100000">
                        <a14:foregroundMark x1="51345" y1="29412" x2="51345" y2="29412"/>
                        <a14:foregroundMark x1="53812" y1="44464" x2="53812" y2="44464"/>
                        <a14:foregroundMark x1="68386" y1="52422" x2="68386" y2="52422"/>
                        <a14:foregroundMark x1="79596" y1="45329" x2="79596" y2="45329"/>
                        <a14:foregroundMark x1="43049" y1="40657" x2="43049" y2="40657"/>
                        <a14:foregroundMark x1="30493" y1="41869" x2="30493" y2="41869"/>
                        <a14:foregroundMark x1="70179" y1="40657" x2="70179" y2="40657"/>
                        <a14:foregroundMark x1="67040" y1="37370" x2="67040" y2="37370"/>
                        <a14:foregroundMark x1="55157" y1="31488" x2="55157" y2="31488"/>
                        <a14:foregroundMark x1="60090" y1="30969" x2="60090" y2="30969"/>
                        <a14:foregroundMark x1="69507" y1="32353" x2="69507" y2="32353"/>
                        <a14:foregroundMark x1="59417" y1="23529" x2="59417" y2="23529"/>
                        <a14:foregroundMark x1="60762" y1="39792" x2="60762" y2="39792"/>
                        <a14:foregroundMark x1="56951" y1="54152" x2="56951" y2="54152"/>
                        <a14:foregroundMark x1="36099" y1="52941" x2="36099" y2="52941"/>
                        <a14:foregroundMark x1="22422" y1="50000" x2="22422" y2="50000"/>
                        <a14:foregroundMark x1="92825" y1="49481" x2="92825" y2="49481"/>
                        <a14:foregroundMark x1="72197" y1="38927" x2="72197" y2="38927"/>
                        <a14:foregroundMark x1="34305" y1="35986" x2="34305" y2="35986"/>
                        <a14:foregroundMark x1="45740" y1="25952" x2="45740" y2="2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8899" y="2734243"/>
            <a:ext cx="1242332" cy="2267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73" b="100000" l="0" r="100000">
                        <a14:foregroundMark x1="51345" y1="29412" x2="51345" y2="29412"/>
                        <a14:foregroundMark x1="53812" y1="44464" x2="53812" y2="44464"/>
                        <a14:foregroundMark x1="68386" y1="52422" x2="68386" y2="52422"/>
                        <a14:foregroundMark x1="79596" y1="45329" x2="79596" y2="45329"/>
                        <a14:foregroundMark x1="43049" y1="40657" x2="43049" y2="40657"/>
                        <a14:foregroundMark x1="30493" y1="41869" x2="30493" y2="41869"/>
                        <a14:foregroundMark x1="70179" y1="40657" x2="70179" y2="40657"/>
                        <a14:foregroundMark x1="67040" y1="37370" x2="67040" y2="37370"/>
                        <a14:foregroundMark x1="55157" y1="31488" x2="55157" y2="31488"/>
                        <a14:foregroundMark x1="60090" y1="30969" x2="60090" y2="30969"/>
                        <a14:foregroundMark x1="69507" y1="32353" x2="69507" y2="32353"/>
                        <a14:foregroundMark x1="59417" y1="23529" x2="59417" y2="23529"/>
                        <a14:foregroundMark x1="60762" y1="39792" x2="60762" y2="39792"/>
                        <a14:foregroundMark x1="56951" y1="54152" x2="56951" y2="54152"/>
                        <a14:foregroundMark x1="36099" y1="52941" x2="36099" y2="52941"/>
                        <a14:foregroundMark x1="22422" y1="50000" x2="22422" y2="50000"/>
                        <a14:foregroundMark x1="92825" y1="49481" x2="92825" y2="49481"/>
                        <a14:foregroundMark x1="72197" y1="38927" x2="72197" y2="38927"/>
                        <a14:foregroundMark x1="34305" y1="35986" x2="34305" y2="35986"/>
                        <a14:foregroundMark x1="45740" y1="25952" x2="45740" y2="2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8899" y="2734243"/>
            <a:ext cx="1242332" cy="22671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80912" y="628417"/>
            <a:ext cx="3613873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秋天到了，有的树叶开始变色了，我要记录树叶颜色的变化。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" name="同侧圆角矩形 28"/>
          <p:cNvSpPr/>
          <p:nvPr/>
        </p:nvSpPr>
        <p:spPr>
          <a:xfrm rot="5400000">
            <a:off x="1704776" y="-569657"/>
            <a:ext cx="1766687" cy="396111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225" cmpd="dbl">
            <a:solidFill>
              <a:schemeClr val="accent5">
                <a:lumMod val="60000"/>
                <a:lumOff val="40000"/>
              </a:schemeClr>
            </a:solidFill>
            <a:prstDash val="sysDash"/>
          </a:ln>
          <a:effectLst>
            <a:outerShdw blurRad="254000" dist="50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/>
          <a:srcRect l="6361" r="11560" b="12394"/>
          <a:stretch>
            <a:fillRect/>
          </a:stretch>
        </p:blipFill>
        <p:spPr>
          <a:xfrm>
            <a:off x="3667222" y="2157321"/>
            <a:ext cx="3821551" cy="272076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0622" y="2226388"/>
            <a:ext cx="4644163" cy="25435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14625" y="465827"/>
            <a:ext cx="6836684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endParaRPr lang="zh-CN" altLang="en-US" sz="2700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月亮有时圆圆的，有时弯弯的，我要观察月亮变化的过程。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98348" y="789794"/>
            <a:ext cx="31332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98348" y="789794"/>
            <a:ext cx="0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866022" y="789794"/>
            <a:ext cx="476" cy="12422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139259" y="2032048"/>
            <a:ext cx="3764868" cy="25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510" t="64450" r="63336" b="-6857"/>
          <a:stretch>
            <a:fillRect/>
          </a:stretch>
        </p:blipFill>
        <p:spPr>
          <a:xfrm rot="780000" flipH="1">
            <a:off x="7199361" y="140616"/>
            <a:ext cx="1123452" cy="8271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73" b="100000" l="0" r="100000">
                        <a14:foregroundMark x1="51345" y1="29412" x2="51345" y2="29412"/>
                        <a14:foregroundMark x1="53812" y1="44464" x2="53812" y2="44464"/>
                        <a14:foregroundMark x1="68386" y1="52422" x2="68386" y2="52422"/>
                        <a14:foregroundMark x1="79596" y1="45329" x2="79596" y2="45329"/>
                        <a14:foregroundMark x1="43049" y1="40657" x2="43049" y2="40657"/>
                        <a14:foregroundMark x1="30493" y1="41869" x2="30493" y2="41869"/>
                        <a14:foregroundMark x1="70179" y1="40657" x2="70179" y2="40657"/>
                        <a14:foregroundMark x1="67040" y1="37370" x2="67040" y2="37370"/>
                        <a14:foregroundMark x1="55157" y1="31488" x2="55157" y2="31488"/>
                        <a14:foregroundMark x1="60090" y1="30969" x2="60090" y2="30969"/>
                        <a14:foregroundMark x1="69507" y1="32353" x2="69507" y2="32353"/>
                        <a14:foregroundMark x1="59417" y1="23529" x2="59417" y2="23529"/>
                        <a14:foregroundMark x1="60762" y1="39792" x2="60762" y2="39792"/>
                        <a14:foregroundMark x1="56951" y1="54152" x2="56951" y2="54152"/>
                        <a14:foregroundMark x1="36099" y1="52941" x2="36099" y2="52941"/>
                        <a14:foregroundMark x1="22422" y1="50000" x2="22422" y2="50000"/>
                        <a14:foregroundMark x1="92825" y1="49481" x2="92825" y2="49481"/>
                        <a14:foregroundMark x1="72197" y1="38927" x2="72197" y2="38927"/>
                        <a14:foregroundMark x1="34305" y1="35986" x2="34305" y2="35986"/>
                        <a14:foregroundMark x1="45740" y1="25952" x2="45740" y2="2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8899" y="2734243"/>
            <a:ext cx="1242332" cy="2267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73" b="100000" l="0" r="100000">
                        <a14:foregroundMark x1="51345" y1="29412" x2="51345" y2="29412"/>
                        <a14:foregroundMark x1="53812" y1="44464" x2="53812" y2="44464"/>
                        <a14:foregroundMark x1="68386" y1="52422" x2="68386" y2="52422"/>
                        <a14:foregroundMark x1="79596" y1="45329" x2="79596" y2="45329"/>
                        <a14:foregroundMark x1="43049" y1="40657" x2="43049" y2="40657"/>
                        <a14:foregroundMark x1="30493" y1="41869" x2="30493" y2="41869"/>
                        <a14:foregroundMark x1="70179" y1="40657" x2="70179" y2="40657"/>
                        <a14:foregroundMark x1="67040" y1="37370" x2="67040" y2="37370"/>
                        <a14:foregroundMark x1="55157" y1="31488" x2="55157" y2="31488"/>
                        <a14:foregroundMark x1="60090" y1="30969" x2="60090" y2="30969"/>
                        <a14:foregroundMark x1="69507" y1="32353" x2="69507" y2="32353"/>
                        <a14:foregroundMark x1="59417" y1="23529" x2="59417" y2="23529"/>
                        <a14:foregroundMark x1="60762" y1="39792" x2="60762" y2="39792"/>
                        <a14:foregroundMark x1="56951" y1="54152" x2="56951" y2="54152"/>
                        <a14:foregroundMark x1="36099" y1="52941" x2="36099" y2="52941"/>
                        <a14:foregroundMark x1="22422" y1="50000" x2="22422" y2="50000"/>
                        <a14:foregroundMark x1="92825" y1="49481" x2="92825" y2="49481"/>
                        <a14:foregroundMark x1="72197" y1="38927" x2="72197" y2="38927"/>
                        <a14:foregroundMark x1="34305" y1="35986" x2="34305" y2="35986"/>
                        <a14:foregroundMark x1="45740" y1="25952" x2="45740" y2="25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8899" y="2734243"/>
            <a:ext cx="1242332" cy="22671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91867" y="958033"/>
            <a:ext cx="3613873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我要观察家里养的小猫。</a:t>
            </a:r>
            <a:endParaRPr lang="zh-CN" altLang="en-US" sz="27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9" name="同侧圆角矩形 28"/>
          <p:cNvSpPr/>
          <p:nvPr/>
        </p:nvSpPr>
        <p:spPr>
          <a:xfrm rot="5400000">
            <a:off x="2013423" y="-710152"/>
            <a:ext cx="1316084" cy="3961114"/>
          </a:xfrm>
          <a:prstGeom prst="round2SameRect">
            <a:avLst>
              <a:gd name="adj1" fmla="val 50000"/>
              <a:gd name="adj2" fmla="val 0"/>
            </a:avLst>
          </a:prstGeom>
          <a:noFill/>
          <a:ln w="22225" cmpd="dbl">
            <a:solidFill>
              <a:schemeClr val="accent5">
                <a:lumMod val="60000"/>
                <a:lumOff val="40000"/>
              </a:schemeClr>
            </a:solidFill>
            <a:prstDash val="sysDash"/>
          </a:ln>
          <a:effectLst>
            <a:outerShdw blurRad="254000" dist="50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rcRect l="9557" t="6865" b="7250"/>
          <a:stretch>
            <a:fillRect/>
          </a:stretch>
        </p:blipFill>
        <p:spPr>
          <a:xfrm>
            <a:off x="3113256" y="2321653"/>
            <a:ext cx="4252148" cy="2524043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67891" y="1783407"/>
            <a:ext cx="7486867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同学们，在我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们生活中的事物每天都在悄悄发生着变化。你有没有留意过？今天的习作就是写一篇观察日记。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1648" y="1558105"/>
            <a:ext cx="7940328" cy="1681425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75458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08045" y="1514283"/>
            <a:ext cx="27851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观察时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要注意什么?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52958" y="1952025"/>
            <a:ext cx="5237480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.观察口记，主要是记录观察对象的变化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52958" y="2454548"/>
            <a:ext cx="5591572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.还可以写下是用什么方法观察的，观察的过程是怎样的。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99134" y="3169511"/>
            <a:ext cx="5644921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.观察者当时的想法和心情，如果能附上图画或照片就更好了。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061180" y="1924027"/>
            <a:ext cx="696767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内容要真实，贴近自己的生活。</a:t>
            </a:r>
          </a:p>
          <a:p>
            <a:pPr indent="720090" algn="l" fontAlgn="auto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2.观察要细致，叙述才能具体。</a:t>
            </a:r>
          </a:p>
          <a:p>
            <a:pPr indent="720090" algn="l" fontAlgn="auto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3.选材要精，中心要突出，做到有详有略。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36874" y="1345664"/>
            <a:ext cx="8115616" cy="2738940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80109" y="1764354"/>
            <a:ext cx="5415809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整理观察日记，在小组内分享。评一评，谁观察得细致，内容记得准确、形象。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3706" y="1253734"/>
            <a:ext cx="6093618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ctr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观察日记</a:t>
            </a:r>
            <a:endParaRPr lang="en-US" altLang="zh-CN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几天前，我在水里泡了两颗绿豆。那两颗绿豆在水里悄悄地动，而且两颗绿豆总挤在一起。这让我觉得非常好奇！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泡绿豆的第二天，我在阳光下仔细地观察它们，发现它们把帽子摘了，露出了光秃秃的头，慢慢地，它们的衣服全脱光了，露出了嫩嫩的小芽。我心里有一种说不出的高兴。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78850" y="2025856"/>
            <a:ext cx="18367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680115" y="474583"/>
            <a:ext cx="25374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开头点明要观察对象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6104098" y="982705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92163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例文点评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详细写观察的过程，观察得很仔细。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6866693" y="3328603"/>
            <a:ext cx="568255" cy="4310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8" grpId="0" bldLvl="0" animBg="1"/>
      <p:bldP spid="16" grpId="0"/>
      <p:bldP spid="1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7294221" y="4979544"/>
            <a:ext cx="7753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448908" y="5144251"/>
            <a:ext cx="6913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79349" y="4979343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926342" y="897920"/>
            <a:ext cx="4152120" cy="437515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zh-CN" altLang="en-US" sz="24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观察过程中写了自己的体会。</a:t>
            </a:r>
          </a:p>
        </p:txBody>
      </p:sp>
      <p:sp>
        <p:nvSpPr>
          <p:cNvPr id="8" name="下弧形箭头 7"/>
          <p:cNvSpPr/>
          <p:nvPr/>
        </p:nvSpPr>
        <p:spPr>
          <a:xfrm rot="16200000">
            <a:off x="7557100" y="1801811"/>
            <a:ext cx="1562876" cy="510960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163661" y="1521428"/>
            <a:ext cx="691956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fontAlgn="auto"/>
            <a:r>
              <a:rPr lang="zh-CN" altLang="en-US" sz="2100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3079" y="1810334"/>
            <a:ext cx="7075892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过了几天，我发现它们的芽长得都快要缠绕在一起了。但它们的芽一起一伏的，芽越到底部越细，而且到底部的芽上还长满小软刺一样的小东西。</a:t>
            </a: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渐渐地，绿豆的上部长出了小叶子。这让我很惊讶！在水里泡着的种子也能长出叶子来。我还发现绿豆上面还有细细的小芽支撑着叶子。叶子表面是鼓鼓的，里面却是空心儿的。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77528" y="4866930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51" y="425950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77502" y="1411874"/>
            <a:ext cx="62579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又过了几天，叶子上面竟然真的长出了绿豆。绿豆好像对我说：“谢谢你让我长大了。”我的心里别提有多激动了。</a:t>
            </a: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通过这次实验，我观察到了绿豆成长的过程，体会到了观察带给我的快乐！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39511" y="697863"/>
            <a:ext cx="436932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>
                <a:solidFill>
                  <a:srgbClr val="FF0000"/>
                </a:solidFill>
              </a:rPr>
              <a:t>总结恰到好处，有画龙点睛之妙。</a:t>
            </a:r>
          </a:p>
        </p:txBody>
      </p:sp>
      <p:sp>
        <p:nvSpPr>
          <p:cNvPr id="14" name="下弧形箭头 13"/>
          <p:cNvSpPr/>
          <p:nvPr/>
        </p:nvSpPr>
        <p:spPr>
          <a:xfrm rot="16200000">
            <a:off x="7009327" y="1347397"/>
            <a:ext cx="1562876" cy="510960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68564" y="3360040"/>
            <a:ext cx="6039794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这篇习作主要</a:t>
            </a:r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讲绿豆的观察过程，</a:t>
            </a:r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文章篇幅不长，但结构合理。街接紧凑， 转承巧妙</a:t>
            </a:r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，突出观察带来的快乐！</a:t>
            </a:r>
          </a:p>
        </p:txBody>
      </p:sp>
      <p:sp>
        <p:nvSpPr>
          <p:cNvPr id="16" name="流程图: 过程 15"/>
          <p:cNvSpPr/>
          <p:nvPr/>
        </p:nvSpPr>
        <p:spPr>
          <a:xfrm>
            <a:off x="1248923" y="3300500"/>
            <a:ext cx="6879554" cy="1177474"/>
          </a:xfrm>
          <a:prstGeom prst="flowChartProcess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流程图: 过程 16"/>
          <p:cNvSpPr/>
          <p:nvPr/>
        </p:nvSpPr>
        <p:spPr>
          <a:xfrm>
            <a:off x="3339511" y="697863"/>
            <a:ext cx="4017320" cy="458700"/>
          </a:xfrm>
          <a:prstGeom prst="flowChartProcess">
            <a:avLst/>
          </a:prstGeom>
          <a:grpFill/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流程图: 终止 17"/>
          <p:cNvSpPr/>
          <p:nvPr/>
        </p:nvSpPr>
        <p:spPr>
          <a:xfrm>
            <a:off x="953125" y="3359564"/>
            <a:ext cx="7203454" cy="1059822"/>
          </a:xfrm>
          <a:prstGeom prst="flowChartTerminator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1"/>
      <p:bldP spid="14" grpId="0" bldLvl="0" animBg="1"/>
      <p:bldP spid="15" grpId="0"/>
      <p:bldP spid="16" grpId="0" bldLvl="0" animBg="1"/>
      <p:bldP spid="1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4459" y="1474748"/>
            <a:ext cx="6916231" cy="3265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ctr"/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观察日记</a:t>
            </a:r>
            <a:endParaRPr lang="en-US" altLang="zh-CN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今天，我观察了蚂蚁，发现了一个奇妙的事情。</a:t>
            </a:r>
          </a:p>
          <a:p>
            <a:pPr>
              <a:lnSpc>
                <a:spcPct val="11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我在我家的小院里玩，忽然，我看到了一群蚂蚁在地上爬，好像是在寻找食物。于是，很有好奇心的我想看一看蚂蚁到底是怎样对话和搬东西的。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328165" y="2279260"/>
            <a:ext cx="2008660" cy="228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155115" y="837066"/>
            <a:ext cx="3870960" cy="391160"/>
          </a:xfrm>
          <a:prstGeom prst="rect">
            <a:avLst/>
          </a:prstGeom>
          <a:noFill/>
          <a:ln>
            <a:solidFill>
              <a:srgbClr val="49B50B"/>
            </a:solidFill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zh-CN" altLang="en-US" sz="21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开头引起下文，吸引读者兴趣。</a:t>
            </a:r>
            <a:endParaRPr lang="zh-CN" altLang="en-US" sz="21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下弧形箭头 7"/>
          <p:cNvSpPr/>
          <p:nvPr/>
        </p:nvSpPr>
        <p:spPr>
          <a:xfrm rot="16200000">
            <a:off x="7194404" y="1476654"/>
            <a:ext cx="1111265" cy="665902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grpSp>
        <p:nvGrpSpPr>
          <p:cNvPr id="3" name="组合 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92163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例文点评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7530213" y="2717955"/>
            <a:ext cx="12389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先写明要观察的对象。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164396" y="3166653"/>
            <a:ext cx="270552" cy="1619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8" grpId="0" bldLvl="0" animBg="1"/>
      <p:bldP spid="16" grpId="0"/>
      <p:bldP spid="1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138619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09219" y="1275645"/>
            <a:ext cx="6825253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回到屋里去拿了一些面包渣和一支放大镜，并把面包渣放在那群蚂蚁的旁边，然后拿起放大镜仔细地观察了起来：只见领头的那只蚂蚁跑过来，然后又跟后边的蚂蚁碰了碰头上的触角，好像在说：“前边有一些好吃的，咱们把这些东西都搬回洞里去吧！”就这样，这些小蚂蚁把我放在那里的面包渣全部都搬回洞里去了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/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30213" y="2717955"/>
            <a:ext cx="109221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详写蚂蚁对话的过程。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164396" y="2734627"/>
            <a:ext cx="270552" cy="59397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流程图: 过程 17"/>
          <p:cNvSpPr/>
          <p:nvPr/>
        </p:nvSpPr>
        <p:spPr>
          <a:xfrm>
            <a:off x="7530689" y="2518375"/>
            <a:ext cx="1091736" cy="1575205"/>
          </a:xfrm>
          <a:prstGeom prst="flowChartProcess">
            <a:avLst/>
          </a:prstGeom>
          <a:grpFill/>
          <a:ln>
            <a:solidFill>
              <a:schemeClr val="accent6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77528" y="4866930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51" y="425950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277502" y="1411874"/>
            <a:ext cx="6430856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我还观察了蚂蚁是怎样搬东西的：要是小一点的东西，就让一只蚂蚁放在背上背；要是大一点的东西，就让几只蚂蚁一同放在背上背。</a:t>
            </a: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通过了今天的观察，我知道了蚂蚁是怎样对话和搬东西的了。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82335" y="735709"/>
            <a:ext cx="4369324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00" b="1" dirty="0" smtClean="0">
                <a:solidFill>
                  <a:srgbClr val="FF0000"/>
                </a:solidFill>
              </a:rPr>
              <a:t>略写蚂蚁搬东西。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4" name="下弧形箭头 13"/>
          <p:cNvSpPr/>
          <p:nvPr/>
        </p:nvSpPr>
        <p:spPr>
          <a:xfrm rot="16200000">
            <a:off x="7009327" y="1347397"/>
            <a:ext cx="1562876" cy="510960"/>
          </a:xfrm>
          <a:prstGeom prst="curvedUpArrow">
            <a:avLst>
              <a:gd name="adj1" fmla="val 25000"/>
              <a:gd name="adj2" fmla="val 50000"/>
              <a:gd name="adj3" fmla="val 48872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68564" y="3360040"/>
            <a:ext cx="6039794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r>
              <a:rPr lang="zh-CN" altLang="en-US" sz="2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这篇习作主要</a:t>
            </a:r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讲小作者观察蚂蚁的对话，蚂蚁搬东西等，了解了蚂蚁的一些生活习性，感受到观察的乐趣。</a:t>
            </a:r>
          </a:p>
        </p:txBody>
      </p:sp>
      <p:sp>
        <p:nvSpPr>
          <p:cNvPr id="16" name="流程图: 过程 15"/>
          <p:cNvSpPr/>
          <p:nvPr/>
        </p:nvSpPr>
        <p:spPr>
          <a:xfrm>
            <a:off x="1248923" y="3300500"/>
            <a:ext cx="6879554" cy="1177474"/>
          </a:xfrm>
          <a:prstGeom prst="flowChartProcess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流程图: 过程 16"/>
          <p:cNvSpPr/>
          <p:nvPr/>
        </p:nvSpPr>
        <p:spPr>
          <a:xfrm>
            <a:off x="4734162" y="735709"/>
            <a:ext cx="4017320" cy="458700"/>
          </a:xfrm>
          <a:prstGeom prst="flowChartProcess">
            <a:avLst/>
          </a:prstGeom>
          <a:grpFill/>
          <a:ln>
            <a:solidFill>
              <a:srgbClr val="00B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流程图: 终止 17"/>
          <p:cNvSpPr/>
          <p:nvPr/>
        </p:nvSpPr>
        <p:spPr>
          <a:xfrm>
            <a:off x="953125" y="3359564"/>
            <a:ext cx="7203454" cy="1059822"/>
          </a:xfrm>
          <a:prstGeom prst="flowChartTerminator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 bldLvl="0" animBg="1"/>
      <p:bldP spid="15" grpId="0"/>
      <p:bldP spid="16" grpId="0" bldLvl="0" animBg="1"/>
      <p:bldP spid="1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621" y="-17576"/>
            <a:ext cx="9159719" cy="51800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859</Words>
  <Application>Microsoft Office PowerPoint</Application>
  <PresentationFormat>全屏显示(16:9)</PresentationFormat>
  <Paragraphs>47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Arial</vt:lpstr>
      <vt:lpstr>宋体</vt:lpstr>
      <vt:lpstr>微软雅黑</vt:lpstr>
      <vt:lpstr>楷体</vt:lpstr>
      <vt:lpstr>Times New Roman</vt:lpstr>
      <vt:lpstr>黑体</vt:lpstr>
      <vt:lpstr>Calibri</vt:lpstr>
      <vt:lpstr>1_Office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/>
  <cp:revision>118</cp:revision>
  <dcterms:created xsi:type="dcterms:W3CDTF">2017-03-17T02:28:00Z</dcterms:created>
  <dcterms:modified xsi:type="dcterms:W3CDTF">2019-06-25T01:22:04Z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2052-10.8.2.6543</vt:lpwstr>
  </property>
</Properties>
</file>