
<file path=[Content_Types].xml><?xml version="1.0" encoding="utf-8"?>
<Types xmlns="http://schemas.openxmlformats.org/package/2006/content-types">
  <Default Extension="wav" ContentType="audio/x-wav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10.fntdata" ContentType="application/x-fontdata"/>
  <Override PartName="/ppt/fonts/font11.fntdata" ContentType="application/x-fontdata"/>
  <Override PartName="/ppt/fonts/font12.fntdata" ContentType="application/x-fontdata"/>
  <Override PartName="/ppt/fonts/font13.fntdata" ContentType="application/x-fontdata"/>
  <Override PartName="/ppt/fonts/font14.fntdata" ContentType="application/x-fontdata"/>
  <Override PartName="/ppt/fonts/font15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>
  <p:sldMasterIdLst>
    <p:sldMasterId id="2147483648" r:id="rId1"/>
  </p:sldMasterIdLst>
  <p:notesMasterIdLst>
    <p:notesMasterId r:id="rId4"/>
  </p:notesMasterIdLst>
  <p:handoutMasterIdLst>
    <p:handoutMasterId r:id="rId71"/>
  </p:handoutMasterIdLst>
  <p:sldIdLst>
    <p:sldId id="1408" r:id="rId3"/>
    <p:sldId id="523" r:id="rId5"/>
    <p:sldId id="1379" r:id="rId6"/>
    <p:sldId id="1560" r:id="rId7"/>
    <p:sldId id="1377" r:id="rId8"/>
    <p:sldId id="1378" r:id="rId9"/>
    <p:sldId id="1580" r:id="rId10"/>
    <p:sldId id="1370" r:id="rId11"/>
    <p:sldId id="1371" r:id="rId12"/>
    <p:sldId id="1372" r:id="rId13"/>
    <p:sldId id="1373" r:id="rId14"/>
    <p:sldId id="1520" r:id="rId15"/>
    <p:sldId id="1374" r:id="rId16"/>
    <p:sldId id="1375" r:id="rId17"/>
    <p:sldId id="1376" r:id="rId18"/>
    <p:sldId id="1467" r:id="rId19"/>
    <p:sldId id="1425" r:id="rId20"/>
    <p:sldId id="1387" r:id="rId21"/>
    <p:sldId id="1427" r:id="rId22"/>
    <p:sldId id="1019" r:id="rId23"/>
    <p:sldId id="1578" r:id="rId24"/>
    <p:sldId id="1020" r:id="rId25"/>
    <p:sldId id="1388" r:id="rId26"/>
    <p:sldId id="1579" r:id="rId27"/>
    <p:sldId id="1562" r:id="rId28"/>
    <p:sldId id="1396" r:id="rId29"/>
    <p:sldId id="1532" r:id="rId30"/>
    <p:sldId id="1533" r:id="rId31"/>
    <p:sldId id="1535" r:id="rId32"/>
    <p:sldId id="1534" r:id="rId33"/>
    <p:sldId id="1536" r:id="rId34"/>
    <p:sldId id="1538" r:id="rId35"/>
    <p:sldId id="1537" r:id="rId36"/>
    <p:sldId id="1509" r:id="rId37"/>
    <p:sldId id="1540" r:id="rId38"/>
    <p:sldId id="1541" r:id="rId39"/>
    <p:sldId id="1542" r:id="rId40"/>
    <p:sldId id="1543" r:id="rId41"/>
    <p:sldId id="1564" r:id="rId42"/>
    <p:sldId id="1544" r:id="rId43"/>
    <p:sldId id="1545" r:id="rId44"/>
    <p:sldId id="1384" r:id="rId45"/>
    <p:sldId id="1567" r:id="rId46"/>
    <p:sldId id="1539" r:id="rId47"/>
    <p:sldId id="1546" r:id="rId48"/>
    <p:sldId id="1547" r:id="rId49"/>
    <p:sldId id="1549" r:id="rId50"/>
    <p:sldId id="1565" r:id="rId51"/>
    <p:sldId id="1566" r:id="rId52"/>
    <p:sldId id="1551" r:id="rId53"/>
    <p:sldId id="1552" r:id="rId54"/>
    <p:sldId id="1571" r:id="rId55"/>
    <p:sldId id="1572" r:id="rId56"/>
    <p:sldId id="1570" r:id="rId57"/>
    <p:sldId id="1573" r:id="rId58"/>
    <p:sldId id="1574" r:id="rId59"/>
    <p:sldId id="1575" r:id="rId60"/>
    <p:sldId id="1576" r:id="rId61"/>
    <p:sldId id="1577" r:id="rId62"/>
    <p:sldId id="1569" r:id="rId63"/>
    <p:sldId id="1516" r:id="rId64"/>
    <p:sldId id="1517" r:id="rId65"/>
    <p:sldId id="1365" r:id="rId66"/>
    <p:sldId id="1460" r:id="rId67"/>
    <p:sldId id="1358" r:id="rId68"/>
    <p:sldId id="1559" r:id="rId69"/>
    <p:sldId id="1406" r:id="rId70"/>
  </p:sldIdLst>
  <p:sldSz cx="9144000" cy="5143500" type="screen16x9"/>
  <p:notesSz cx="6858000" cy="9144000"/>
  <p:embeddedFontLst>
    <p:embeddedFont>
      <p:font typeface="楷体" pitchFamily="49" charset="-122"/>
      <p:regular r:id="rId75"/>
    </p:embeddedFont>
    <p:embeddedFont>
      <p:font typeface="微软雅黑" pitchFamily="34" charset="-122"/>
      <p:regular r:id="rId76"/>
      <p:bold r:id="rId77"/>
    </p:embeddedFont>
    <p:embeddedFont>
      <p:font typeface="黑体" charset="-122"/>
      <p:regular r:id="rId78"/>
    </p:embeddedFont>
    <p:embeddedFont>
      <p:font typeface="Calibri" pitchFamily="34" charset="0"/>
      <p:regular r:id="rId79"/>
      <p:bold r:id="rId80"/>
      <p:italic r:id="rId81"/>
      <p:boldItalic r:id="rId82"/>
    </p:embeddedFont>
    <p:embeddedFont>
      <p:font typeface="汉语拼音" pitchFamily="34" charset="0"/>
      <p:regular r:id="rId83"/>
    </p:embeddedFont>
    <p:embeddedFont>
      <p:font typeface="幼圆" pitchFamily="49" charset="-122"/>
      <p:regular r:id="rId84"/>
    </p:embeddedFont>
    <p:embeddedFont>
      <p:font typeface="华文楷体" pitchFamily="2" charset="-122"/>
      <p:regular r:id="rId85"/>
    </p:embeddedFont>
    <p:embeddedFont>
      <p:font typeface="Segoe UI" pitchFamily="34" charset="0"/>
      <p:regular r:id="rId86"/>
      <p:bold r:id="rId87"/>
      <p:italic r:id="rId88"/>
      <p:boldItalic r:id="rId89"/>
    </p:embeddedFont>
  </p:embeddedFont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0000"/>
    <a:srgbClr val="FF97FF"/>
    <a:srgbClr val="15F32A"/>
    <a:srgbClr val="F074C7"/>
    <a:srgbClr val="3FA357"/>
    <a:srgbClr val="FF66FF"/>
    <a:srgbClr val="2060BE"/>
    <a:srgbClr val="CAFAFE"/>
    <a:srgbClr val="99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855" autoAdjust="0"/>
    <p:restoredTop sz="92857" autoAdjust="0"/>
  </p:normalViewPr>
  <p:slideViewPr>
    <p:cSldViewPr>
      <p:cViewPr>
        <p:scale>
          <a:sx n="90" d="100"/>
          <a:sy n="90" d="100"/>
        </p:scale>
        <p:origin x="-2430" y="-918"/>
      </p:cViewPr>
      <p:guideLst>
        <p:guide orient="horz" pos="3162"/>
        <p:guide pos="5759"/>
      </p:guideLst>
    </p:cSldViewPr>
  </p:slideViewPr>
  <p:outlineViewPr>
    <p:cViewPr>
      <p:scale>
        <a:sx n="33" d="100"/>
        <a:sy n="33" d="100"/>
      </p:scale>
      <p:origin x="0" y="112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2814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3033"/>
        <p:guide pos="222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9" Type="http://schemas.openxmlformats.org/officeDocument/2006/relationships/font" Target="fonts/font15.fntdata"/><Relationship Id="rId88" Type="http://schemas.openxmlformats.org/officeDocument/2006/relationships/font" Target="fonts/font14.fntdata"/><Relationship Id="rId87" Type="http://schemas.openxmlformats.org/officeDocument/2006/relationships/font" Target="fonts/font13.fntdata"/><Relationship Id="rId86" Type="http://schemas.openxmlformats.org/officeDocument/2006/relationships/font" Target="fonts/font12.fntdata"/><Relationship Id="rId85" Type="http://schemas.openxmlformats.org/officeDocument/2006/relationships/font" Target="fonts/font11.fntdata"/><Relationship Id="rId84" Type="http://schemas.openxmlformats.org/officeDocument/2006/relationships/font" Target="fonts/font10.fntdata"/><Relationship Id="rId83" Type="http://schemas.openxmlformats.org/officeDocument/2006/relationships/font" Target="fonts/font9.fntdata"/><Relationship Id="rId82" Type="http://schemas.openxmlformats.org/officeDocument/2006/relationships/font" Target="fonts/font8.fntdata"/><Relationship Id="rId81" Type="http://schemas.openxmlformats.org/officeDocument/2006/relationships/font" Target="fonts/font7.fntdata"/><Relationship Id="rId80" Type="http://schemas.openxmlformats.org/officeDocument/2006/relationships/font" Target="fonts/font6.fntdata"/><Relationship Id="rId8" Type="http://schemas.openxmlformats.org/officeDocument/2006/relationships/slide" Target="slides/slide5.xml"/><Relationship Id="rId79" Type="http://schemas.openxmlformats.org/officeDocument/2006/relationships/font" Target="fonts/font5.fntdata"/><Relationship Id="rId78" Type="http://schemas.openxmlformats.org/officeDocument/2006/relationships/font" Target="fonts/font4.fntdata"/><Relationship Id="rId77" Type="http://schemas.openxmlformats.org/officeDocument/2006/relationships/font" Target="fonts/font3.fntdata"/><Relationship Id="rId76" Type="http://schemas.openxmlformats.org/officeDocument/2006/relationships/font" Target="fonts/font2.fntdata"/><Relationship Id="rId75" Type="http://schemas.openxmlformats.org/officeDocument/2006/relationships/font" Target="fonts/font1.fntdata"/><Relationship Id="rId74" Type="http://schemas.openxmlformats.org/officeDocument/2006/relationships/tableStyles" Target="tableStyles.xml"/><Relationship Id="rId73" Type="http://schemas.openxmlformats.org/officeDocument/2006/relationships/viewProps" Target="viewProps.xml"/><Relationship Id="rId72" Type="http://schemas.openxmlformats.org/officeDocument/2006/relationships/presProps" Target="presProps.xml"/><Relationship Id="rId71" Type="http://schemas.openxmlformats.org/officeDocument/2006/relationships/handoutMaster" Target="handoutMasters/handoutMaster1.xml"/><Relationship Id="rId70" Type="http://schemas.openxmlformats.org/officeDocument/2006/relationships/slide" Target="slides/slide67.xml"/><Relationship Id="rId7" Type="http://schemas.openxmlformats.org/officeDocument/2006/relationships/slide" Target="slides/slide4.xml"/><Relationship Id="rId69" Type="http://schemas.openxmlformats.org/officeDocument/2006/relationships/slide" Target="slides/slide66.xml"/><Relationship Id="rId68" Type="http://schemas.openxmlformats.org/officeDocument/2006/relationships/slide" Target="slides/slide65.xml"/><Relationship Id="rId67" Type="http://schemas.openxmlformats.org/officeDocument/2006/relationships/slide" Target="slides/slide64.xml"/><Relationship Id="rId66" Type="http://schemas.openxmlformats.org/officeDocument/2006/relationships/slide" Target="slides/slide63.xml"/><Relationship Id="rId65" Type="http://schemas.openxmlformats.org/officeDocument/2006/relationships/slide" Target="slides/slide62.xml"/><Relationship Id="rId64" Type="http://schemas.openxmlformats.org/officeDocument/2006/relationships/slide" Target="slides/slide61.xml"/><Relationship Id="rId63" Type="http://schemas.openxmlformats.org/officeDocument/2006/relationships/slide" Target="slides/slide60.xml"/><Relationship Id="rId62" Type="http://schemas.openxmlformats.org/officeDocument/2006/relationships/slide" Target="slides/slide59.xml"/><Relationship Id="rId61" Type="http://schemas.openxmlformats.org/officeDocument/2006/relationships/slide" Target="slides/slide58.xml"/><Relationship Id="rId60" Type="http://schemas.openxmlformats.org/officeDocument/2006/relationships/slide" Target="slides/slide57.xml"/><Relationship Id="rId6" Type="http://schemas.openxmlformats.org/officeDocument/2006/relationships/slide" Target="slides/slide3.xml"/><Relationship Id="rId59" Type="http://schemas.openxmlformats.org/officeDocument/2006/relationships/slide" Target="slides/slide56.xml"/><Relationship Id="rId58" Type="http://schemas.openxmlformats.org/officeDocument/2006/relationships/slide" Target="slides/slide55.xml"/><Relationship Id="rId57" Type="http://schemas.openxmlformats.org/officeDocument/2006/relationships/slide" Target="slides/slide54.xml"/><Relationship Id="rId56" Type="http://schemas.openxmlformats.org/officeDocument/2006/relationships/slide" Target="slides/slide53.xml"/><Relationship Id="rId55" Type="http://schemas.openxmlformats.org/officeDocument/2006/relationships/slide" Target="slides/slide52.xml"/><Relationship Id="rId54" Type="http://schemas.openxmlformats.org/officeDocument/2006/relationships/slide" Target="slides/slide51.xml"/><Relationship Id="rId53" Type="http://schemas.openxmlformats.org/officeDocument/2006/relationships/slide" Target="slides/slide50.xml"/><Relationship Id="rId52" Type="http://schemas.openxmlformats.org/officeDocument/2006/relationships/slide" Target="slides/slide49.xml"/><Relationship Id="rId51" Type="http://schemas.openxmlformats.org/officeDocument/2006/relationships/slide" Target="slides/slide48.xml"/><Relationship Id="rId50" Type="http://schemas.openxmlformats.org/officeDocument/2006/relationships/slide" Target="slides/slide47.xml"/><Relationship Id="rId5" Type="http://schemas.openxmlformats.org/officeDocument/2006/relationships/slide" Target="slides/slide2.xml"/><Relationship Id="rId49" Type="http://schemas.openxmlformats.org/officeDocument/2006/relationships/slide" Target="slides/slide46.xml"/><Relationship Id="rId48" Type="http://schemas.openxmlformats.org/officeDocument/2006/relationships/slide" Target="slides/slide45.xml"/><Relationship Id="rId47" Type="http://schemas.openxmlformats.org/officeDocument/2006/relationships/slide" Target="slides/slide44.xml"/><Relationship Id="rId46" Type="http://schemas.openxmlformats.org/officeDocument/2006/relationships/slide" Target="slides/slide43.xml"/><Relationship Id="rId45" Type="http://schemas.openxmlformats.org/officeDocument/2006/relationships/slide" Target="slides/slide42.xml"/><Relationship Id="rId44" Type="http://schemas.openxmlformats.org/officeDocument/2006/relationships/slide" Target="slides/slide41.xml"/><Relationship Id="rId43" Type="http://schemas.openxmlformats.org/officeDocument/2006/relationships/slide" Target="slides/slide40.xml"/><Relationship Id="rId42" Type="http://schemas.openxmlformats.org/officeDocument/2006/relationships/slide" Target="slides/slide39.xml"/><Relationship Id="rId41" Type="http://schemas.openxmlformats.org/officeDocument/2006/relationships/slide" Target="slides/slide38.xml"/><Relationship Id="rId40" Type="http://schemas.openxmlformats.org/officeDocument/2006/relationships/slide" Target="slides/slide37.xml"/><Relationship Id="rId4" Type="http://schemas.openxmlformats.org/officeDocument/2006/relationships/notesMaster" Target="notesMasters/notesMaster1.xml"/><Relationship Id="rId39" Type="http://schemas.openxmlformats.org/officeDocument/2006/relationships/slide" Target="slides/slide36.xml"/><Relationship Id="rId38" Type="http://schemas.openxmlformats.org/officeDocument/2006/relationships/slide" Target="slides/slide35.xml"/><Relationship Id="rId37" Type="http://schemas.openxmlformats.org/officeDocument/2006/relationships/slide" Target="slides/slide34.xml"/><Relationship Id="rId36" Type="http://schemas.openxmlformats.org/officeDocument/2006/relationships/slide" Target="slides/slide33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Tm="0">
    <p:fade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.png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image" Target="../media/image3.png"/><Relationship Id="rId10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1" y="92978"/>
            <a:ext cx="2771800" cy="276999"/>
            <a:chOff x="1" y="92978"/>
            <a:chExt cx="2771800" cy="276999"/>
          </a:xfrm>
        </p:grpSpPr>
        <p:sp>
          <p:nvSpPr>
            <p:cNvPr id="5" name="矩形 4"/>
            <p:cNvSpPr/>
            <p:nvPr userDrawn="1"/>
          </p:nvSpPr>
          <p:spPr>
            <a:xfrm flipH="1">
              <a:off x="1" y="123478"/>
              <a:ext cx="2771800" cy="216000"/>
            </a:xfrm>
            <a:prstGeom prst="rect">
              <a:avLst/>
            </a:prstGeom>
            <a:gradFill flip="none" rotWithShape="1">
              <a:gsLst>
                <a:gs pos="40000">
                  <a:schemeClr val="accent5">
                    <a:lumMod val="60000"/>
                    <a:lumOff val="40000"/>
                  </a:schemeClr>
                </a:gs>
                <a:gs pos="97000">
                  <a:schemeClr val="bg1">
                    <a:alpha val="0"/>
                  </a:schemeClr>
                </a:gs>
                <a:gs pos="70000">
                  <a:schemeClr val="accent5">
                    <a:lumMod val="40000"/>
                    <a:lumOff val="60000"/>
                    <a:alpha val="76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6" name="文本框 10"/>
            <p:cNvSpPr txBox="1"/>
            <p:nvPr userDrawn="1"/>
          </p:nvSpPr>
          <p:spPr>
            <a:xfrm>
              <a:off x="193237" y="92978"/>
              <a:ext cx="133882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1200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11</a:t>
              </a:r>
              <a:r>
                <a:rPr kumimoji="1" lang="zh-CN" altLang="en-US" sz="1200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   蟋蟀的住宅</a:t>
              </a:r>
              <a:endParaRPr kumimoji="1" lang="en-US" altLang="zh-CN" sz="1200" dirty="0" smtClean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pic>
        <p:nvPicPr>
          <p:cNvPr id="7" name="Picture 2" descr="C:\Users\Administrator\Desktop\F.png"/>
          <p:cNvPicPr>
            <a:picLocks noChangeAspect="1" noChangeArrowheads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53" y="3290296"/>
            <a:ext cx="9080351" cy="1853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C:\Users\Administrator\Desktop\tt.png"/>
          <p:cNvPicPr>
            <a:picLocks noChangeAspect="1" noChangeArrowheads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898879">
            <a:off x="-86944" y="4376468"/>
            <a:ext cx="995307" cy="7529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C:\Users\Administrator\Desktop\tt.png"/>
          <p:cNvPicPr>
            <a:picLocks noChangeAspect="1" noChangeArrowheads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701121" flipH="1">
            <a:off x="7943086" y="4509032"/>
            <a:ext cx="726864" cy="5498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9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5.png"/><Relationship Id="rId3" Type="http://schemas.microsoft.com/office/2007/relationships/media" Target="file:///E:\&#25945;&#26696;&#39033;&#30446;\&#26032;&#37096;&#32534;&#35821;&#25991;4&#19978;\&#35821;&#25991;&#22235;&#24180;&#32423;&#19978;&#20876;\3&#25945;&#23398;&#35838;&#20214;\&#31532;3&#21333;&#20803;\11%20&#34763;&#34752;&#30340;&#20303;&#23429;\&#34763;&#34752;&#30340;&#21483;&#22768;&#8212;&#33258;&#25293;&#8212;&#35270;&#39057;&#39640;&#28165;&#22312;&#32447;&#35266;&#30475;-&#20248;&#37239;.mp3" TargetMode="External"/><Relationship Id="rId2" Type="http://schemas.openxmlformats.org/officeDocument/2006/relationships/audio" Target="file:///E:\&#25945;&#26696;&#39033;&#30446;\&#26032;&#37096;&#32534;&#35821;&#25991;4&#19978;\&#35821;&#25991;&#22235;&#24180;&#32423;&#19978;&#20876;\3&#25945;&#23398;&#35838;&#20214;\&#31532;3&#21333;&#20803;\11%20&#34763;&#34752;&#30340;&#20303;&#23429;\&#34763;&#34752;&#30340;&#21483;&#22768;&#8212;&#33258;&#25293;&#8212;&#35270;&#39057;&#39640;&#28165;&#22312;&#32447;&#35266;&#30475;-&#20248;&#37239;.mp3" TargetMode="External"/><Relationship Id="rId1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8.xml"/><Relationship Id="rId3" Type="http://schemas.openxmlformats.org/officeDocument/2006/relationships/slide" Target="slide25.xml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8.jpeg"/><Relationship Id="rId1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.xml"/><Relationship Id="rId5" Type="http://schemas.openxmlformats.org/officeDocument/2006/relationships/slideLayout" Target="../slideLayouts/slideLayout5.xml"/><Relationship Id="rId4" Type="http://schemas.openxmlformats.org/officeDocument/2006/relationships/image" Target="../media/image12.png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hyperlink" Target="&#19971;&#24425;-&#35838;&#25991;&#26391;&#35835;-&#20154;&#22235;&#19978;-11.&#34763;&#34752;&#30340;&#20303;&#23429;.mp4" TargetMode="Externa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11.png"/><Relationship Id="rId1" Type="http://schemas.openxmlformats.org/officeDocument/2006/relationships/hyperlink" Target="&#29983;&#23383;&#35270;&#39057;-&#20154;&#22235;&#19978;-11.&#34763;&#34752;&#30340;&#20303;&#23429;.mp4" TargetMode="Externa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7.jpeg"/><Relationship Id="rId1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9.jpeg"/><Relationship Id="rId1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4.jpeg"/><Relationship Id="rId1" Type="http://schemas.openxmlformats.org/officeDocument/2006/relationships/image" Target="../media/image23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5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hyperlink" Target="&#19971;&#24425;-&#23383;&#35789;&#21548;&#20889;-&#20154;&#22235;&#19978;-11.&#34763;&#34752;&#30340;&#20303;&#23429;.mp4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7.png"/><Relationship Id="rId1" Type="http://schemas.openxmlformats.org/officeDocument/2006/relationships/image" Target="../media/image28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0.png"/><Relationship Id="rId1" Type="http://schemas.openxmlformats.org/officeDocument/2006/relationships/image" Target="../media/image29.png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image" Target="../media/image31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4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0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5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6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7.jpe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8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8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9.jpe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1.png"/><Relationship Id="rId1" Type="http://schemas.openxmlformats.org/officeDocument/2006/relationships/image" Target="../media/image40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2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3.jpeg"/><Relationship Id="rId1" Type="http://schemas.openxmlformats.org/officeDocument/2006/relationships/image" Target="../media/image30.pn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0.pn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4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5.jpe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0.pn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6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0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audio" Target="../media/audio1.wav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0.pn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30.pn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47.jpe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8.jpeg"/><Relationship Id="rId1" Type="http://schemas.openxmlformats.org/officeDocument/2006/relationships/image" Target="../media/image30.pn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0.png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9.pn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0.pn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1.pn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2.png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1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8662" y="1071552"/>
            <a:ext cx="7125941" cy="1915909"/>
          </a:xfrm>
          <a:prstGeom prst="rect">
            <a:avLst/>
          </a:prstGeom>
          <a:solidFill>
            <a:schemeClr val="accent3">
              <a:lumMod val="60000"/>
              <a:lumOff val="40000"/>
              <a:alpha val="76000"/>
            </a:schemeClr>
          </a:solidFill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昆虫的世界非常奇妙，有一种昆虫常常给我们带来美妙的歌曲，它是什么？</a:t>
            </a:r>
            <a:r>
              <a:rPr lang="zh-CN" altLang="en-US" sz="30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（点击）</a:t>
            </a:r>
            <a:r>
              <a:rPr lang="zh-CN" altLang="en-US" sz="3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它不但歌声动听，还有一样东西也特别出名，是什么？</a:t>
            </a:r>
            <a:endParaRPr lang="zh-CN" altLang="en-US" sz="30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000364" y="2428874"/>
            <a:ext cx="288893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（蟋蟀的住宅）</a:t>
            </a:r>
            <a:endParaRPr lang="zh-CN" altLang="en-US" sz="30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4" name="蟋蟀的叫声—自拍—视频高清在线观看-优酷.mp3">
            <a:hlinkClick r:id="" action="ppaction://media"/>
          </p:cNvPr>
          <p:cNvPicPr>
            <a:picLocks noRot="1"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link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8054603" y="1546124"/>
            <a:ext cx="519114" cy="51911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63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>
                <p:cTn id="14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6350" y="10160"/>
            <a:ext cx="9135745" cy="5116830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-36512" y="151611"/>
            <a:ext cx="2771800" cy="276999"/>
            <a:chOff x="-36512" y="153020"/>
            <a:chExt cx="2771800" cy="276999"/>
          </a:xfrm>
        </p:grpSpPr>
        <p:sp>
          <p:nvSpPr>
            <p:cNvPr id="9" name="矩形 8"/>
            <p:cNvSpPr/>
            <p:nvPr/>
          </p:nvSpPr>
          <p:spPr>
            <a:xfrm flipH="1">
              <a:off x="-36512" y="159510"/>
              <a:ext cx="2771800" cy="252000"/>
            </a:xfrm>
            <a:prstGeom prst="rect">
              <a:avLst/>
            </a:prstGeom>
            <a:gradFill flip="none" rotWithShape="1">
              <a:gsLst>
                <a:gs pos="40000">
                  <a:schemeClr val="bg1"/>
                </a:gs>
                <a:gs pos="99000">
                  <a:schemeClr val="bg1">
                    <a:alpha val="0"/>
                  </a:schemeClr>
                </a:gs>
                <a:gs pos="77000">
                  <a:schemeClr val="bg1">
                    <a:alpha val="59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2" name="文本框 1"/>
            <p:cNvSpPr txBox="1"/>
            <p:nvPr/>
          </p:nvSpPr>
          <p:spPr>
            <a:xfrm>
              <a:off x="161281" y="153020"/>
              <a:ext cx="2185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1200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人教版  </a:t>
              </a:r>
              <a:r>
                <a:rPr kumimoji="1" lang="zh-CN" altLang="en-US" sz="1200" dirty="0">
                  <a:latin typeface="黑体" panose="02010609060101010101" pitchFamily="49" charset="-122"/>
                  <a:ea typeface="黑体" panose="02010609060101010101" pitchFamily="49" charset="-122"/>
                </a:rPr>
                <a:t>语文  </a:t>
              </a:r>
              <a:r>
                <a:rPr kumimoji="1" lang="zh-CN" altLang="en-US" sz="1200" dirty="0" smtClean="0">
                  <a:latin typeface="黑体" panose="02010609060101010101" pitchFamily="49" charset="-122"/>
                  <a:ea typeface="黑体" panose="02010609060101010101" pitchFamily="49" charset="-122"/>
                </a:rPr>
                <a:t>四年级  上册</a:t>
              </a:r>
              <a:endParaRPr kumimoji="1" lang="zh-CN" altLang="en-US" sz="1200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2897" y="4238670"/>
            <a:ext cx="1629583" cy="3786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2897" y="4630648"/>
            <a:ext cx="1629583" cy="3786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6" name="文本框 15">
            <a:hlinkClick r:id="" action="ppaction://hlinkshowjump?jump=nextslide"/>
          </p:cNvPr>
          <p:cNvSpPr txBox="1"/>
          <p:nvPr/>
        </p:nvSpPr>
        <p:spPr>
          <a:xfrm>
            <a:off x="7275010" y="4227934"/>
            <a:ext cx="12314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000" dirty="0">
                <a:solidFill>
                  <a:schemeClr val="bg1"/>
                </a:solidFill>
              </a:rPr>
              <a:t>第一课时</a:t>
            </a:r>
            <a:endParaRPr kumimoji="1"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17" name="文本框 14">
            <a:hlinkClick r:id="rId3" action="ppaction://hlinksldjump"/>
          </p:cNvPr>
          <p:cNvSpPr txBox="1"/>
          <p:nvPr/>
        </p:nvSpPr>
        <p:spPr>
          <a:xfrm>
            <a:off x="7275010" y="4619912"/>
            <a:ext cx="12314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000" dirty="0">
                <a:solidFill>
                  <a:schemeClr val="bg1"/>
                </a:solidFill>
              </a:rPr>
              <a:t>第二课时</a:t>
            </a:r>
            <a:endParaRPr kumimoji="1"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14" name="TextBox 48"/>
          <p:cNvSpPr txBox="1"/>
          <p:nvPr/>
        </p:nvSpPr>
        <p:spPr>
          <a:xfrm>
            <a:off x="1857356" y="1357304"/>
            <a:ext cx="4857784" cy="854080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  <a:effectLst>
            <a:softEdge rad="31750"/>
          </a:effectLst>
        </p:spPr>
        <p:txBody>
          <a:bodyPr wrap="square" lIns="68580" tIns="34290" rIns="68580" bIns="34290" rtlCol="0">
            <a:spAutoFit/>
          </a:bodyPr>
          <a:lstStyle/>
          <a:p>
            <a:r>
              <a:rPr lang="en-US" altLang="zh-CN" sz="51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-简" panose="02010600040101010101" pitchFamily="2" charset="-122"/>
                <a:ea typeface="楷体-简" panose="02010600040101010101" pitchFamily="2" charset="-122"/>
              </a:rPr>
              <a:t>11  </a:t>
            </a:r>
            <a:r>
              <a:rPr lang="zh-CN" altLang="en-US" sz="5100" b="1" dirty="0" smtClean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楷体-简" panose="02010600040101010101" pitchFamily="2" charset="-122"/>
                <a:ea typeface="楷体-简" panose="02010600040101010101" pitchFamily="2" charset="-122"/>
              </a:rPr>
              <a:t>蟋蟀的住宅</a:t>
            </a:r>
            <a:endParaRPr lang="zh-CN" altLang="zh-CN" sz="5100" b="1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楷体-简" panose="02010600040101010101" pitchFamily="2" charset="-122"/>
              <a:ea typeface="楷体-简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746" y="509347"/>
            <a:ext cx="1629583" cy="3786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文本框 11"/>
          <p:cNvSpPr txBox="1"/>
          <p:nvPr/>
        </p:nvSpPr>
        <p:spPr>
          <a:xfrm>
            <a:off x="243917" y="484216"/>
            <a:ext cx="12314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000" dirty="0">
                <a:solidFill>
                  <a:schemeClr val="bg1"/>
                </a:solidFill>
              </a:rPr>
              <a:t>第一课时</a:t>
            </a:r>
            <a:endParaRPr kumimoji="1"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7" name="椭圆 6"/>
          <p:cNvSpPr/>
          <p:nvPr/>
        </p:nvSpPr>
        <p:spPr>
          <a:xfrm>
            <a:off x="643255" y="1078865"/>
            <a:ext cx="2214880" cy="2772410"/>
          </a:xfrm>
          <a:prstGeom prst="ellipse">
            <a:avLst/>
          </a:prstGeom>
          <a:blipFill>
            <a:blip r:embed="rId2" cstate="print"/>
            <a:stretch>
              <a:fillRect/>
            </a:stretch>
          </a:blip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3333527" y="907021"/>
            <a:ext cx="5357818" cy="1198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   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法国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著名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昆虫学家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、文学家。被世人称为“昆虫界的荷马”，昆虫界的“维吉尔”。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276600" y="2211705"/>
            <a:ext cx="5343525" cy="15684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由于</a:t>
            </a:r>
            <a:r>
              <a:rPr lang="en-US" altLang="zh-CN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《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昆虫记</a:t>
            </a:r>
            <a:r>
              <a:rPr lang="en-US" altLang="zh-CN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》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中精确地记录了法布尔进行的试验，揭开了昆虫生命与生活习惯中的许多秘密，达尔文称法布尔为“无法效仿的观察家”。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77360" y="857238"/>
            <a:ext cx="14157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法布尔：</a:t>
            </a:r>
            <a:endParaRPr lang="zh-CN" altLang="en-US" sz="24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1091" y="988947"/>
            <a:ext cx="4972997" cy="31076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蟋蟀</a:t>
            </a:r>
            <a:r>
              <a:rPr lang="zh-CN" altLang="en-US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也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叫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蛐蛐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。身体较小，呈黑褐色，触角很长，善于跳跃。雄性好斗</a:t>
            </a:r>
            <a:r>
              <a:rPr lang="en-US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两翅摩擦发声。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生活在土穴、砖瓦碎石的下面或杂草中</a:t>
            </a:r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，主要在夜间活动。吃植物的根、茎、叶及种子，对农作物有害。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Freeform 5"/>
          <p:cNvSpPr/>
          <p:nvPr/>
        </p:nvSpPr>
        <p:spPr bwMode="auto">
          <a:xfrm rot="5400000">
            <a:off x="5699963" y="1215395"/>
            <a:ext cx="2700000" cy="2700000"/>
          </a:xfrm>
          <a:prstGeom prst="ellipse">
            <a:avLst/>
          </a:prstGeom>
          <a:solidFill>
            <a:schemeClr val="accent6">
              <a:lumMod val="75000"/>
            </a:schemeClr>
          </a:solid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6" name="Freeform 5"/>
          <p:cNvSpPr/>
          <p:nvPr/>
        </p:nvSpPr>
        <p:spPr bwMode="auto">
          <a:xfrm rot="5400000">
            <a:off x="5833734" y="1349166"/>
            <a:ext cx="2432457" cy="2432457"/>
          </a:xfrm>
          <a:prstGeom prst="ellipse">
            <a:avLst/>
          </a:prstGeom>
          <a:solidFill>
            <a:schemeClr val="bg1"/>
          </a:solidFill>
          <a:ln w="31750">
            <a:noFill/>
          </a:ln>
          <a:effectLst/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7" name="椭圆 6"/>
          <p:cNvSpPr/>
          <p:nvPr/>
        </p:nvSpPr>
        <p:spPr>
          <a:xfrm>
            <a:off x="6068257" y="1590651"/>
            <a:ext cx="1963412" cy="1949489"/>
          </a:xfrm>
          <a:prstGeom prst="ellipse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5875">
            <a:solidFill>
              <a:srgbClr val="00B050"/>
            </a:solidFill>
          </a:ln>
          <a:effectLst/>
        </p:spPr>
        <p:txBody>
          <a:bodyPr vert="horz" wrap="square" lIns="68580" tIns="34290" rIns="68580" bIns="3429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/>
          <p:cNvSpPr/>
          <p:nvPr/>
        </p:nvSpPr>
        <p:spPr>
          <a:xfrm>
            <a:off x="2214546" y="1142990"/>
            <a:ext cx="1173201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zhái</a:t>
            </a:r>
            <a:endParaRPr lang="zh-CN" altLang="en-US" sz="3000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491880" y="1183579"/>
            <a:ext cx="1285884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yǐn</a:t>
            </a:r>
            <a:endParaRPr lang="zh-CN" altLang="en-US" sz="3000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331640" y="2493053"/>
            <a:ext cx="1009422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shèn</a:t>
            </a:r>
            <a:endParaRPr lang="zh-CN" altLang="en-US" sz="3000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6993520" y="2499742"/>
            <a:ext cx="1178880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jué</a:t>
            </a:r>
            <a:endParaRPr lang="zh-CN" altLang="en-US" sz="3000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1475086" y="3547303"/>
            <a:ext cx="1059464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sōu</a:t>
            </a:r>
            <a:endParaRPr lang="zh-CN" altLang="en-US" sz="3000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50" name="TextBox 11"/>
          <p:cNvSpPr txBox="1">
            <a:spLocks noChangeArrowheads="1"/>
          </p:cNvSpPr>
          <p:nvPr/>
        </p:nvSpPr>
        <p:spPr bwMode="auto">
          <a:xfrm>
            <a:off x="505294" y="1510576"/>
            <a:ext cx="1121491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dirty="0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我会认</a:t>
            </a:r>
            <a:endParaRPr lang="zh-CN" altLang="en-US" sz="2400" b="1" dirty="0"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1" name="矩形 50"/>
          <p:cNvSpPr/>
          <p:nvPr/>
        </p:nvSpPr>
        <p:spPr>
          <a:xfrm>
            <a:off x="1524285" y="1582624"/>
            <a:ext cx="36000" cy="324000"/>
          </a:xfrm>
          <a:prstGeom prst="rect">
            <a:avLst/>
          </a:prstGeom>
          <a:gradFill flip="none" rotWithShape="1">
            <a:gsLst>
              <a:gs pos="14000">
                <a:schemeClr val="bg1"/>
              </a:gs>
              <a:gs pos="76000">
                <a:schemeClr val="bg1"/>
              </a:gs>
              <a:gs pos="5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2" name="矩形 51"/>
          <p:cNvSpPr/>
          <p:nvPr/>
        </p:nvSpPr>
        <p:spPr>
          <a:xfrm>
            <a:off x="525663" y="1582624"/>
            <a:ext cx="36000" cy="324000"/>
          </a:xfrm>
          <a:prstGeom prst="rect">
            <a:avLst/>
          </a:prstGeom>
          <a:gradFill flip="none" rotWithShape="1">
            <a:gsLst>
              <a:gs pos="14000">
                <a:schemeClr val="bg1"/>
              </a:gs>
              <a:gs pos="76000">
                <a:schemeClr val="bg1"/>
              </a:gs>
              <a:gs pos="5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33" name="文本框 14">
            <a:hlinkClick r:id="rId1" action="ppaction://hlinkfile"/>
          </p:cNvPr>
          <p:cNvSpPr txBox="1"/>
          <p:nvPr/>
        </p:nvSpPr>
        <p:spPr>
          <a:xfrm>
            <a:off x="653667" y="422324"/>
            <a:ext cx="4033837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朗读课文 扫清障碍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3018" y="603851"/>
            <a:ext cx="351070" cy="380165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57708">
            <a:off x="4408959" y="550061"/>
            <a:ext cx="335134" cy="472337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041" y="489080"/>
            <a:ext cx="366860" cy="456339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2357422" y="1500180"/>
            <a:ext cx="69342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宅</a:t>
            </a:r>
            <a:endParaRPr lang="zh-CN" altLang="en-US" sz="40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785918" y="1500180"/>
            <a:ext cx="69342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住</a:t>
            </a:r>
            <a:endParaRPr lang="zh-CN" altLang="en-US" sz="40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3491880" y="1500180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隐</a:t>
            </a:r>
            <a:endParaRPr lang="zh-CN" altLang="en-US" sz="40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989096" y="1500180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蔽</a:t>
            </a:r>
            <a:endParaRPr lang="zh-CN" altLang="en-US" sz="40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435438" y="2887586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慎</a:t>
            </a:r>
            <a:endParaRPr lang="zh-CN" altLang="en-US" sz="40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979712" y="2887586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重</a:t>
            </a:r>
            <a:endParaRPr lang="zh-CN" altLang="en-US" sz="40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6974707" y="2822837"/>
            <a:ext cx="69342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掘</a:t>
            </a:r>
            <a:endParaRPr lang="zh-CN" altLang="en-US" sz="40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458218" y="2832527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挖</a:t>
            </a:r>
            <a:endParaRPr lang="zh-CN" altLang="en-US" sz="40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403648" y="3863904"/>
            <a:ext cx="69342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搜</a:t>
            </a:r>
            <a:endParaRPr lang="zh-CN" altLang="en-US" sz="40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975152" y="3863904"/>
            <a:ext cx="693420" cy="70675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索</a:t>
            </a:r>
            <a:endParaRPr lang="zh-CN" altLang="en-US" sz="40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926340" y="1488780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毫</a:t>
            </a:r>
            <a:endParaRPr lang="zh-CN" altLang="en-US" sz="40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435930" y="1488780"/>
            <a:ext cx="172835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不可惜</a:t>
            </a:r>
            <a:endParaRPr lang="zh-CN" altLang="en-US" sz="40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357789" y="2816343"/>
            <a:ext cx="69762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良</a:t>
            </a:r>
            <a:endParaRPr lang="zh-CN" altLang="en-US" sz="40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4786285" y="2816343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优</a:t>
            </a:r>
            <a:endParaRPr lang="zh-CN" altLang="en-US" sz="40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3228688" y="3863904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倾</a:t>
            </a:r>
            <a:endParaRPr lang="zh-CN" altLang="en-US" sz="40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728754" y="3863904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斜</a:t>
            </a:r>
            <a:endParaRPr lang="zh-CN" altLang="en-US" sz="40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3584738" y="2887586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址</a:t>
            </a:r>
            <a:endParaRPr lang="zh-CN" altLang="en-US" sz="40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106902" y="2887586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住</a:t>
            </a:r>
            <a:endParaRPr lang="zh-CN" altLang="en-US" sz="40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4926340" y="1131590"/>
            <a:ext cx="88517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cs typeface="汉语拼音" panose="020B0604020202020204" pitchFamily="34" charset="0"/>
              </a:rPr>
              <a:t>háo</a:t>
            </a:r>
            <a:endParaRPr lang="zh-CN" altLang="en-US" sz="3000" dirty="0">
              <a:latin typeface="汉语拼音" panose="020B0604020202020204" pitchFamily="34" charset="0"/>
              <a:cs typeface="汉语拼音" panose="020B0604020202020204" pitchFamily="34" charset="0"/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3563885" y="2493053"/>
            <a:ext cx="792091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zhǐ</a:t>
            </a:r>
            <a:endParaRPr lang="zh-CN" altLang="en-US" sz="3000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3140497" y="3507854"/>
            <a:ext cx="1143008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qīng</a:t>
            </a:r>
            <a:endParaRPr lang="zh-CN" altLang="en-US" sz="3000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5341036" y="2499742"/>
            <a:ext cx="1178880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liáng</a:t>
            </a:r>
            <a:endParaRPr lang="zh-CN" altLang="en-US" sz="3000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4930639" y="3863904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骤</a:t>
            </a:r>
            <a:endParaRPr lang="zh-CN" altLang="en-US" sz="40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5430705" y="3863904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雨</a:t>
            </a:r>
            <a:endParaRPr lang="zh-CN" altLang="en-US" sz="40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4842448" y="3507854"/>
            <a:ext cx="1143008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zhòu</a:t>
            </a:r>
            <a:endParaRPr lang="zh-CN" altLang="en-US" sz="3000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6567015" y="3863904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置</a:t>
            </a:r>
            <a:endParaRPr lang="zh-CN" altLang="en-US" sz="40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6134967" y="3863904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布</a:t>
            </a:r>
            <a:endParaRPr lang="zh-CN" altLang="en-US" sz="40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6555285" y="3507854"/>
            <a:ext cx="1143008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zhì</a:t>
            </a:r>
            <a:endParaRPr lang="zh-CN" altLang="en-US" sz="3000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7507109" y="3863904"/>
            <a:ext cx="69923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抛</a:t>
            </a:r>
            <a:endParaRPr lang="zh-CN" altLang="en-US" sz="40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5" name="TextBox 64"/>
          <p:cNvSpPr txBox="1"/>
          <p:nvPr/>
        </p:nvSpPr>
        <p:spPr>
          <a:xfrm>
            <a:off x="8007175" y="3863904"/>
            <a:ext cx="95731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出 </a:t>
            </a:r>
            <a:endParaRPr lang="zh-CN" altLang="en-US" sz="40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7507109" y="3507833"/>
            <a:ext cx="1143008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ea typeface="宋体" panose="02010600030101010101" pitchFamily="2" charset="-122"/>
                <a:cs typeface="汉语拼音" panose="020B0604020202020204" pitchFamily="34" charset="0"/>
              </a:rPr>
              <a:t>pāo</a:t>
            </a:r>
            <a:endParaRPr lang="zh-CN" altLang="en-US" sz="3000" dirty="0">
              <a:latin typeface="汉语拼音" panose="020B0604020202020204" pitchFamily="34" charset="0"/>
              <a:ea typeface="宋体" panose="02010600030101010101" pitchFamily="2" charset="-122"/>
              <a:cs typeface="汉语拼音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9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0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4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5" dur="5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8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9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2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500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6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500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0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4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5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58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9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2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3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66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7" dur="500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0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1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0" grpId="1"/>
      <p:bldP spid="23" grpId="0"/>
      <p:bldP spid="23" grpId="1"/>
      <p:bldP spid="24" grpId="0"/>
      <p:bldP spid="24" grpId="1"/>
      <p:bldP spid="25" grpId="0"/>
      <p:bldP spid="25" grpId="1"/>
      <p:bldP spid="29" grpId="0"/>
      <p:bldP spid="29" grpId="1"/>
      <p:bldP spid="42" grpId="0"/>
      <p:bldP spid="44" grpId="0"/>
      <p:bldP spid="46" grpId="0"/>
      <p:bldP spid="48" grpId="0"/>
      <p:bldP spid="54" grpId="0"/>
      <p:bldP spid="28" grpId="0"/>
      <p:bldP spid="31" grpId="0"/>
      <p:bldP spid="36" grpId="0"/>
      <p:bldP spid="39" grpId="0"/>
      <p:bldP spid="41" grpId="0"/>
      <p:bldP spid="41" grpId="1"/>
      <p:bldP spid="55" grpId="0"/>
      <p:bldP spid="55" grpId="1"/>
      <p:bldP spid="56" grpId="0"/>
      <p:bldP spid="56" grpId="1"/>
      <p:bldP spid="57" grpId="0"/>
      <p:bldP spid="57" grpId="1"/>
      <p:bldP spid="59" grpId="0"/>
      <p:bldP spid="60" grpId="0"/>
      <p:bldP spid="60" grpId="1"/>
      <p:bldP spid="62" grpId="0"/>
      <p:bldP spid="63" grpId="0"/>
      <p:bldP spid="63" grpId="1"/>
      <p:bldP spid="65" grpId="0"/>
      <p:bldP spid="66" grpId="0"/>
      <p:bldP spid="66" grpId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文本框 64"/>
          <p:cNvSpPr txBox="1"/>
          <p:nvPr/>
        </p:nvSpPr>
        <p:spPr>
          <a:xfrm>
            <a:off x="3058187" y="1486838"/>
            <a:ext cx="608489" cy="108491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临</a:t>
            </a:r>
            <a:endParaRPr lang="en-US" altLang="zh-CN" sz="6600" b="1" dirty="0" err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294" name="文本框 64"/>
          <p:cNvSpPr txBox="1"/>
          <p:nvPr/>
        </p:nvSpPr>
        <p:spPr>
          <a:xfrm>
            <a:off x="4167571" y="1486838"/>
            <a:ext cx="999303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选</a:t>
            </a:r>
            <a:endParaRPr lang="zh-CN" altLang="en-US" sz="6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296" name="文本框 64"/>
          <p:cNvSpPr txBox="1"/>
          <p:nvPr/>
        </p:nvSpPr>
        <p:spPr>
          <a:xfrm>
            <a:off x="5365355" y="1486838"/>
            <a:ext cx="94452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择</a:t>
            </a:r>
            <a:endParaRPr lang="zh-CN" altLang="en-US" sz="6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298" name="文本框 64"/>
          <p:cNvSpPr txBox="1"/>
          <p:nvPr/>
        </p:nvSpPr>
        <p:spPr>
          <a:xfrm>
            <a:off x="6508363" y="1486838"/>
            <a:ext cx="94452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址</a:t>
            </a:r>
            <a:endParaRPr lang="zh-CN" altLang="en-US" sz="6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9" name="组合 7"/>
          <p:cNvGrpSpPr/>
          <p:nvPr/>
        </p:nvGrpSpPr>
        <p:grpSpPr>
          <a:xfrm>
            <a:off x="6495165" y="1481302"/>
            <a:ext cx="1029163" cy="1085656"/>
            <a:chOff x="2437" y="2032"/>
            <a:chExt cx="1244" cy="1264"/>
          </a:xfrm>
        </p:grpSpPr>
        <p:sp>
          <p:nvSpPr>
            <p:cNvPr id="96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97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98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10" name="组合 7"/>
          <p:cNvGrpSpPr/>
          <p:nvPr/>
        </p:nvGrpSpPr>
        <p:grpSpPr>
          <a:xfrm>
            <a:off x="5352157" y="1481302"/>
            <a:ext cx="1029163" cy="1085656"/>
            <a:chOff x="2437" y="2032"/>
            <a:chExt cx="1244" cy="1264"/>
          </a:xfrm>
        </p:grpSpPr>
        <p:sp>
          <p:nvSpPr>
            <p:cNvPr id="100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01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02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11" name="组合 7"/>
          <p:cNvGrpSpPr/>
          <p:nvPr/>
        </p:nvGrpSpPr>
        <p:grpSpPr>
          <a:xfrm>
            <a:off x="4137711" y="1481302"/>
            <a:ext cx="1029163" cy="1085656"/>
            <a:chOff x="2437" y="2032"/>
            <a:chExt cx="1244" cy="1264"/>
          </a:xfrm>
        </p:grpSpPr>
        <p:sp>
          <p:nvSpPr>
            <p:cNvPr id="104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05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06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12" name="组合 7"/>
          <p:cNvGrpSpPr/>
          <p:nvPr/>
        </p:nvGrpSpPr>
        <p:grpSpPr>
          <a:xfrm>
            <a:off x="2994703" y="1486094"/>
            <a:ext cx="1029163" cy="1085656"/>
            <a:chOff x="2437" y="2032"/>
            <a:chExt cx="1244" cy="1264"/>
          </a:xfrm>
        </p:grpSpPr>
        <p:sp>
          <p:nvSpPr>
            <p:cNvPr id="108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09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10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67" name="TextBox 11">
            <a:hlinkClick r:id="rId1" action="ppaction://hlinkfile"/>
          </p:cNvPr>
          <p:cNvSpPr txBox="1">
            <a:spLocks noChangeArrowheads="1"/>
          </p:cNvSpPr>
          <p:nvPr/>
        </p:nvSpPr>
        <p:spPr bwMode="auto">
          <a:xfrm>
            <a:off x="428596" y="357172"/>
            <a:ext cx="1121491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80" tIns="34290" rIns="68580" bIns="34290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9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2400" b="1" dirty="0"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楷体" panose="02010609060101010101" pitchFamily="49" charset="-122"/>
                <a:ea typeface="楷体" panose="02010609060101010101" pitchFamily="49" charset="-122"/>
              </a:rPr>
              <a:t>我会写</a:t>
            </a:r>
            <a:endParaRPr lang="zh-CN" altLang="en-US" sz="2400" b="1" dirty="0"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68" name="图片 6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57708">
            <a:off x="1615559" y="408411"/>
            <a:ext cx="335134" cy="472337"/>
          </a:xfrm>
          <a:prstGeom prst="rect">
            <a:avLst/>
          </a:prstGeom>
        </p:spPr>
      </p:pic>
      <p:sp>
        <p:nvSpPr>
          <p:cNvPr id="69" name="矩形 68"/>
          <p:cNvSpPr/>
          <p:nvPr/>
        </p:nvSpPr>
        <p:spPr>
          <a:xfrm>
            <a:off x="1504535" y="428610"/>
            <a:ext cx="36000" cy="324000"/>
          </a:xfrm>
          <a:prstGeom prst="rect">
            <a:avLst/>
          </a:prstGeom>
          <a:gradFill flip="none" rotWithShape="1">
            <a:gsLst>
              <a:gs pos="14000">
                <a:schemeClr val="bg1"/>
              </a:gs>
              <a:gs pos="76000">
                <a:schemeClr val="bg1"/>
              </a:gs>
              <a:gs pos="5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0" name="矩形 69"/>
          <p:cNvSpPr/>
          <p:nvPr/>
        </p:nvSpPr>
        <p:spPr>
          <a:xfrm>
            <a:off x="487913" y="428610"/>
            <a:ext cx="36000" cy="324000"/>
          </a:xfrm>
          <a:prstGeom prst="rect">
            <a:avLst/>
          </a:prstGeom>
          <a:gradFill flip="none" rotWithShape="1">
            <a:gsLst>
              <a:gs pos="14000">
                <a:schemeClr val="bg1"/>
              </a:gs>
              <a:gs pos="76000">
                <a:schemeClr val="bg1"/>
              </a:gs>
              <a:gs pos="50000">
                <a:schemeClr val="accent2">
                  <a:lumMod val="60000"/>
                </a:schemeClr>
              </a:gs>
            </a:gsLst>
            <a:path path="circle">
              <a:fillToRect l="50000" t="130000" r="50000" b="-30000"/>
            </a:path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5" name="文本框 64"/>
          <p:cNvSpPr txBox="1"/>
          <p:nvPr/>
        </p:nvSpPr>
        <p:spPr>
          <a:xfrm>
            <a:off x="1809288" y="1479611"/>
            <a:ext cx="103711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宅</a:t>
            </a:r>
            <a:endParaRPr lang="en-US" altLang="zh-CN" sz="6600" b="1" dirty="0" err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13" name="组合 7"/>
          <p:cNvGrpSpPr/>
          <p:nvPr/>
        </p:nvGrpSpPr>
        <p:grpSpPr>
          <a:xfrm>
            <a:off x="1780257" y="1465525"/>
            <a:ext cx="1029163" cy="1085656"/>
            <a:chOff x="2437" y="2032"/>
            <a:chExt cx="1244" cy="1264"/>
          </a:xfrm>
        </p:grpSpPr>
        <p:sp>
          <p:nvSpPr>
            <p:cNvPr id="114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15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16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118" name="TextBox 117"/>
          <p:cNvSpPr txBox="1"/>
          <p:nvPr/>
        </p:nvSpPr>
        <p:spPr>
          <a:xfrm>
            <a:off x="1737850" y="979545"/>
            <a:ext cx="965329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zhái</a:t>
            </a:r>
            <a:endParaRPr lang="zh-CN" altLang="en-US" sz="3000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119" name="TextBox 118"/>
          <p:cNvSpPr txBox="1"/>
          <p:nvPr/>
        </p:nvSpPr>
        <p:spPr>
          <a:xfrm>
            <a:off x="3251386" y="979545"/>
            <a:ext cx="60144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lín</a:t>
            </a:r>
            <a:endParaRPr lang="zh-CN" altLang="en-US" sz="3000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120" name="TextBox 119"/>
          <p:cNvSpPr txBox="1"/>
          <p:nvPr/>
        </p:nvSpPr>
        <p:spPr>
          <a:xfrm>
            <a:off x="4166742" y="997051"/>
            <a:ext cx="107433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xu</a:t>
            </a:r>
            <a:r>
              <a:rPr lang="vi-VN" altLang="zh-CN" sz="3000" dirty="0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ǎn</a:t>
            </a:r>
            <a:endParaRPr lang="zh-CN" altLang="en-US" sz="3000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121" name="TextBox 120"/>
          <p:cNvSpPr txBox="1"/>
          <p:nvPr/>
        </p:nvSpPr>
        <p:spPr>
          <a:xfrm>
            <a:off x="5557544" y="979545"/>
            <a:ext cx="609462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zé</a:t>
            </a:r>
            <a:endParaRPr lang="zh-CN" altLang="en-US" sz="3000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122" name="TextBox 121"/>
          <p:cNvSpPr txBox="1"/>
          <p:nvPr/>
        </p:nvSpPr>
        <p:spPr>
          <a:xfrm>
            <a:off x="6650162" y="979545"/>
            <a:ext cx="75052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zhǐ</a:t>
            </a:r>
            <a:endParaRPr lang="zh-CN" altLang="en-US" sz="3000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90" name="文本框 64"/>
          <p:cNvSpPr txBox="1"/>
          <p:nvPr/>
        </p:nvSpPr>
        <p:spPr>
          <a:xfrm>
            <a:off x="1830916" y="3116712"/>
            <a:ext cx="935477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良</a:t>
            </a:r>
            <a:endParaRPr lang="zh-CN" altLang="en-US" sz="6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7" name="文本框 64"/>
          <p:cNvSpPr txBox="1"/>
          <p:nvPr/>
        </p:nvSpPr>
        <p:spPr>
          <a:xfrm>
            <a:off x="3003305" y="3116712"/>
            <a:ext cx="834658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穴</a:t>
            </a:r>
            <a:endParaRPr lang="zh-CN" altLang="en-US" sz="6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2" name="文本框 64"/>
          <p:cNvSpPr txBox="1"/>
          <p:nvPr/>
        </p:nvSpPr>
        <p:spPr>
          <a:xfrm>
            <a:off x="6568274" y="3097689"/>
            <a:ext cx="608489" cy="108491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专</a:t>
            </a:r>
            <a:endParaRPr lang="zh-CN" altLang="en-US" sz="6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33" name="组合 7"/>
          <p:cNvGrpSpPr/>
          <p:nvPr/>
        </p:nvGrpSpPr>
        <p:grpSpPr>
          <a:xfrm>
            <a:off x="2951676" y="3116712"/>
            <a:ext cx="1029163" cy="1085656"/>
            <a:chOff x="2437" y="2032"/>
            <a:chExt cx="1244" cy="1264"/>
          </a:xfrm>
        </p:grpSpPr>
        <p:sp>
          <p:nvSpPr>
            <p:cNvPr id="134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35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36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137" name="组合 7"/>
          <p:cNvGrpSpPr/>
          <p:nvPr/>
        </p:nvGrpSpPr>
        <p:grpSpPr>
          <a:xfrm>
            <a:off x="6496836" y="3129738"/>
            <a:ext cx="1029163" cy="1085656"/>
            <a:chOff x="2437" y="2032"/>
            <a:chExt cx="1244" cy="1264"/>
          </a:xfrm>
        </p:grpSpPr>
        <p:sp>
          <p:nvSpPr>
            <p:cNvPr id="138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39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40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141" name="组合 140"/>
          <p:cNvGrpSpPr/>
          <p:nvPr/>
        </p:nvGrpSpPr>
        <p:grpSpPr>
          <a:xfrm>
            <a:off x="1737230" y="3116712"/>
            <a:ext cx="1029163" cy="1085656"/>
            <a:chOff x="2437" y="2032"/>
            <a:chExt cx="1244" cy="1264"/>
          </a:xfrm>
        </p:grpSpPr>
        <p:sp>
          <p:nvSpPr>
            <p:cNvPr id="142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43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44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145" name="组合 7"/>
          <p:cNvGrpSpPr/>
          <p:nvPr/>
        </p:nvGrpSpPr>
        <p:grpSpPr>
          <a:xfrm>
            <a:off x="5253359" y="3129738"/>
            <a:ext cx="1029163" cy="1085656"/>
            <a:chOff x="2437" y="2032"/>
            <a:chExt cx="1244" cy="1264"/>
          </a:xfrm>
        </p:grpSpPr>
        <p:sp>
          <p:nvSpPr>
            <p:cNvPr id="146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47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48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149" name="文本框 64"/>
          <p:cNvSpPr txBox="1"/>
          <p:nvPr/>
        </p:nvSpPr>
        <p:spPr>
          <a:xfrm>
            <a:off x="5282390" y="3130482"/>
            <a:ext cx="608489" cy="108491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卧</a:t>
            </a:r>
            <a:endParaRPr lang="en-US" altLang="zh-CN" sz="6600" b="1" dirty="0" err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0" name="文本框 64"/>
          <p:cNvSpPr txBox="1"/>
          <p:nvPr/>
        </p:nvSpPr>
        <p:spPr>
          <a:xfrm>
            <a:off x="4067944" y="3130482"/>
            <a:ext cx="608489" cy="108491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厅</a:t>
            </a:r>
            <a:endParaRPr lang="en-US" altLang="zh-CN" sz="6600" b="1" dirty="0" err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51" name="组合 7"/>
          <p:cNvGrpSpPr/>
          <p:nvPr/>
        </p:nvGrpSpPr>
        <p:grpSpPr>
          <a:xfrm>
            <a:off x="4067944" y="3129738"/>
            <a:ext cx="1029163" cy="1085656"/>
            <a:chOff x="2437" y="2032"/>
            <a:chExt cx="1244" cy="1264"/>
          </a:xfrm>
        </p:grpSpPr>
        <p:sp>
          <p:nvSpPr>
            <p:cNvPr id="152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53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54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155" name="TextBox 154"/>
          <p:cNvSpPr txBox="1"/>
          <p:nvPr/>
        </p:nvSpPr>
        <p:spPr>
          <a:xfrm>
            <a:off x="1737850" y="2609419"/>
            <a:ext cx="104227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liáng</a:t>
            </a:r>
            <a:endParaRPr lang="zh-CN" altLang="en-US" sz="3000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156" name="TextBox 155"/>
          <p:cNvSpPr txBox="1"/>
          <p:nvPr/>
        </p:nvSpPr>
        <p:spPr>
          <a:xfrm>
            <a:off x="3037046" y="2609419"/>
            <a:ext cx="81945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xué</a:t>
            </a:r>
            <a:endParaRPr lang="zh-CN" altLang="en-US" sz="3000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157" name="TextBox 156"/>
          <p:cNvSpPr txBox="1"/>
          <p:nvPr/>
        </p:nvSpPr>
        <p:spPr>
          <a:xfrm>
            <a:off x="4151535" y="2643758"/>
            <a:ext cx="89800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tīng</a:t>
            </a:r>
            <a:endParaRPr lang="zh-CN" altLang="en-US" sz="3000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158" name="TextBox 157"/>
          <p:cNvSpPr txBox="1"/>
          <p:nvPr/>
        </p:nvSpPr>
        <p:spPr>
          <a:xfrm>
            <a:off x="5357965" y="2643758"/>
            <a:ext cx="71686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wò</a:t>
            </a:r>
            <a:endParaRPr lang="zh-CN" altLang="en-US" sz="3000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159" name="TextBox 158"/>
          <p:cNvSpPr txBox="1"/>
          <p:nvPr/>
        </p:nvSpPr>
        <p:spPr>
          <a:xfrm>
            <a:off x="6342340" y="2593816"/>
            <a:ext cx="132600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zhuān</a:t>
            </a:r>
            <a:endParaRPr lang="zh-CN" altLang="en-US" sz="3000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2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2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2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2" grpId="0"/>
      <p:bldP spid="12294" grpId="0"/>
      <p:bldP spid="12296" grpId="0"/>
      <p:bldP spid="12298" grpId="0"/>
      <p:bldP spid="75" grpId="0"/>
      <p:bldP spid="118" grpId="0"/>
      <p:bldP spid="118" grpId="1"/>
      <p:bldP spid="119" grpId="0"/>
      <p:bldP spid="119" grpId="1"/>
      <p:bldP spid="120" grpId="0"/>
      <p:bldP spid="120" grpId="1"/>
      <p:bldP spid="121" grpId="0"/>
      <p:bldP spid="121" grpId="1"/>
      <p:bldP spid="122" grpId="0"/>
      <p:bldP spid="122" grpId="1"/>
      <p:bldP spid="90" grpId="0"/>
      <p:bldP spid="117" grpId="0"/>
      <p:bldP spid="132" grpId="0"/>
      <p:bldP spid="149" grpId="0"/>
      <p:bldP spid="150" grpId="0"/>
      <p:bldP spid="155" grpId="0"/>
      <p:bldP spid="155" grpId="1"/>
      <p:bldP spid="156" grpId="0"/>
      <p:bldP spid="156" grpId="1"/>
      <p:bldP spid="157" grpId="0"/>
      <p:bldP spid="157" grpId="1"/>
      <p:bldP spid="158" grpId="0"/>
      <p:bldP spid="158" grpId="1"/>
      <p:bldP spid="159" grpId="0"/>
      <p:bldP spid="159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06" name="文本框 64"/>
          <p:cNvSpPr txBox="1"/>
          <p:nvPr/>
        </p:nvSpPr>
        <p:spPr>
          <a:xfrm>
            <a:off x="2402070" y="2161585"/>
            <a:ext cx="566811" cy="1084912"/>
          </a:xfrm>
          <a:prstGeom prst="rect">
            <a:avLst/>
          </a:prstGeom>
          <a:noFill/>
          <a:ln w="9525">
            <a:noFill/>
          </a:ln>
        </p:spPr>
        <p:txBody>
          <a:bodyPr wrap="square"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卫</a:t>
            </a:r>
            <a:endParaRPr lang="zh-CN" altLang="en-US" sz="6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308" name="文本框 64"/>
          <p:cNvSpPr txBox="1"/>
          <p:nvPr/>
        </p:nvSpPr>
        <p:spPr>
          <a:xfrm>
            <a:off x="3650970" y="2161585"/>
            <a:ext cx="608488" cy="108491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钳</a:t>
            </a:r>
            <a:endParaRPr lang="zh-CN" altLang="en-US" sz="6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310" name="文本框 64"/>
          <p:cNvSpPr txBox="1"/>
          <p:nvPr/>
        </p:nvSpPr>
        <p:spPr>
          <a:xfrm>
            <a:off x="4830962" y="2161585"/>
            <a:ext cx="608489" cy="108491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较</a:t>
            </a:r>
            <a:endParaRPr lang="zh-CN" altLang="en-US" sz="6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4" name="组合 7"/>
          <p:cNvGrpSpPr/>
          <p:nvPr/>
        </p:nvGrpSpPr>
        <p:grpSpPr>
          <a:xfrm>
            <a:off x="2373039" y="2193634"/>
            <a:ext cx="1029163" cy="1085656"/>
            <a:chOff x="2437" y="2032"/>
            <a:chExt cx="1244" cy="1264"/>
          </a:xfrm>
        </p:grpSpPr>
        <p:sp>
          <p:nvSpPr>
            <p:cNvPr id="76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77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78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5" name="组合 7"/>
          <p:cNvGrpSpPr/>
          <p:nvPr/>
        </p:nvGrpSpPr>
        <p:grpSpPr>
          <a:xfrm>
            <a:off x="3587485" y="2193634"/>
            <a:ext cx="1029163" cy="1085656"/>
            <a:chOff x="2437" y="2032"/>
            <a:chExt cx="1244" cy="1264"/>
          </a:xfrm>
        </p:grpSpPr>
        <p:sp>
          <p:nvSpPr>
            <p:cNvPr id="80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81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82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grpSp>
        <p:nvGrpSpPr>
          <p:cNvPr id="6" name="组合 7"/>
          <p:cNvGrpSpPr/>
          <p:nvPr/>
        </p:nvGrpSpPr>
        <p:grpSpPr>
          <a:xfrm>
            <a:off x="4801931" y="2193634"/>
            <a:ext cx="1029163" cy="1085656"/>
            <a:chOff x="2437" y="2032"/>
            <a:chExt cx="1244" cy="1264"/>
          </a:xfrm>
        </p:grpSpPr>
        <p:sp>
          <p:nvSpPr>
            <p:cNvPr id="84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85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86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83" name="文本框 64"/>
          <p:cNvSpPr txBox="1"/>
          <p:nvPr/>
        </p:nvSpPr>
        <p:spPr>
          <a:xfrm>
            <a:off x="1259062" y="2194378"/>
            <a:ext cx="608489" cy="108491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寸</a:t>
            </a:r>
            <a:endParaRPr lang="en-US" altLang="zh-CN" sz="6600" b="1" dirty="0" err="1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87" name="组合 7"/>
          <p:cNvGrpSpPr/>
          <p:nvPr/>
        </p:nvGrpSpPr>
        <p:grpSpPr>
          <a:xfrm>
            <a:off x="1187624" y="2193634"/>
            <a:ext cx="1029163" cy="1085656"/>
            <a:chOff x="2437" y="2032"/>
            <a:chExt cx="1244" cy="1264"/>
          </a:xfrm>
        </p:grpSpPr>
        <p:sp>
          <p:nvSpPr>
            <p:cNvPr id="91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95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99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128" name="TextBox 127"/>
          <p:cNvSpPr txBox="1"/>
          <p:nvPr/>
        </p:nvSpPr>
        <p:spPr>
          <a:xfrm>
            <a:off x="1294563" y="1707654"/>
            <a:ext cx="85792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cùn</a:t>
            </a:r>
            <a:endParaRPr lang="zh-CN" altLang="en-US" sz="3000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129" name="TextBox 128"/>
          <p:cNvSpPr txBox="1"/>
          <p:nvPr/>
        </p:nvSpPr>
        <p:spPr>
          <a:xfrm>
            <a:off x="2479249" y="1707654"/>
            <a:ext cx="792205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wèi</a:t>
            </a:r>
            <a:endParaRPr lang="zh-CN" altLang="en-US" sz="3000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130" name="TextBox 129"/>
          <p:cNvSpPr txBox="1"/>
          <p:nvPr/>
        </p:nvSpPr>
        <p:spPr>
          <a:xfrm>
            <a:off x="3644210" y="1707654"/>
            <a:ext cx="95571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qián</a:t>
            </a:r>
            <a:endParaRPr lang="zh-CN" altLang="en-US" sz="3000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131" name="TextBox 130"/>
          <p:cNvSpPr txBox="1"/>
          <p:nvPr/>
        </p:nvSpPr>
        <p:spPr>
          <a:xfrm>
            <a:off x="4842626" y="1707654"/>
            <a:ext cx="88678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jiào</a:t>
            </a:r>
            <a:endParaRPr lang="zh-CN" altLang="en-US" sz="3000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  <p:sp>
        <p:nvSpPr>
          <p:cNvPr id="90" name="文本框 64"/>
          <p:cNvSpPr txBox="1"/>
          <p:nvPr/>
        </p:nvSpPr>
        <p:spPr>
          <a:xfrm>
            <a:off x="6164156" y="2161585"/>
            <a:ext cx="608489" cy="1084912"/>
          </a:xfrm>
          <a:prstGeom prst="rect">
            <a:avLst/>
          </a:prstGeom>
          <a:noFill/>
          <a:ln w="9525">
            <a:noFill/>
          </a:ln>
        </p:spPr>
        <p:txBody>
          <a:bodyPr lIns="68580" tIns="34290" rIns="68580" bIns="34290">
            <a:spAutoFit/>
          </a:bodyPr>
          <a:lstStyle/>
          <a:p>
            <a:pPr eaLnBrk="1" hangingPunct="1"/>
            <a:r>
              <a:rPr lang="zh-CN" altLang="en-US" sz="6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锯</a:t>
            </a:r>
            <a:endParaRPr lang="zh-CN" altLang="en-US" sz="6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17" name="组合 7"/>
          <p:cNvGrpSpPr/>
          <p:nvPr/>
        </p:nvGrpSpPr>
        <p:grpSpPr>
          <a:xfrm>
            <a:off x="6135125" y="2193634"/>
            <a:ext cx="1029163" cy="1085656"/>
            <a:chOff x="2437" y="2032"/>
            <a:chExt cx="1244" cy="1264"/>
          </a:xfrm>
        </p:grpSpPr>
        <p:sp>
          <p:nvSpPr>
            <p:cNvPr id="132" name="矩形 1"/>
            <p:cNvSpPr/>
            <p:nvPr/>
          </p:nvSpPr>
          <p:spPr>
            <a:xfrm>
              <a:off x="2437" y="2032"/>
              <a:ext cx="1245" cy="1245"/>
            </a:xfrm>
            <a:prstGeom prst="rect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 eaLnBrk="1" hangingPunct="1"/>
              <a:endParaRPr lang="zh-CN" altLang="en-US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cxnSp>
          <p:nvCxnSpPr>
            <p:cNvPr id="133" name="直接连接符 4"/>
            <p:cNvCxnSpPr/>
            <p:nvPr/>
          </p:nvCxnSpPr>
          <p:spPr>
            <a:xfrm>
              <a:off x="2437" y="2645"/>
              <a:ext cx="1245" cy="0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  <p:cxnSp>
          <p:nvCxnSpPr>
            <p:cNvPr id="134" name="直接连接符 6"/>
            <p:cNvCxnSpPr/>
            <p:nvPr/>
          </p:nvCxnSpPr>
          <p:spPr>
            <a:xfrm>
              <a:off x="3060" y="2052"/>
              <a:ext cx="0" cy="1245"/>
            </a:xfrm>
            <a:prstGeom prst="line">
              <a:avLst/>
            </a:prstGeom>
            <a:ln w="12700" cap="flat" cmpd="sng">
              <a:solidFill>
                <a:schemeClr val="tx1"/>
              </a:solidFill>
              <a:prstDash val="dash"/>
              <a:headEnd type="none" w="med" len="med"/>
              <a:tailEnd type="none" w="med" len="med"/>
            </a:ln>
          </p:spPr>
        </p:cxnSp>
      </p:grpSp>
      <p:sp>
        <p:nvSpPr>
          <p:cNvPr id="135" name="TextBox 134"/>
          <p:cNvSpPr txBox="1"/>
          <p:nvPr/>
        </p:nvSpPr>
        <p:spPr>
          <a:xfrm>
            <a:off x="6246082" y="1635646"/>
            <a:ext cx="558166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000" dirty="0" err="1" smtClean="0">
                <a:latin typeface="汉语拼音" panose="020B0604020202020204" pitchFamily="34" charset="0"/>
                <a:ea typeface="黑体" panose="02010609060101010101" pitchFamily="49" charset="-122"/>
                <a:cs typeface="汉语拼音" panose="020B0604020202020204" pitchFamily="34" charset="0"/>
              </a:rPr>
              <a:t>jù</a:t>
            </a:r>
            <a:endParaRPr lang="zh-CN" altLang="en-US" sz="3000" dirty="0">
              <a:latin typeface="汉语拼音" panose="020B0604020202020204" pitchFamily="34" charset="0"/>
              <a:ea typeface="黑体" panose="02010609060101010101" pitchFamily="49" charset="-122"/>
              <a:cs typeface="汉语拼音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3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3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20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1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06" grpId="0"/>
      <p:bldP spid="12308" grpId="0"/>
      <p:bldP spid="12310" grpId="0"/>
      <p:bldP spid="83" grpId="0"/>
      <p:bldP spid="128" grpId="0"/>
      <p:bldP spid="128" grpId="1"/>
      <p:bldP spid="129" grpId="0"/>
      <p:bldP spid="129" grpId="1"/>
      <p:bldP spid="130" grpId="0"/>
      <p:bldP spid="130" grpId="1"/>
      <p:bldP spid="131" grpId="0"/>
      <p:bldP spid="131" grpId="1"/>
      <p:bldP spid="90" grpId="0"/>
      <p:bldP spid="135" grpId="0"/>
      <p:bldP spid="135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图片 3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3438" y="2285998"/>
            <a:ext cx="1857388" cy="2229968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9454" y="2285998"/>
            <a:ext cx="1857388" cy="1500198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3174" y="2285998"/>
            <a:ext cx="1857388" cy="1500198"/>
          </a:xfrm>
          <a:prstGeom prst="rect">
            <a:avLst/>
          </a:prstGeom>
        </p:spPr>
      </p:pic>
      <p:pic>
        <p:nvPicPr>
          <p:cNvPr id="2" name="图片 1" descr="图片7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2538" y="428610"/>
            <a:ext cx="2804425" cy="750099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82" y="2000246"/>
            <a:ext cx="2357454" cy="221457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00034" y="2428874"/>
            <a:ext cx="1687000" cy="438582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左右  结构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500034" y="2857502"/>
            <a:ext cx="1714512" cy="119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7000892" y="2561796"/>
            <a:ext cx="1687000" cy="438582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上下  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结构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7072330" y="2999187"/>
            <a:ext cx="1660934" cy="119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1222394" y="1162684"/>
            <a:ext cx="601768" cy="62324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临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602080" y="1162684"/>
            <a:ext cx="601768" cy="62324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址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160389" y="1189502"/>
            <a:ext cx="601768" cy="62324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择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004048" y="1228422"/>
            <a:ext cx="601768" cy="62324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专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7020272" y="1228422"/>
            <a:ext cx="601768" cy="62324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较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508104" y="1203598"/>
            <a:ext cx="601768" cy="62324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寸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106136" y="1162684"/>
            <a:ext cx="601768" cy="62324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良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563888" y="1162684"/>
            <a:ext cx="601768" cy="62324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穴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07228" y="1131590"/>
            <a:ext cx="601768" cy="62324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宅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012160" y="1228422"/>
            <a:ext cx="601768" cy="62324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卫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067944" y="1190136"/>
            <a:ext cx="601768" cy="62324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厅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4572000" y="1203598"/>
            <a:ext cx="601768" cy="62324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卧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691680" y="1188868"/>
            <a:ext cx="601768" cy="62324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选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490512" y="1228422"/>
            <a:ext cx="601768" cy="62324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钳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2643174" y="2571750"/>
            <a:ext cx="1840889" cy="438582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半包围 结构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33" name="直接连接符 32"/>
          <p:cNvCxnSpPr/>
          <p:nvPr/>
        </p:nvCxnSpPr>
        <p:spPr>
          <a:xfrm>
            <a:off x="2786050" y="3000378"/>
            <a:ext cx="164307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4755002" y="2571750"/>
            <a:ext cx="1515110" cy="437515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独体 结构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40" name="直接连接符 39"/>
          <p:cNvCxnSpPr/>
          <p:nvPr/>
        </p:nvCxnSpPr>
        <p:spPr>
          <a:xfrm>
            <a:off x="4786314" y="3000378"/>
            <a:ext cx="1643074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7642640" y="1203598"/>
            <a:ext cx="601768" cy="62324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锯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2.47995E-6 L 0.68907 0.3732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444" y="186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3.05984E-6 L -0.08385 0.35349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01" y="176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3.26342E-6 L 0.12465 0.3340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233" y="166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3.26342E-6 L -0.13386 0.36212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01" y="1810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3.05984E-6 L -0.12448 0.36737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233" y="183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3.05984E-6 L 0.48976 0.36737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479" y="183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3.05984E-6 L 0.5026 0.36737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5122" y="1835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4.81184E-6 L -0.0566 0.34793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30" y="173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2.80074E-6 L -0.46597 0.44325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299" y="221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1.97409E-6 L -0.02482 0.36829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0" y="1841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-2.80074E-6 L 0.00643 0.37323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3" y="1866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1.97409E-6 L -0.14306 0.49445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153" y="2470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1.97409E-6 L -0.62066 0.43831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042" y="21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1.97409E-6 L -0.61545 0.43831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781" y="21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-2.80074E-6 L -0.63629 0.44325 " pathEditMode="relative" rAng="0" ptsTypes="AA">
                                      <p:cBhvr>
                                        <p:cTn id="62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1823" y="2214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图片9.pn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2964645" y="375032"/>
            <a:ext cx="3107553" cy="83117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571605" y="1500180"/>
            <a:ext cx="1682192" cy="530915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000" b="1" dirty="0">
                <a:solidFill>
                  <a:srgbClr val="FF0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加一加</a:t>
            </a:r>
            <a:r>
              <a:rPr lang="zh-CN" altLang="en-US" sz="3000" dirty="0">
                <a:solidFill>
                  <a:srgbClr val="FF0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：</a:t>
            </a:r>
            <a:endParaRPr lang="zh-CN" altLang="en-US" sz="3000" dirty="0">
              <a:solidFill>
                <a:srgbClr val="FF0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178959" y="1607338"/>
            <a:ext cx="1677382" cy="438582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臣</a:t>
            </a:r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＋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卜</a:t>
            </a:r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＝</a:t>
            </a:r>
            <a:r>
              <a:rPr lang="zh-CN" altLang="en-US" sz="24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卧</a:t>
            </a:r>
            <a:endParaRPr lang="zh-CN" altLang="en-US" sz="24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32537" y="2250280"/>
            <a:ext cx="1677382" cy="438582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辶</a:t>
            </a:r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＋</a:t>
            </a:r>
            <a:r>
              <a:rPr lang="zh-CN" altLang="en-US" sz="2400" dirty="0">
                <a:latin typeface="黑体" panose="02010609060101010101" pitchFamily="49" charset="-122"/>
                <a:ea typeface="黑体" panose="02010609060101010101" pitchFamily="49" charset="-122"/>
              </a:rPr>
              <a:t>先</a:t>
            </a:r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＝</a:t>
            </a:r>
            <a:r>
              <a:rPr lang="zh-CN" altLang="en-US" sz="24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选</a:t>
            </a:r>
            <a:endParaRPr lang="zh-CN" altLang="en-US" sz="24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18025" y="3000378"/>
            <a:ext cx="1682192" cy="530915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000" b="1" dirty="0">
                <a:solidFill>
                  <a:srgbClr val="FF0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换一换：</a:t>
            </a:r>
            <a:endParaRPr lang="zh-CN" altLang="en-US" sz="3000" b="1" dirty="0">
              <a:solidFill>
                <a:srgbClr val="FF0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071803" y="3161114"/>
            <a:ext cx="594360" cy="622300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600" dirty="0">
                <a:latin typeface="黑体" panose="02010609060101010101" pitchFamily="49" charset="-122"/>
                <a:ea typeface="黑体" panose="02010609060101010101" pitchFamily="49" charset="-122"/>
              </a:rPr>
              <a:t>校</a:t>
            </a:r>
            <a:endParaRPr lang="zh-CN" altLang="en-US" sz="36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右箭头 8"/>
          <p:cNvSpPr/>
          <p:nvPr/>
        </p:nvSpPr>
        <p:spPr>
          <a:xfrm>
            <a:off x="3875399" y="3287321"/>
            <a:ext cx="428628" cy="321471"/>
          </a:xfrm>
          <a:prstGeom prst="rightArrow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accent1">
                <a:lumMod val="40000"/>
                <a:lumOff val="60000"/>
              </a:schemeClr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sz="2000"/>
          </a:p>
        </p:txBody>
      </p:sp>
      <p:sp>
        <p:nvSpPr>
          <p:cNvPr id="10" name="TextBox 9"/>
          <p:cNvSpPr txBox="1"/>
          <p:nvPr/>
        </p:nvSpPr>
        <p:spPr>
          <a:xfrm>
            <a:off x="4304108" y="3161114"/>
            <a:ext cx="594360" cy="622300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600" dirty="0">
                <a:latin typeface="黑体" panose="02010609060101010101" pitchFamily="49" charset="-122"/>
                <a:ea typeface="黑体" panose="02010609060101010101" pitchFamily="49" charset="-122"/>
              </a:rPr>
              <a:t>较</a:t>
            </a:r>
            <a:endParaRPr lang="zh-CN" altLang="en-US" sz="36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1" name="下弧形箭头 10"/>
          <p:cNvSpPr/>
          <p:nvPr/>
        </p:nvSpPr>
        <p:spPr>
          <a:xfrm>
            <a:off x="5000628" y="1714494"/>
            <a:ext cx="964413" cy="495062"/>
          </a:xfrm>
          <a:prstGeom prst="curvedUpArrow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13" name="图片 12" descr="下载 (4)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AFAFA"/>
              </a:clrFrom>
              <a:clrTo>
                <a:srgbClr val="FAFAFA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43636" y="642924"/>
            <a:ext cx="2592762" cy="264461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/>
      <p:bldP spid="8" grpId="0"/>
      <p:bldP spid="9" grpId="0" bldLvl="0" animBg="1"/>
      <p:bldP spid="10" grpId="0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7"/>
          <p:cNvGrpSpPr/>
          <p:nvPr/>
        </p:nvGrpSpPr>
        <p:grpSpPr>
          <a:xfrm>
            <a:off x="1732340" y="750081"/>
            <a:ext cx="1245836" cy="1982405"/>
            <a:chOff x="2309786" y="1000108"/>
            <a:chExt cx="1661115" cy="2643206"/>
          </a:xfrm>
        </p:grpSpPr>
        <p:grpSp>
          <p:nvGrpSpPr>
            <p:cNvPr id="8" name="组合 1"/>
            <p:cNvGrpSpPr/>
            <p:nvPr/>
          </p:nvGrpSpPr>
          <p:grpSpPr>
            <a:xfrm>
              <a:off x="2309786" y="2000240"/>
              <a:ext cx="1571636" cy="1643074"/>
              <a:chOff x="2437" y="2032"/>
              <a:chExt cx="1244" cy="1264"/>
            </a:xfrm>
          </p:grpSpPr>
          <p:sp>
            <p:nvSpPr>
              <p:cNvPr id="3" name="矩形 1"/>
              <p:cNvSpPr/>
              <p:nvPr/>
            </p:nvSpPr>
            <p:spPr>
              <a:xfrm>
                <a:off x="2437" y="2032"/>
                <a:ext cx="1245" cy="1245"/>
              </a:xfrm>
              <a:prstGeom prst="rect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eaLnBrk="1" hangingPunct="1"/>
                <a:endParaRPr lang="zh-CN" altLang="en-US" dirty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cxnSp>
            <p:nvCxnSpPr>
              <p:cNvPr id="4" name="直接连接符 4"/>
              <p:cNvCxnSpPr/>
              <p:nvPr/>
            </p:nvCxnSpPr>
            <p:spPr>
              <a:xfrm>
                <a:off x="2437" y="2645"/>
                <a:ext cx="1245" cy="0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  <p:cxnSp>
            <p:nvCxnSpPr>
              <p:cNvPr id="5" name="直接连接符 6"/>
              <p:cNvCxnSpPr/>
              <p:nvPr/>
            </p:nvCxnSpPr>
            <p:spPr>
              <a:xfrm>
                <a:off x="3060" y="2052"/>
                <a:ext cx="0" cy="1245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</p:grpSp>
        <p:sp>
          <p:nvSpPr>
            <p:cNvPr id="6" name="TextBox 5"/>
            <p:cNvSpPr txBox="1"/>
            <p:nvPr/>
          </p:nvSpPr>
          <p:spPr>
            <a:xfrm>
              <a:off x="2452662" y="2053888"/>
              <a:ext cx="1374735" cy="14773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6600" dirty="0">
                  <a:latin typeface="楷体" panose="02010609060101010101" pitchFamily="49" charset="-122"/>
                  <a:ea typeface="楷体" panose="02010609060101010101" pitchFamily="49" charset="-122"/>
                </a:rPr>
                <a:t>宅</a:t>
              </a:r>
              <a:endParaRPr lang="zh-CN" altLang="en-US" sz="66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476474" y="1000108"/>
              <a:ext cx="1494427" cy="86177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600" dirty="0" err="1" smtClean="0">
                  <a:solidFill>
                    <a:srgbClr val="FF0000"/>
                  </a:solidFill>
                  <a:latin typeface="汉语拼音" panose="020B0604020202020204" pitchFamily="34" charset="0"/>
                  <a:cs typeface="汉语拼音" panose="020B0604020202020204" pitchFamily="34" charset="0"/>
                </a:rPr>
                <a:t>zhái</a:t>
              </a:r>
              <a:endParaRPr lang="zh-CN" altLang="en-US" sz="3600" dirty="0">
                <a:solidFill>
                  <a:srgbClr val="FF0000"/>
                </a:solidFill>
                <a:latin typeface="汉语拼音" panose="020B0604020202020204" pitchFamily="34" charset="0"/>
                <a:cs typeface="汉语拼音" panose="020B0604020202020204" pitchFamily="34" charset="0"/>
              </a:endParaRPr>
            </a:p>
          </p:txBody>
        </p:sp>
      </p:grpSp>
      <p:sp>
        <p:nvSpPr>
          <p:cNvPr id="9" name="线形标注 2 8"/>
          <p:cNvSpPr/>
          <p:nvPr/>
        </p:nvSpPr>
        <p:spPr>
          <a:xfrm>
            <a:off x="4196950" y="1071552"/>
            <a:ext cx="2089562" cy="459486"/>
          </a:xfrm>
          <a:prstGeom prst="borderCallout2">
            <a:avLst>
              <a:gd name="adj1" fmla="val 18750"/>
              <a:gd name="adj2" fmla="val 2254"/>
              <a:gd name="adj3" fmla="val 18750"/>
              <a:gd name="adj4" fmla="val -16667"/>
              <a:gd name="adj5" fmla="val 195218"/>
              <a:gd name="adj6" fmla="val -70165"/>
            </a:avLst>
          </a:prstGeom>
          <a:noFill/>
          <a:ln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 descr="图片10.pn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3661166" y="107139"/>
            <a:ext cx="2004126" cy="642942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2071670" y="1928491"/>
            <a:ext cx="642942" cy="517926"/>
          </a:xfrm>
          <a:prstGeom prst="rect">
            <a:avLst/>
          </a:prstGeom>
          <a:noFill/>
          <a:ln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4250530" y="1125131"/>
            <a:ext cx="2023631" cy="392415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100" dirty="0">
                <a:solidFill>
                  <a:srgbClr val="FF0000"/>
                </a:solidFill>
              </a:rPr>
              <a:t>不要写成</a:t>
            </a:r>
            <a:r>
              <a:rPr lang="zh-CN" altLang="en-US" sz="2100" dirty="0" smtClean="0">
                <a:solidFill>
                  <a:srgbClr val="FF0000"/>
                </a:solidFill>
              </a:rPr>
              <a:t>“毛”</a:t>
            </a:r>
            <a:endParaRPr lang="zh-CN" altLang="en-US" sz="2100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500430" y="2357436"/>
            <a:ext cx="1061829" cy="62324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600" dirty="0" smtClean="0">
                <a:solidFill>
                  <a:srgbClr val="0070C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住宅</a:t>
            </a:r>
            <a:endParaRPr lang="zh-CN" altLang="en-US" sz="3600" dirty="0">
              <a:solidFill>
                <a:srgbClr val="0070C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5" name="图片 14" descr="下载 (5)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BAE3F9"/>
              </a:clrFrom>
              <a:clrTo>
                <a:srgbClr val="BAE3F9">
                  <a:alpha val="0"/>
                </a:srgbClr>
              </a:clrTo>
            </a:clrChange>
          </a:blip>
          <a:srcRect l="5000" t="6233" r="5000" b="20159"/>
          <a:stretch>
            <a:fillRect/>
          </a:stretch>
        </p:blipFill>
        <p:spPr>
          <a:xfrm>
            <a:off x="5072066" y="1714494"/>
            <a:ext cx="3714776" cy="229077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bldLvl="0" animBg="1"/>
      <p:bldP spid="12" grpId="0"/>
      <p:bldP spid="1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7"/>
          <p:cNvGrpSpPr/>
          <p:nvPr/>
        </p:nvGrpSpPr>
        <p:grpSpPr>
          <a:xfrm>
            <a:off x="2000232" y="857238"/>
            <a:ext cx="1178727" cy="1875248"/>
            <a:chOff x="1381092" y="1071546"/>
            <a:chExt cx="1571636" cy="2500330"/>
          </a:xfrm>
        </p:grpSpPr>
        <p:grpSp>
          <p:nvGrpSpPr>
            <p:cNvPr id="8" name="组合 1"/>
            <p:cNvGrpSpPr/>
            <p:nvPr/>
          </p:nvGrpSpPr>
          <p:grpSpPr>
            <a:xfrm>
              <a:off x="1381092" y="1928802"/>
              <a:ext cx="1571636" cy="1643074"/>
              <a:chOff x="2437" y="2032"/>
              <a:chExt cx="1244" cy="1264"/>
            </a:xfrm>
          </p:grpSpPr>
          <p:sp>
            <p:nvSpPr>
              <p:cNvPr id="3" name="矩形 1"/>
              <p:cNvSpPr/>
              <p:nvPr/>
            </p:nvSpPr>
            <p:spPr>
              <a:xfrm>
                <a:off x="2437" y="2032"/>
                <a:ext cx="1245" cy="1245"/>
              </a:xfrm>
              <a:prstGeom prst="rect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eaLnBrk="1" hangingPunct="1"/>
                <a:endParaRPr lang="zh-CN" altLang="en-US" dirty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cxnSp>
            <p:nvCxnSpPr>
              <p:cNvPr id="4" name="直接连接符 4"/>
              <p:cNvCxnSpPr/>
              <p:nvPr/>
            </p:nvCxnSpPr>
            <p:spPr>
              <a:xfrm>
                <a:off x="2437" y="2645"/>
                <a:ext cx="1245" cy="0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  <p:cxnSp>
            <p:nvCxnSpPr>
              <p:cNvPr id="5" name="直接连接符 6"/>
              <p:cNvCxnSpPr/>
              <p:nvPr/>
            </p:nvCxnSpPr>
            <p:spPr>
              <a:xfrm>
                <a:off x="3060" y="2052"/>
                <a:ext cx="0" cy="1245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</p:grpSp>
        <p:sp>
          <p:nvSpPr>
            <p:cNvPr id="6" name="TextBox 5"/>
            <p:cNvSpPr txBox="1"/>
            <p:nvPr/>
          </p:nvSpPr>
          <p:spPr>
            <a:xfrm>
              <a:off x="1523968" y="1911012"/>
              <a:ext cx="1374735" cy="14773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6600" dirty="0">
                  <a:latin typeface="楷体" panose="02010609060101010101" pitchFamily="49" charset="-122"/>
                  <a:ea typeface="楷体" panose="02010609060101010101" pitchFamily="49" charset="-122"/>
                </a:rPr>
                <a:t>择</a:t>
              </a:r>
              <a:endParaRPr lang="zh-CN" altLang="en-US" sz="66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595407" y="1071546"/>
              <a:ext cx="812616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000" dirty="0" err="1" smtClean="0">
                  <a:solidFill>
                    <a:srgbClr val="FF0000"/>
                  </a:solidFill>
                  <a:latin typeface="汉语拼音" panose="020B0604020202020204" pitchFamily="34" charset="0"/>
                  <a:cs typeface="汉语拼音" panose="020B0604020202020204" pitchFamily="34" charset="0"/>
                </a:rPr>
                <a:t>zé</a:t>
              </a:r>
              <a:endParaRPr lang="zh-CN" altLang="en-US" sz="3000" dirty="0">
                <a:solidFill>
                  <a:srgbClr val="FF0000"/>
                </a:solidFill>
                <a:latin typeface="汉语拼音" panose="020B0604020202020204" pitchFamily="34" charset="0"/>
                <a:cs typeface="汉语拼音" panose="020B0604020202020204" pitchFamily="34" charset="0"/>
              </a:endParaRPr>
            </a:p>
          </p:txBody>
        </p:sp>
      </p:grpSp>
      <p:sp>
        <p:nvSpPr>
          <p:cNvPr id="9" name="线形标注 2 8"/>
          <p:cNvSpPr/>
          <p:nvPr/>
        </p:nvSpPr>
        <p:spPr>
          <a:xfrm>
            <a:off x="4500562" y="642924"/>
            <a:ext cx="2035983" cy="459486"/>
          </a:xfrm>
          <a:prstGeom prst="borderCallout2">
            <a:avLst>
              <a:gd name="adj1" fmla="val 47638"/>
              <a:gd name="adj2" fmla="val 903"/>
              <a:gd name="adj3" fmla="val 52452"/>
              <a:gd name="adj4" fmla="val -17210"/>
              <a:gd name="adj5" fmla="val 292782"/>
              <a:gd name="adj6" fmla="val -78027"/>
            </a:avLst>
          </a:prstGeom>
          <a:noFill/>
          <a:ln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500562" y="642924"/>
            <a:ext cx="2023631" cy="392415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100" dirty="0">
                <a:solidFill>
                  <a:srgbClr val="FF0000"/>
                </a:solidFill>
              </a:rPr>
              <a:t>不要写成</a:t>
            </a:r>
            <a:r>
              <a:rPr lang="zh-CN" altLang="en-US" sz="2100" dirty="0" smtClean="0">
                <a:solidFill>
                  <a:srgbClr val="FF0000"/>
                </a:solidFill>
              </a:rPr>
              <a:t>“丰”</a:t>
            </a:r>
            <a:endParaRPr lang="zh-CN" altLang="en-US" sz="2100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214942" y="1857370"/>
            <a:ext cx="3286148" cy="117602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人生总是会面临很多</a:t>
            </a:r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选择</a:t>
            </a:r>
            <a:r>
              <a:rPr lang="zh-CN" altLang="en-US" sz="3200" b="1" dirty="0" smtClean="0"/>
              <a:t>。</a:t>
            </a:r>
            <a:endParaRPr lang="zh-CN" altLang="en-US" sz="3200" b="1" dirty="0"/>
          </a:p>
        </p:txBody>
      </p:sp>
      <p:sp>
        <p:nvSpPr>
          <p:cNvPr id="13" name="矩形 12"/>
          <p:cNvSpPr/>
          <p:nvPr/>
        </p:nvSpPr>
        <p:spPr>
          <a:xfrm>
            <a:off x="2500298" y="2000246"/>
            <a:ext cx="428628" cy="428628"/>
          </a:xfrm>
          <a:prstGeom prst="rect">
            <a:avLst/>
          </a:prstGeom>
          <a:noFill/>
          <a:ln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3929058" y="1714494"/>
            <a:ext cx="1240878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just"/>
            <a:r>
              <a:rPr lang="zh-CN" altLang="en-US" sz="3600" dirty="0" smtClean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造句</a:t>
            </a:r>
            <a:endParaRPr lang="zh-CN" altLang="en-US" sz="2800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1" grpId="0" bldLvl="0" animBg="1"/>
      <p:bldP spid="13" grpId="0" animBg="1"/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7"/>
          <p:cNvGrpSpPr/>
          <p:nvPr/>
        </p:nvGrpSpPr>
        <p:grpSpPr>
          <a:xfrm>
            <a:off x="2143742" y="1359523"/>
            <a:ext cx="1326004" cy="1875248"/>
            <a:chOff x="1381092" y="1071546"/>
            <a:chExt cx="1768004" cy="2500330"/>
          </a:xfrm>
        </p:grpSpPr>
        <p:grpSp>
          <p:nvGrpSpPr>
            <p:cNvPr id="8" name="组合 1"/>
            <p:cNvGrpSpPr/>
            <p:nvPr/>
          </p:nvGrpSpPr>
          <p:grpSpPr>
            <a:xfrm>
              <a:off x="1381092" y="1928802"/>
              <a:ext cx="1571636" cy="1643074"/>
              <a:chOff x="2437" y="2032"/>
              <a:chExt cx="1244" cy="1264"/>
            </a:xfrm>
          </p:grpSpPr>
          <p:sp>
            <p:nvSpPr>
              <p:cNvPr id="3" name="矩形 1"/>
              <p:cNvSpPr/>
              <p:nvPr/>
            </p:nvSpPr>
            <p:spPr>
              <a:xfrm>
                <a:off x="2437" y="2032"/>
                <a:ext cx="1245" cy="1245"/>
              </a:xfrm>
              <a:prstGeom prst="rect">
                <a:avLst/>
              </a:prstGeom>
              <a:noFill/>
              <a:ln w="19050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lstStyle/>
              <a:p>
                <a:pPr eaLnBrk="1" hangingPunct="1"/>
                <a:endParaRPr lang="zh-CN" altLang="en-US" dirty="0">
                  <a:solidFill>
                    <a:srgbClr val="0000FF"/>
                  </a:solidFill>
                  <a:latin typeface="楷体" panose="02010609060101010101" pitchFamily="49" charset="-122"/>
                  <a:ea typeface="楷体" panose="02010609060101010101" pitchFamily="49" charset="-122"/>
                </a:endParaRPr>
              </a:p>
            </p:txBody>
          </p:sp>
          <p:cxnSp>
            <p:nvCxnSpPr>
              <p:cNvPr id="4" name="直接连接符 4"/>
              <p:cNvCxnSpPr/>
              <p:nvPr/>
            </p:nvCxnSpPr>
            <p:spPr>
              <a:xfrm>
                <a:off x="2437" y="2645"/>
                <a:ext cx="1245" cy="0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  <p:cxnSp>
            <p:nvCxnSpPr>
              <p:cNvPr id="5" name="直接连接符 6"/>
              <p:cNvCxnSpPr/>
              <p:nvPr/>
            </p:nvCxnSpPr>
            <p:spPr>
              <a:xfrm>
                <a:off x="3060" y="2052"/>
                <a:ext cx="0" cy="1245"/>
              </a:xfrm>
              <a:prstGeom prst="line">
                <a:avLst/>
              </a:prstGeom>
              <a:ln w="12700" cap="flat" cmpd="sng">
                <a:solidFill>
                  <a:schemeClr val="tx1"/>
                </a:solidFill>
                <a:prstDash val="dash"/>
                <a:headEnd type="none" w="med" len="med"/>
                <a:tailEnd type="none" w="med" len="med"/>
              </a:ln>
            </p:spPr>
          </p:cxnSp>
        </p:grpSp>
        <p:sp>
          <p:nvSpPr>
            <p:cNvPr id="6" name="TextBox 5"/>
            <p:cNvSpPr txBox="1"/>
            <p:nvPr/>
          </p:nvSpPr>
          <p:spPr>
            <a:xfrm>
              <a:off x="1523968" y="1911012"/>
              <a:ext cx="1374735" cy="14773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6600" dirty="0">
                  <a:latin typeface="楷体" panose="02010609060101010101" pitchFamily="49" charset="-122"/>
                  <a:ea typeface="楷体" panose="02010609060101010101" pitchFamily="49" charset="-122"/>
                </a:rPr>
                <a:t>专</a:t>
              </a:r>
              <a:endParaRPr lang="zh-CN" altLang="en-US" sz="6600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381092" y="1071546"/>
              <a:ext cx="1768004" cy="7386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3000" dirty="0" err="1" smtClean="0">
                  <a:solidFill>
                    <a:srgbClr val="FF0000"/>
                  </a:solidFill>
                  <a:latin typeface="汉语拼音" panose="020B0604020202020204" pitchFamily="34" charset="0"/>
                  <a:cs typeface="汉语拼音" panose="020B0604020202020204" pitchFamily="34" charset="0"/>
                </a:rPr>
                <a:t>zhuān</a:t>
              </a:r>
              <a:endParaRPr lang="zh-CN" altLang="en-US" sz="3000" dirty="0">
                <a:solidFill>
                  <a:srgbClr val="FF0000"/>
                </a:solidFill>
                <a:latin typeface="汉语拼音" panose="020B0604020202020204" pitchFamily="34" charset="0"/>
                <a:cs typeface="汉语拼音" panose="020B0604020202020204" pitchFamily="34" charset="0"/>
              </a:endParaRPr>
            </a:p>
          </p:txBody>
        </p:sp>
      </p:grpSp>
      <p:sp>
        <p:nvSpPr>
          <p:cNvPr id="9" name="线形标注 2 8"/>
          <p:cNvSpPr/>
          <p:nvPr/>
        </p:nvSpPr>
        <p:spPr>
          <a:xfrm>
            <a:off x="4644073" y="1145209"/>
            <a:ext cx="1571636" cy="459486"/>
          </a:xfrm>
          <a:prstGeom prst="borderCallout2">
            <a:avLst>
              <a:gd name="adj1" fmla="val 47638"/>
              <a:gd name="adj2" fmla="val 903"/>
              <a:gd name="adj3" fmla="val 52452"/>
              <a:gd name="adj4" fmla="val -17210"/>
              <a:gd name="adj5" fmla="val 249250"/>
              <a:gd name="adj6" fmla="val -93348"/>
            </a:avLst>
          </a:prstGeom>
          <a:noFill/>
          <a:ln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4644072" y="1145209"/>
            <a:ext cx="1485022" cy="392415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2100" dirty="0" smtClean="0">
                <a:solidFill>
                  <a:srgbClr val="FF0000"/>
                </a:solidFill>
              </a:rPr>
              <a:t>不要少写横</a:t>
            </a:r>
            <a:endParaRPr lang="zh-CN" altLang="en-US" sz="2100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578985" y="2317115"/>
            <a:ext cx="2539365" cy="622300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just"/>
            <a:r>
              <a:rPr lang="zh-CN" altLang="en-US" sz="3600" dirty="0">
                <a:solidFill>
                  <a:srgbClr val="0000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专心  专注</a:t>
            </a:r>
            <a:endParaRPr lang="zh-CN" altLang="en-US" sz="3600" dirty="0">
              <a:solidFill>
                <a:srgbClr val="0000FF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2305668" y="2243132"/>
            <a:ext cx="857256" cy="357190"/>
          </a:xfrm>
          <a:prstGeom prst="rect">
            <a:avLst/>
          </a:prstGeom>
          <a:noFill/>
          <a:ln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ldLvl="0" animBg="1"/>
      <p:bldP spid="10" grpId="0"/>
      <p:bldP spid="14" grpId="0"/>
      <p:bldP spid="25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1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图片 54" descr="下载 (6).jpg"/>
          <p:cNvPicPr>
            <a:picLocks noChangeAspect="1"/>
          </p:cNvPicPr>
          <p:nvPr/>
        </p:nvPicPr>
        <p:blipFill>
          <a:blip r:embed="rId2" cstate="print"/>
          <a:srcRect r="25587" b="10000"/>
          <a:stretch>
            <a:fillRect/>
          </a:stretch>
        </p:blipFill>
        <p:spPr>
          <a:xfrm>
            <a:off x="0" y="3786196"/>
            <a:ext cx="1993836" cy="1357304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79" name="图片 78" descr="下载 (6).jpg"/>
          <p:cNvPicPr>
            <a:picLocks noChangeAspect="1"/>
          </p:cNvPicPr>
          <p:nvPr/>
        </p:nvPicPr>
        <p:blipFill>
          <a:blip r:embed="rId2" cstate="print"/>
          <a:srcRect r="25587" b="10000"/>
          <a:stretch>
            <a:fillRect/>
          </a:stretch>
        </p:blipFill>
        <p:spPr>
          <a:xfrm>
            <a:off x="1785918" y="3857634"/>
            <a:ext cx="1993836" cy="1357304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80" name="图片 79" descr="下载 (6).jpg"/>
          <p:cNvPicPr>
            <a:picLocks noChangeAspect="1"/>
          </p:cNvPicPr>
          <p:nvPr/>
        </p:nvPicPr>
        <p:blipFill>
          <a:blip r:embed="rId2" cstate="print"/>
          <a:srcRect r="25587" b="10000"/>
          <a:stretch>
            <a:fillRect/>
          </a:stretch>
        </p:blipFill>
        <p:spPr>
          <a:xfrm>
            <a:off x="3571868" y="3857652"/>
            <a:ext cx="1993836" cy="1357304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81" name="图片 80" descr="下载 (6).jpg"/>
          <p:cNvPicPr>
            <a:picLocks noChangeAspect="1"/>
          </p:cNvPicPr>
          <p:nvPr/>
        </p:nvPicPr>
        <p:blipFill>
          <a:blip r:embed="rId2" cstate="print"/>
          <a:srcRect r="25587" b="10000"/>
          <a:stretch>
            <a:fillRect/>
          </a:stretch>
        </p:blipFill>
        <p:spPr>
          <a:xfrm>
            <a:off x="5357818" y="3857652"/>
            <a:ext cx="1993836" cy="1357304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82" name="图片 81" descr="下载 (6).jpg"/>
          <p:cNvPicPr>
            <a:picLocks noChangeAspect="1"/>
          </p:cNvPicPr>
          <p:nvPr/>
        </p:nvPicPr>
        <p:blipFill>
          <a:blip r:embed="rId2" cstate="print"/>
          <a:srcRect r="25587" b="10000"/>
          <a:stretch>
            <a:fillRect/>
          </a:stretch>
        </p:blipFill>
        <p:spPr>
          <a:xfrm>
            <a:off x="7150164" y="3786196"/>
            <a:ext cx="1993836" cy="1357304"/>
          </a:xfrm>
          <a:prstGeom prst="rect">
            <a:avLst/>
          </a:prstGeom>
          <a:effectLst>
            <a:softEdge rad="127000"/>
          </a:effectLst>
        </p:spPr>
      </p:pic>
      <p:grpSp>
        <p:nvGrpSpPr>
          <p:cNvPr id="2" name="组合 1"/>
          <p:cNvGrpSpPr/>
          <p:nvPr/>
        </p:nvGrpSpPr>
        <p:grpSpPr>
          <a:xfrm>
            <a:off x="3286116" y="482188"/>
            <a:ext cx="482207" cy="482207"/>
            <a:chOff x="631825" y="5181600"/>
            <a:chExt cx="1554163" cy="1552575"/>
          </a:xfrm>
        </p:grpSpPr>
        <p:sp>
          <p:nvSpPr>
            <p:cNvPr id="3" name="Oval 10"/>
            <p:cNvSpPr>
              <a:spLocks noChangeArrowheads="1"/>
            </p:cNvSpPr>
            <p:nvPr/>
          </p:nvSpPr>
          <p:spPr bwMode="auto">
            <a:xfrm>
              <a:off x="631825" y="5181600"/>
              <a:ext cx="1554163" cy="1552575"/>
            </a:xfrm>
            <a:prstGeom prst="ellipse">
              <a:avLst/>
            </a:prstGeom>
            <a:solidFill>
              <a:srgbClr val="FFCE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4" name="Freeform 11"/>
            <p:cNvSpPr/>
            <p:nvPr/>
          </p:nvSpPr>
          <p:spPr bwMode="auto">
            <a:xfrm>
              <a:off x="1468438" y="5353050"/>
              <a:ext cx="34925" cy="87313"/>
            </a:xfrm>
            <a:custGeom>
              <a:avLst/>
              <a:gdLst>
                <a:gd name="T0" fmla="*/ 4 w 12"/>
                <a:gd name="T1" fmla="*/ 30 h 31"/>
                <a:gd name="T2" fmla="*/ 12 w 12"/>
                <a:gd name="T3" fmla="*/ 3 h 31"/>
                <a:gd name="T4" fmla="*/ 11 w 12"/>
                <a:gd name="T5" fmla="*/ 0 h 31"/>
                <a:gd name="T6" fmla="*/ 0 w 12"/>
                <a:gd name="T7" fmla="*/ 31 h 31"/>
                <a:gd name="T8" fmla="*/ 4 w 12"/>
                <a:gd name="T9" fmla="*/ 3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31">
                  <a:moveTo>
                    <a:pt x="4" y="30"/>
                  </a:moveTo>
                  <a:cubicBezTo>
                    <a:pt x="4" y="20"/>
                    <a:pt x="7" y="7"/>
                    <a:pt x="12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" y="6"/>
                    <a:pt x="0" y="21"/>
                    <a:pt x="0" y="31"/>
                  </a:cubicBezTo>
                  <a:lnTo>
                    <a:pt x="4" y="30"/>
                  </a:lnTo>
                  <a:close/>
                </a:path>
              </a:pathLst>
            </a:custGeom>
            <a:solidFill>
              <a:srgbClr val="4F2E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5" name="Freeform 12"/>
            <p:cNvSpPr/>
            <p:nvPr/>
          </p:nvSpPr>
          <p:spPr bwMode="auto">
            <a:xfrm>
              <a:off x="1471613" y="5410200"/>
              <a:ext cx="204788" cy="358775"/>
            </a:xfrm>
            <a:custGeom>
              <a:avLst/>
              <a:gdLst>
                <a:gd name="T0" fmla="*/ 0 w 72"/>
                <a:gd name="T1" fmla="*/ 119 h 126"/>
                <a:gd name="T2" fmla="*/ 66 w 72"/>
                <a:gd name="T3" fmla="*/ 67 h 126"/>
                <a:gd name="T4" fmla="*/ 45 w 72"/>
                <a:gd name="T5" fmla="*/ 7 h 126"/>
                <a:gd name="T6" fmla="*/ 1 w 72"/>
                <a:gd name="T7" fmla="*/ 9 h 126"/>
                <a:gd name="T8" fmla="*/ 0 w 72"/>
                <a:gd name="T9" fmla="*/ 119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" h="126">
                  <a:moveTo>
                    <a:pt x="0" y="119"/>
                  </a:moveTo>
                  <a:cubicBezTo>
                    <a:pt x="29" y="126"/>
                    <a:pt x="60" y="101"/>
                    <a:pt x="66" y="67"/>
                  </a:cubicBezTo>
                  <a:cubicBezTo>
                    <a:pt x="72" y="33"/>
                    <a:pt x="61" y="15"/>
                    <a:pt x="45" y="7"/>
                  </a:cubicBezTo>
                  <a:cubicBezTo>
                    <a:pt x="31" y="0"/>
                    <a:pt x="3" y="11"/>
                    <a:pt x="1" y="9"/>
                  </a:cubicBezTo>
                  <a:lnTo>
                    <a:pt x="0" y="119"/>
                  </a:lnTo>
                  <a:close/>
                </a:path>
              </a:pathLst>
            </a:custGeom>
            <a:solidFill>
              <a:srgbClr val="C90D2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6" name="Freeform 13"/>
            <p:cNvSpPr/>
            <p:nvPr/>
          </p:nvSpPr>
          <p:spPr bwMode="auto">
            <a:xfrm>
              <a:off x="1274763" y="5410200"/>
              <a:ext cx="200025" cy="355600"/>
            </a:xfrm>
            <a:custGeom>
              <a:avLst/>
              <a:gdLst>
                <a:gd name="T0" fmla="*/ 70 w 70"/>
                <a:gd name="T1" fmla="*/ 9 h 125"/>
                <a:gd name="T2" fmla="*/ 26 w 70"/>
                <a:gd name="T3" fmla="*/ 8 h 125"/>
                <a:gd name="T4" fmla="*/ 8 w 70"/>
                <a:gd name="T5" fmla="*/ 69 h 125"/>
                <a:gd name="T6" fmla="*/ 69 w 70"/>
                <a:gd name="T7" fmla="*/ 119 h 125"/>
                <a:gd name="T8" fmla="*/ 70 w 70"/>
                <a:gd name="T9" fmla="*/ 9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25">
                  <a:moveTo>
                    <a:pt x="70" y="9"/>
                  </a:moveTo>
                  <a:cubicBezTo>
                    <a:pt x="68" y="11"/>
                    <a:pt x="40" y="0"/>
                    <a:pt x="26" y="8"/>
                  </a:cubicBezTo>
                  <a:cubicBezTo>
                    <a:pt x="11" y="17"/>
                    <a:pt x="0" y="35"/>
                    <a:pt x="8" y="69"/>
                  </a:cubicBezTo>
                  <a:cubicBezTo>
                    <a:pt x="16" y="103"/>
                    <a:pt x="38" y="125"/>
                    <a:pt x="69" y="119"/>
                  </a:cubicBezTo>
                  <a:lnTo>
                    <a:pt x="70" y="9"/>
                  </a:lnTo>
                  <a:close/>
                </a:path>
              </a:pathLst>
            </a:custGeom>
            <a:solidFill>
              <a:srgbClr val="DB19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7" name="Freeform 14"/>
            <p:cNvSpPr/>
            <p:nvPr/>
          </p:nvSpPr>
          <p:spPr bwMode="auto">
            <a:xfrm>
              <a:off x="1374775" y="5313363"/>
              <a:ext cx="125413" cy="53975"/>
            </a:xfrm>
            <a:custGeom>
              <a:avLst/>
              <a:gdLst>
                <a:gd name="T0" fmla="*/ 44 w 44"/>
                <a:gd name="T1" fmla="*/ 19 h 19"/>
                <a:gd name="T2" fmla="*/ 27 w 44"/>
                <a:gd name="T3" fmla="*/ 4 h 19"/>
                <a:gd name="T4" fmla="*/ 0 w 44"/>
                <a:gd name="T5" fmla="*/ 1 h 19"/>
                <a:gd name="T6" fmla="*/ 0 w 44"/>
                <a:gd name="T7" fmla="*/ 2 h 19"/>
                <a:gd name="T8" fmla="*/ 44 w 44"/>
                <a:gd name="T9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19">
                  <a:moveTo>
                    <a:pt x="44" y="19"/>
                  </a:moveTo>
                  <a:cubicBezTo>
                    <a:pt x="44" y="19"/>
                    <a:pt x="40" y="9"/>
                    <a:pt x="27" y="4"/>
                  </a:cubicBezTo>
                  <a:cubicBezTo>
                    <a:pt x="15" y="0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2" y="10"/>
                    <a:pt x="28" y="14"/>
                    <a:pt x="44" y="19"/>
                  </a:cubicBezTo>
                  <a:close/>
                </a:path>
              </a:pathLst>
            </a:custGeom>
            <a:solidFill>
              <a:srgbClr val="1287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8" name="Freeform 15"/>
            <p:cNvSpPr/>
            <p:nvPr/>
          </p:nvSpPr>
          <p:spPr bwMode="auto">
            <a:xfrm>
              <a:off x="1374775" y="5318125"/>
              <a:ext cx="125413" cy="103188"/>
            </a:xfrm>
            <a:custGeom>
              <a:avLst/>
              <a:gdLst>
                <a:gd name="T0" fmla="*/ 0 w 44"/>
                <a:gd name="T1" fmla="*/ 0 h 36"/>
                <a:gd name="T2" fmla="*/ 6 w 44"/>
                <a:gd name="T3" fmla="*/ 12 h 36"/>
                <a:gd name="T4" fmla="*/ 44 w 44"/>
                <a:gd name="T5" fmla="*/ 17 h 36"/>
                <a:gd name="T6" fmla="*/ 0 w 44"/>
                <a:gd name="T7" fmla="*/ 0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4" h="36">
                  <a:moveTo>
                    <a:pt x="0" y="0"/>
                  </a:moveTo>
                  <a:cubicBezTo>
                    <a:pt x="0" y="2"/>
                    <a:pt x="2" y="7"/>
                    <a:pt x="6" y="12"/>
                  </a:cubicBezTo>
                  <a:cubicBezTo>
                    <a:pt x="30" y="36"/>
                    <a:pt x="43" y="18"/>
                    <a:pt x="44" y="17"/>
                  </a:cubicBezTo>
                  <a:cubicBezTo>
                    <a:pt x="28" y="12"/>
                    <a:pt x="12" y="8"/>
                    <a:pt x="0" y="0"/>
                  </a:cubicBezTo>
                  <a:close/>
                </a:path>
              </a:pathLst>
            </a:custGeom>
            <a:solidFill>
              <a:srgbClr val="0E77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9" name="Rectangle 16"/>
            <p:cNvSpPr>
              <a:spLocks noChangeArrowheads="1"/>
            </p:cNvSpPr>
            <p:nvPr/>
          </p:nvSpPr>
          <p:spPr bwMode="auto">
            <a:xfrm>
              <a:off x="908050" y="6238875"/>
              <a:ext cx="904875" cy="227013"/>
            </a:xfrm>
            <a:prstGeom prst="rect">
              <a:avLst/>
            </a:prstGeom>
            <a:solidFill>
              <a:srgbClr val="FF1D1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0" name="Rectangle 17"/>
            <p:cNvSpPr>
              <a:spLocks noChangeArrowheads="1"/>
            </p:cNvSpPr>
            <p:nvPr/>
          </p:nvSpPr>
          <p:spPr bwMode="auto">
            <a:xfrm>
              <a:off x="1681163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1" name="Rectangle 18"/>
            <p:cNvSpPr>
              <a:spLocks noChangeArrowheads="1"/>
            </p:cNvSpPr>
            <p:nvPr/>
          </p:nvSpPr>
          <p:spPr bwMode="auto">
            <a:xfrm>
              <a:off x="16510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2" name="Rectangle 19"/>
            <p:cNvSpPr>
              <a:spLocks noChangeArrowheads="1"/>
            </p:cNvSpPr>
            <p:nvPr/>
          </p:nvSpPr>
          <p:spPr bwMode="auto">
            <a:xfrm>
              <a:off x="1612900" y="6238875"/>
              <a:ext cx="17463" cy="227013"/>
            </a:xfrm>
            <a:prstGeom prst="rect">
              <a:avLst/>
            </a:prstGeom>
            <a:solidFill>
              <a:srgbClr val="BE1E2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3" name="Rectangle 20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solidFill>
              <a:srgbClr val="F9EE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4" name="Rectangle 21"/>
            <p:cNvSpPr>
              <a:spLocks noChangeArrowheads="1"/>
            </p:cNvSpPr>
            <p:nvPr/>
          </p:nvSpPr>
          <p:spPr bwMode="auto">
            <a:xfrm>
              <a:off x="1030288" y="5924550"/>
              <a:ext cx="474663" cy="1714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5" name="Rectangle 22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6" name="Rectangle 23"/>
            <p:cNvSpPr>
              <a:spLocks noChangeArrowheads="1"/>
            </p:cNvSpPr>
            <p:nvPr/>
          </p:nvSpPr>
          <p:spPr bwMode="auto">
            <a:xfrm>
              <a:off x="1030288" y="6002338"/>
              <a:ext cx="474663" cy="47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7" name="Rectangle 24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8" name="Rectangle 25"/>
            <p:cNvSpPr>
              <a:spLocks noChangeArrowheads="1"/>
            </p:cNvSpPr>
            <p:nvPr/>
          </p:nvSpPr>
          <p:spPr bwMode="auto">
            <a:xfrm>
              <a:off x="1030288" y="6049963"/>
              <a:ext cx="474663" cy="6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19" name="Rectangle 26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0" name="Rectangle 27"/>
            <p:cNvSpPr>
              <a:spLocks noChangeArrowheads="1"/>
            </p:cNvSpPr>
            <p:nvPr/>
          </p:nvSpPr>
          <p:spPr bwMode="auto">
            <a:xfrm>
              <a:off x="1030288" y="603408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1" name="Rectangle 28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2" name="Rectangle 29"/>
            <p:cNvSpPr>
              <a:spLocks noChangeArrowheads="1"/>
            </p:cNvSpPr>
            <p:nvPr/>
          </p:nvSpPr>
          <p:spPr bwMode="auto">
            <a:xfrm>
              <a:off x="1030288" y="5984875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3" name="Rectangle 30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4" name="Rectangle 31"/>
            <p:cNvSpPr>
              <a:spLocks noChangeArrowheads="1"/>
            </p:cNvSpPr>
            <p:nvPr/>
          </p:nvSpPr>
          <p:spPr bwMode="auto">
            <a:xfrm>
              <a:off x="1030288" y="5937250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5" name="Rectangle 32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6" name="Rectangle 33"/>
            <p:cNvSpPr>
              <a:spLocks noChangeArrowheads="1"/>
            </p:cNvSpPr>
            <p:nvPr/>
          </p:nvSpPr>
          <p:spPr bwMode="auto">
            <a:xfrm>
              <a:off x="1030288" y="6084888"/>
              <a:ext cx="474663" cy="3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7" name="Rectangle 34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solidFill>
              <a:srgbClr val="F3DE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8" name="Rectangle 35"/>
            <p:cNvSpPr>
              <a:spLocks noChangeArrowheads="1"/>
            </p:cNvSpPr>
            <p:nvPr/>
          </p:nvSpPr>
          <p:spPr bwMode="auto">
            <a:xfrm>
              <a:off x="1030288" y="5951538"/>
              <a:ext cx="474663" cy="15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29" name="Rectangle 36"/>
            <p:cNvSpPr>
              <a:spLocks noChangeArrowheads="1"/>
            </p:cNvSpPr>
            <p:nvPr/>
          </p:nvSpPr>
          <p:spPr bwMode="auto">
            <a:xfrm>
              <a:off x="879475" y="6118225"/>
              <a:ext cx="1058863" cy="120650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0" name="Rectangle 37"/>
            <p:cNvSpPr>
              <a:spLocks noChangeArrowheads="1"/>
            </p:cNvSpPr>
            <p:nvPr/>
          </p:nvSpPr>
          <p:spPr bwMode="auto">
            <a:xfrm>
              <a:off x="1835150" y="6118225"/>
              <a:ext cx="28575" cy="12065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1" name="Rectangle 38"/>
            <p:cNvSpPr>
              <a:spLocks noChangeArrowheads="1"/>
            </p:cNvSpPr>
            <p:nvPr/>
          </p:nvSpPr>
          <p:spPr bwMode="auto">
            <a:xfrm>
              <a:off x="1101725" y="5751513"/>
              <a:ext cx="588963" cy="150813"/>
            </a:xfrm>
            <a:prstGeom prst="rect">
              <a:avLst/>
            </a:prstGeom>
            <a:solidFill>
              <a:srgbClr val="2B53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2" name="Rectangle 39"/>
            <p:cNvSpPr>
              <a:spLocks noChangeArrowheads="1"/>
            </p:cNvSpPr>
            <p:nvPr/>
          </p:nvSpPr>
          <p:spPr bwMode="auto">
            <a:xfrm>
              <a:off x="1633538" y="5751513"/>
              <a:ext cx="14288" cy="150813"/>
            </a:xfrm>
            <a:prstGeom prst="rect">
              <a:avLst/>
            </a:prstGeom>
            <a:solidFill>
              <a:srgbClr val="14B6E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3" name="Freeform 40"/>
            <p:cNvSpPr/>
            <p:nvPr/>
          </p:nvSpPr>
          <p:spPr bwMode="auto">
            <a:xfrm>
              <a:off x="1012825" y="5902325"/>
              <a:ext cx="530225" cy="215900"/>
            </a:xfrm>
            <a:custGeom>
              <a:avLst/>
              <a:gdLst>
                <a:gd name="T0" fmla="*/ 186 w 186"/>
                <a:gd name="T1" fmla="*/ 38 h 76"/>
                <a:gd name="T2" fmla="*/ 183 w 186"/>
                <a:gd name="T3" fmla="*/ 0 h 76"/>
                <a:gd name="T4" fmla="*/ 183 w 186"/>
                <a:gd name="T5" fmla="*/ 0 h 76"/>
                <a:gd name="T6" fmla="*/ 182 w 186"/>
                <a:gd name="T7" fmla="*/ 0 h 76"/>
                <a:gd name="T8" fmla="*/ 182 w 186"/>
                <a:gd name="T9" fmla="*/ 0 h 76"/>
                <a:gd name="T10" fmla="*/ 182 w 186"/>
                <a:gd name="T11" fmla="*/ 0 h 76"/>
                <a:gd name="T12" fmla="*/ 0 w 186"/>
                <a:gd name="T13" fmla="*/ 0 h 76"/>
                <a:gd name="T14" fmla="*/ 0 w 186"/>
                <a:gd name="T15" fmla="*/ 8 h 76"/>
                <a:gd name="T16" fmla="*/ 173 w 186"/>
                <a:gd name="T17" fmla="*/ 8 h 76"/>
                <a:gd name="T18" fmla="*/ 173 w 186"/>
                <a:gd name="T19" fmla="*/ 68 h 76"/>
                <a:gd name="T20" fmla="*/ 0 w 186"/>
                <a:gd name="T21" fmla="*/ 68 h 76"/>
                <a:gd name="T22" fmla="*/ 0 w 186"/>
                <a:gd name="T23" fmla="*/ 76 h 76"/>
                <a:gd name="T24" fmla="*/ 183 w 186"/>
                <a:gd name="T25" fmla="*/ 76 h 76"/>
                <a:gd name="T26" fmla="*/ 183 w 186"/>
                <a:gd name="T27" fmla="*/ 76 h 76"/>
                <a:gd name="T28" fmla="*/ 186 w 186"/>
                <a:gd name="T29" fmla="*/ 38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86" h="76">
                  <a:moveTo>
                    <a:pt x="186" y="38"/>
                  </a:moveTo>
                  <a:cubicBezTo>
                    <a:pt x="186" y="19"/>
                    <a:pt x="184" y="3"/>
                    <a:pt x="183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182" y="0"/>
                    <a:pt x="182" y="0"/>
                    <a:pt x="18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73" y="8"/>
                    <a:pt x="173" y="8"/>
                    <a:pt x="173" y="8"/>
                  </a:cubicBezTo>
                  <a:cubicBezTo>
                    <a:pt x="173" y="68"/>
                    <a:pt x="173" y="68"/>
                    <a:pt x="173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3" y="76"/>
                    <a:pt x="183" y="76"/>
                    <a:pt x="183" y="76"/>
                  </a:cubicBezTo>
                  <a:cubicBezTo>
                    <a:pt x="184" y="73"/>
                    <a:pt x="186" y="57"/>
                    <a:pt x="186" y="38"/>
                  </a:cubicBezTo>
                  <a:close/>
                </a:path>
              </a:pathLst>
            </a:custGeom>
            <a:solidFill>
              <a:srgbClr val="5D93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  <p:sp>
          <p:nvSpPr>
            <p:cNvPr id="34" name="Freeform 41"/>
            <p:cNvSpPr/>
            <p:nvPr/>
          </p:nvSpPr>
          <p:spPr bwMode="auto">
            <a:xfrm>
              <a:off x="1425575" y="6034088"/>
              <a:ext cx="42863" cy="122238"/>
            </a:xfrm>
            <a:custGeom>
              <a:avLst/>
              <a:gdLst>
                <a:gd name="T0" fmla="*/ 0 w 27"/>
                <a:gd name="T1" fmla="*/ 0 h 77"/>
                <a:gd name="T2" fmla="*/ 0 w 27"/>
                <a:gd name="T3" fmla="*/ 77 h 77"/>
                <a:gd name="T4" fmla="*/ 13 w 27"/>
                <a:gd name="T5" fmla="*/ 64 h 77"/>
                <a:gd name="T6" fmla="*/ 27 w 27"/>
                <a:gd name="T7" fmla="*/ 77 h 77"/>
                <a:gd name="T8" fmla="*/ 27 w 27"/>
                <a:gd name="T9" fmla="*/ 0 h 77"/>
                <a:gd name="T10" fmla="*/ 0 w 27"/>
                <a:gd name="T11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7" h="77">
                  <a:moveTo>
                    <a:pt x="0" y="0"/>
                  </a:moveTo>
                  <a:lnTo>
                    <a:pt x="0" y="77"/>
                  </a:lnTo>
                  <a:lnTo>
                    <a:pt x="13" y="64"/>
                  </a:lnTo>
                  <a:lnTo>
                    <a:pt x="27" y="77"/>
                  </a:lnTo>
                  <a:lnTo>
                    <a:pt x="2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22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prstClr val="black"/>
                </a:solidFill>
              </a:endParaRPr>
            </a:p>
          </p:txBody>
        </p:sp>
      </p:grpSp>
      <p:sp>
        <p:nvSpPr>
          <p:cNvPr id="35" name="TextBox 34"/>
          <p:cNvSpPr txBox="1"/>
          <p:nvPr/>
        </p:nvSpPr>
        <p:spPr>
          <a:xfrm>
            <a:off x="3929058" y="375032"/>
            <a:ext cx="1985159" cy="623248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600" dirty="0">
                <a:latin typeface="楷体" panose="02010609060101010101" pitchFamily="49" charset="-122"/>
                <a:ea typeface="楷体" panose="02010609060101010101" pitchFamily="49" charset="-122"/>
              </a:rPr>
              <a:t>识字游戏</a:t>
            </a:r>
            <a:endParaRPr lang="zh-CN" altLang="en-US" sz="36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4" name="TextBox 63"/>
          <p:cNvSpPr txBox="1"/>
          <p:nvPr/>
        </p:nvSpPr>
        <p:spPr>
          <a:xfrm>
            <a:off x="392878" y="964396"/>
            <a:ext cx="2190343" cy="561692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3200" b="1" dirty="0" smtClean="0">
                <a:solidFill>
                  <a:srgbClr val="0000FF"/>
                </a:solidFill>
              </a:rPr>
              <a:t>送蟋蟀回家</a:t>
            </a:r>
            <a:endParaRPr lang="zh-CN" altLang="en-US" sz="3200" b="1" dirty="0">
              <a:solidFill>
                <a:srgbClr val="0000FF"/>
              </a:solidFill>
            </a:endParaRPr>
          </a:p>
        </p:txBody>
      </p:sp>
      <p:grpSp>
        <p:nvGrpSpPr>
          <p:cNvPr id="62" name="组合 61"/>
          <p:cNvGrpSpPr/>
          <p:nvPr/>
        </p:nvGrpSpPr>
        <p:grpSpPr>
          <a:xfrm>
            <a:off x="7117662" y="753861"/>
            <a:ext cx="1571636" cy="1237482"/>
            <a:chOff x="7286644" y="571486"/>
            <a:chExt cx="1571636" cy="1237482"/>
          </a:xfrm>
        </p:grpSpPr>
        <p:pic>
          <p:nvPicPr>
            <p:cNvPr id="60" name="图片 59" descr="下载1.jpg"/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flipH="1">
              <a:off x="7286644" y="571486"/>
              <a:ext cx="1571636" cy="1237482"/>
            </a:xfrm>
            <a:prstGeom prst="rect">
              <a:avLst/>
            </a:prstGeom>
          </p:spPr>
        </p:pic>
        <p:sp>
          <p:nvSpPr>
            <p:cNvPr id="61" name="TextBox 60"/>
            <p:cNvSpPr txBox="1"/>
            <p:nvPr/>
          </p:nvSpPr>
          <p:spPr>
            <a:xfrm>
              <a:off x="7643834" y="928676"/>
              <a:ext cx="111120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临</a:t>
              </a:r>
              <a:r>
                <a:rPr lang="zh-CN" altLang="en-US" sz="36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时</a:t>
              </a:r>
              <a:endPara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7122970" y="728843"/>
            <a:ext cx="1571636" cy="1237482"/>
            <a:chOff x="7286644" y="571486"/>
            <a:chExt cx="1571636" cy="1237482"/>
          </a:xfrm>
        </p:grpSpPr>
        <p:pic>
          <p:nvPicPr>
            <p:cNvPr id="65" name="图片 64" descr="下载1.jpg"/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flipH="1">
              <a:off x="7286644" y="571486"/>
              <a:ext cx="1571636" cy="1237482"/>
            </a:xfrm>
            <a:prstGeom prst="rect">
              <a:avLst/>
            </a:prstGeom>
          </p:spPr>
        </p:pic>
        <p:sp>
          <p:nvSpPr>
            <p:cNvPr id="66" name="TextBox 65"/>
            <p:cNvSpPr txBox="1"/>
            <p:nvPr/>
          </p:nvSpPr>
          <p:spPr>
            <a:xfrm>
              <a:off x="7643834" y="928676"/>
              <a:ext cx="111120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优</a:t>
              </a:r>
              <a:r>
                <a:rPr lang="zh-CN" altLang="en-US" sz="36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良</a:t>
              </a:r>
              <a:endPara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7128258" y="712937"/>
            <a:ext cx="1571636" cy="1237482"/>
            <a:chOff x="7286644" y="571486"/>
            <a:chExt cx="1571636" cy="1237482"/>
          </a:xfrm>
        </p:grpSpPr>
        <p:pic>
          <p:nvPicPr>
            <p:cNvPr id="68" name="图片 67" descr="下载1.jpg"/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flipH="1">
              <a:off x="7286644" y="571486"/>
              <a:ext cx="1571636" cy="1237482"/>
            </a:xfrm>
            <a:prstGeom prst="rect">
              <a:avLst/>
            </a:prstGeom>
          </p:spPr>
        </p:pic>
        <p:sp>
          <p:nvSpPr>
            <p:cNvPr id="69" name="TextBox 68"/>
            <p:cNvSpPr txBox="1"/>
            <p:nvPr/>
          </p:nvSpPr>
          <p:spPr>
            <a:xfrm>
              <a:off x="7643834" y="928676"/>
              <a:ext cx="111120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专</a:t>
              </a:r>
              <a:r>
                <a:rPr lang="zh-CN" altLang="en-US" sz="36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家</a:t>
              </a:r>
              <a:endPara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7150164" y="763722"/>
            <a:ext cx="1571636" cy="1237482"/>
            <a:chOff x="7286644" y="571486"/>
            <a:chExt cx="1571636" cy="1237482"/>
          </a:xfrm>
        </p:grpSpPr>
        <p:pic>
          <p:nvPicPr>
            <p:cNvPr id="71" name="图片 70" descr="下载1.jpg"/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flipH="1">
              <a:off x="7286644" y="571486"/>
              <a:ext cx="1571636" cy="1237482"/>
            </a:xfrm>
            <a:prstGeom prst="rect">
              <a:avLst/>
            </a:prstGeom>
          </p:spPr>
        </p:pic>
        <p:sp>
          <p:nvSpPr>
            <p:cNvPr id="72" name="TextBox 71"/>
            <p:cNvSpPr txBox="1"/>
            <p:nvPr/>
          </p:nvSpPr>
          <p:spPr>
            <a:xfrm>
              <a:off x="7643834" y="928676"/>
              <a:ext cx="111120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倾</a:t>
              </a:r>
              <a:r>
                <a:rPr lang="zh-CN" altLang="en-US" sz="36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斜</a:t>
              </a:r>
              <a:endPara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7128258" y="755751"/>
            <a:ext cx="1571636" cy="1237482"/>
            <a:chOff x="7286644" y="571486"/>
            <a:chExt cx="1571636" cy="1237482"/>
          </a:xfrm>
        </p:grpSpPr>
        <p:pic>
          <p:nvPicPr>
            <p:cNvPr id="74" name="图片 73" descr="下载1.jpg"/>
            <p:cNvPicPr>
              <a:picLocks noChangeAspect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flipH="1">
              <a:off x="7286644" y="571486"/>
              <a:ext cx="1571636" cy="1237482"/>
            </a:xfrm>
            <a:prstGeom prst="rect">
              <a:avLst/>
            </a:prstGeom>
          </p:spPr>
        </p:pic>
        <p:sp>
          <p:nvSpPr>
            <p:cNvPr id="75" name="TextBox 74"/>
            <p:cNvSpPr txBox="1"/>
            <p:nvPr/>
          </p:nvSpPr>
          <p:spPr>
            <a:xfrm>
              <a:off x="7643834" y="928676"/>
              <a:ext cx="111120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6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挖</a:t>
              </a:r>
              <a:r>
                <a:rPr lang="zh-CN" altLang="en-US" sz="36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掘</a:t>
              </a:r>
              <a:endPara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13 -1.48148E-6 C -0.01302 0.00247 -0.02378 0.01235 -0.03646 0.02315 C -0.04444 0.03272 -0.05521 0.03889 -0.06406 0.04753 C -0.08073 0.06327 -0.08889 0.09753 -0.09548 0.12315 C -0.09722 0.16605 -0.09809 0.19321 -0.09722 0.23982 C -0.09722 0.2534 -0.09375 0.26482 -0.08975 0.27747 C -0.08264 0.30216 -0.07899 0.32809 -0.07482 0.35278 C -0.071 0.37994 -0.06684 0.40772 -0.06198 0.43457 C -0.06198 0.43642 -0.06198 0.4392 -0.06024 0.44074 C -0.06024 0.44692 -0.05833 0.45278 -0.05694 0.45895 C -0.05694 0.46327 -0.05521 0.47192 -0.05521 0.47222 C -0.05121 0.50216 -0.04444 0.55 -0.03455 0.57778 C -0.03055 0.60432 -0.02569 0.61852 -0.00416 0.61852 " pathEditMode="relative" rAng="0" ptsTypes="ffffffffffffA">
                                      <p:cBhvr>
                                        <p:cTn id="6" dur="2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100" y="30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1.48148E-6 C -0.00399 0.00772 -0.00868 0.0142 -0.01267 0.02253 C -0.01597 0.02994 -0.01771 0.04012 -0.021 0.04722 C -0.02187 0.04938 -0.02326 0.05 -0.02396 0.05154 C -0.02743 0.05926 -0.02847 0.06821 -0.03264 0.07438 C -0.03906 0.09537 -0.04618 0.11667 -0.05434 0.13457 C -0.05573 0.14599 -0.0592 0.14938 -0.06302 0.15741 C -0.06441 0.16698 -0.06788 0.17222 -0.07066 0.18025 C -0.07725 0.19969 -0.08125 0.21852 -0.09062 0.23241 C -0.09271 0.24445 -0.096 0.2463 -0.09913 0.2571 C -0.10347 0.27315 -0.10833 0.28951 -0.11423 0.30278 C -0.11649 0.31574 -0.12205 0.32685 -0.12587 0.33827 C -0.13177 0.35525 -0.13507 0.37901 -0.14184 0.39383 C -0.14427 0.42006 -0.14062 0.3929 -0.14583 0.40864 C -0.14965 0.42068 -0.15017 0.43611 -0.15434 0.44815 C -0.15625 0.46019 -0.15677 0.47222 -0.16093 0.48117 C -0.16354 0.49877 -0.16996 0.52654 -0.17708 0.53735 C -0.17847 0.54198 -0.1809 0.54475 -0.18177 0.54969 C -0.18541 0.56667 -0.18073 0.58611 -0.19045 0.59321 C -0.19444 0.60648 -0.19305 0.61852 -0.20173 0.61852 " pathEditMode="relative" rAng="0" ptsTypes="fffffffffffffffffffA">
                                      <p:cBhvr>
                                        <p:cTn id="10" dur="20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0100" y="30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1.48148E-6 C -0.00538 0.00741 -0.01041 0.02037 -0.01649 0.02469 C -0.01736 0.02685 -0.01823 0.02901 -0.01927 0.03087 C -0.02066 0.03272 -0.02222 0.03303 -0.02343 0.03519 C -0.02448 0.03673 -0.02465 0.03951 -0.02534 0.04136 C -0.02968 0.04877 -0.03437 0.05432 -0.03854 0.06204 C -0.04253 0.06883 -0.04635 0.07901 -0.05069 0.08488 C -0.05156 0.08611 -0.05278 0.08611 -0.05382 0.08673 C -0.05521 0.08858 -0.05659 0.08951 -0.05781 0.09105 C -0.06441 0.10093 -0.05729 0.09475 -0.06389 0.09938 C -0.07222 0.11636 -0.08159 0.13735 -0.09323 0.14537 C -0.10521 0.16389 -0.08993 0.14167 -0.10139 0.15371 C -0.10677 0.15895 -0.11198 0.16667 -0.11753 0.17222 C -0.125 0.17994 -0.12986 0.1929 -0.13767 0.19908 C -0.1434 0.21111 -0.15121 0.21667 -0.15694 0.2284 C -0.16684 0.24908 -0.17778 0.26945 -0.18923 0.28642 C -0.19409 0.29352 -0.19982 0.29846 -0.20451 0.30556 C -0.20798 0.3105 -0.21215 0.31636 -0.2158 0.32192 C -0.22187 0.3321 -0.22135 0.33704 -0.22882 0.34074 C -0.2342 0.35185 -0.23975 0.36327 -0.246 0.37192 C -0.25278 0.3929 -0.26163 0.41235 -0.27031 0.42994 C -0.27396 0.43735 -0.27951 0.4429 -0.2835 0.44877 C -0.29132 0.4608 -0.2901 0.4642 -0.30069 0.46945 C -0.30573 0.48025 -0.31215 0.49198 -0.31892 0.49661 C -0.32621 0.51204 -0.31666 0.49383 -0.32691 0.5071 C -0.33177 0.51296 -0.33455 0.52192 -0.3401 0.52562 C -0.34427 0.5321 -0.34618 0.53796 -0.35121 0.54012 C -0.35903 0.55309 -0.3684 0.56327 -0.37552 0.57778 C -0.37864 0.58457 -0.38003 0.59259 -0.38368 0.59846 C -0.3868 0.60401 -0.38975 0.60926 -0.39166 0.61729 C -0.39218 0.61945 -0.39201 0.62192 -0.39271 0.62315 C -0.39444 0.62685 -0.39861 0.63179 -0.39861 0.63241 " pathEditMode="relative" rAng="0" ptsTypes="fffffffffffffffffffffffffffffffA">
                                      <p:cBhvr>
                                        <p:cTn id="14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900" y="31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7 -1.48148E-6 C -0.01215 0.00401 0.00087 -0.00154 -0.00989 0.00741 C -0.01354 0.0105 -0.01771 0.01173 -0.02187 0.01296 C -0.02864 0.01914 -0.03593 0.02222 -0.04323 0.02438 C -0.05156 0.03272 -0.06215 0.03673 -0.07135 0.04136 C -0.08576 0.05833 -0.06962 0.04167 -0.08524 0.05062 C -0.08732 0.05216 -0.08871 0.05494 -0.0908 0.05648 C -0.09896 0.06296 -0.10764 0.06729 -0.11649 0.06975 C -0.13003 0.07963 -0.14635 0.08735 -0.16076 0.09043 C -0.17812 0.10772 -0.18541 0.10864 -0.20503 0.11852 C -0.21371 0.12346 -0.22187 0.12809 -0.2309 0.13025 C -0.2408 0.13889 -0.25225 0.14506 -0.26319 0.14722 C -0.27361 0.15895 -0.2842 0.16543 -0.2967 0.1679 C -0.30625 0.17654 -0.31666 0.18272 -0.32673 0.18858 C -0.34791 0.21482 -0.37396 0.225 -0.39687 0.24506 C -0.40955 0.25648 -0.41996 0.27469 -0.4335 0.28519 C -0.44566 0.30617 -0.45868 0.31358 -0.47118 0.33179 C -0.47604 0.3392 -0.47587 0.3463 -0.48212 0.34908 C -0.48472 0.35648 -0.48819 0.35679 -0.49166 0.36235 C -0.49566 0.36821 -0.49896 0.37531 -0.50243 0.38148 C -0.50868 0.39259 -0.51406 0.41729 -0.52291 0.42099 C -0.52343 0.42284 -0.52309 0.42562 -0.52413 0.42685 C -0.52656 0.43087 -0.53264 0.43611 -0.53264 0.43642 C -0.53368 0.43858 -0.53455 0.44198 -0.53593 0.44383 C -0.5368 0.44506 -0.53854 0.44445 -0.53906 0.44568 C -0.53975 0.44692 -0.53941 0.44969 -0.54028 0.45124 C -0.54166 0.45432 -0.54392 0.45617 -0.54548 0.45895 C -0.54722 0.46729 -0.55017 0.47037 -0.55434 0.47562 C -0.55885 0.50062 -0.55295 0.47685 -0.56076 0.49259 C -0.56267 0.49692 -0.56319 0.50216 -0.56493 0.50617 C -0.56788 0.52099 -0.57066 0.53426 -0.57257 0.54969 C -0.57187 0.56945 -0.56788 0.59692 -0.57899 0.60988 C -0.58073 0.61852 -0.58298 0.61729 -0.5875 0.61729 " pathEditMode="relative" rAng="0" ptsTypes="ffffffffffffffffffffffffffffffffA">
                                      <p:cBhvr>
                                        <p:cTn id="18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300" y="308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1.48148E-6 C -0.0243 0.00648 -0.04357 0.01945 -0.0684 0.02192 C -0.08177 0.02531 -0.09548 0.02994 -0.10868 0.03457 C -0.11545 0.04229 -0.12482 0.0429 -0.13246 0.04784 C -0.14826 0.05679 -0.16406 0.06389 -0.18021 0.07161 C -0.19531 0.07901 -0.21093 0.0855 -0.22587 0.09383 C -0.25243 0.10926 -0.22621 0.09877 -0.24965 0.10679 C -0.26962 0.12161 -0.29062 0.12901 -0.31024 0.14568 C -0.31718 0.16327 -0.33593 0.16914 -0.34722 0.17315 C -0.36284 0.18827 -0.346 0.17377 -0.3658 0.18457 C -0.3809 0.19229 -0.39514 0.20556 -0.41111 0.20833 C -0.42899 0.21698 -0.44566 0.22901 -0.46423 0.23241 C -0.47725 0.23982 -0.49045 0.24506 -0.50347 0.25093 C -0.5151 0.25617 -0.52621 0.26605 -0.53819 0.26945 C -0.5493 0.27654 -0.56788 0.28735 -0.57934 0.28951 C -0.58732 0.2963 -0.59653 0.29908 -0.60434 0.30648 C -0.61146 0.31327 -0.6158 0.3179 -0.62396 0.32284 C -0.63021 0.33179 -0.63507 0.34043 -0.6434 0.34352 C -0.65052 0.35864 -0.65937 0.37161 -0.66823 0.38395 C -0.67274 0.40309 -0.66718 0.38364 -0.67587 0.40062 C -0.67708 0.40278 -0.67725 0.40556 -0.67812 0.40803 C -0.67986 0.41204 -0.68333 0.41636 -0.68559 0.41914 C -0.68906 0.43704 -0.70173 0.44815 -0.71059 0.45772 C -0.7158 0.46358 -0.71736 0.47099 -0.72343 0.47438 C -0.72812 0.48488 -0.73055 0.49167 -0.73663 0.49846 C -0.73906 0.50494 -0.7408 0.50864 -0.74531 0.51142 C -0.74791 0.52408 -0.74427 0.51111 -0.74965 0.51883 C -0.76024 0.53395 -0.74566 0.52006 -0.75712 0.52963 C -0.7585 0.53303 -0.76041 0.5358 -0.76163 0.5392 C -0.76354 0.54383 -0.76701 0.55401 -0.76701 0.55432 C -0.76927 0.57006 -0.7717 0.5855 -0.77343 0.60185 C -0.77396 0.60741 -0.77656 0.61327 -0.77656 0.61852 " pathEditMode="relative" rAng="0" ptsTypes="fffffffffffffffffffffffffffffffA">
                                      <p:cBhvr>
                                        <p:cTn id="22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800" y="30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..pn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357158" y="428610"/>
            <a:ext cx="2506038" cy="696521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442883" y="1378258"/>
            <a:ext cx="4572000" cy="1177245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平坦</a:t>
            </a:r>
            <a:r>
              <a:rPr lang="zh-CN" altLang="en-US" sz="2100" b="1" dirty="0" smtClean="0">
                <a:solidFill>
                  <a:srgbClr val="7030A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没有高低凹凸曲折，很顺当。</a:t>
            </a:r>
            <a:r>
              <a:rPr lang="zh-CN" altLang="en-US" sz="24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本课指蟋蟀把自己的住宅收拾的很平整。</a:t>
            </a:r>
            <a:endParaRPr lang="zh-CN" altLang="en-US" sz="21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42595" y="2971800"/>
            <a:ext cx="7918450" cy="80708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随遇而安</a:t>
            </a:r>
            <a:r>
              <a:rPr lang="zh-CN" altLang="en-US" sz="2100" b="1" dirty="0" smtClean="0">
                <a:solidFill>
                  <a:srgbClr val="7030A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形容能适应各种环境，在各种环境中都能得到满足。</a:t>
            </a:r>
            <a:r>
              <a:rPr lang="zh-CN" altLang="en-US" sz="24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本课指蟋蟀对自己住宅要求严格。</a:t>
            </a:r>
            <a:endParaRPr lang="zh-CN" altLang="en-US" sz="21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6" name="图片 5" descr="下载.jpg"/>
          <p:cNvPicPr>
            <a:picLocks noChangeAspect="1"/>
          </p:cNvPicPr>
          <p:nvPr/>
        </p:nvPicPr>
        <p:blipFill>
          <a:blip r:embed="rId2" cstate="print">
            <a:lum bright="6000"/>
          </a:blip>
          <a:stretch>
            <a:fillRect/>
          </a:stretch>
        </p:blipFill>
        <p:spPr>
          <a:xfrm>
            <a:off x="5170170" y="700405"/>
            <a:ext cx="3114675" cy="2061845"/>
          </a:xfrm>
          <a:prstGeom prst="rect">
            <a:avLst/>
          </a:prstGeom>
          <a:effectLst>
            <a:softEdge rad="63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53613" y="1125131"/>
            <a:ext cx="3589759" cy="854080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27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疲劳</a:t>
            </a:r>
            <a:r>
              <a:rPr lang="zh-CN" altLang="en-US" sz="2400" b="1" dirty="0" smtClean="0">
                <a:solidFill>
                  <a:srgbClr val="7030A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：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指极度劳累，需要休息。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00034" y="2928940"/>
            <a:ext cx="4071965" cy="43858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疲劳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驾驶容易造成安全隐患</a:t>
            </a:r>
            <a:r>
              <a:rPr lang="zh-CN" altLang="en-US" sz="24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4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5" name="图片 4" descr="u=1139392263,2036511937&amp;fm=26&amp;gp=0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4929190" y="1197854"/>
            <a:ext cx="4000496" cy="251231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14"/>
          <p:cNvSpPr txBox="1"/>
          <p:nvPr/>
        </p:nvSpPr>
        <p:spPr>
          <a:xfrm>
            <a:off x="536936" y="436158"/>
            <a:ext cx="2147372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整体感知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490" y="488835"/>
            <a:ext cx="366860" cy="456338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929305" y="1282056"/>
            <a:ext cx="3041015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分组朗读课文：</a:t>
            </a:r>
            <a:endParaRPr lang="zh-CN" altLang="en-US" sz="32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571604" y="2643188"/>
            <a:ext cx="447802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2.</a:t>
            </a:r>
            <a:r>
              <a:rPr lang="zh-CN" altLang="en-US" sz="28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课文主要讲了一件什么事</a:t>
            </a:r>
            <a:r>
              <a:rPr lang="en-US" altLang="zh-CN" sz="28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?</a:t>
            </a:r>
            <a:endParaRPr lang="zh-CN" altLang="en-US" sz="2800" b="1" dirty="0"/>
          </a:p>
        </p:txBody>
      </p:sp>
      <p:sp>
        <p:nvSpPr>
          <p:cNvPr id="10" name="矩形 9"/>
          <p:cNvSpPr/>
          <p:nvPr/>
        </p:nvSpPr>
        <p:spPr>
          <a:xfrm>
            <a:off x="1263310" y="3414717"/>
            <a:ext cx="661797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课文主要讲了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蟋蟀挖掘、建造住宅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的事。</a:t>
            </a:r>
            <a:endParaRPr lang="zh-CN" altLang="en-US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571922" y="1993896"/>
            <a:ext cx="684149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1.</a:t>
            </a:r>
            <a:r>
              <a:rPr lang="zh-CN" altLang="en-US" sz="2800" b="1" dirty="0" smtClean="0">
                <a:solidFill>
                  <a:srgbClr val="FF0000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画出文中不理解的词，借助工具书解决。</a:t>
            </a:r>
            <a:endParaRPr lang="en-US" altLang="zh-CN" sz="2800" b="1" dirty="0" smtClean="0">
              <a:solidFill>
                <a:srgbClr val="FF0000"/>
              </a:solidFill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207937" y="714998"/>
            <a:ext cx="8585200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大家举手发言，说一说：读完了课文，你知道了什么</a:t>
            </a:r>
            <a:r>
              <a:rPr lang="en-US" altLang="zh-CN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?</a:t>
            </a:r>
            <a:endParaRPr lang="en-US" altLang="zh-CN" sz="28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57580" y="1571625"/>
            <a:ext cx="7164070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A.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蟋蟀出名不光因为唱歌好听，还因为它的住宅。</a:t>
            </a:r>
            <a:endParaRPr lang="zh-CN" altLang="en-US" sz="28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54075" y="2871470"/>
            <a:ext cx="743585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B.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蟋蟀不肯随遇而安，对住宅要求很严格。</a:t>
            </a:r>
            <a:endParaRPr lang="zh-CN" altLang="en-US" sz="28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2"/>
          <p:cNvSpPr txBox="1"/>
          <p:nvPr/>
        </p:nvSpPr>
        <p:spPr>
          <a:xfrm>
            <a:off x="443230" y="521335"/>
            <a:ext cx="8257540" cy="95313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en-US" altLang="zh-CN" sz="2800" b="1" dirty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  </a:t>
            </a: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大家拿起笔按照课文讲述的顺序，在书上给课文划分段落。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571472" y="1751934"/>
            <a:ext cx="8001056" cy="571504"/>
            <a:chOff x="665885" y="1928808"/>
            <a:chExt cx="7303361" cy="571504"/>
          </a:xfrm>
        </p:grpSpPr>
        <p:sp>
          <p:nvSpPr>
            <p:cNvPr id="8" name="圆角矩形 7"/>
            <p:cNvSpPr/>
            <p:nvPr/>
          </p:nvSpPr>
          <p:spPr>
            <a:xfrm>
              <a:off x="714348" y="1928808"/>
              <a:ext cx="7143800" cy="571504"/>
            </a:xfrm>
            <a:prstGeom prst="roundRect">
              <a:avLst/>
            </a:prstGeom>
            <a:solidFill>
              <a:srgbClr val="FF97FF"/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665885" y="1928808"/>
              <a:ext cx="7303361" cy="5219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第一段（         ）：总体概括蟋蟀出名的原因。</a:t>
              </a:r>
              <a:endPara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785786" y="2643188"/>
            <a:ext cx="7358114" cy="571504"/>
            <a:chOff x="714348" y="2571750"/>
            <a:chExt cx="7143800" cy="571504"/>
          </a:xfrm>
        </p:grpSpPr>
        <p:sp>
          <p:nvSpPr>
            <p:cNvPr id="9" name="圆角矩形 8"/>
            <p:cNvSpPr/>
            <p:nvPr/>
          </p:nvSpPr>
          <p:spPr>
            <a:xfrm>
              <a:off x="714348" y="2571750"/>
              <a:ext cx="7143800" cy="571504"/>
            </a:xfrm>
            <a:prstGeom prst="roundRect">
              <a:avLst/>
            </a:prstGeom>
            <a:solidFill>
              <a:srgbClr val="FF97FF"/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714348" y="2571750"/>
              <a:ext cx="7000924" cy="5219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第二段（            ）：蟋蟀住宅的特点。</a:t>
              </a:r>
              <a:endPara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572135" y="3385185"/>
            <a:ext cx="8428990" cy="594658"/>
            <a:chOff x="714348" y="3191538"/>
            <a:chExt cx="8286808" cy="594658"/>
          </a:xfrm>
        </p:grpSpPr>
        <p:sp>
          <p:nvSpPr>
            <p:cNvPr id="10" name="圆角矩形 9"/>
            <p:cNvSpPr/>
            <p:nvPr/>
          </p:nvSpPr>
          <p:spPr>
            <a:xfrm>
              <a:off x="785786" y="3214692"/>
              <a:ext cx="8215370" cy="571504"/>
            </a:xfrm>
            <a:prstGeom prst="roundRect">
              <a:avLst/>
            </a:prstGeom>
            <a:solidFill>
              <a:srgbClr val="FF97FF"/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b="1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714348" y="3191538"/>
              <a:ext cx="8215370" cy="52197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第三段（           ）：蟋蟀的住宅是怎样建成的。</a:t>
              </a:r>
              <a:endPara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7" name="矩形 6"/>
          <p:cNvSpPr/>
          <p:nvPr/>
        </p:nvSpPr>
        <p:spPr>
          <a:xfrm>
            <a:off x="1979712" y="1730706"/>
            <a:ext cx="1792605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1</a:t>
            </a:r>
            <a:r>
              <a:rPr lang="zh-CN" altLang="en-US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自然段</a:t>
            </a:r>
            <a:endParaRPr lang="zh-CN" altLang="en-US" sz="28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2245649" y="2643188"/>
            <a:ext cx="2152015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2-6</a:t>
            </a:r>
            <a:r>
              <a:rPr lang="zh-CN" altLang="en-US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自然段</a:t>
            </a:r>
            <a:endParaRPr lang="zh-CN" altLang="en-US" sz="28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987838" y="3405852"/>
            <a:ext cx="2152015" cy="52197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第</a:t>
            </a:r>
            <a:r>
              <a:rPr lang="en-US" altLang="zh-CN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7-9</a:t>
            </a:r>
            <a:r>
              <a:rPr lang="zh-CN" altLang="en-US" sz="28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自然段</a:t>
            </a:r>
            <a:endParaRPr lang="zh-CN" altLang="en-US" sz="28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  <p:bldP spid="1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676583" y="850573"/>
            <a:ext cx="7488832" cy="12840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　　同桌小声讨论一下：通过我们刚才的学习，这篇课文主要围绕哪句话来写的？</a:t>
            </a:r>
            <a:endParaRPr lang="en-US" altLang="zh-CN" sz="2800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76566" y="2897624"/>
            <a:ext cx="811953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蟋蟀的出名不光由于它的唱歌，还由于它的住宅。</a:t>
            </a:r>
            <a:endParaRPr lang="zh-CN" altLang="en-US" sz="28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5"/>
                                        </p:tgtEl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文本框 14"/>
          <p:cNvSpPr txBox="1"/>
          <p:nvPr/>
        </p:nvSpPr>
        <p:spPr>
          <a:xfrm>
            <a:off x="624428" y="411510"/>
            <a:ext cx="2003356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课堂演练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620" y="464186"/>
            <a:ext cx="366860" cy="456339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642910" y="928676"/>
            <a:ext cx="4304383" cy="7155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一、看拼音，写词语。</a:t>
            </a:r>
            <a:endParaRPr lang="zh-CN" altLang="en-US" sz="3200" b="1" dirty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00100" y="2028764"/>
            <a:ext cx="16097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err="1" smtClean="0">
                <a:latin typeface="汉语拼音" panose="020B0604020202020204" pitchFamily="34" charset="0"/>
                <a:cs typeface="汉语拼音" panose="020B0604020202020204" pitchFamily="34" charset="0"/>
              </a:rPr>
              <a:t>wā</a:t>
            </a:r>
            <a:r>
              <a:rPr lang="en-US" altLang="zh-CN" sz="2000" dirty="0" smtClean="0">
                <a:latin typeface="汉语拼音" panose="020B0604020202020204" pitchFamily="34" charset="0"/>
                <a:cs typeface="汉语拼音" panose="020B0604020202020204" pitchFamily="34" charset="0"/>
              </a:rPr>
              <a:t>     </a:t>
            </a:r>
            <a:r>
              <a:rPr lang="en-US" altLang="zh-CN" sz="2000" dirty="0" err="1" smtClean="0">
                <a:latin typeface="汉语拼音" panose="020B0604020202020204" pitchFamily="34" charset="0"/>
                <a:cs typeface="汉语拼音" panose="020B0604020202020204" pitchFamily="34" charset="0"/>
              </a:rPr>
              <a:t>jué</a:t>
            </a:r>
            <a:r>
              <a:rPr lang="en-US" altLang="zh-CN" sz="2000" dirty="0" smtClean="0">
                <a:latin typeface="汉语拼音" panose="020B0604020202020204" pitchFamily="34" charset="0"/>
                <a:cs typeface="汉语拼音" panose="020B0604020202020204" pitchFamily="34" charset="0"/>
              </a:rPr>
              <a:t>    </a:t>
            </a:r>
            <a:endParaRPr lang="zh-CN" altLang="en-US" sz="2000" dirty="0">
              <a:latin typeface="汉语拼音" panose="020B0604020202020204" pitchFamily="34" charset="0"/>
              <a:cs typeface="汉语拼音" panose="020B060402020202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786182" y="1928808"/>
            <a:ext cx="12987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err="1" smtClean="0">
                <a:latin typeface="汉语拼音" panose="020B0604020202020204" pitchFamily="34" charset="0"/>
                <a:cs typeface="汉语拼音" panose="020B0604020202020204" pitchFamily="34" charset="0"/>
              </a:rPr>
              <a:t>zhù</a:t>
            </a:r>
            <a:r>
              <a:rPr lang="en-US" altLang="zh-CN" sz="2000" dirty="0" smtClean="0">
                <a:latin typeface="汉语拼音" panose="020B0604020202020204" pitchFamily="34" charset="0"/>
                <a:cs typeface="汉语拼音" panose="020B0604020202020204" pitchFamily="34" charset="0"/>
              </a:rPr>
              <a:t>  </a:t>
            </a:r>
            <a:r>
              <a:rPr lang="en-US" altLang="zh-CN" sz="2000" dirty="0" err="1" smtClean="0">
                <a:latin typeface="汉语拼音" panose="020B0604020202020204" pitchFamily="34" charset="0"/>
                <a:cs typeface="汉语拼音" panose="020B0604020202020204" pitchFamily="34" charset="0"/>
              </a:rPr>
              <a:t>zhái</a:t>
            </a:r>
            <a:endParaRPr lang="zh-CN" altLang="en-US" sz="2000" dirty="0">
              <a:latin typeface="汉语拼音" panose="020B0604020202020204" pitchFamily="34" charset="0"/>
              <a:cs typeface="汉语拼音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715140" y="3171772"/>
            <a:ext cx="13372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err="1" smtClean="0">
                <a:latin typeface="汉语拼音" panose="020B0604020202020204" pitchFamily="34" charset="0"/>
                <a:cs typeface="汉语拼音" panose="020B0604020202020204" pitchFamily="34" charset="0"/>
              </a:rPr>
              <a:t>dòng</a:t>
            </a:r>
            <a:r>
              <a:rPr lang="en-US" altLang="zh-CN" sz="2000" dirty="0" smtClean="0">
                <a:latin typeface="汉语拼音" panose="020B0604020202020204" pitchFamily="34" charset="0"/>
                <a:cs typeface="汉语拼音" panose="020B0604020202020204" pitchFamily="34" charset="0"/>
              </a:rPr>
              <a:t>  </a:t>
            </a:r>
            <a:r>
              <a:rPr lang="en-US" altLang="zh-CN" sz="2000" dirty="0" err="1" smtClean="0">
                <a:latin typeface="汉语拼音" panose="020B0604020202020204" pitchFamily="34" charset="0"/>
                <a:cs typeface="汉语拼音" panose="020B0604020202020204" pitchFamily="34" charset="0"/>
              </a:rPr>
              <a:t>xué</a:t>
            </a:r>
            <a:endParaRPr lang="zh-CN" altLang="en-US" sz="2000" dirty="0">
              <a:latin typeface="汉语拼音" panose="020B0604020202020204" pitchFamily="34" charset="0"/>
              <a:cs typeface="汉语拼音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215074" y="1928808"/>
            <a:ext cx="120898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err="1" smtClean="0">
                <a:latin typeface="汉语拼音" panose="020B0604020202020204" pitchFamily="34" charset="0"/>
                <a:cs typeface="汉语拼音" panose="020B0604020202020204" pitchFamily="34" charset="0"/>
              </a:rPr>
              <a:t>xu</a:t>
            </a:r>
            <a:r>
              <a:rPr lang="vi-VN" altLang="zh-CN" sz="2000" dirty="0" smtClean="0">
                <a:latin typeface="汉语拼音" panose="020B0604020202020204" pitchFamily="34" charset="0"/>
                <a:cs typeface="汉语拼音" panose="020B0604020202020204" pitchFamily="34" charset="0"/>
              </a:rPr>
              <a:t>ăn</a:t>
            </a:r>
            <a:r>
              <a:rPr lang="en-US" altLang="zh-CN" sz="2000" dirty="0" smtClean="0">
                <a:latin typeface="汉语拼音" panose="020B0604020202020204" pitchFamily="34" charset="0"/>
                <a:cs typeface="汉语拼音" panose="020B0604020202020204" pitchFamily="34" charset="0"/>
              </a:rPr>
              <a:t>  </a:t>
            </a:r>
            <a:r>
              <a:rPr lang="en-US" altLang="zh-CN" sz="2000" dirty="0" err="1" smtClean="0">
                <a:latin typeface="汉语拼音" panose="020B0604020202020204" pitchFamily="34" charset="0"/>
                <a:cs typeface="汉语拼音" panose="020B0604020202020204" pitchFamily="34" charset="0"/>
              </a:rPr>
              <a:t>zé</a:t>
            </a:r>
            <a:endParaRPr lang="zh-CN" altLang="en-US" sz="2000" dirty="0">
              <a:latin typeface="汉语拼音" panose="020B0604020202020204" pitchFamily="34" charset="0"/>
              <a:cs typeface="汉语拼音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85786" y="2500312"/>
            <a:ext cx="187071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（       ）</a:t>
            </a:r>
            <a:endParaRPr lang="zh-CN" altLang="en-US" sz="24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571868" y="2428874"/>
            <a:ext cx="187071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（       ）</a:t>
            </a:r>
            <a:endParaRPr lang="zh-CN" altLang="en-US" sz="24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563227" y="3571882"/>
            <a:ext cx="171704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（      ）</a:t>
            </a:r>
            <a:endParaRPr lang="zh-CN" altLang="en-US" sz="24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123587" y="2428874"/>
            <a:ext cx="187071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（       ）</a:t>
            </a:r>
            <a:endParaRPr lang="zh-CN" altLang="en-US" sz="24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83662" y="3143254"/>
            <a:ext cx="183095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err="1" smtClean="0">
                <a:latin typeface="汉语拼音" panose="020B0604020202020204" pitchFamily="34" charset="0"/>
                <a:cs typeface="汉语拼音" panose="020B0604020202020204" pitchFamily="34" charset="0"/>
              </a:rPr>
              <a:t>suí</a:t>
            </a:r>
            <a:r>
              <a:rPr lang="en-US" altLang="zh-CN" sz="2000" dirty="0" smtClean="0">
                <a:latin typeface="汉语拼音" panose="020B0604020202020204" pitchFamily="34" charset="0"/>
                <a:cs typeface="汉语拼音" panose="020B0604020202020204" pitchFamily="34" charset="0"/>
              </a:rPr>
              <a:t>  </a:t>
            </a:r>
            <a:r>
              <a:rPr lang="en-US" altLang="zh-CN" sz="2000" dirty="0" err="1" smtClean="0">
                <a:latin typeface="汉语拼音" panose="020B0604020202020204" pitchFamily="34" charset="0"/>
                <a:cs typeface="汉语拼音" panose="020B0604020202020204" pitchFamily="34" charset="0"/>
              </a:rPr>
              <a:t>yù</a:t>
            </a:r>
            <a:r>
              <a:rPr lang="en-US" altLang="zh-CN" sz="2000" dirty="0" smtClean="0">
                <a:latin typeface="汉语拼音" panose="020B0604020202020204" pitchFamily="34" charset="0"/>
                <a:cs typeface="汉语拼音" panose="020B0604020202020204" pitchFamily="34" charset="0"/>
              </a:rPr>
              <a:t>  </a:t>
            </a:r>
            <a:r>
              <a:rPr lang="en-US" altLang="zh-CN" sz="2000" dirty="0" err="1" smtClean="0">
                <a:latin typeface="汉语拼音" panose="020B0604020202020204" pitchFamily="34" charset="0"/>
                <a:cs typeface="汉语拼音" panose="020B0604020202020204" pitchFamily="34" charset="0"/>
              </a:rPr>
              <a:t>ér</a:t>
            </a:r>
            <a:r>
              <a:rPr lang="en-US" altLang="zh-CN" sz="2000" dirty="0" smtClean="0">
                <a:latin typeface="汉语拼音" panose="020B0604020202020204" pitchFamily="34" charset="0"/>
                <a:cs typeface="汉语拼音" panose="020B0604020202020204" pitchFamily="34" charset="0"/>
              </a:rPr>
              <a:t>  </a:t>
            </a:r>
            <a:r>
              <a:rPr lang="en-US" altLang="zh-CN" sz="2000" dirty="0" err="1" smtClean="0">
                <a:latin typeface="汉语拼音" panose="020B0604020202020204" pitchFamily="34" charset="0"/>
                <a:cs typeface="汉语拼音" panose="020B0604020202020204" pitchFamily="34" charset="0"/>
              </a:rPr>
              <a:t>ān</a:t>
            </a:r>
            <a:endParaRPr lang="zh-CN" altLang="en-US" sz="2000" dirty="0">
              <a:latin typeface="汉语拼音" panose="020B0604020202020204" pitchFamily="34" charset="0"/>
              <a:cs typeface="汉语拼音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857620" y="3171772"/>
            <a:ext cx="186942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err="1" smtClean="0">
                <a:latin typeface="汉语拼音" panose="020B0604020202020204" pitchFamily="34" charset="0"/>
                <a:cs typeface="汉语拼音" panose="020B0604020202020204" pitchFamily="34" charset="0"/>
              </a:rPr>
              <a:t>háo</a:t>
            </a:r>
            <a:r>
              <a:rPr lang="en-US" altLang="zh-CN" sz="2000" dirty="0" smtClean="0">
                <a:latin typeface="汉语拼音" panose="020B0604020202020204" pitchFamily="34" charset="0"/>
                <a:cs typeface="汉语拼音" panose="020B0604020202020204" pitchFamily="34" charset="0"/>
              </a:rPr>
              <a:t>  </a:t>
            </a:r>
            <a:r>
              <a:rPr lang="en-US" altLang="zh-CN" sz="2000" dirty="0" err="1" smtClean="0">
                <a:latin typeface="汉语拼音" panose="020B0604020202020204" pitchFamily="34" charset="0"/>
                <a:cs typeface="汉语拼音" panose="020B0604020202020204" pitchFamily="34" charset="0"/>
              </a:rPr>
              <a:t>bù</a:t>
            </a:r>
            <a:r>
              <a:rPr lang="en-US" altLang="zh-CN" sz="2000" dirty="0" smtClean="0">
                <a:latin typeface="汉语拼音" panose="020B0604020202020204" pitchFamily="34" charset="0"/>
                <a:cs typeface="汉语拼音" panose="020B0604020202020204" pitchFamily="34" charset="0"/>
              </a:rPr>
              <a:t>  </a:t>
            </a:r>
            <a:r>
              <a:rPr lang="en-US" altLang="zh-CN" sz="2000" dirty="0" err="1" smtClean="0">
                <a:latin typeface="汉语拼音" panose="020B0604020202020204" pitchFamily="34" charset="0"/>
                <a:cs typeface="汉语拼音" panose="020B0604020202020204" pitchFamily="34" charset="0"/>
              </a:rPr>
              <a:t>kě</a:t>
            </a:r>
            <a:r>
              <a:rPr lang="en-US" altLang="zh-CN" sz="2000" dirty="0" smtClean="0">
                <a:latin typeface="汉语拼音" panose="020B0604020202020204" pitchFamily="34" charset="0"/>
                <a:cs typeface="汉语拼音" panose="020B0604020202020204" pitchFamily="34" charset="0"/>
              </a:rPr>
              <a:t>  </a:t>
            </a:r>
            <a:r>
              <a:rPr lang="en-US" altLang="zh-CN" sz="2000" dirty="0" err="1" smtClean="0">
                <a:latin typeface="汉语拼音" panose="020B0604020202020204" pitchFamily="34" charset="0"/>
                <a:cs typeface="汉语拼音" panose="020B0604020202020204" pitchFamily="34" charset="0"/>
              </a:rPr>
              <a:t>xī</a:t>
            </a:r>
            <a:endParaRPr lang="zh-CN" altLang="en-US" sz="2000" dirty="0">
              <a:latin typeface="汉语拼音" panose="020B0604020202020204" pitchFamily="34" charset="0"/>
              <a:cs typeface="汉语拼音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71472" y="3643320"/>
            <a:ext cx="248539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（           ）</a:t>
            </a:r>
            <a:endParaRPr lang="zh-CN" altLang="en-US" sz="24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643306" y="3643320"/>
            <a:ext cx="248539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（           ）</a:t>
            </a:r>
            <a:endParaRPr lang="zh-CN" altLang="en-US" sz="24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071538" y="2428874"/>
            <a:ext cx="120459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挖 掘</a:t>
            </a:r>
            <a:endParaRPr lang="zh-CN" altLang="en-US" sz="32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857620" y="2357436"/>
            <a:ext cx="120459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住 宅</a:t>
            </a:r>
            <a:endParaRPr lang="zh-CN" altLang="en-US" sz="32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6429388" y="2357436"/>
            <a:ext cx="120459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选 择</a:t>
            </a:r>
            <a:endParaRPr lang="zh-CN" altLang="en-US" sz="32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888471" y="3571882"/>
            <a:ext cx="181610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随遇而安</a:t>
            </a:r>
            <a:endParaRPr lang="zh-CN" altLang="en-US" sz="32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960305" y="3571882"/>
            <a:ext cx="181610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毫不可惜</a:t>
            </a:r>
            <a:endParaRPr lang="zh-CN" altLang="en-US" sz="32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790436" y="3500444"/>
            <a:ext cx="120459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洞 穴</a:t>
            </a:r>
            <a:endParaRPr lang="zh-CN" altLang="en-US" sz="32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971600" y="1707654"/>
            <a:ext cx="691276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　　</a:t>
            </a:r>
            <a:r>
              <a:rPr lang="zh-CN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构成</a:t>
            </a:r>
            <a:r>
              <a:rPr lang="zh-CN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“蟋蟀”一词的两个字都带有“</a:t>
            </a:r>
            <a:r>
              <a:rPr lang="en-US" altLang="zh-CN" sz="2800" b="1" u="sng" dirty="0">
                <a:latin typeface="楷体" panose="02010609060101010101" pitchFamily="49" charset="-122"/>
                <a:ea typeface="楷体" panose="02010609060101010101" pitchFamily="49" charset="-122"/>
              </a:rPr>
              <a:t>       </a:t>
            </a:r>
            <a:r>
              <a:rPr lang="zh-CN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”旁，带有这个偏旁的字一般都和</a:t>
            </a:r>
            <a:r>
              <a:rPr lang="en-US" altLang="zh-CN" sz="2800" b="1" u="sng" dirty="0">
                <a:latin typeface="楷体" panose="02010609060101010101" pitchFamily="49" charset="-122"/>
                <a:ea typeface="楷体" panose="02010609060101010101" pitchFamily="49" charset="-122"/>
              </a:rPr>
              <a:t>         </a:t>
            </a:r>
            <a:r>
              <a:rPr lang="zh-CN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有关</a:t>
            </a:r>
            <a:r>
              <a:rPr lang="zh-CN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，带有这个偏旁的两字词语还有</a:t>
            </a:r>
            <a:r>
              <a:rPr lang="en-US" altLang="zh-CN" sz="2800" b="1" u="sng" dirty="0">
                <a:latin typeface="楷体" panose="02010609060101010101" pitchFamily="49" charset="-122"/>
                <a:ea typeface="楷体" panose="02010609060101010101" pitchFamily="49" charset="-122"/>
              </a:rPr>
              <a:t>        </a:t>
            </a:r>
            <a:r>
              <a:rPr lang="zh-CN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、</a:t>
            </a:r>
            <a:r>
              <a:rPr lang="en-US" altLang="zh-CN" sz="2800" b="1" u="sng" dirty="0">
                <a:latin typeface="楷体" panose="02010609060101010101" pitchFamily="49" charset="-122"/>
                <a:ea typeface="楷体" panose="02010609060101010101" pitchFamily="49" charset="-122"/>
              </a:rPr>
              <a:t>        </a:t>
            </a:r>
            <a:r>
              <a:rPr lang="zh-CN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zh-CN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74164" y="699542"/>
            <a:ext cx="4288353" cy="71558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二、读一读，填一填。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  <a:cs typeface="宋体" panose="02010600030101010101" pitchFamily="2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53116" y="2355726"/>
            <a:ext cx="54038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虫</a:t>
            </a:r>
            <a:endParaRPr lang="zh-CN" altLang="en-US" sz="28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45449" y="3046482"/>
            <a:ext cx="89789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虫子</a:t>
            </a:r>
            <a:endParaRPr lang="zh-CN" altLang="en-US" sz="28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96854" y="3651870"/>
            <a:ext cx="89789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蝈蝈</a:t>
            </a:r>
            <a:endParaRPr lang="zh-CN" altLang="en-US" sz="28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211960" y="3651870"/>
            <a:ext cx="89789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蛐蛐</a:t>
            </a:r>
            <a:endParaRPr lang="zh-CN" altLang="en-US" sz="28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500034" y="571486"/>
            <a:ext cx="5952270" cy="6832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三、在括号里填上合适的词语。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357554" y="1619902"/>
            <a:ext cx="268922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（    ）的住宅</a:t>
            </a:r>
            <a:endParaRPr lang="zh-CN" altLang="en-US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28596" y="2643188"/>
            <a:ext cx="268922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（    ）地选择</a:t>
            </a:r>
            <a:endParaRPr lang="zh-CN" altLang="en-US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6286512" y="2571750"/>
            <a:ext cx="268922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（    ）地摆动</a:t>
            </a:r>
            <a:endParaRPr lang="zh-CN" altLang="en-US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28596" y="1714494"/>
            <a:ext cx="268922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（    ）的工具</a:t>
            </a:r>
            <a:endParaRPr lang="zh-CN" altLang="en-US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302981" y="1643056"/>
            <a:ext cx="268922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（    ）的本领</a:t>
            </a:r>
            <a:endParaRPr lang="zh-CN" altLang="en-US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3357554" y="2643188"/>
            <a:ext cx="268922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（    ）地铺开</a:t>
            </a:r>
            <a:endParaRPr lang="zh-CN" altLang="en-US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85786" y="2643188"/>
            <a:ext cx="89789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慎重</a:t>
            </a:r>
            <a:endParaRPr lang="zh-CN" altLang="en-US" sz="28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714744" y="1643056"/>
            <a:ext cx="89789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舒服</a:t>
            </a:r>
            <a:endParaRPr lang="zh-CN" altLang="en-US" sz="28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669189" y="2643188"/>
            <a:ext cx="89789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倾斜</a:t>
            </a:r>
            <a:endParaRPr lang="zh-CN" altLang="en-US" sz="28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785786" y="1714494"/>
            <a:ext cx="89789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柔弱</a:t>
            </a:r>
            <a:endParaRPr lang="zh-CN" altLang="en-US" sz="28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643702" y="2571750"/>
            <a:ext cx="89789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轻微</a:t>
            </a:r>
            <a:endParaRPr lang="zh-CN" altLang="en-US" sz="28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6643702" y="1643056"/>
            <a:ext cx="89789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挖掘</a:t>
            </a:r>
            <a:endParaRPr lang="zh-CN" altLang="en-US" sz="28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  <p:bldP spid="30" grpId="0"/>
      <p:bldP spid="31" grpId="0"/>
      <p:bldP spid="32" grpId="0"/>
      <p:bldP spid="3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71472" y="642924"/>
            <a:ext cx="465328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四、我会填写关联词语。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00034" y="1357304"/>
            <a:ext cx="7929618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1.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它的出名（    ）由于它的唱歌，（   ）由于它的住宅。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0034" y="2643188"/>
            <a:ext cx="7929618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2.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蟋蟀钻在土底下干活，（    ）感到疲劳，它（    ）在未完工的家门口休息了一会儿，头朝着外面，触须轻微地摆动。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361041" y="1357304"/>
            <a:ext cx="89789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不光</a:t>
            </a:r>
            <a:endParaRPr lang="zh-CN" altLang="en-US" sz="28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426021" y="1357304"/>
            <a:ext cx="364202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还</a:t>
            </a:r>
            <a:endParaRPr lang="zh-CN" altLang="en-US" sz="28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501324" y="2643188"/>
            <a:ext cx="89789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如果</a:t>
            </a:r>
            <a:endParaRPr lang="zh-CN" altLang="en-US" sz="28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358558" y="3071816"/>
            <a:ext cx="54038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就</a:t>
            </a:r>
            <a:endParaRPr lang="zh-CN" altLang="en-US" sz="28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6" grpId="0"/>
      <p:bldP spid="17" grpId="0"/>
      <p:bldP spid="18" grpId="0"/>
      <p:bldP spid="1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971600" y="1254750"/>
            <a:ext cx="734481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　　</a:t>
            </a:r>
            <a:r>
              <a:rPr lang="zh-CN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假使</a:t>
            </a:r>
            <a:r>
              <a:rPr lang="zh-CN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我们想到蟋蟀用来挖掘的工具是</a:t>
            </a:r>
            <a:r>
              <a:rPr lang="zh-CN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那样简单，</a:t>
            </a:r>
            <a:r>
              <a:rPr lang="zh-CN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这座住宅真可以算是伟大的工程了。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690553" y="2388359"/>
            <a:ext cx="8104414" cy="12840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　　</a:t>
            </a:r>
            <a:r>
              <a:rPr lang="zh-CN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“简单的工具”</a:t>
            </a:r>
            <a:r>
              <a:rPr lang="zh-CN" altLang="zh-CN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指的是</a:t>
            </a:r>
            <a:r>
              <a:rPr lang="en-US" altLang="zh-CN" sz="2800" b="1" u="sng" dirty="0">
                <a:latin typeface="楷体" panose="02010609060101010101" pitchFamily="49" charset="-122"/>
                <a:ea typeface="楷体" panose="02010609060101010101" pitchFamily="49" charset="-122"/>
              </a:rPr>
              <a:t>        </a:t>
            </a:r>
            <a:r>
              <a:rPr lang="zh-CN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、</a:t>
            </a:r>
            <a:r>
              <a:rPr lang="en-US" altLang="zh-CN" sz="2800" b="1" u="sng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</a:t>
            </a:r>
            <a:r>
              <a:rPr lang="zh-CN" altLang="en-US" sz="2800" b="1" u="sng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　</a:t>
            </a:r>
            <a:r>
              <a:rPr lang="en-US" altLang="zh-CN" sz="2800" b="1" u="sng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、</a:t>
            </a:r>
            <a:endParaRPr lang="en-US" altLang="zh-CN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u="sng" dirty="0">
                <a:latin typeface="楷体" panose="02010609060101010101" pitchFamily="49" charset="-122"/>
                <a:ea typeface="楷体" panose="02010609060101010101" pitchFamily="49" charset="-122"/>
              </a:rPr>
              <a:t>　</a:t>
            </a:r>
            <a:r>
              <a:rPr lang="zh-CN" altLang="en-US" sz="2800" b="1" u="sng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　　　</a:t>
            </a:r>
            <a:r>
              <a:rPr lang="zh-CN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00034" y="571486"/>
            <a:ext cx="4288353" cy="6832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五、读句子回答问题。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220072" y="2500754"/>
            <a:ext cx="89789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前足</a:t>
            </a:r>
            <a:endParaRPr lang="zh-CN" altLang="en-US" sz="28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948264" y="2500754"/>
            <a:ext cx="89789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后足</a:t>
            </a:r>
            <a:endParaRPr lang="zh-CN" altLang="en-US" sz="28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91369" y="3149231"/>
            <a:ext cx="89789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钳子</a:t>
            </a:r>
            <a:endParaRPr lang="zh-CN" altLang="en-US" sz="28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6266180" y="4063365"/>
            <a:ext cx="2338070" cy="472440"/>
            <a:chOff x="9981" y="5834"/>
            <a:chExt cx="3682" cy="744"/>
          </a:xfrm>
        </p:grpSpPr>
        <p:sp>
          <p:nvSpPr>
            <p:cNvPr id="17" name="TextBox 11">
              <a:hlinkClick r:id="rId1" action="ppaction://hlinkfile"/>
            </p:cNvPr>
            <p:cNvSpPr txBox="1">
              <a:spLocks noChangeArrowheads="1"/>
            </p:cNvSpPr>
            <p:nvPr/>
          </p:nvSpPr>
          <p:spPr bwMode="auto">
            <a:xfrm>
              <a:off x="9981" y="5860"/>
              <a:ext cx="2202" cy="6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68580" tIns="34290" rIns="68580" bIns="34290">
              <a:spAutoFit/>
            </a:bodyPr>
            <a:lstStyle>
              <a:lvl1pPr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zh-CN" altLang="en-US" sz="2400" b="1" dirty="0">
                  <a:latin typeface="楷体-简" panose="02010600040101010101" pitchFamily="2" charset="-122"/>
                  <a:ea typeface="楷体-简" panose="02010600040101010101" pitchFamily="2" charset="-122"/>
                </a:rPr>
                <a:t>字词听写</a:t>
              </a:r>
              <a:endParaRPr lang="zh-CN" altLang="en-US" sz="2400" b="1" dirty="0">
                <a:latin typeface="楷体-简" panose="02010600040101010101" pitchFamily="2" charset="-122"/>
                <a:ea typeface="楷体-简" panose="02010600040101010101" pitchFamily="2" charset="-122"/>
              </a:endParaRPr>
            </a:p>
          </p:txBody>
        </p:sp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111" y="5938"/>
              <a:ext cx="553" cy="599"/>
            </a:xfrm>
            <a:prstGeom prst="rect">
              <a:avLst/>
            </a:prstGeom>
          </p:spPr>
        </p:pic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057708">
              <a:off x="12364" y="5834"/>
              <a:ext cx="528" cy="744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59" b="7550"/>
          <a:stretch>
            <a:fillRect/>
          </a:stretch>
        </p:blipFill>
        <p:spPr>
          <a:xfrm>
            <a:off x="4919531" y="1563638"/>
            <a:ext cx="4224469" cy="2376264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83518"/>
            <a:ext cx="1629583" cy="37863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文本框 14"/>
          <p:cNvSpPr txBox="1"/>
          <p:nvPr/>
        </p:nvSpPr>
        <p:spPr>
          <a:xfrm>
            <a:off x="263633" y="472782"/>
            <a:ext cx="12314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zh-CN" altLang="en-US" sz="2000" dirty="0">
                <a:solidFill>
                  <a:schemeClr val="bg1"/>
                </a:solidFill>
              </a:rPr>
              <a:t>第二课时</a:t>
            </a:r>
            <a:endParaRPr kumimoji="1" lang="zh-CN" altLang="en-US" sz="2000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3084" y="1059582"/>
            <a:ext cx="4694980" cy="33239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　上节课我们学习了生字词，简单了解了蟋蟀住宅的样子。今天我们继续学习，看一看为什么这小小的“住宅”被称为“伟大的工程”呢！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28794" y="1000114"/>
            <a:ext cx="5143536" cy="500137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 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文本框 14"/>
          <p:cNvSpPr txBox="1"/>
          <p:nvPr/>
        </p:nvSpPr>
        <p:spPr>
          <a:xfrm>
            <a:off x="624428" y="411510"/>
            <a:ext cx="1931348" cy="56169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32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互动课堂</a:t>
            </a:r>
            <a:endParaRPr lang="zh-CN" altLang="en-US" sz="3200" b="1" dirty="0">
              <a:solidFill>
                <a:srgbClr val="875000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194" y="464186"/>
            <a:ext cx="366861" cy="45633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600" y="1407160"/>
            <a:ext cx="1384300" cy="206883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120900" y="1657350"/>
            <a:ext cx="593661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    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阅读文章第一部分</a:t>
            </a:r>
            <a:r>
              <a:rPr lang="zh-CN" altLang="en-US" sz="32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（第１自然段）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，画出文中的关联词，说一说蟋蟀出名的原因。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allAtOnce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/>
        </p:nvSpPr>
        <p:spPr>
          <a:xfrm>
            <a:off x="642910" y="428610"/>
            <a:ext cx="8001056" cy="1143008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571472" y="500048"/>
            <a:ext cx="8072494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居住在草地上的蟋蟀，差不多和蝉一样有名。它的出名不光由于它的唱歌，还由于它的住宅。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214810" y="1000114"/>
            <a:ext cx="914400" cy="428628"/>
          </a:xfrm>
          <a:prstGeom prst="rect">
            <a:avLst/>
          </a:prstGeom>
          <a:noFill/>
          <a:ln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7072330" y="1000114"/>
            <a:ext cx="914400" cy="428628"/>
          </a:xfrm>
          <a:prstGeom prst="rect">
            <a:avLst/>
          </a:prstGeom>
          <a:noFill/>
          <a:ln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26" name="Picture 2" descr="https://ss0.bdstatic.com/70cFvHSh_Q1YnxGkpoWK1HF6hhy/it/u=2242966075,1759561313&amp;fm=27&amp;gp=0.jpg"/>
          <p:cNvPicPr>
            <a:picLocks noChangeAspect="1" noChangeArrowheads="1"/>
          </p:cNvPicPr>
          <p:nvPr/>
        </p:nvPicPr>
        <p:blipFill>
          <a:blip r:embed="rId1" cstate="print"/>
          <a:srcRect t="3333" r="2500"/>
          <a:stretch>
            <a:fillRect/>
          </a:stretch>
        </p:blipFill>
        <p:spPr bwMode="auto">
          <a:xfrm>
            <a:off x="928661" y="2071684"/>
            <a:ext cx="2401795" cy="1785950"/>
          </a:xfrm>
          <a:prstGeom prst="rect">
            <a:avLst/>
          </a:prstGeom>
          <a:noFill/>
          <a:effectLst>
            <a:softEdge rad="63500"/>
          </a:effectLst>
        </p:spPr>
      </p:pic>
      <p:pic>
        <p:nvPicPr>
          <p:cNvPr id="20" name="图片 19" descr="u=2641514947,1276775878&amp;fm=26&amp;gp=0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16666" b="18055"/>
          <a:stretch>
            <a:fillRect/>
          </a:stretch>
        </p:blipFill>
        <p:spPr>
          <a:xfrm>
            <a:off x="6500826" y="2071684"/>
            <a:ext cx="1857388" cy="1714433"/>
          </a:xfrm>
          <a:prstGeom prst="rect">
            <a:avLst/>
          </a:prstGeom>
        </p:spPr>
      </p:pic>
      <p:cxnSp>
        <p:nvCxnSpPr>
          <p:cNvPr id="22" name="直接连接符 21"/>
          <p:cNvCxnSpPr/>
          <p:nvPr/>
        </p:nvCxnSpPr>
        <p:spPr>
          <a:xfrm>
            <a:off x="2214546" y="1357304"/>
            <a:ext cx="571504" cy="1588"/>
          </a:xfrm>
          <a:prstGeom prst="line">
            <a:avLst/>
          </a:prstGeom>
          <a:ln w="158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>
            <a:off x="5286380" y="1357304"/>
            <a:ext cx="428628" cy="1588"/>
          </a:xfrm>
          <a:prstGeom prst="line">
            <a:avLst/>
          </a:prstGeom>
          <a:ln w="15875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椭圆 26"/>
          <p:cNvSpPr/>
          <p:nvPr/>
        </p:nvSpPr>
        <p:spPr>
          <a:xfrm>
            <a:off x="3786182" y="2143122"/>
            <a:ext cx="2414598" cy="1700218"/>
          </a:xfrm>
          <a:prstGeom prst="ellipse">
            <a:avLst/>
          </a:prstGeom>
          <a:blipFill>
            <a:blip r:embed="rId3" cstate="print"/>
            <a:stretch>
              <a:fillRect/>
            </a:stretch>
          </a:blip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000"/>
                            </p:stCondLst>
                            <p:childTnLst>
                              <p:par>
                                <p:cTn id="28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571486"/>
            <a:ext cx="226215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isometricOffAxis1Right"/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zh-CN" altLang="en-US" sz="5400" b="1" cap="none" spc="0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想一想</a:t>
            </a:r>
            <a:endParaRPr lang="zh-CN" altLang="en-US" sz="5400" b="1" cap="none" spc="0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00298" y="500048"/>
            <a:ext cx="6143668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    </a:t>
            </a: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把第二句话改成“</a:t>
            </a:r>
            <a:r>
              <a:rPr lang="zh-CN" altLang="en-US" sz="28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它的出名不光由于它的住宅，还由于它的唱歌</a:t>
            </a:r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  <a:cs typeface="黑体" panose="02010609060101010101" pitchFamily="49" charset="-122"/>
              </a:rPr>
              <a:t>”行不行？为什么？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  <a:cs typeface="黑体" panose="02010609060101010101" pitchFamily="49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850374" y="2428554"/>
            <a:ext cx="6206490" cy="1383665"/>
            <a:chOff x="2285984" y="2071684"/>
            <a:chExt cx="6206490" cy="1383665"/>
          </a:xfrm>
        </p:grpSpPr>
        <p:sp>
          <p:nvSpPr>
            <p:cNvPr id="5" name="对角圆角矩形 4"/>
            <p:cNvSpPr/>
            <p:nvPr/>
          </p:nvSpPr>
          <p:spPr>
            <a:xfrm>
              <a:off x="2285984" y="2071684"/>
              <a:ext cx="6206490" cy="1383665"/>
            </a:xfrm>
            <a:prstGeom prst="round2DiagRect">
              <a:avLst>
                <a:gd name="adj1" fmla="val 26042"/>
                <a:gd name="adj2" fmla="val 28125"/>
              </a:avLst>
            </a:prstGeom>
            <a:solidFill>
              <a:srgbClr val="FF97FF"/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2428859" y="2071684"/>
              <a:ext cx="6063615" cy="1383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   </a:t>
              </a:r>
              <a:r>
                <a:rPr lang="zh-CN" altLang="en-US" sz="28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不行，</a:t>
              </a:r>
              <a:r>
                <a:rPr lang="en-US" altLang="zh-CN" sz="28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“</a:t>
              </a:r>
              <a:r>
                <a:rPr lang="zh-CN" altLang="en-US" sz="28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不光</a:t>
              </a:r>
              <a:r>
                <a:rPr lang="en-US" altLang="zh-CN" sz="28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……</a:t>
              </a:r>
              <a:r>
                <a:rPr lang="zh-CN" altLang="en-US" sz="28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还</a:t>
              </a:r>
              <a:r>
                <a:rPr lang="en-US" altLang="zh-CN" sz="28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……”</a:t>
              </a:r>
              <a:r>
                <a:rPr lang="zh-CN" altLang="en-US" sz="28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表示递进关系，重在强调后者，本文重点讲述住宅，所以应该把住宅放在后面。</a:t>
              </a:r>
              <a:endPara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1000100" y="642924"/>
            <a:ext cx="6840537" cy="6508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zh-CN" altLang="en-US" sz="2800" b="1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你能用</a:t>
            </a:r>
            <a:r>
              <a:rPr lang="en-US" altLang="zh-CN" sz="2800" b="1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“</a:t>
            </a:r>
            <a:r>
              <a:rPr lang="zh-CN" altLang="en-US" sz="28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不光</a:t>
            </a:r>
            <a:r>
              <a:rPr lang="en-US" altLang="zh-CN" sz="28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……</a:t>
            </a:r>
            <a:r>
              <a:rPr lang="zh-CN" altLang="en-US" sz="28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还</a:t>
            </a:r>
            <a:r>
              <a:rPr lang="en-US" altLang="zh-CN" sz="2800" b="1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……</a:t>
            </a:r>
            <a:r>
              <a:rPr lang="en-US" altLang="zh-CN" sz="2800" b="1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  <a:sym typeface="+mn-ea"/>
              </a:rPr>
              <a:t>”</a:t>
            </a:r>
            <a:r>
              <a:rPr lang="zh-CN" altLang="en-US" sz="2800" b="1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写一句话吗？</a:t>
            </a:r>
            <a:endParaRPr lang="zh-CN" altLang="en-US" sz="2800" b="1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Text Box 5"/>
          <p:cNvSpPr txBox="1">
            <a:spLocks noChangeArrowheads="1"/>
          </p:cNvSpPr>
          <p:nvPr/>
        </p:nvSpPr>
        <p:spPr bwMode="auto">
          <a:xfrm>
            <a:off x="411163" y="2082800"/>
            <a:ext cx="8135937" cy="137268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>
              <a:lnSpc>
                <a:spcPct val="130000"/>
              </a:lnSpc>
              <a:spcBef>
                <a:spcPct val="50000"/>
              </a:spcBef>
            </a:pP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这次春游，我们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不光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看到了很多珍贵植物，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还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增长了很多自然知识。</a:t>
            </a:r>
            <a:endParaRPr lang="zh-CN" altLang="en-US" sz="32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166" y="707236"/>
            <a:ext cx="455882" cy="44446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483768" y="1000112"/>
            <a:ext cx="503637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　　默读第二部分，讨论这一部分是从几个方面来写蟋蟀的住宅的？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圆角矩形 2"/>
          <p:cNvSpPr/>
          <p:nvPr/>
        </p:nvSpPr>
        <p:spPr>
          <a:xfrm>
            <a:off x="1857356" y="2714626"/>
            <a:ext cx="1571636" cy="91440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8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选址</a:t>
            </a:r>
            <a:endParaRPr lang="zh-CN" altLang="en-US" sz="480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4000496" y="2714626"/>
            <a:ext cx="1571636" cy="91440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8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工具</a:t>
            </a:r>
            <a:endParaRPr lang="zh-CN" altLang="en-US" sz="480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6286512" y="2714626"/>
            <a:ext cx="2214578" cy="914400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8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洞内外</a:t>
            </a:r>
            <a:endParaRPr lang="zh-CN" altLang="en-US" sz="4800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5126" y="627534"/>
            <a:ext cx="1384459" cy="186224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准备 1"/>
          <p:cNvSpPr/>
          <p:nvPr/>
        </p:nvSpPr>
        <p:spPr>
          <a:xfrm>
            <a:off x="323528" y="494918"/>
            <a:ext cx="2448272" cy="648072"/>
          </a:xfrm>
          <a:prstGeom prst="flowChartPreparation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 smtClean="0">
                <a:solidFill>
                  <a:srgbClr val="FF0000"/>
                </a:solidFill>
              </a:rPr>
              <a:t>选址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41350" y="1556385"/>
            <a:ext cx="7607935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　　阅读第</a:t>
            </a:r>
            <a:r>
              <a:rPr lang="en-US" altLang="zh-CN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2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自然段，找出文中最能体现出蟋蟀不肯随遇而安的句子，并把它画下来。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2976" y="571486"/>
            <a:ext cx="6307455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蟋蟀和它们不同，不肯随遇而安。</a:t>
            </a:r>
            <a:endParaRPr lang="zh-CN" altLang="en-US" sz="32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泪滴形 2"/>
          <p:cNvSpPr/>
          <p:nvPr/>
        </p:nvSpPr>
        <p:spPr>
          <a:xfrm flipH="1">
            <a:off x="4215765" y="1398905"/>
            <a:ext cx="3234690" cy="1000125"/>
          </a:xfrm>
          <a:prstGeom prst="teardrop">
            <a:avLst>
              <a:gd name="adj" fmla="val 99047"/>
            </a:avLst>
          </a:prstGeom>
          <a:solidFill>
            <a:srgbClr val="3FA357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对自己的住宅要求严格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4410224" y="569567"/>
            <a:ext cx="2632710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不肯随遇而安</a:t>
            </a:r>
            <a:endParaRPr lang="zh-CN" altLang="en-US" sz="32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515225" y="2714625"/>
            <a:ext cx="914400" cy="1140460"/>
          </a:xfrm>
          <a:prstGeom prst="rect">
            <a:avLst/>
          </a:prstGeom>
        </p:spPr>
      </p:pic>
      <p:sp>
        <p:nvSpPr>
          <p:cNvPr id="6" name="圆角矩形 5"/>
          <p:cNvSpPr/>
          <p:nvPr/>
        </p:nvSpPr>
        <p:spPr>
          <a:xfrm>
            <a:off x="3214678" y="2643188"/>
            <a:ext cx="4214842" cy="914400"/>
          </a:xfrm>
          <a:prstGeom prst="roundRect">
            <a:avLst/>
          </a:prstGeom>
          <a:solidFill>
            <a:srgbClr val="FF66FF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蟋蟀不肯随遇而安的具体表现有哪些呢？</a:t>
            </a:r>
            <a:endParaRPr lang="zh-CN" altLang="en-US" sz="32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107504" y="1643056"/>
            <a:ext cx="2901430" cy="2286016"/>
            <a:chOff x="107504" y="1643056"/>
            <a:chExt cx="2901430" cy="2286016"/>
          </a:xfrm>
        </p:grpSpPr>
        <p:sp>
          <p:nvSpPr>
            <p:cNvPr id="9" name="圆角矩形 8"/>
            <p:cNvSpPr/>
            <p:nvPr/>
          </p:nvSpPr>
          <p:spPr>
            <a:xfrm>
              <a:off x="107504" y="1714494"/>
              <a:ext cx="2901430" cy="2214578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179512" y="1643056"/>
              <a:ext cx="2749414" cy="224676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8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别的昆虫大多在临时的隐蔽所藏身。它们的隐蔽所得来不费工夫，弃去毫不可惜</a:t>
              </a:r>
              <a:r>
                <a:rPr lang="zh-CN" altLang="en-US" sz="24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。</a:t>
              </a:r>
              <a:endPara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8" name="右弧形箭头 7"/>
          <p:cNvSpPr/>
          <p:nvPr/>
        </p:nvSpPr>
        <p:spPr>
          <a:xfrm>
            <a:off x="2848918" y="1000114"/>
            <a:ext cx="731520" cy="1216152"/>
          </a:xfrm>
          <a:prstGeom prst="curvedLeftArrow">
            <a:avLst>
              <a:gd name="adj1" fmla="val 21169"/>
              <a:gd name="adj2" fmla="val 50000"/>
              <a:gd name="adj3" fmla="val 25000"/>
            </a:avLst>
          </a:prstGeom>
          <a:solidFill>
            <a:srgbClr val="FF97FF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4" grpId="0"/>
      <p:bldP spid="6" grpId="0" animBg="1"/>
      <p:bldP spid="8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8370" y="571500"/>
            <a:ext cx="7378700" cy="1198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它常常慎重地选择住址，一定要排水优良，并且有温和的阳光。它不利用现成的洞穴。它的舒服的住宅是自己一点儿一点儿挖掘的，从大厅一直到卧室。</a:t>
            </a:r>
            <a:endParaRPr lang="zh-CN" altLang="en-US" sz="24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1357290" y="2071684"/>
            <a:ext cx="214314" cy="214314"/>
          </a:xfrm>
          <a:prstGeom prst="rect">
            <a:avLst/>
          </a:prstGeom>
          <a:solidFill>
            <a:srgbClr val="3FA357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TextBox 3"/>
          <p:cNvSpPr txBox="1"/>
          <p:nvPr/>
        </p:nvSpPr>
        <p:spPr>
          <a:xfrm>
            <a:off x="1714480" y="1857370"/>
            <a:ext cx="1816100" cy="5835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慎重选址</a:t>
            </a:r>
            <a:endParaRPr lang="zh-CN" altLang="en-US" sz="32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357290" y="3000378"/>
            <a:ext cx="214314" cy="214314"/>
          </a:xfrm>
          <a:prstGeom prst="rect">
            <a:avLst/>
          </a:prstGeom>
          <a:solidFill>
            <a:srgbClr val="3FA357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TextBox 5"/>
          <p:cNvSpPr txBox="1"/>
          <p:nvPr/>
        </p:nvSpPr>
        <p:spPr>
          <a:xfrm>
            <a:off x="1574895" y="2834348"/>
            <a:ext cx="3640047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不利用现成的洞穴，自己挖掘。</a:t>
            </a:r>
            <a:endParaRPr lang="zh-CN" altLang="en-US" sz="28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3571868" y="1857370"/>
            <a:ext cx="2143140" cy="642942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排水优良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椭圆 8"/>
          <p:cNvSpPr/>
          <p:nvPr/>
        </p:nvSpPr>
        <p:spPr>
          <a:xfrm>
            <a:off x="6000760" y="1857370"/>
            <a:ext cx="2071702" cy="642942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阳光充足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10" name="图片 9" descr="u=1884480423,728822216&amp;fm=26&amp;gp=0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5143504" y="2643188"/>
            <a:ext cx="1990725" cy="1428750"/>
          </a:xfrm>
          <a:prstGeom prst="rect">
            <a:avLst/>
          </a:prstGeom>
          <a:effectLst>
            <a:softEdge rad="63500"/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 animBg="1"/>
      <p:bldP spid="6" grpId="0"/>
      <p:bldP spid="7" grpId="0" animBg="1"/>
      <p:bldP spid="9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28596" y="428610"/>
            <a:ext cx="346761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 smtClean="0">
                <a:solidFill>
                  <a:schemeClr val="accent3">
                    <a:lumMod val="75000"/>
                  </a:schemeClr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品味“随遇而安”</a:t>
            </a:r>
            <a:endParaRPr lang="zh-CN" altLang="en-US" sz="3200" dirty="0">
              <a:solidFill>
                <a:schemeClr val="accent3">
                  <a:lumMod val="75000"/>
                </a:schemeClr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800100" y="1414145"/>
            <a:ext cx="7420610" cy="19380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2400" b="1" dirty="0" smtClean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顺其自然，碰到什么就是什么，有时候可以理解为褒义，寓意人不管在什么环境中都能生存，不抱怨环境而去适应环境。有时候为贬义，意思是人应该改变创新。在本文中意在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说明蟋蟀与其他昆虫不同，对自己的住宅要求严格。</a:t>
            </a:r>
            <a:endParaRPr lang="zh-CN" altLang="en-US" sz="24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746760" y="1571625"/>
            <a:ext cx="7749540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　　蟋蟀建的住宅是什么样的呢？有什么特点？找到相关段落读给同桌听，边读边想象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蟋蟀住宅的样子</a:t>
            </a:r>
            <a:r>
              <a:rPr lang="en-US" altLang="zh-CN" sz="2800" dirty="0">
                <a:latin typeface="黑体" panose="02010609060101010101" pitchFamily="49" charset="-122"/>
                <a:ea typeface="黑体" panose="02010609060101010101" pitchFamily="49" charset="-122"/>
              </a:rPr>
              <a:t>,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并在头脑中形成画面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流程图: 准备 3"/>
          <p:cNvSpPr/>
          <p:nvPr/>
        </p:nvSpPr>
        <p:spPr>
          <a:xfrm>
            <a:off x="323786" y="480920"/>
            <a:ext cx="2448272" cy="648072"/>
          </a:xfrm>
          <a:prstGeom prst="flowChartPreparation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 smtClean="0">
                <a:solidFill>
                  <a:srgbClr val="FF0000"/>
                </a:solidFill>
              </a:rPr>
              <a:t>洞内外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5796136" y="2561595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(</a:t>
            </a:r>
            <a:r>
              <a:rPr lang="zh-CN" altLang="en-US" sz="2000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课后</a:t>
            </a:r>
            <a:r>
              <a:rPr lang="zh-CN" altLang="en-US" sz="2000" dirty="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第二题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)</a:t>
            </a:r>
            <a:endParaRPr lang="en-US" altLang="zh-CN" sz="20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57224" y="1144966"/>
            <a:ext cx="666710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　　在朝着阳光的堤岸上，青草丛中隐藏着一条倾斜的隧道，即使有骤雨，这里也立刻就会干的。隧道顺着地势弯弯曲曲，最多九寸深，一指宽，这便是蟋蟀的住宅。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爆炸形 1 2"/>
          <p:cNvSpPr/>
          <p:nvPr/>
        </p:nvSpPr>
        <p:spPr>
          <a:xfrm>
            <a:off x="428596" y="3507854"/>
            <a:ext cx="2714644" cy="1214446"/>
          </a:xfrm>
          <a:prstGeom prst="irregularSeal1">
            <a:avLst/>
          </a:prstGeom>
          <a:solidFill>
            <a:srgbClr val="FF66FF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向阳</a:t>
            </a:r>
            <a:endParaRPr lang="zh-CN" altLang="en-US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爆炸形 1 3"/>
          <p:cNvSpPr/>
          <p:nvPr/>
        </p:nvSpPr>
        <p:spPr>
          <a:xfrm>
            <a:off x="3228358" y="3395530"/>
            <a:ext cx="3071834" cy="1214446"/>
          </a:xfrm>
          <a:prstGeom prst="irregularSeal1">
            <a:avLst/>
          </a:prstGeom>
          <a:solidFill>
            <a:srgbClr val="FF66FF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隐蔽、干燥</a:t>
            </a:r>
            <a:endParaRPr lang="zh-CN" altLang="en-US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爆炸形 1 4"/>
          <p:cNvSpPr/>
          <p:nvPr/>
        </p:nvSpPr>
        <p:spPr>
          <a:xfrm>
            <a:off x="6300192" y="3336098"/>
            <a:ext cx="2714644" cy="1214446"/>
          </a:xfrm>
          <a:prstGeom prst="irregularSeal1">
            <a:avLst/>
          </a:prstGeom>
          <a:solidFill>
            <a:srgbClr val="FF66FF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弯曲</a:t>
            </a:r>
            <a:endParaRPr lang="zh-CN" altLang="en-US" sz="24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1763879" y="1626114"/>
            <a:ext cx="3000396" cy="0"/>
          </a:xfrm>
          <a:prstGeom prst="line">
            <a:avLst/>
          </a:prstGeom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1035819" y="2067694"/>
            <a:ext cx="6000792" cy="1588"/>
          </a:xfrm>
          <a:prstGeom prst="line">
            <a:avLst/>
          </a:prstGeom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5236443" y="1616582"/>
            <a:ext cx="2143869" cy="9532"/>
          </a:xfrm>
          <a:prstGeom prst="line">
            <a:avLst/>
          </a:prstGeom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 flipV="1">
            <a:off x="947420" y="2498725"/>
            <a:ext cx="2184400" cy="1270"/>
          </a:xfrm>
          <a:prstGeom prst="line">
            <a:avLst/>
          </a:prstGeom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1009615" y="2959260"/>
            <a:ext cx="3045303" cy="0"/>
          </a:xfrm>
          <a:prstGeom prst="line">
            <a:avLst/>
          </a:prstGeom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流程图: 准备 17"/>
          <p:cNvSpPr/>
          <p:nvPr/>
        </p:nvSpPr>
        <p:spPr>
          <a:xfrm>
            <a:off x="323786" y="480920"/>
            <a:ext cx="2448272" cy="648072"/>
          </a:xfrm>
          <a:prstGeom prst="flowChartPreparation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 smtClean="0">
                <a:solidFill>
                  <a:srgbClr val="FF0000"/>
                </a:solidFill>
              </a:rPr>
              <a:t>洞外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5236443" y="339502"/>
            <a:ext cx="1567805" cy="57606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又大又急的雨</a:t>
            </a:r>
            <a:endParaRPr lang="zh-CN" altLang="en-US" sz="24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5" name="下弧形箭头 14"/>
          <p:cNvSpPr/>
          <p:nvPr/>
        </p:nvSpPr>
        <p:spPr>
          <a:xfrm rot="17707141">
            <a:off x="5970322" y="1108585"/>
            <a:ext cx="1071412" cy="574738"/>
          </a:xfrm>
          <a:prstGeom prst="curvedUpArrow">
            <a:avLst/>
          </a:prstGeom>
          <a:solidFill>
            <a:srgbClr val="0000FF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3479800" y="2498725"/>
            <a:ext cx="3468370" cy="1270"/>
          </a:xfrm>
          <a:prstGeom prst="line">
            <a:avLst/>
          </a:prstGeom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13" grpId="0" animBg="1"/>
      <p:bldP spid="15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 descr="u=3034318719,2972244840&amp;fm=26&amp;gp=0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0" y="714362"/>
            <a:ext cx="4762500" cy="30099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929026" y="642924"/>
            <a:ext cx="521497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出口的地方总有一丛草半掩着，就像一座门。蟋蟀出来吃周围的嫩草，决不去碰这一丛草。那倾斜的门口，经过仔细耙扫，收拾得很平坦。这就是蟋蟀的平台。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7" name="直接箭头连接符 6"/>
          <p:cNvCxnSpPr/>
          <p:nvPr/>
        </p:nvCxnSpPr>
        <p:spPr>
          <a:xfrm rot="5400000" flipH="1" flipV="1">
            <a:off x="1928794" y="1071552"/>
            <a:ext cx="1071570" cy="785818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椭圆 7"/>
          <p:cNvSpPr/>
          <p:nvPr/>
        </p:nvSpPr>
        <p:spPr>
          <a:xfrm>
            <a:off x="2643174" y="285734"/>
            <a:ext cx="928694" cy="642942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门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10" name="直接箭头连接符 9"/>
          <p:cNvCxnSpPr/>
          <p:nvPr/>
        </p:nvCxnSpPr>
        <p:spPr>
          <a:xfrm>
            <a:off x="2143108" y="2786064"/>
            <a:ext cx="1276360" cy="919170"/>
          </a:xfrm>
          <a:prstGeom prst="straightConnector1">
            <a:avLst/>
          </a:prstGeom>
          <a:ln w="254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椭圆 11"/>
          <p:cNvSpPr/>
          <p:nvPr/>
        </p:nvSpPr>
        <p:spPr>
          <a:xfrm>
            <a:off x="3428992" y="3357568"/>
            <a:ext cx="1643074" cy="642942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平台</a:t>
            </a:r>
            <a:endParaRPr lang="zh-CN" altLang="en-US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5572132" y="3214692"/>
            <a:ext cx="2857520" cy="642942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accent3">
                <a:lumMod val="75000"/>
              </a:schemeClr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 smtClean="0">
                <a:solidFill>
                  <a:srgbClr val="00B05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不肯随遇而安</a:t>
            </a:r>
            <a:endParaRPr lang="zh-CN" altLang="en-US" sz="3200" b="1" dirty="0">
              <a:solidFill>
                <a:srgbClr val="00B05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 animBg="1"/>
      <p:bldP spid="13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571486"/>
            <a:ext cx="74597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当周围很安静的时候，蟋蟀就在这平台上弹琴。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3857620" y="1531037"/>
            <a:ext cx="4357718" cy="2214578"/>
            <a:chOff x="3571868" y="1285866"/>
            <a:chExt cx="4357718" cy="2214578"/>
          </a:xfrm>
        </p:grpSpPr>
        <p:sp>
          <p:nvSpPr>
            <p:cNvPr id="4" name="棱台 3"/>
            <p:cNvSpPr/>
            <p:nvPr/>
          </p:nvSpPr>
          <p:spPr>
            <a:xfrm>
              <a:off x="3571868" y="1285866"/>
              <a:ext cx="4357718" cy="2214578"/>
            </a:xfrm>
            <a:prstGeom prst="bevel">
              <a:avLst>
                <a:gd name="adj" fmla="val 6439"/>
              </a:avLst>
            </a:prstGeom>
            <a:noFill/>
            <a:ln>
              <a:solidFill>
                <a:schemeClr val="tx1"/>
              </a:solidFill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3929059" y="1785932"/>
              <a:ext cx="3929090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运用</a:t>
              </a:r>
              <a:r>
                <a:rPr lang="zh-CN" altLang="en-US" sz="28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拟人</a:t>
              </a:r>
              <a:r>
                <a:rPr lang="zh-CN" altLang="en-US" sz="2800" b="1" dirty="0" smtClean="0">
                  <a:latin typeface="楷体" panose="02010609060101010101" pitchFamily="49" charset="-122"/>
                  <a:ea typeface="楷体" panose="02010609060101010101" pitchFamily="49" charset="-122"/>
                </a:rPr>
                <a:t>的修辞手法，表现了蟋蟀舒服、安逸的生活。</a:t>
              </a:r>
              <a:endPara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635646"/>
            <a:ext cx="2879229" cy="21099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椭圆 6"/>
          <p:cNvSpPr/>
          <p:nvPr/>
        </p:nvSpPr>
        <p:spPr>
          <a:xfrm>
            <a:off x="7236296" y="571486"/>
            <a:ext cx="792088" cy="523220"/>
          </a:xfrm>
          <a:prstGeom prst="ellipse">
            <a:avLst/>
          </a:prstGeom>
          <a:grpFill/>
          <a:ln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3676" y="1779662"/>
            <a:ext cx="3743325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矩形 1"/>
          <p:cNvSpPr/>
          <p:nvPr/>
        </p:nvSpPr>
        <p:spPr>
          <a:xfrm>
            <a:off x="899592" y="537548"/>
            <a:ext cx="734481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　　想象一下，在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明媚的月光下，在夜深人静的时候，蟋蟀弹琴歌唱时，会唱些什么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呢？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云形标注 2"/>
          <p:cNvSpPr/>
          <p:nvPr/>
        </p:nvSpPr>
        <p:spPr>
          <a:xfrm>
            <a:off x="5292080" y="1635646"/>
            <a:ext cx="3312368" cy="1800200"/>
          </a:xfrm>
          <a:prstGeom prst="cloudCallout">
            <a:avLst>
              <a:gd name="adj1" fmla="val -123573"/>
              <a:gd name="adj2" fmla="val 63558"/>
            </a:avLst>
          </a:prstGeom>
          <a:grpFill/>
          <a:ln>
            <a:solidFill>
              <a:schemeClr val="tx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我爱我的小房子，我的房子最舒适！</a:t>
            </a:r>
            <a:endParaRPr lang="zh-CN" altLang="en-US" sz="28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准备 1"/>
          <p:cNvSpPr/>
          <p:nvPr/>
        </p:nvSpPr>
        <p:spPr>
          <a:xfrm>
            <a:off x="285720" y="571486"/>
            <a:ext cx="2448272" cy="648072"/>
          </a:xfrm>
          <a:prstGeom prst="flowChartPreparation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 smtClean="0">
                <a:solidFill>
                  <a:srgbClr val="FF0000"/>
                </a:solidFill>
              </a:rPr>
              <a:t>洞内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16940" y="1659255"/>
            <a:ext cx="7609840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　　蟋蟀的洞外舒服、安逸，洞内又是什么样的呢？请同学们自由朗读第</a:t>
            </a:r>
            <a:r>
              <a:rPr lang="en-US" altLang="zh-CN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6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自然段，找出蟋蟀洞内特点的词语，并画出来。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2"/>
          <p:cNvSpPr/>
          <p:nvPr/>
        </p:nvSpPr>
        <p:spPr>
          <a:xfrm>
            <a:off x="500034" y="987573"/>
            <a:ext cx="4637058" cy="3161089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TextBox 1"/>
          <p:cNvSpPr txBox="1"/>
          <p:nvPr/>
        </p:nvSpPr>
        <p:spPr>
          <a:xfrm>
            <a:off x="614315" y="1075574"/>
            <a:ext cx="4275131" cy="30460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屋子的内部没什么布置，但是墙壁很光滑。主人有的是时间，把粗糙的地方修理平整。大体上讲，住所是很简朴的，清洁、干燥，很卫生。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4" name="图片 3" descr="u=1463269970,1044931863&amp;fm=26&amp;gp=0.jpg"/>
          <p:cNvPicPr>
            <a:picLocks noChangeAspect="1"/>
          </p:cNvPicPr>
          <p:nvPr/>
        </p:nvPicPr>
        <p:blipFill>
          <a:blip r:embed="rId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46876" y="1424891"/>
            <a:ext cx="3422230" cy="2566673"/>
          </a:xfrm>
          <a:prstGeom prst="rect">
            <a:avLst/>
          </a:prstGeom>
        </p:spPr>
      </p:pic>
      <p:grpSp>
        <p:nvGrpSpPr>
          <p:cNvPr id="41" name="组合 40"/>
          <p:cNvGrpSpPr/>
          <p:nvPr/>
        </p:nvGrpSpPr>
        <p:grpSpPr>
          <a:xfrm>
            <a:off x="3857620" y="-1571654"/>
            <a:ext cx="844463" cy="1114095"/>
            <a:chOff x="4096662" y="427710"/>
            <a:chExt cx="844463" cy="1114095"/>
          </a:xfrm>
        </p:grpSpPr>
        <p:grpSp>
          <p:nvGrpSpPr>
            <p:cNvPr id="10" name="组合 9"/>
            <p:cNvGrpSpPr/>
            <p:nvPr/>
          </p:nvGrpSpPr>
          <p:grpSpPr>
            <a:xfrm rot="19526480">
              <a:off x="4096662" y="427710"/>
              <a:ext cx="844463" cy="1105500"/>
              <a:chOff x="4214810" y="1323374"/>
              <a:chExt cx="844463" cy="1105500"/>
            </a:xfrm>
          </p:grpSpPr>
          <p:sp>
            <p:nvSpPr>
              <p:cNvPr id="11" name="弦形 10"/>
              <p:cNvSpPr/>
              <p:nvPr/>
            </p:nvSpPr>
            <p:spPr>
              <a:xfrm>
                <a:off x="4214810" y="1357304"/>
                <a:ext cx="642942" cy="1071570"/>
              </a:xfrm>
              <a:prstGeom prst="chord">
                <a:avLst>
                  <a:gd name="adj1" fmla="val 4390536"/>
                  <a:gd name="adj2" fmla="val 16200000"/>
                </a:avLst>
              </a:prstGeom>
              <a:solidFill>
                <a:srgbClr val="15F32A"/>
              </a:solidFill>
              <a:ln>
                <a:noFill/>
              </a:ln>
              <a:effectLst>
                <a:outerShdw blurRad="444500" dist="254000" dir="8100000" algn="tr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弦形 11"/>
              <p:cNvSpPr/>
              <p:nvPr/>
            </p:nvSpPr>
            <p:spPr>
              <a:xfrm rot="20643358">
                <a:off x="4416331" y="1323374"/>
                <a:ext cx="642942" cy="1037141"/>
              </a:xfrm>
              <a:prstGeom prst="chord">
                <a:avLst>
                  <a:gd name="adj1" fmla="val 4390536"/>
                  <a:gd name="adj2" fmla="val 16200000"/>
                </a:avLst>
              </a:prstGeom>
              <a:solidFill>
                <a:srgbClr val="15F32A"/>
              </a:solidFill>
              <a:ln>
                <a:noFill/>
              </a:ln>
              <a:effectLst>
                <a:outerShdw blurRad="444500" dist="254000" dir="8100000" algn="tr" rotWithShape="0">
                  <a:prstClr val="black">
                    <a:alpha val="50000"/>
                  </a:prstClr>
                </a:outerShdw>
              </a:effectLst>
              <a:scene3d>
                <a:camera prst="orthographicFront">
                  <a:rot lat="0" lon="10800000" rev="0"/>
                </a:camera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5" name="TextBox 24"/>
            <p:cNvSpPr txBox="1"/>
            <p:nvPr/>
          </p:nvSpPr>
          <p:spPr>
            <a:xfrm rot="19255975">
              <a:off x="4257555" y="587698"/>
              <a:ext cx="389943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 smtClean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光滑</a:t>
              </a:r>
              <a:endParaRPr lang="zh-CN" altLang="en-US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29" name="矩形 28"/>
          <p:cNvSpPr/>
          <p:nvPr/>
        </p:nvSpPr>
        <p:spPr>
          <a:xfrm>
            <a:off x="2751880" y="1608003"/>
            <a:ext cx="786386" cy="526518"/>
          </a:xfrm>
          <a:prstGeom prst="rect">
            <a:avLst/>
          </a:prstGeom>
          <a:noFill/>
          <a:ln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3608279" y="3643050"/>
            <a:ext cx="805178" cy="357190"/>
          </a:xfrm>
          <a:prstGeom prst="rect">
            <a:avLst/>
          </a:prstGeom>
          <a:noFill/>
          <a:ln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2394690" y="2599068"/>
            <a:ext cx="714380" cy="458464"/>
          </a:xfrm>
          <a:prstGeom prst="rect">
            <a:avLst/>
          </a:prstGeom>
          <a:noFill/>
          <a:ln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/>
          <p:cNvSpPr/>
          <p:nvPr/>
        </p:nvSpPr>
        <p:spPr>
          <a:xfrm>
            <a:off x="3149053" y="3105228"/>
            <a:ext cx="791802" cy="433066"/>
          </a:xfrm>
          <a:prstGeom prst="rect">
            <a:avLst/>
          </a:prstGeom>
          <a:noFill/>
          <a:ln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755576" y="3634374"/>
            <a:ext cx="714380" cy="357190"/>
          </a:xfrm>
          <a:prstGeom prst="rect">
            <a:avLst/>
          </a:prstGeom>
          <a:noFill/>
          <a:ln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1907704" y="3634374"/>
            <a:ext cx="844176" cy="357190"/>
          </a:xfrm>
          <a:prstGeom prst="rect">
            <a:avLst/>
          </a:prstGeom>
          <a:noFill/>
          <a:ln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6" name="组合 45"/>
          <p:cNvGrpSpPr/>
          <p:nvPr/>
        </p:nvGrpSpPr>
        <p:grpSpPr>
          <a:xfrm>
            <a:off x="2500298" y="-1071588"/>
            <a:ext cx="1105500" cy="844463"/>
            <a:chOff x="3928995" y="2392491"/>
            <a:chExt cx="1105500" cy="844463"/>
          </a:xfrm>
        </p:grpSpPr>
        <p:grpSp>
          <p:nvGrpSpPr>
            <p:cNvPr id="19" name="组合 18"/>
            <p:cNvGrpSpPr/>
            <p:nvPr/>
          </p:nvGrpSpPr>
          <p:grpSpPr>
            <a:xfrm rot="17375903">
              <a:off x="4059513" y="2261973"/>
              <a:ext cx="844463" cy="1105500"/>
              <a:chOff x="4214810" y="1323374"/>
              <a:chExt cx="844463" cy="1105500"/>
            </a:xfrm>
          </p:grpSpPr>
          <p:sp>
            <p:nvSpPr>
              <p:cNvPr id="20" name="弦形 19"/>
              <p:cNvSpPr/>
              <p:nvPr/>
            </p:nvSpPr>
            <p:spPr>
              <a:xfrm>
                <a:off x="4214810" y="1357304"/>
                <a:ext cx="642942" cy="1071570"/>
              </a:xfrm>
              <a:prstGeom prst="chord">
                <a:avLst>
                  <a:gd name="adj1" fmla="val 4390536"/>
                  <a:gd name="adj2" fmla="val 16200000"/>
                </a:avLst>
              </a:prstGeom>
              <a:solidFill>
                <a:srgbClr val="15F32A"/>
              </a:solidFill>
              <a:ln>
                <a:noFill/>
              </a:ln>
              <a:effectLst>
                <a:outerShdw blurRad="444500" dist="254000" dir="8100000" algn="tr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弦形 20"/>
              <p:cNvSpPr/>
              <p:nvPr/>
            </p:nvSpPr>
            <p:spPr>
              <a:xfrm rot="20643358">
                <a:off x="4416331" y="1323374"/>
                <a:ext cx="642942" cy="1037141"/>
              </a:xfrm>
              <a:prstGeom prst="chord">
                <a:avLst>
                  <a:gd name="adj1" fmla="val 4390536"/>
                  <a:gd name="adj2" fmla="val 16200000"/>
                </a:avLst>
              </a:prstGeom>
              <a:solidFill>
                <a:srgbClr val="15F32A"/>
              </a:solidFill>
              <a:ln>
                <a:noFill/>
              </a:ln>
              <a:effectLst>
                <a:outerShdw blurRad="444500" dist="254000" dir="8100000" algn="tr" rotWithShape="0">
                  <a:prstClr val="black">
                    <a:alpha val="50000"/>
                  </a:prstClr>
                </a:outerShdw>
              </a:effectLst>
              <a:scene3d>
                <a:camera prst="orthographicFront">
                  <a:rot lat="0" lon="10800000" rev="0"/>
                </a:camera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6" name="TextBox 35"/>
            <p:cNvSpPr txBox="1"/>
            <p:nvPr/>
          </p:nvSpPr>
          <p:spPr>
            <a:xfrm rot="18769632">
              <a:off x="4257554" y="2445086"/>
              <a:ext cx="389943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 smtClean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卫生</a:t>
              </a:r>
              <a:endParaRPr lang="zh-CN" altLang="en-US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6357950" y="-1785968"/>
            <a:ext cx="844463" cy="1105500"/>
            <a:chOff x="6202653" y="118851"/>
            <a:chExt cx="844463" cy="1105500"/>
          </a:xfrm>
        </p:grpSpPr>
        <p:grpSp>
          <p:nvGrpSpPr>
            <p:cNvPr id="22" name="组合 21"/>
            <p:cNvGrpSpPr/>
            <p:nvPr/>
          </p:nvGrpSpPr>
          <p:grpSpPr>
            <a:xfrm rot="21236547">
              <a:off x="6202653" y="118851"/>
              <a:ext cx="844463" cy="1105500"/>
              <a:chOff x="4214810" y="1323374"/>
              <a:chExt cx="844463" cy="1105500"/>
            </a:xfrm>
          </p:grpSpPr>
          <p:sp>
            <p:nvSpPr>
              <p:cNvPr id="23" name="弦形 22"/>
              <p:cNvSpPr/>
              <p:nvPr/>
            </p:nvSpPr>
            <p:spPr>
              <a:xfrm>
                <a:off x="4214810" y="1357304"/>
                <a:ext cx="642942" cy="1071570"/>
              </a:xfrm>
              <a:prstGeom prst="chord">
                <a:avLst>
                  <a:gd name="adj1" fmla="val 4390536"/>
                  <a:gd name="adj2" fmla="val 16200000"/>
                </a:avLst>
              </a:prstGeom>
              <a:solidFill>
                <a:srgbClr val="15F32A"/>
              </a:solidFill>
              <a:ln>
                <a:noFill/>
              </a:ln>
              <a:effectLst>
                <a:outerShdw blurRad="444500" dist="254000" dir="8100000" algn="tr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弦形 23"/>
              <p:cNvSpPr/>
              <p:nvPr/>
            </p:nvSpPr>
            <p:spPr>
              <a:xfrm rot="20643358">
                <a:off x="4416331" y="1323374"/>
                <a:ext cx="642942" cy="1037141"/>
              </a:xfrm>
              <a:prstGeom prst="chord">
                <a:avLst>
                  <a:gd name="adj1" fmla="val 4390536"/>
                  <a:gd name="adj2" fmla="val 16200000"/>
                </a:avLst>
              </a:prstGeom>
              <a:solidFill>
                <a:srgbClr val="15F32A"/>
              </a:solidFill>
              <a:ln>
                <a:noFill/>
              </a:ln>
              <a:effectLst>
                <a:outerShdw blurRad="444500" dist="254000" dir="8100000" algn="tr" rotWithShape="0">
                  <a:prstClr val="black">
                    <a:alpha val="50000"/>
                  </a:prstClr>
                </a:outerShdw>
              </a:effectLst>
              <a:scene3d>
                <a:camera prst="orthographicFront">
                  <a:rot lat="0" lon="10800000" rev="0"/>
                </a:camera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7" name="TextBox 36"/>
            <p:cNvSpPr txBox="1"/>
            <p:nvPr/>
          </p:nvSpPr>
          <p:spPr>
            <a:xfrm rot="21346515">
              <a:off x="6323087" y="175567"/>
              <a:ext cx="389943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 smtClean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平整</a:t>
              </a:r>
              <a:endParaRPr lang="zh-CN" altLang="en-US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9644098" y="0"/>
            <a:ext cx="1105500" cy="844463"/>
            <a:chOff x="7715209" y="1035169"/>
            <a:chExt cx="1105500" cy="844463"/>
          </a:xfrm>
        </p:grpSpPr>
        <p:grpSp>
          <p:nvGrpSpPr>
            <p:cNvPr id="16" name="组合 15"/>
            <p:cNvGrpSpPr/>
            <p:nvPr/>
          </p:nvGrpSpPr>
          <p:grpSpPr>
            <a:xfrm rot="3200216">
              <a:off x="7845727" y="904651"/>
              <a:ext cx="844463" cy="1105500"/>
              <a:chOff x="4214810" y="1323374"/>
              <a:chExt cx="844463" cy="1105500"/>
            </a:xfrm>
          </p:grpSpPr>
          <p:sp>
            <p:nvSpPr>
              <p:cNvPr id="17" name="弦形 16"/>
              <p:cNvSpPr/>
              <p:nvPr/>
            </p:nvSpPr>
            <p:spPr>
              <a:xfrm>
                <a:off x="4214810" y="1357304"/>
                <a:ext cx="642942" cy="1071570"/>
              </a:xfrm>
              <a:prstGeom prst="chord">
                <a:avLst>
                  <a:gd name="adj1" fmla="val 4390536"/>
                  <a:gd name="adj2" fmla="val 16200000"/>
                </a:avLst>
              </a:prstGeom>
              <a:solidFill>
                <a:srgbClr val="15F32A"/>
              </a:solidFill>
              <a:ln>
                <a:noFill/>
              </a:ln>
              <a:effectLst>
                <a:outerShdw blurRad="444500" dist="254000" dir="8100000" algn="tr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弦形 17"/>
              <p:cNvSpPr/>
              <p:nvPr/>
            </p:nvSpPr>
            <p:spPr>
              <a:xfrm rot="20643358">
                <a:off x="4416331" y="1323374"/>
                <a:ext cx="642942" cy="1037141"/>
              </a:xfrm>
              <a:prstGeom prst="chord">
                <a:avLst>
                  <a:gd name="adj1" fmla="val 4390536"/>
                  <a:gd name="adj2" fmla="val 16200000"/>
                </a:avLst>
              </a:prstGeom>
              <a:solidFill>
                <a:srgbClr val="15F32A"/>
              </a:solidFill>
              <a:ln>
                <a:noFill/>
              </a:ln>
              <a:effectLst>
                <a:outerShdw blurRad="444500" dist="254000" dir="8100000" algn="tr" rotWithShape="0">
                  <a:prstClr val="black">
                    <a:alpha val="50000"/>
                  </a:prstClr>
                </a:outerShdw>
              </a:effectLst>
              <a:scene3d>
                <a:camera prst="orthographicFront">
                  <a:rot lat="0" lon="10800000" rev="0"/>
                </a:camera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8" name="TextBox 37"/>
            <p:cNvSpPr txBox="1"/>
            <p:nvPr/>
          </p:nvSpPr>
          <p:spPr>
            <a:xfrm rot="2855662">
              <a:off x="8075474" y="845862"/>
              <a:ext cx="389943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 smtClean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简朴</a:t>
              </a:r>
              <a:endParaRPr lang="zh-CN" altLang="en-US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9715536" y="3143254"/>
            <a:ext cx="1105500" cy="844463"/>
            <a:chOff x="5538861" y="3232761"/>
            <a:chExt cx="1105500" cy="844463"/>
          </a:xfrm>
        </p:grpSpPr>
        <p:grpSp>
          <p:nvGrpSpPr>
            <p:cNvPr id="26" name="组合 25"/>
            <p:cNvGrpSpPr/>
            <p:nvPr/>
          </p:nvGrpSpPr>
          <p:grpSpPr>
            <a:xfrm rot="17375903">
              <a:off x="5669379" y="3102243"/>
              <a:ext cx="844463" cy="1105500"/>
              <a:chOff x="4214810" y="1323374"/>
              <a:chExt cx="844463" cy="1105500"/>
            </a:xfrm>
          </p:grpSpPr>
          <p:sp>
            <p:nvSpPr>
              <p:cNvPr id="27" name="弦形 26"/>
              <p:cNvSpPr/>
              <p:nvPr/>
            </p:nvSpPr>
            <p:spPr>
              <a:xfrm>
                <a:off x="4214810" y="1357304"/>
                <a:ext cx="642942" cy="1071570"/>
              </a:xfrm>
              <a:prstGeom prst="chord">
                <a:avLst>
                  <a:gd name="adj1" fmla="val 4390536"/>
                  <a:gd name="adj2" fmla="val 16200000"/>
                </a:avLst>
              </a:prstGeom>
              <a:solidFill>
                <a:srgbClr val="15F32A"/>
              </a:solidFill>
              <a:ln>
                <a:noFill/>
              </a:ln>
              <a:effectLst>
                <a:outerShdw blurRad="444500" dist="254000" dir="8100000" algn="tr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弦形 27"/>
              <p:cNvSpPr/>
              <p:nvPr/>
            </p:nvSpPr>
            <p:spPr>
              <a:xfrm rot="20643358">
                <a:off x="4416331" y="1323374"/>
                <a:ext cx="642942" cy="1037141"/>
              </a:xfrm>
              <a:prstGeom prst="chord">
                <a:avLst>
                  <a:gd name="adj1" fmla="val 4390536"/>
                  <a:gd name="adj2" fmla="val 16200000"/>
                </a:avLst>
              </a:prstGeom>
              <a:solidFill>
                <a:srgbClr val="15F32A"/>
              </a:solidFill>
              <a:ln>
                <a:noFill/>
              </a:ln>
              <a:effectLst>
                <a:outerShdw blurRad="444500" dist="254000" dir="8100000" algn="tr" rotWithShape="0">
                  <a:prstClr val="black">
                    <a:alpha val="50000"/>
                  </a:prstClr>
                </a:outerShdw>
              </a:effectLst>
              <a:scene3d>
                <a:camera prst="orthographicFront">
                  <a:rot lat="0" lon="10800000" rev="0"/>
                </a:camera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9" name="TextBox 38"/>
            <p:cNvSpPr txBox="1"/>
            <p:nvPr/>
          </p:nvSpPr>
          <p:spPr>
            <a:xfrm rot="17362104">
              <a:off x="5891876" y="3365539"/>
              <a:ext cx="389943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 smtClean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干燥</a:t>
              </a:r>
              <a:endParaRPr lang="zh-CN" altLang="en-US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10072726" y="1643056"/>
            <a:ext cx="1105500" cy="844463"/>
            <a:chOff x="7572334" y="2678242"/>
            <a:chExt cx="1105500" cy="844463"/>
          </a:xfrm>
        </p:grpSpPr>
        <p:grpSp>
          <p:nvGrpSpPr>
            <p:cNvPr id="9" name="组合 8"/>
            <p:cNvGrpSpPr/>
            <p:nvPr/>
          </p:nvGrpSpPr>
          <p:grpSpPr>
            <a:xfrm rot="3559928">
              <a:off x="7702852" y="2547724"/>
              <a:ext cx="844463" cy="1105500"/>
              <a:chOff x="4214810" y="1323374"/>
              <a:chExt cx="844463" cy="1105500"/>
            </a:xfrm>
          </p:grpSpPr>
          <p:sp>
            <p:nvSpPr>
              <p:cNvPr id="5" name="弦形 4"/>
              <p:cNvSpPr/>
              <p:nvPr/>
            </p:nvSpPr>
            <p:spPr>
              <a:xfrm>
                <a:off x="4214810" y="1357304"/>
                <a:ext cx="642942" cy="1071570"/>
              </a:xfrm>
              <a:prstGeom prst="chord">
                <a:avLst>
                  <a:gd name="adj1" fmla="val 4390536"/>
                  <a:gd name="adj2" fmla="val 16200000"/>
                </a:avLst>
              </a:prstGeom>
              <a:solidFill>
                <a:srgbClr val="15F32A"/>
              </a:solidFill>
              <a:ln>
                <a:noFill/>
              </a:ln>
              <a:effectLst>
                <a:outerShdw blurRad="444500" dist="254000" dir="8100000" algn="tr" rotWithShape="0">
                  <a:prstClr val="black">
                    <a:alpha val="5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弦形 7"/>
              <p:cNvSpPr/>
              <p:nvPr/>
            </p:nvSpPr>
            <p:spPr>
              <a:xfrm rot="20643358">
                <a:off x="4416331" y="1323374"/>
                <a:ext cx="642942" cy="1037141"/>
              </a:xfrm>
              <a:prstGeom prst="chord">
                <a:avLst>
                  <a:gd name="adj1" fmla="val 4390536"/>
                  <a:gd name="adj2" fmla="val 16200000"/>
                </a:avLst>
              </a:prstGeom>
              <a:solidFill>
                <a:srgbClr val="15F32A"/>
              </a:solidFill>
              <a:ln>
                <a:noFill/>
              </a:ln>
              <a:effectLst>
                <a:outerShdw blurRad="444500" dist="254000" dir="8100000" algn="tr" rotWithShape="0">
                  <a:prstClr val="black">
                    <a:alpha val="50000"/>
                  </a:prstClr>
                </a:outerShdw>
              </a:effectLst>
              <a:scene3d>
                <a:camera prst="orthographicFront">
                  <a:rot lat="0" lon="10800000" rev="0"/>
                </a:camera>
                <a:lightRig rig="threePt" dir="t"/>
              </a:scene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0" name="TextBox 39"/>
            <p:cNvSpPr txBox="1"/>
            <p:nvPr/>
          </p:nvSpPr>
          <p:spPr>
            <a:xfrm rot="3255377">
              <a:off x="7878515" y="2603058"/>
              <a:ext cx="389943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 smtClean="0">
                  <a:solidFill>
                    <a:schemeClr val="tx1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清洁</a:t>
              </a:r>
              <a:endParaRPr lang="zh-CN" altLang="en-US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2.22222E-6 C 0.00364 0.08117 0.00816 0.14784 0.01805 0.22345 C 0.02118 0.29969 0.03194 0.3821 0.03194 0.45926 " pathEditMode="relative" rAng="0" ptsTypes="ffA">
                                      <p:cBhvr>
                                        <p:cTn id="17" dur="3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00" y="230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05556E-6 -7.03704E-6 C -0.00069 0.0037 -0.00138 0.0074 -0.00208 0.0111 C -0.00243 0.01296 -0.00312 0.01666 -0.00312 0.01666 C -0.00381 0.03333 -0.00399 0.04876 -0.00624 0.06481 C -0.00659 0.12221 0.00086 0.1824 -0.00937 0.23703 C -0.01041 0.25184 -0.00989 0.26758 -0.01249 0.28147 C -0.01319 0.31728 -0.01458 0.35308 -0.01458 0.38888 " pathEditMode="relative" ptsTypes="ffffffA">
                                      <p:cBhvr>
                                        <p:cTn id="26" dur="3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5E-6 3.58025E-6 C -0.00347 0.00216 -0.0059 0.00524 -0.00937 0.0074 C -0.02586 0.02932 -0.04496 0.05864 -0.06458 0.07037 C -0.06788 0.07623 -0.07117 0.08055 -0.07499 0.08518 C -0.07708 0.08765 -0.07916 0.09012 -0.08124 0.09259 C -0.08228 0.09382 -0.08437 0.09629 -0.08437 0.09629 C -0.0894 0.10956 -0.08228 0.09321 -0.0927 0.10555 C -0.09722 0.1108 -0.09999 0.11728 -0.1052 0.12037 C -0.10885 0.12993 -0.11822 0.13734 -0.12395 0.14259 C -0.12708 0.14537 -0.13333 0.15 -0.13333 0.15 C -0.13715 0.15679 -0.1427 0.16358 -0.14791 0.16666 C -0.15069 0.17438 -0.15485 0.17561 -0.15937 0.17962 C -0.16406 0.18364 -0.16788 0.18858 -0.17291 0.19074 C -0.17569 0.19413 -0.17951 0.19475 -0.18228 0.19814 C -0.19288 0.21049 -0.20555 0.21543 -0.2177 0.22037 C -0.22169 0.22191 -0.22465 0.22654 -0.22812 0.22962 C -0.23246 0.23333 -0.23801 0.23518 -0.2427 0.23518 " pathEditMode="relative" ptsTypes="ffffffffffffffffA">
                                      <p:cBhvr>
                                        <p:cTn id="35" dur="3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-4.93827E-7 C -0.01302 0.0034 -0.02465 0.01204 -0.0375 0.01667 C -0.04236 0.02253 -0.04861 0.02408 -0.05417 0.02778 C -0.06233 0.03303 -0.06997 0.04136 -0.07812 0.0463 C -0.08281 0.05278 -0.08802 0.05679 -0.09375 0.05926 C -0.09913 0.06544 -0.10677 0.07624 -0.1125 0.07963 C -0.11875 0.09074 -0.12708 0.09877 -0.13437 0.10741 C -0.13576 0.10926 -0.13715 0.11081 -0.13854 0.11297 C -0.13958 0.11482 -0.14045 0.11698 -0.14167 0.11852 C -0.15191 0.13149 -0.16285 0.14198 -0.17396 0.15186 C -0.17795 0.15556 -0.1809 0.15895 -0.18542 0.16111 C -0.19774 0.17593 -0.21181 0.1821 -0.22604 0.18889 C -0.22951 0.19044 -0.23299 0.1926 -0.23646 0.19445 C -0.23854 0.19568 -0.24062 0.19692 -0.24271 0.19815 C -0.24375 0.19877 -0.24583 0.2 -0.24583 0.2 C -0.24931 0.20618 -0.25174 0.20649 -0.25625 0.20926 C -0.25833 0.21513 -0.26094 0.2176 -0.26354 0.22223 " pathEditMode="relative" ptsTypes="ffffffffffffffffA">
                                      <p:cBhvr>
                                        <p:cTn id="44" dur="3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0.03179 C -0.03143 0.02469 -0.08993 0.02901 -0.10938 0.02901 C -0.13802 0.02469 -0.17344 0.02593 -0.20157 0.02562 C -0.21893 0.02407 -0.23577 0.0216 -0.25295 0.02068 C -0.26233 0.01944 -0.2724 0.01914 -0.28195 0.01852 C -0.32865 0.01883 -0.34688 0.01852 -0.38264 0.02068 C -0.39115 0.02253 -0.40104 0.02284 -0.40955 0.02438 C -0.42361 0.02747 -0.43334 0.02994 -0.44931 0.03086 C -0.45243 0.03179 -0.45417 0.03272 -0.45747 0.03179 " pathEditMode="relative" rAng="0" ptsTypes="ffffffffA">
                                      <p:cBhvr>
                                        <p:cTn id="53" dur="3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900" y="-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039 -0.000049 C -0.000629 0.025273 -0.002626 0.026631 0.001039 0.047324 C 0.007355 0.082712 0.024688 0.116195 0.037030 0.150224 C 0.046685 0.176633 0.052021 0.205494 0.071004 0.228630 C 0.076340 0.245786 0.089680 0.259669 0.097012 0.276005 C 0.101676 0.286616 0.103327 0.297509 0.111005 0.307036 C 0.115323 0.321466 0.122003 0.335349 0.126993 0.349506 C 0.133654 0.368559 0.123001 0.340254 0.130986 0.365842 C 0.133328 0.373736 0.137320 0.381357 0.140986 0.388705 C 0.146322 0.399871 0.149316 0.411850 0.154979 0.423008 C 0.156649 0.431996 0.157992 0.439343 0.162983 0.447511 C 0.167973 0.472561 0.161313 0.444786 0.168991 0.463847 C 0.173981 0.475825 0.175306 0.489435 0.180987 0.501413 C 0.182983 0.506044 0.187648 0.509854 0.188972 0.514485 C 0.191966 0.523738 0.193636 0.531906 0.198972 0.540621 C 0.200297 0.545789 0.205633 0.560220 0.208972 0.565115 C 0.211295 0.568661 0.215307 0.571104 0.216976 0.574924 C 0.225307 0.595070 0.239626 0.611670 0.250950 0.630458 C 0.254616 0.636173 0.257956 0.642983 0.264962 0.646793 C 0.268609 0.648698 0.273293 0.649783 0.276959 0.651688 C 0.281277 0.656866 0.283274 0.658224 0.290951 0.658224 " pathEditMode="relative" rAng="0" ptsTypes="ffffffffffffffffffffA">
                                      <p:cBhvr>
                                        <p:cTn id="62" dur="3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4" y="32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538" y="1142990"/>
            <a:ext cx="6356590" cy="3143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6" name="文本框 6"/>
          <p:cNvSpPr txBox="1"/>
          <p:nvPr/>
        </p:nvSpPr>
        <p:spPr>
          <a:xfrm>
            <a:off x="1714480" y="1428742"/>
            <a:ext cx="5170558" cy="23069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清洁</a:t>
            </a:r>
            <a:r>
              <a:rPr lang="zh-CN" altLang="en-US" sz="36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干燥    光滑</a:t>
            </a:r>
            <a:endParaRPr lang="en-US" altLang="zh-CN" sz="36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平整</a:t>
            </a:r>
            <a:r>
              <a:rPr lang="en-US" altLang="zh-CN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</a:t>
            </a:r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简朴  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 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</a:t>
            </a:r>
            <a:r>
              <a:rPr lang="zh-CN" altLang="en-US" sz="36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卫生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文本框 11"/>
          <p:cNvSpPr txBox="1"/>
          <p:nvPr/>
        </p:nvSpPr>
        <p:spPr>
          <a:xfrm>
            <a:off x="1282707" y="488657"/>
            <a:ext cx="521811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b="1" dirty="0">
                <a:latin typeface="宋体" panose="02010600030101010101" pitchFamily="2" charset="-122"/>
                <a:ea typeface="宋体" panose="02010600030101010101" pitchFamily="2" charset="-122"/>
              </a:rPr>
              <a:t>词语积累</a:t>
            </a:r>
            <a:r>
              <a:rPr lang="zh-CN" altLang="en-US" sz="26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（</a:t>
            </a:r>
            <a:r>
              <a:rPr lang="zh-CN" altLang="en-US" sz="2600" b="1" dirty="0" smtClean="0">
                <a:solidFill>
                  <a:srgbClr val="C0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描写住宅特点的词语</a:t>
            </a:r>
            <a:r>
              <a:rPr lang="zh-CN" altLang="en-US" sz="2600" b="1" dirty="0" smtClean="0">
                <a:latin typeface="宋体" panose="02010600030101010101" pitchFamily="2" charset="-122"/>
                <a:ea typeface="宋体" panose="02010600030101010101" pitchFamily="2" charset="-122"/>
              </a:rPr>
              <a:t>）</a:t>
            </a:r>
            <a:endParaRPr lang="zh-CN" altLang="en-US" sz="26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3198" y="465178"/>
            <a:ext cx="447979" cy="5394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039518" y="1203598"/>
            <a:ext cx="614508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　　同学们</a:t>
            </a:r>
            <a:r>
              <a: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rPr>
              <a:t>，蟋蟀要完成如此巨大的工程，它靠的是什么</a:t>
            </a:r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？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827584" y="3295363"/>
            <a:ext cx="464451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zh-CN" altLang="en-US" sz="3200" dirty="0" smtClean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　　课文</a:t>
            </a:r>
            <a:r>
              <a:rPr lang="zh-CN" altLang="en-US" sz="3200" dirty="0">
                <a:solidFill>
                  <a:prstClr val="black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中是如何描写这种工具的呢？</a:t>
            </a:r>
            <a:endParaRPr lang="zh-CN" altLang="en-US" sz="3200" dirty="0">
              <a:solidFill>
                <a:prstClr val="black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6" name="文本框 6"/>
          <p:cNvSpPr txBox="1"/>
          <p:nvPr/>
        </p:nvSpPr>
        <p:spPr>
          <a:xfrm>
            <a:off x="2771800" y="2426593"/>
            <a:ext cx="2736304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足和钳子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流程图: 准备 6"/>
          <p:cNvSpPr/>
          <p:nvPr/>
        </p:nvSpPr>
        <p:spPr>
          <a:xfrm>
            <a:off x="323528" y="494918"/>
            <a:ext cx="2448272" cy="648072"/>
          </a:xfrm>
          <a:prstGeom prst="flowChartPreparation">
            <a:avLst/>
          </a:prstGeom>
          <a:gradFill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5400000" scaled="0"/>
          </a:gra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  <a:reflection blurRad="6350" stA="52000" endA="300" endPos="35000" dir="5400000" sy="-100000" algn="bl" rotWithShape="0"/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 smtClean="0">
                <a:solidFill>
                  <a:srgbClr val="FF0000"/>
                </a:solidFill>
              </a:rPr>
              <a:t>工具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2100" y="2427734"/>
            <a:ext cx="3455753" cy="22328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3608" y="555526"/>
            <a:ext cx="7200800" cy="2061210"/>
          </a:xfrm>
          <a:prstGeom prst="rect">
            <a:avLst/>
          </a:prstGeom>
          <a:noFill/>
          <a:ln w="15875"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　　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蟋蟀怎么会有建筑住宅的才能呢？他有特别好的工具吗？没有。蟋蟀是挖掘技术的专家，它的工具是那样柔弱，所以人们对它的劳动成果感到惊奇。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948264" y="2813919"/>
            <a:ext cx="164660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cap="none" spc="300" dirty="0" smtClean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</a:rPr>
              <a:t>设问</a:t>
            </a:r>
            <a:endParaRPr lang="zh-CN" altLang="en-US" sz="5400" b="1" cap="none" spc="300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971600" y="3737249"/>
            <a:ext cx="7059634" cy="1143008"/>
          </a:xfrm>
          <a:prstGeom prst="roundRect">
            <a:avLst/>
          </a:prstGeom>
          <a:gradFill flip="none" rotWithShape="1">
            <a:gsLst>
              <a:gs pos="0">
                <a:schemeClr val="accent3">
                  <a:lumMod val="75000"/>
                  <a:tint val="66000"/>
                  <a:satMod val="160000"/>
                </a:schemeClr>
              </a:gs>
              <a:gs pos="50000">
                <a:schemeClr val="accent3">
                  <a:lumMod val="75000"/>
                  <a:tint val="44500"/>
                  <a:satMod val="160000"/>
                </a:schemeClr>
              </a:gs>
              <a:gs pos="100000">
                <a:schemeClr val="accent3">
                  <a:lumMod val="75000"/>
                  <a:tint val="23500"/>
                  <a:satMod val="160000"/>
                </a:schemeClr>
              </a:gs>
            </a:gsLst>
            <a:lin ang="16200000" scaled="1"/>
            <a:tileRect/>
          </a:gra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　　</a:t>
            </a:r>
            <a:r>
              <a:rPr lang="zh-CN" altLang="en-US" sz="32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能够启发读者对蟋蟀建筑住宅的思考，引起注意。</a:t>
            </a:r>
            <a:endParaRPr lang="zh-CN" altLang="en-US" sz="32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6876256" y="1584855"/>
            <a:ext cx="786386" cy="526518"/>
          </a:xfrm>
          <a:prstGeom prst="rect">
            <a:avLst/>
          </a:prstGeom>
          <a:noFill/>
          <a:ln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" name="直接连接符 6"/>
          <p:cNvCxnSpPr/>
          <p:nvPr/>
        </p:nvCxnSpPr>
        <p:spPr>
          <a:xfrm>
            <a:off x="1187624" y="1586577"/>
            <a:ext cx="5040560" cy="0"/>
          </a:xfrm>
          <a:prstGeom prst="line">
            <a:avLst/>
          </a:prstGeom>
          <a:ln w="158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椭圆 8"/>
          <p:cNvSpPr/>
          <p:nvPr/>
        </p:nvSpPr>
        <p:spPr>
          <a:xfrm>
            <a:off x="2627784" y="2813918"/>
            <a:ext cx="2376264" cy="765943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 smtClean="0">
                <a:solidFill>
                  <a:srgbClr val="FF0000"/>
                </a:solidFill>
              </a:rPr>
              <a:t>工具柔弱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animBg="1"/>
      <p:bldP spid="6" grpId="0" animBg="1"/>
      <p:bldP spid="9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1600" y="500048"/>
            <a:ext cx="6858048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　　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假使我们想到蟋蟀用来挖掘的工具是那样简单，</a:t>
            </a: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这座住宅真可以算是伟大的工程了。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2436105"/>
            <a:ext cx="1285884" cy="1886670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2222536" y="2879374"/>
            <a:ext cx="2149475" cy="954107"/>
            <a:chOff x="1779569" y="1357304"/>
            <a:chExt cx="2149475" cy="954107"/>
          </a:xfrm>
        </p:grpSpPr>
        <p:sp>
          <p:nvSpPr>
            <p:cNvPr id="7" name="云形标注 6"/>
            <p:cNvSpPr/>
            <p:nvPr/>
          </p:nvSpPr>
          <p:spPr>
            <a:xfrm>
              <a:off x="1779569" y="1357304"/>
              <a:ext cx="2149475" cy="929005"/>
            </a:xfrm>
            <a:prstGeom prst="cloudCallout">
              <a:avLst>
                <a:gd name="adj1" fmla="val -66593"/>
                <a:gd name="adj2" fmla="val -30707"/>
              </a:avLst>
            </a:prstGeom>
            <a:grpFill/>
            <a:ln>
              <a:solidFill>
                <a:schemeClr val="tx1"/>
              </a:solidFill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2143108" y="1357304"/>
              <a:ext cx="1714512" cy="9541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为什么这样说？</a:t>
              </a:r>
              <a:endPara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11" name="矩形 10"/>
          <p:cNvSpPr/>
          <p:nvPr/>
        </p:nvSpPr>
        <p:spPr>
          <a:xfrm>
            <a:off x="2699792" y="1021619"/>
            <a:ext cx="786386" cy="526518"/>
          </a:xfrm>
          <a:prstGeom prst="rect">
            <a:avLst/>
          </a:prstGeom>
          <a:noFill/>
          <a:ln>
            <a:solidFill>
              <a:srgbClr val="FF0000"/>
            </a:solidFill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4023345" y="1779662"/>
            <a:ext cx="2321544" cy="765943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 smtClean="0">
                <a:solidFill>
                  <a:srgbClr val="FF0000"/>
                </a:solidFill>
              </a:rPr>
              <a:t>工具简单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9336" y="2672048"/>
            <a:ext cx="4032976" cy="227203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52320" y="1191260"/>
            <a:ext cx="6316980" cy="2245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　　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如此简单柔弱的工具，蟋蟀是怎样建造出如此浩大的工程的呢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？自读第三部分</a:t>
            </a:r>
            <a:r>
              <a:rPr lang="zh-CN" altLang="en-US" sz="28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（第</a:t>
            </a:r>
            <a:r>
              <a:rPr lang="en-US" altLang="zh-CN" sz="28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7-9</a:t>
            </a:r>
            <a:r>
              <a:rPr lang="zh-CN" altLang="en-US" sz="28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自然段</a:t>
            </a:r>
            <a:r>
              <a:rPr lang="zh-CN" altLang="en-US" sz="28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）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，画出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建筑时相关动作的句子，加深理解</a:t>
            </a: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。并说一说，你从这些语句中感受到了什么？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585" y="1275715"/>
            <a:ext cx="1435735" cy="207708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7164288" y="2952690"/>
            <a:ext cx="172354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(</a:t>
            </a:r>
            <a:r>
              <a:rPr lang="zh-CN" altLang="en-US" sz="2000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课后</a:t>
            </a:r>
            <a:r>
              <a:rPr lang="zh-CN" altLang="en-US" sz="2000" dirty="0" smtClean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第一题</a:t>
            </a:r>
            <a:r>
              <a:rPr lang="en-US" altLang="zh-CN" sz="2000" dirty="0"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)</a:t>
            </a:r>
            <a:endParaRPr lang="en-US" altLang="zh-CN" sz="20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430903" y="1269770"/>
            <a:ext cx="4572000" cy="224536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它用前足  土，还用钳子 掉较大的土块。它用强有力地后足  地。后腿上有两排锯，用它将泥土  到后面，倾斜地  开。</a:t>
            </a:r>
            <a:endParaRPr lang="zh-CN" altLang="en-US" sz="28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859663" y="1269770"/>
            <a:ext cx="54038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扒</a:t>
            </a:r>
            <a:endParaRPr lang="zh-CN" altLang="en-US" sz="28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359993" y="1269770"/>
            <a:ext cx="54038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搬</a:t>
            </a:r>
            <a:endParaRPr lang="zh-CN" altLang="en-US" sz="28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02473" y="2127026"/>
            <a:ext cx="54038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踏</a:t>
            </a:r>
            <a:endParaRPr lang="zh-CN" altLang="en-US" sz="28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31233" y="2555654"/>
            <a:ext cx="54038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推</a:t>
            </a:r>
            <a:endParaRPr lang="zh-CN" altLang="en-US" sz="28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02473" y="2961128"/>
            <a:ext cx="540385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铺</a:t>
            </a:r>
            <a:endParaRPr lang="zh-CN" altLang="en-US" sz="28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流程图: 显示 8"/>
          <p:cNvSpPr/>
          <p:nvPr/>
        </p:nvSpPr>
        <p:spPr>
          <a:xfrm>
            <a:off x="5143504" y="1357304"/>
            <a:ext cx="3786214" cy="2071702"/>
          </a:xfrm>
          <a:prstGeom prst="flowChartDisplay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说明蟋蟀建筑住宅的艰难与辛苦，从侧面反映了蟋蟀的勤劳、不肯随遇而安。</a:t>
            </a:r>
            <a:endParaRPr lang="zh-CN" altLang="en-US" sz="24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1331639" y="3723878"/>
            <a:ext cx="3028353" cy="765943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 smtClean="0">
                <a:solidFill>
                  <a:srgbClr val="FF0000"/>
                </a:solidFill>
              </a:rPr>
              <a:t>劳动强度大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3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0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 animBg="1"/>
      <p:bldP spid="10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718116" y="395841"/>
            <a:ext cx="3754874" cy="577081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/>
            <a:r>
              <a:rPr lang="zh-CN" altLang="en-US" sz="3300" b="1" spc="225" dirty="0">
                <a:ln w="12700">
                  <a:solidFill>
                    <a:srgbClr val="4472C4"/>
                  </a:solidFill>
                  <a:prstDash val="solid"/>
                </a:ln>
                <a:solidFill>
                  <a:srgbClr val="92D050"/>
                </a:solidFill>
                <a:latin typeface="微软雅黑" panose="020B0503020204020204" charset="-122"/>
              </a:rPr>
              <a:t>看图结合课文连线</a:t>
            </a:r>
            <a:endParaRPr lang="zh-CN" altLang="en-US" sz="3300" b="1" spc="225" dirty="0">
              <a:ln w="12700">
                <a:solidFill>
                  <a:srgbClr val="4472C4"/>
                </a:solidFill>
                <a:prstDash val="solid"/>
              </a:ln>
              <a:solidFill>
                <a:srgbClr val="92D050"/>
              </a:solidFill>
              <a:latin typeface="微软雅黑" panose="020B0503020204020204" charset="-122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7992" y="972922"/>
            <a:ext cx="2426333" cy="3399053"/>
          </a:xfrm>
          <a:prstGeom prst="rect">
            <a:avLst/>
          </a:prstGeom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</p:pic>
      <p:grpSp>
        <p:nvGrpSpPr>
          <p:cNvPr id="15" name="组合 14"/>
          <p:cNvGrpSpPr/>
          <p:nvPr/>
        </p:nvGrpSpPr>
        <p:grpSpPr>
          <a:xfrm>
            <a:off x="5085478" y="1896567"/>
            <a:ext cx="2219325" cy="2475408"/>
            <a:chOff x="6223000" y="2324434"/>
            <a:chExt cx="2959100" cy="3300544"/>
          </a:xfrm>
        </p:grpSpPr>
        <p:sp>
          <p:nvSpPr>
            <p:cNvPr id="16" name="文本占位符 54274"/>
            <p:cNvSpPr txBox="1">
              <a:spLocks noRot="1" noChangeArrowheads="1"/>
            </p:cNvSpPr>
            <p:nvPr/>
          </p:nvSpPr>
          <p:spPr>
            <a:xfrm>
              <a:off x="6223000" y="2324434"/>
              <a:ext cx="2438400" cy="850566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9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9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9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9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9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9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9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9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9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ts val="3750"/>
                </a:lnSpc>
                <a:buNone/>
              </a:pPr>
              <a:r>
                <a:rPr lang="zh-CN" altLang="en-US" sz="3300" dirty="0">
                  <a:solidFill>
                    <a:srgbClr val="002060"/>
                  </a:solidFill>
                  <a:latin typeface="方正美黑简体" panose="03000509000000000000" pitchFamily="65" charset="-122"/>
                  <a:ea typeface="方正美黑简体" panose="03000509000000000000" pitchFamily="65" charset="-122"/>
                </a:rPr>
                <a:t>前足</a:t>
              </a:r>
              <a:r>
                <a:rPr lang="en-US" altLang="zh-CN" sz="3300" dirty="0">
                  <a:solidFill>
                    <a:srgbClr val="002060"/>
                  </a:solidFill>
                  <a:latin typeface="方正美黑简体" panose="03000509000000000000" pitchFamily="65" charset="-122"/>
                  <a:ea typeface="方正美黑简体" panose="03000509000000000000" pitchFamily="65" charset="-122"/>
                </a:rPr>
                <a:t>:</a:t>
              </a:r>
              <a:r>
                <a:rPr lang="zh-CN" altLang="en-US" sz="3300" dirty="0">
                  <a:solidFill>
                    <a:srgbClr val="002060"/>
                  </a:solidFill>
                  <a:latin typeface="方正美黑简体" panose="03000509000000000000" pitchFamily="65" charset="-122"/>
                  <a:ea typeface="方正美黑简体" panose="03000509000000000000" pitchFamily="65" charset="-122"/>
                </a:rPr>
                <a:t>扒</a:t>
              </a:r>
              <a:endParaRPr lang="zh-CN" altLang="en-US" sz="3300" dirty="0">
                <a:solidFill>
                  <a:srgbClr val="002060"/>
                </a:solidFill>
                <a:latin typeface="方正美黑简体" panose="03000509000000000000" pitchFamily="65" charset="-122"/>
                <a:ea typeface="方正美黑简体" panose="03000509000000000000" pitchFamily="65" charset="-122"/>
              </a:endParaRPr>
            </a:p>
          </p:txBody>
        </p:sp>
        <p:sp>
          <p:nvSpPr>
            <p:cNvPr id="17" name="文本占位符 54274"/>
            <p:cNvSpPr txBox="1">
              <a:spLocks noRot="1" noChangeArrowheads="1"/>
            </p:cNvSpPr>
            <p:nvPr/>
          </p:nvSpPr>
          <p:spPr>
            <a:xfrm>
              <a:off x="6235700" y="3175000"/>
              <a:ext cx="2438400" cy="850566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9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9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9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9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9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9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9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9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9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ts val="3750"/>
                </a:lnSpc>
                <a:buNone/>
              </a:pPr>
              <a:r>
                <a:rPr lang="zh-CN" altLang="en-US" sz="3300" dirty="0">
                  <a:solidFill>
                    <a:srgbClr val="002060"/>
                  </a:solidFill>
                  <a:latin typeface="方正美黑简体" panose="03000509000000000000" pitchFamily="65" charset="-122"/>
                  <a:ea typeface="方正美黑简体" panose="03000509000000000000" pitchFamily="65" charset="-122"/>
                </a:rPr>
                <a:t>钳子</a:t>
              </a:r>
              <a:r>
                <a:rPr lang="en-US" altLang="zh-CN" sz="3300" dirty="0">
                  <a:solidFill>
                    <a:srgbClr val="002060"/>
                  </a:solidFill>
                  <a:latin typeface="方正美黑简体" panose="03000509000000000000" pitchFamily="65" charset="-122"/>
                  <a:ea typeface="方正美黑简体" panose="03000509000000000000" pitchFamily="65" charset="-122"/>
                </a:rPr>
                <a:t>:</a:t>
              </a:r>
              <a:r>
                <a:rPr lang="zh-CN" altLang="en-US" sz="3300" dirty="0">
                  <a:solidFill>
                    <a:srgbClr val="002060"/>
                  </a:solidFill>
                  <a:latin typeface="方正美黑简体" panose="03000509000000000000" pitchFamily="65" charset="-122"/>
                  <a:ea typeface="方正美黑简体" panose="03000509000000000000" pitchFamily="65" charset="-122"/>
                </a:rPr>
                <a:t>搬</a:t>
              </a:r>
              <a:endParaRPr lang="zh-CN" altLang="en-US" sz="3300" dirty="0">
                <a:solidFill>
                  <a:srgbClr val="002060"/>
                </a:solidFill>
                <a:latin typeface="方正美黑简体" panose="03000509000000000000" pitchFamily="65" charset="-122"/>
                <a:ea typeface="方正美黑简体" panose="03000509000000000000" pitchFamily="65" charset="-122"/>
              </a:endParaRPr>
            </a:p>
          </p:txBody>
        </p:sp>
        <p:sp>
          <p:nvSpPr>
            <p:cNvPr id="18" name="文本占位符 54274"/>
            <p:cNvSpPr txBox="1">
              <a:spLocks noRot="1" noChangeArrowheads="1"/>
            </p:cNvSpPr>
            <p:nvPr/>
          </p:nvSpPr>
          <p:spPr>
            <a:xfrm>
              <a:off x="6235700" y="3923846"/>
              <a:ext cx="2438400" cy="850566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9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9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9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9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9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9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9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9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9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ts val="3750"/>
                </a:lnSpc>
                <a:buNone/>
              </a:pPr>
              <a:r>
                <a:rPr lang="zh-CN" altLang="en-US" sz="3300" dirty="0">
                  <a:solidFill>
                    <a:srgbClr val="002060"/>
                  </a:solidFill>
                  <a:latin typeface="方正美黑简体" panose="03000509000000000000" pitchFamily="65" charset="-122"/>
                  <a:ea typeface="方正美黑简体" panose="03000509000000000000" pitchFamily="65" charset="-122"/>
                </a:rPr>
                <a:t>后足</a:t>
              </a:r>
              <a:r>
                <a:rPr lang="en-US" altLang="zh-CN" sz="3300" dirty="0">
                  <a:solidFill>
                    <a:srgbClr val="002060"/>
                  </a:solidFill>
                  <a:latin typeface="方正美黑简体" panose="03000509000000000000" pitchFamily="65" charset="-122"/>
                  <a:ea typeface="方正美黑简体" panose="03000509000000000000" pitchFamily="65" charset="-122"/>
                </a:rPr>
                <a:t>:</a:t>
              </a:r>
              <a:r>
                <a:rPr lang="zh-CN" altLang="en-US" sz="3300" dirty="0">
                  <a:solidFill>
                    <a:srgbClr val="002060"/>
                  </a:solidFill>
                  <a:latin typeface="方正美黑简体" panose="03000509000000000000" pitchFamily="65" charset="-122"/>
                  <a:ea typeface="方正美黑简体" panose="03000509000000000000" pitchFamily="65" charset="-122"/>
                </a:rPr>
                <a:t>塌</a:t>
              </a:r>
              <a:endParaRPr lang="zh-CN" altLang="en-US" sz="3300" dirty="0">
                <a:solidFill>
                  <a:srgbClr val="002060"/>
                </a:solidFill>
                <a:latin typeface="方正美黑简体" panose="03000509000000000000" pitchFamily="65" charset="-122"/>
                <a:ea typeface="方正美黑简体" panose="03000509000000000000" pitchFamily="65" charset="-122"/>
              </a:endParaRPr>
            </a:p>
          </p:txBody>
        </p:sp>
        <p:sp>
          <p:nvSpPr>
            <p:cNvPr id="19" name="文本占位符 54274"/>
            <p:cNvSpPr txBox="1">
              <a:spLocks noRot="1" noChangeArrowheads="1"/>
            </p:cNvSpPr>
            <p:nvPr/>
          </p:nvSpPr>
          <p:spPr>
            <a:xfrm>
              <a:off x="6248400" y="4774412"/>
              <a:ext cx="2933700" cy="850566"/>
            </a:xfrm>
            <a:prstGeom prst="rect">
              <a:avLst/>
            </a:prstGeom>
          </p:spPr>
          <p:txBody>
            <a:bodyPr/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90204" pitchFamily="34" charset="0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9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9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9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9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9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9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9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9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lnSpc>
                  <a:spcPts val="3750"/>
                </a:lnSpc>
                <a:buNone/>
              </a:pPr>
              <a:r>
                <a:rPr lang="zh-CN" altLang="en-US" sz="3300" dirty="0">
                  <a:solidFill>
                    <a:srgbClr val="002060"/>
                  </a:solidFill>
                  <a:latin typeface="方正美黑简体" panose="03000509000000000000" pitchFamily="65" charset="-122"/>
                  <a:ea typeface="方正美黑简体" panose="03000509000000000000" pitchFamily="65" charset="-122"/>
                </a:rPr>
                <a:t>锯</a:t>
              </a:r>
              <a:r>
                <a:rPr lang="en-US" altLang="zh-CN" sz="3300" dirty="0">
                  <a:solidFill>
                    <a:srgbClr val="002060"/>
                  </a:solidFill>
                  <a:latin typeface="方正美黑简体" panose="03000509000000000000" pitchFamily="65" charset="-122"/>
                  <a:ea typeface="方正美黑简体" panose="03000509000000000000" pitchFamily="65" charset="-122"/>
                </a:rPr>
                <a:t>:</a:t>
              </a:r>
              <a:r>
                <a:rPr lang="zh-CN" altLang="en-US" sz="3300" dirty="0">
                  <a:solidFill>
                    <a:srgbClr val="002060"/>
                  </a:solidFill>
                  <a:latin typeface="方正美黑简体" panose="03000509000000000000" pitchFamily="65" charset="-122"/>
                  <a:ea typeface="方正美黑简体" panose="03000509000000000000" pitchFamily="65" charset="-122"/>
                </a:rPr>
                <a:t>推</a:t>
              </a:r>
              <a:r>
                <a:rPr lang="en-US" altLang="zh-CN" sz="3300" dirty="0">
                  <a:solidFill>
                    <a:srgbClr val="002060"/>
                  </a:solidFill>
                  <a:latin typeface="方正美黑简体" panose="03000509000000000000" pitchFamily="65" charset="-122"/>
                  <a:ea typeface="方正美黑简体" panose="03000509000000000000" pitchFamily="65" charset="-122"/>
                </a:rPr>
                <a:t>,</a:t>
              </a:r>
              <a:r>
                <a:rPr lang="zh-CN" altLang="en-US" sz="3300" dirty="0">
                  <a:solidFill>
                    <a:srgbClr val="002060"/>
                  </a:solidFill>
                  <a:latin typeface="方正美黑简体" panose="03000509000000000000" pitchFamily="65" charset="-122"/>
                  <a:ea typeface="方正美黑简体" panose="03000509000000000000" pitchFamily="65" charset="-122"/>
                </a:rPr>
                <a:t>铺</a:t>
              </a:r>
              <a:endParaRPr lang="zh-CN" altLang="en-US" sz="3300" dirty="0">
                <a:solidFill>
                  <a:srgbClr val="002060"/>
                </a:solidFill>
                <a:latin typeface="方正美黑简体" panose="03000509000000000000" pitchFamily="65" charset="-122"/>
                <a:ea typeface="方正美黑简体" panose="03000509000000000000" pitchFamily="65" charset="-122"/>
              </a:endParaRPr>
            </a:p>
          </p:txBody>
        </p:sp>
      </p:grpSp>
      <p:sp>
        <p:nvSpPr>
          <p:cNvPr id="20" name="直接连接符 19"/>
          <p:cNvSpPr>
            <a:spLocks noChangeShapeType="1"/>
          </p:cNvSpPr>
          <p:nvPr/>
        </p:nvSpPr>
        <p:spPr bwMode="auto">
          <a:xfrm flipV="1">
            <a:off x="3552825" y="2314575"/>
            <a:ext cx="1657350" cy="781551"/>
          </a:xfrm>
          <a:prstGeom prst="line">
            <a:avLst/>
          </a:prstGeom>
          <a:noFill/>
          <a:ln w="28575">
            <a:solidFill>
              <a:srgbClr val="FF0000"/>
            </a:solidFill>
            <a:miter lim="800000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21" name="直接连接符 20"/>
          <p:cNvSpPr>
            <a:spLocks noChangeShapeType="1"/>
          </p:cNvSpPr>
          <p:nvPr/>
        </p:nvSpPr>
        <p:spPr bwMode="auto">
          <a:xfrm>
            <a:off x="3523378" y="2743495"/>
            <a:ext cx="1696322" cy="10913"/>
          </a:xfrm>
          <a:prstGeom prst="line">
            <a:avLst/>
          </a:prstGeom>
          <a:noFill/>
          <a:ln w="28575">
            <a:solidFill>
              <a:srgbClr val="FF0000"/>
            </a:solidFill>
            <a:miter lim="800000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22" name="直接连接符 21"/>
          <p:cNvSpPr>
            <a:spLocks noChangeShapeType="1"/>
          </p:cNvSpPr>
          <p:nvPr/>
        </p:nvSpPr>
        <p:spPr bwMode="auto">
          <a:xfrm flipV="1">
            <a:off x="3756741" y="3381420"/>
            <a:ext cx="1462959" cy="358476"/>
          </a:xfrm>
          <a:prstGeom prst="line">
            <a:avLst/>
          </a:prstGeom>
          <a:noFill/>
          <a:ln w="28575">
            <a:solidFill>
              <a:srgbClr val="FF0000"/>
            </a:solidFill>
            <a:miter lim="800000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23" name="直接连接符 22"/>
          <p:cNvSpPr>
            <a:spLocks noChangeShapeType="1"/>
          </p:cNvSpPr>
          <p:nvPr/>
        </p:nvSpPr>
        <p:spPr bwMode="auto">
          <a:xfrm>
            <a:off x="3402370" y="3773564"/>
            <a:ext cx="1817329" cy="245780"/>
          </a:xfrm>
          <a:prstGeom prst="line">
            <a:avLst/>
          </a:prstGeom>
          <a:noFill/>
          <a:ln w="28575">
            <a:solidFill>
              <a:srgbClr val="FF0000"/>
            </a:solidFill>
            <a:miter lim="800000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850"/>
                                </p:stCondLst>
                                <p:childTnLst>
                                  <p:par>
                                    <p:cTn id="10" presetID="2" presetClass="entr" presetSubtype="4" fill="hold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12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13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350"/>
                                </p:stCondLst>
                                <p:childTnLst>
                                  <p:par>
                                    <p:cTn id="1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0" fill="hold">
                          <p:stCondLst>
                            <p:cond delay="indefinite"/>
                          </p:stCondLst>
                          <p:childTnLst>
                            <p:par>
                              <p:cTn id="2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2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5" fill="hold">
                          <p:stCondLst>
                            <p:cond delay="indefinite"/>
                          </p:stCondLst>
                          <p:childTnLst>
                            <p:par>
                              <p:cTn id="2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7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9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0" fill="hold">
                          <p:stCondLst>
                            <p:cond delay="indefinite"/>
                          </p:stCondLst>
                          <p:childTnLst>
                            <p:par>
                              <p:cTn id="3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2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5" fill="hold">
                          <p:stCondLst>
                            <p:cond delay="indefinite"/>
                          </p:stCondLst>
                          <p:childTnLst>
                            <p:par>
                              <p:cTn id="3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7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9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3" grpId="0"/>
          <p:bldP spid="20" grpId="0" animBg="1"/>
          <p:bldP spid="21" grpId="0" animBg="1"/>
          <p:bldP spid="22" grpId="0" animBg="1"/>
          <p:bldP spid="23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850"/>
                                </p:stCondLst>
                                <p:childTnLst>
                                  <p:par>
                                    <p:cTn id="10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350"/>
                                </p:stCondLst>
                                <p:childTnLst>
                                  <p:par>
                                    <p:cTn id="15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0" fill="hold">
                          <p:stCondLst>
                            <p:cond delay="indefinite"/>
                          </p:stCondLst>
                          <p:childTnLst>
                            <p:par>
                              <p:cTn id="2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2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4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5" fill="hold">
                          <p:stCondLst>
                            <p:cond delay="indefinite"/>
                          </p:stCondLst>
                          <p:childTnLst>
                            <p:par>
                              <p:cTn id="2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7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9" dur="5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0" fill="hold">
                          <p:stCondLst>
                            <p:cond delay="indefinite"/>
                          </p:stCondLst>
                          <p:childTnLst>
                            <p:par>
                              <p:cTn id="3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2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4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5" fill="hold">
                          <p:stCondLst>
                            <p:cond delay="indefinite"/>
                          </p:stCondLst>
                          <p:childTnLst>
                            <p:par>
                              <p:cTn id="3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7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9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3" grpId="0"/>
          <p:bldP spid="20" grpId="0" animBg="1"/>
          <p:bldP spid="21" grpId="0" animBg="1"/>
          <p:bldP spid="22" grpId="0" animBg="1"/>
          <p:bldP spid="23" grpId="0" animBg="1"/>
        </p:bldLst>
      </p:timing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043608" y="699542"/>
            <a:ext cx="6912768" cy="3270126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zh-CN" altLang="en-US" sz="3200" b="1" kern="0" dirty="0" smtClean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　　是</a:t>
            </a:r>
            <a:r>
              <a:rPr lang="zh-CN" altLang="en-US" sz="3200" b="1" kern="0" dirty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啊</a:t>
            </a:r>
            <a:r>
              <a:rPr lang="en-US" altLang="zh-CN" sz="3200" b="1" kern="0" dirty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3200" b="1" kern="0" dirty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这些小蟋蟀</a:t>
            </a:r>
            <a:r>
              <a:rPr lang="en-US" altLang="zh-CN" sz="3200" b="1" kern="0" dirty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3200" b="1" kern="0" dirty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就是用这样柔弱的工具建造它们的住宅</a:t>
            </a:r>
            <a:r>
              <a:rPr lang="zh-CN" altLang="en-US" sz="3200" b="1" kern="0" dirty="0" smtClean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的。它们</a:t>
            </a:r>
            <a:r>
              <a:rPr lang="zh-CN" altLang="en-US" sz="3200" b="1" kern="0" dirty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不停地挖呀</a:t>
            </a:r>
            <a:r>
              <a:rPr lang="en-US" altLang="zh-CN" sz="3200" b="1" kern="0" dirty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3200" b="1" kern="0" dirty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有时一连工作两三个小时呢</a:t>
            </a:r>
            <a:r>
              <a:rPr lang="en-US" altLang="zh-CN" sz="3200" b="1" kern="0" dirty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3200" b="1" kern="0" dirty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就连昆虫爱好者法布尔先生都看得有些不耐烦了</a:t>
            </a:r>
            <a:r>
              <a:rPr lang="en-US" altLang="zh-CN" sz="3200" b="1" kern="0" dirty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3200" b="1" kern="0" dirty="0">
                <a:solidFill>
                  <a:srgbClr val="00206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可是它们还在不停地挖呀。</a:t>
            </a:r>
            <a:endParaRPr lang="en-US" altLang="zh-CN" sz="3200" b="1" kern="0" dirty="0">
              <a:solidFill>
                <a:srgbClr val="00206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 p14:presetBounceEnd="6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</p:bldLst>
      </p:timing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57224" y="428610"/>
            <a:ext cx="6874578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　　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如果感到疲劳，它就在未完工的家门口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休息一会儿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，头朝着外面，触须轻微地摆动。</a:t>
            </a:r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不大一会儿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，它又进去继续工作。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4317882" y="2010973"/>
            <a:ext cx="2088232" cy="879373"/>
            <a:chOff x="5724128" y="3643320"/>
            <a:chExt cx="2088232" cy="879373"/>
          </a:xfrm>
        </p:grpSpPr>
        <p:sp>
          <p:nvSpPr>
            <p:cNvPr id="4" name="云形 3"/>
            <p:cNvSpPr/>
            <p:nvPr/>
          </p:nvSpPr>
          <p:spPr>
            <a:xfrm>
              <a:off x="5724128" y="3643320"/>
              <a:ext cx="2088232" cy="879373"/>
            </a:xfrm>
            <a:prstGeom prst="cloud">
              <a:avLst/>
            </a:prstGeom>
            <a:solidFill>
              <a:srgbClr val="0000FF"/>
            </a:solidFill>
            <a:ln>
              <a:noFill/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5929322" y="3795886"/>
              <a:ext cx="162736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800" b="1" dirty="0" smtClean="0">
                  <a:solidFill>
                    <a:prstClr val="white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蟋蟀勤劳</a:t>
              </a:r>
              <a:endParaRPr lang="zh-CN" altLang="en-US" sz="2800" b="1" dirty="0">
                <a:solidFill>
                  <a:prstClr val="white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6" name="上下箭头 5"/>
          <p:cNvSpPr/>
          <p:nvPr/>
        </p:nvSpPr>
        <p:spPr>
          <a:xfrm rot="18656251">
            <a:off x="3491880" y="1582690"/>
            <a:ext cx="484632" cy="1071570"/>
          </a:xfrm>
          <a:prstGeom prst="upDownArrow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流程图: 可选过程 8"/>
          <p:cNvSpPr/>
          <p:nvPr/>
        </p:nvSpPr>
        <p:spPr>
          <a:xfrm>
            <a:off x="611560" y="2355726"/>
            <a:ext cx="3357586" cy="2143140"/>
          </a:xfrm>
          <a:prstGeom prst="flowChartAlternateProcess">
            <a:avLst/>
          </a:prstGeom>
          <a:blipFill>
            <a:blip r:embed="rId1" cstate="print"/>
            <a:stretch>
              <a:fillRect/>
            </a:stretch>
          </a:blip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57290" y="642924"/>
            <a:ext cx="6786610" cy="521970"/>
          </a:xfrm>
          <a:prstGeom prst="rect">
            <a:avLst/>
          </a:prstGeom>
          <a:noFill/>
          <a:ln w="31750">
            <a:solidFill>
              <a:srgbClr val="0000FF"/>
            </a:solidFill>
            <a:prstDash val="sysDot"/>
          </a:ln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我一连看了两个钟头，看得有些不耐烦了。</a:t>
            </a:r>
            <a:endParaRPr lang="zh-CN" altLang="en-US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893" y="1186048"/>
            <a:ext cx="1285884" cy="1979833"/>
          </a:xfrm>
          <a:prstGeom prst="rect">
            <a:avLst/>
          </a:prstGeom>
        </p:spPr>
      </p:pic>
      <p:grpSp>
        <p:nvGrpSpPr>
          <p:cNvPr id="4" name="组合 3"/>
          <p:cNvGrpSpPr/>
          <p:nvPr/>
        </p:nvGrpSpPr>
        <p:grpSpPr>
          <a:xfrm>
            <a:off x="1928495" y="1441291"/>
            <a:ext cx="3143250" cy="1601629"/>
            <a:chOff x="1928794" y="1428742"/>
            <a:chExt cx="2857520" cy="1357322"/>
          </a:xfrm>
        </p:grpSpPr>
        <p:sp>
          <p:nvSpPr>
            <p:cNvPr id="5" name="云形标注 4"/>
            <p:cNvSpPr/>
            <p:nvPr/>
          </p:nvSpPr>
          <p:spPr>
            <a:xfrm>
              <a:off x="1928794" y="1428742"/>
              <a:ext cx="2857520" cy="1357322"/>
            </a:xfrm>
            <a:prstGeom prst="cloudCallout">
              <a:avLst>
                <a:gd name="adj1" fmla="val -66593"/>
                <a:gd name="adj2" fmla="val -30707"/>
              </a:avLst>
            </a:prstGeom>
            <a:grpFill/>
            <a:ln>
              <a:solidFill>
                <a:schemeClr val="tx1"/>
              </a:solidFill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188136" y="1520898"/>
              <a:ext cx="2500330" cy="11726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本文主要写蟋蟀，为什么要写</a:t>
              </a:r>
              <a:r>
                <a:rPr lang="en-US" altLang="zh-CN" sz="28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“</a:t>
              </a:r>
              <a:r>
                <a:rPr lang="zh-CN" altLang="en-US" sz="28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我</a:t>
              </a:r>
              <a:r>
                <a:rPr lang="en-US" altLang="zh-CN" sz="28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  <a:sym typeface="+mn-ea"/>
                </a:rPr>
                <a:t>”</a:t>
              </a:r>
              <a:r>
                <a:rPr lang="zh-CN" altLang="en-US" sz="2800" b="1" dirty="0" smtClean="0">
                  <a:solidFill>
                    <a:srgbClr val="FF000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的感受呢？</a:t>
              </a:r>
              <a:endPara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  <p:sp>
        <p:nvSpPr>
          <p:cNvPr id="7" name="流程图: 顺序访问存储器 6"/>
          <p:cNvSpPr/>
          <p:nvPr/>
        </p:nvSpPr>
        <p:spPr>
          <a:xfrm flipH="1">
            <a:off x="5500694" y="1785932"/>
            <a:ext cx="3429024" cy="1785950"/>
          </a:xfrm>
          <a:prstGeom prst="flowChartMagneticTap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用</a:t>
            </a:r>
            <a:r>
              <a:rPr lang="en-US" altLang="zh-CN" sz="28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“</a:t>
            </a:r>
            <a:r>
              <a:rPr lang="zh-CN" altLang="en-US" sz="28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我</a:t>
            </a:r>
            <a:r>
              <a:rPr lang="en-US" altLang="zh-CN" sz="28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”</a:t>
            </a:r>
            <a:r>
              <a:rPr lang="zh-CN" altLang="en-US" sz="2800" b="1" dirty="0" smtClean="0">
                <a:solidFill>
                  <a:schemeClr val="accent4">
                    <a:lumMod val="60000"/>
                    <a:lumOff val="4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的不耐烦来衬托蟋蟀的不辞劳苦。</a:t>
            </a:r>
            <a:endParaRPr lang="zh-CN" altLang="en-US" sz="2800" b="1" dirty="0">
              <a:solidFill>
                <a:schemeClr val="accent4">
                  <a:lumMod val="60000"/>
                  <a:lumOff val="40000"/>
                </a:scheme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椭圆 7"/>
          <p:cNvSpPr/>
          <p:nvPr/>
        </p:nvSpPr>
        <p:spPr>
          <a:xfrm>
            <a:off x="1475656" y="3340906"/>
            <a:ext cx="3028353" cy="765943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 smtClean="0">
                <a:solidFill>
                  <a:srgbClr val="FF0000"/>
                </a:solidFill>
              </a:rPr>
              <a:t>持续时间长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79397" y="642139"/>
            <a:ext cx="6874578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　　蟋蟀盖房子大多是在十月，秋天初寒的时候。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14213" y="1851670"/>
            <a:ext cx="6874578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　　即使在冬天，只要天气温和，太阳晒到它住宅的门口，还可以看见蟋蟀从里面不断地抛出泥土来。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流程图: 显示 3"/>
          <p:cNvSpPr/>
          <p:nvPr/>
        </p:nvSpPr>
        <p:spPr>
          <a:xfrm>
            <a:off x="5261610" y="3268345"/>
            <a:ext cx="2823210" cy="1289050"/>
          </a:xfrm>
          <a:prstGeom prst="flowChartDisplay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从秋到冬，持续不断。</a:t>
            </a:r>
            <a:endParaRPr lang="zh-CN" altLang="en-US" sz="32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1547664" y="3651870"/>
            <a:ext cx="3028353" cy="765943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dirty="0" smtClean="0">
                <a:solidFill>
                  <a:srgbClr val="FF0000"/>
                </a:solidFill>
              </a:rPr>
              <a:t>持续时间长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 bldLvl="0" animBg="1"/>
      <p:bldP spid="5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971600" y="771549"/>
            <a:ext cx="691276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　　读</a:t>
            </a:r>
            <a:r>
              <a:rPr lang="zh-CN" altLang="en-US" sz="2800" dirty="0">
                <a:latin typeface="黑体" panose="02010609060101010101" pitchFamily="49" charset="-122"/>
                <a:ea typeface="黑体" panose="02010609060101010101" pitchFamily="49" charset="-122"/>
              </a:rPr>
              <a:t>到这里，你还认为蟋蟀的住宅仅仅是一个小洞而已吗？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971600" y="1894731"/>
            <a:ext cx="640871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　　蟋蟀</a:t>
            </a:r>
            <a:r>
              <a:rPr lang="zh-CN" altLang="en-US" sz="28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，这个不起眼的小精灵，仅仅靠它简单的足，完成了扒土、搬土、踏地、推土以及修整、加深加阔等一系列繁重的工序，修建了这样精致舒适的住宅。对于这么柔弱的小生命来说，这的确可以称得上是伟大的工程呀！</a:t>
            </a:r>
            <a:endParaRPr lang="zh-CN" altLang="en-US" sz="28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5704" y="2715766"/>
            <a:ext cx="1581150" cy="161935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同心圆 1"/>
          <p:cNvSpPr/>
          <p:nvPr/>
        </p:nvSpPr>
        <p:spPr>
          <a:xfrm>
            <a:off x="2555776" y="1491630"/>
            <a:ext cx="4643470" cy="2714644"/>
          </a:xfrm>
          <a:prstGeom prst="donut">
            <a:avLst>
              <a:gd name="adj" fmla="val 7381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40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这座住宅真可以算是伟大的工程了。</a:t>
            </a:r>
            <a:endParaRPr lang="zh-CN" altLang="en-US" sz="4000" b="1" dirty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918295" y="699542"/>
            <a:ext cx="6858048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　　</a:t>
            </a:r>
            <a:r>
              <a:rPr lang="zh-CN" altLang="en-US" sz="32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难怪法布尔先生说：</a:t>
            </a:r>
            <a:endParaRPr lang="zh-CN" altLang="en-US" sz="32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7" y="425921"/>
            <a:ext cx="1134971" cy="171679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7754" y="376516"/>
            <a:ext cx="71287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　　学完课文后，你能根据作者的介绍，试着画一画蟋蟀的住宅吗？并说一说住宅的特点。</a:t>
            </a:r>
            <a:endParaRPr lang="zh-CN" altLang="en-US" sz="32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2135039" y="2025254"/>
            <a:ext cx="1771650" cy="1771650"/>
            <a:chOff x="3048000" y="1676400"/>
            <a:chExt cx="2362200" cy="2362200"/>
          </a:xfrm>
        </p:grpSpPr>
        <p:sp>
          <p:nvSpPr>
            <p:cNvPr id="4" name="矩形 3"/>
            <p:cNvSpPr>
              <a:spLocks noChangeArrowheads="1"/>
            </p:cNvSpPr>
            <p:nvPr/>
          </p:nvSpPr>
          <p:spPr bwMode="auto">
            <a:xfrm>
              <a:off x="3048000" y="1676400"/>
              <a:ext cx="2362200" cy="2362200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txBody>
            <a:bodyPr wrap="none" anchor="ctr"/>
            <a:lstStyle>
              <a:lvl1pPr>
                <a:buFont typeface="Arial" panose="020B0604020202090204" pitchFamily="34" charset="0"/>
                <a:defRPr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90204" pitchFamily="34" charset="0"/>
                <a:defRPr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90204" pitchFamily="34" charset="0"/>
                <a:defRPr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90204" pitchFamily="34" charset="0"/>
                <a:defRPr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90204" pitchFamily="34" charset="0"/>
                <a:defRPr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90204" pitchFamily="34" charset="0"/>
                <a:defRPr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90204" pitchFamily="34" charset="0"/>
                <a:defRPr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90204" pitchFamily="34" charset="0"/>
                <a:defRPr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90204" pitchFamily="34" charset="0"/>
                <a:defRPr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sz="1800">
                <a:latin typeface="Times New Roman" panose="02020503050405090304" pitchFamily="18" charset="0"/>
              </a:endParaRPr>
            </a:p>
          </p:txBody>
        </p:sp>
        <p:sp>
          <p:nvSpPr>
            <p:cNvPr id="5" name="任意多边形 4"/>
            <p:cNvSpPr>
              <a:spLocks noChangeArrowheads="1"/>
            </p:cNvSpPr>
            <p:nvPr/>
          </p:nvSpPr>
          <p:spPr bwMode="auto">
            <a:xfrm>
              <a:off x="3352800" y="2971800"/>
              <a:ext cx="427038" cy="655638"/>
            </a:xfrm>
            <a:custGeom>
              <a:avLst/>
              <a:gdLst>
                <a:gd name="T0" fmla="*/ 0 w 269"/>
                <a:gd name="T1" fmla="*/ 655638 h 413"/>
                <a:gd name="T2" fmla="*/ 168275 w 269"/>
                <a:gd name="T3" fmla="*/ 457200 h 413"/>
                <a:gd name="T4" fmla="*/ 214313 w 269"/>
                <a:gd name="T5" fmla="*/ 427038 h 413"/>
                <a:gd name="T6" fmla="*/ 258763 w 269"/>
                <a:gd name="T7" fmla="*/ 381000 h 413"/>
                <a:gd name="T8" fmla="*/ 320675 w 269"/>
                <a:gd name="T9" fmla="*/ 290513 h 413"/>
                <a:gd name="T10" fmla="*/ 396875 w 269"/>
                <a:gd name="T11" fmla="*/ 152400 h 413"/>
                <a:gd name="T12" fmla="*/ 427038 w 269"/>
                <a:gd name="T13" fmla="*/ 0 h 41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69" h="413">
                  <a:moveTo>
                    <a:pt x="0" y="413"/>
                  </a:moveTo>
                  <a:cubicBezTo>
                    <a:pt x="48" y="381"/>
                    <a:pt x="66" y="328"/>
                    <a:pt x="106" y="288"/>
                  </a:cubicBezTo>
                  <a:cubicBezTo>
                    <a:pt x="114" y="280"/>
                    <a:pt x="126" y="276"/>
                    <a:pt x="135" y="269"/>
                  </a:cubicBezTo>
                  <a:cubicBezTo>
                    <a:pt x="145" y="260"/>
                    <a:pt x="154" y="250"/>
                    <a:pt x="163" y="240"/>
                  </a:cubicBezTo>
                  <a:cubicBezTo>
                    <a:pt x="181" y="188"/>
                    <a:pt x="161" y="232"/>
                    <a:pt x="202" y="183"/>
                  </a:cubicBezTo>
                  <a:cubicBezTo>
                    <a:pt x="224" y="157"/>
                    <a:pt x="231" y="124"/>
                    <a:pt x="250" y="96"/>
                  </a:cubicBezTo>
                  <a:cubicBezTo>
                    <a:pt x="259" y="5"/>
                    <a:pt x="239" y="30"/>
                    <a:pt x="269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" name="任意多边形 5"/>
            <p:cNvSpPr>
              <a:spLocks noChangeArrowheads="1"/>
            </p:cNvSpPr>
            <p:nvPr/>
          </p:nvSpPr>
          <p:spPr bwMode="auto">
            <a:xfrm>
              <a:off x="3886200" y="2590800"/>
              <a:ext cx="715963" cy="211138"/>
            </a:xfrm>
            <a:custGeom>
              <a:avLst/>
              <a:gdLst>
                <a:gd name="T0" fmla="*/ 0 w 451"/>
                <a:gd name="T1" fmla="*/ 187325 h 133"/>
                <a:gd name="T2" fmla="*/ 320675 w 451"/>
                <a:gd name="T3" fmla="*/ 111125 h 133"/>
                <a:gd name="T4" fmla="*/ 533400 w 451"/>
                <a:gd name="T5" fmla="*/ 49213 h 133"/>
                <a:gd name="T6" fmla="*/ 579438 w 451"/>
                <a:gd name="T7" fmla="*/ 65088 h 133"/>
                <a:gd name="T8" fmla="*/ 625475 w 451"/>
                <a:gd name="T9" fmla="*/ 34925 h 133"/>
                <a:gd name="T10" fmla="*/ 715963 w 451"/>
                <a:gd name="T11" fmla="*/ 19050 h 13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51" h="133">
                  <a:moveTo>
                    <a:pt x="0" y="118"/>
                  </a:moveTo>
                  <a:cubicBezTo>
                    <a:pt x="123" y="110"/>
                    <a:pt x="136" y="133"/>
                    <a:pt x="202" y="70"/>
                  </a:cubicBezTo>
                  <a:cubicBezTo>
                    <a:pt x="224" y="0"/>
                    <a:pt x="264" y="24"/>
                    <a:pt x="336" y="31"/>
                  </a:cubicBezTo>
                  <a:cubicBezTo>
                    <a:pt x="346" y="34"/>
                    <a:pt x="355" y="43"/>
                    <a:pt x="365" y="41"/>
                  </a:cubicBezTo>
                  <a:cubicBezTo>
                    <a:pt x="376" y="39"/>
                    <a:pt x="384" y="27"/>
                    <a:pt x="394" y="22"/>
                  </a:cubicBezTo>
                  <a:cubicBezTo>
                    <a:pt x="420" y="9"/>
                    <a:pt x="423" y="12"/>
                    <a:pt x="451" y="12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" name="任意多边形 6"/>
            <p:cNvSpPr>
              <a:spLocks noChangeArrowheads="1"/>
            </p:cNvSpPr>
            <p:nvPr/>
          </p:nvSpPr>
          <p:spPr bwMode="auto">
            <a:xfrm>
              <a:off x="3733800" y="2819400"/>
              <a:ext cx="808038" cy="185738"/>
            </a:xfrm>
            <a:custGeom>
              <a:avLst/>
              <a:gdLst>
                <a:gd name="T0" fmla="*/ 0 w 509"/>
                <a:gd name="T1" fmla="*/ 182563 h 117"/>
                <a:gd name="T2" fmla="*/ 350838 w 509"/>
                <a:gd name="T3" fmla="*/ 166688 h 117"/>
                <a:gd name="T4" fmla="*/ 427038 w 509"/>
                <a:gd name="T5" fmla="*/ 90488 h 117"/>
                <a:gd name="T6" fmla="*/ 655638 w 509"/>
                <a:gd name="T7" fmla="*/ 60325 h 117"/>
                <a:gd name="T8" fmla="*/ 808038 w 509"/>
                <a:gd name="T9" fmla="*/ 0 h 1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09" h="117">
                  <a:moveTo>
                    <a:pt x="0" y="115"/>
                  </a:moveTo>
                  <a:cubicBezTo>
                    <a:pt x="74" y="112"/>
                    <a:pt x="148" y="117"/>
                    <a:pt x="221" y="105"/>
                  </a:cubicBezTo>
                  <a:cubicBezTo>
                    <a:pt x="243" y="101"/>
                    <a:pt x="249" y="67"/>
                    <a:pt x="269" y="57"/>
                  </a:cubicBezTo>
                  <a:cubicBezTo>
                    <a:pt x="305" y="39"/>
                    <a:pt x="403" y="39"/>
                    <a:pt x="413" y="38"/>
                  </a:cubicBezTo>
                  <a:cubicBezTo>
                    <a:pt x="447" y="27"/>
                    <a:pt x="472" y="0"/>
                    <a:pt x="509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" name="任意多边形 7"/>
            <p:cNvSpPr>
              <a:spLocks noChangeArrowheads="1"/>
            </p:cNvSpPr>
            <p:nvPr/>
          </p:nvSpPr>
          <p:spPr bwMode="auto">
            <a:xfrm>
              <a:off x="3810000" y="2286000"/>
              <a:ext cx="1512888" cy="1397000"/>
            </a:xfrm>
            <a:custGeom>
              <a:avLst/>
              <a:gdLst>
                <a:gd name="T0" fmla="*/ 0 w 953"/>
                <a:gd name="T1" fmla="*/ 512763 h 880"/>
                <a:gd name="T2" fmla="*/ 106363 w 953"/>
                <a:gd name="T3" fmla="*/ 420688 h 880"/>
                <a:gd name="T4" fmla="*/ 122238 w 953"/>
                <a:gd name="T5" fmla="*/ 376238 h 880"/>
                <a:gd name="T6" fmla="*/ 168275 w 953"/>
                <a:gd name="T7" fmla="*/ 360363 h 880"/>
                <a:gd name="T8" fmla="*/ 288925 w 953"/>
                <a:gd name="T9" fmla="*/ 55563 h 880"/>
                <a:gd name="T10" fmla="*/ 381000 w 953"/>
                <a:gd name="T11" fmla="*/ 25400 h 880"/>
                <a:gd name="T12" fmla="*/ 593725 w 953"/>
                <a:gd name="T13" fmla="*/ 9525 h 880"/>
                <a:gd name="T14" fmla="*/ 746125 w 953"/>
                <a:gd name="T15" fmla="*/ 115888 h 880"/>
                <a:gd name="T16" fmla="*/ 777875 w 953"/>
                <a:gd name="T17" fmla="*/ 161925 h 880"/>
                <a:gd name="T18" fmla="*/ 808038 w 953"/>
                <a:gd name="T19" fmla="*/ 207963 h 880"/>
                <a:gd name="T20" fmla="*/ 914400 w 953"/>
                <a:gd name="T21" fmla="*/ 390525 h 880"/>
                <a:gd name="T22" fmla="*/ 974725 w 953"/>
                <a:gd name="T23" fmla="*/ 542925 h 880"/>
                <a:gd name="T24" fmla="*/ 1066800 w 953"/>
                <a:gd name="T25" fmla="*/ 681038 h 880"/>
                <a:gd name="T26" fmla="*/ 1112838 w 953"/>
                <a:gd name="T27" fmla="*/ 771525 h 880"/>
                <a:gd name="T28" fmla="*/ 1235075 w 953"/>
                <a:gd name="T29" fmla="*/ 893763 h 880"/>
                <a:gd name="T30" fmla="*/ 1341438 w 953"/>
                <a:gd name="T31" fmla="*/ 1062038 h 880"/>
                <a:gd name="T32" fmla="*/ 1355725 w 953"/>
                <a:gd name="T33" fmla="*/ 1122363 h 880"/>
                <a:gd name="T34" fmla="*/ 1325563 w 953"/>
                <a:gd name="T35" fmla="*/ 1214438 h 880"/>
                <a:gd name="T36" fmla="*/ 1463675 w 953"/>
                <a:gd name="T37" fmla="*/ 1366838 h 880"/>
                <a:gd name="T38" fmla="*/ 1508125 w 953"/>
                <a:gd name="T39" fmla="*/ 1397000 h 880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953" h="880">
                  <a:moveTo>
                    <a:pt x="0" y="323"/>
                  </a:moveTo>
                  <a:cubicBezTo>
                    <a:pt x="29" y="279"/>
                    <a:pt x="34" y="300"/>
                    <a:pt x="67" y="265"/>
                  </a:cubicBezTo>
                  <a:cubicBezTo>
                    <a:pt x="70" y="256"/>
                    <a:pt x="70" y="244"/>
                    <a:pt x="77" y="237"/>
                  </a:cubicBezTo>
                  <a:cubicBezTo>
                    <a:pt x="84" y="230"/>
                    <a:pt x="100" y="235"/>
                    <a:pt x="106" y="227"/>
                  </a:cubicBezTo>
                  <a:cubicBezTo>
                    <a:pt x="144" y="174"/>
                    <a:pt x="118" y="71"/>
                    <a:pt x="182" y="35"/>
                  </a:cubicBezTo>
                  <a:cubicBezTo>
                    <a:pt x="200" y="25"/>
                    <a:pt x="221" y="22"/>
                    <a:pt x="240" y="16"/>
                  </a:cubicBezTo>
                  <a:cubicBezTo>
                    <a:pt x="283" y="2"/>
                    <a:pt x="329" y="9"/>
                    <a:pt x="374" y="6"/>
                  </a:cubicBezTo>
                  <a:cubicBezTo>
                    <a:pt x="455" y="20"/>
                    <a:pt x="420" y="0"/>
                    <a:pt x="470" y="73"/>
                  </a:cubicBezTo>
                  <a:cubicBezTo>
                    <a:pt x="477" y="83"/>
                    <a:pt x="483" y="92"/>
                    <a:pt x="490" y="102"/>
                  </a:cubicBezTo>
                  <a:cubicBezTo>
                    <a:pt x="496" y="112"/>
                    <a:pt x="509" y="131"/>
                    <a:pt x="509" y="131"/>
                  </a:cubicBezTo>
                  <a:cubicBezTo>
                    <a:pt x="523" y="175"/>
                    <a:pt x="562" y="204"/>
                    <a:pt x="576" y="246"/>
                  </a:cubicBezTo>
                  <a:cubicBezTo>
                    <a:pt x="588" y="281"/>
                    <a:pt x="593" y="311"/>
                    <a:pt x="614" y="342"/>
                  </a:cubicBezTo>
                  <a:cubicBezTo>
                    <a:pt x="630" y="403"/>
                    <a:pt x="615" y="372"/>
                    <a:pt x="672" y="429"/>
                  </a:cubicBezTo>
                  <a:cubicBezTo>
                    <a:pt x="716" y="473"/>
                    <a:pt x="669" y="439"/>
                    <a:pt x="701" y="486"/>
                  </a:cubicBezTo>
                  <a:cubicBezTo>
                    <a:pt x="720" y="514"/>
                    <a:pt x="750" y="544"/>
                    <a:pt x="778" y="563"/>
                  </a:cubicBezTo>
                  <a:cubicBezTo>
                    <a:pt x="792" y="607"/>
                    <a:pt x="820" y="631"/>
                    <a:pt x="845" y="669"/>
                  </a:cubicBezTo>
                  <a:cubicBezTo>
                    <a:pt x="848" y="682"/>
                    <a:pt x="855" y="694"/>
                    <a:pt x="854" y="707"/>
                  </a:cubicBezTo>
                  <a:cubicBezTo>
                    <a:pt x="852" y="727"/>
                    <a:pt x="835" y="765"/>
                    <a:pt x="835" y="765"/>
                  </a:cubicBezTo>
                  <a:cubicBezTo>
                    <a:pt x="861" y="803"/>
                    <a:pt x="882" y="837"/>
                    <a:pt x="922" y="861"/>
                  </a:cubicBezTo>
                  <a:cubicBezTo>
                    <a:pt x="953" y="880"/>
                    <a:pt x="950" y="857"/>
                    <a:pt x="950" y="88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649639" y="1914525"/>
            <a:ext cx="1828800" cy="1771650"/>
            <a:chOff x="6400800" y="1676400"/>
            <a:chExt cx="2438400" cy="2362200"/>
          </a:xfrm>
        </p:grpSpPr>
        <p:sp>
          <p:nvSpPr>
            <p:cNvPr id="10" name="矩形 9"/>
            <p:cNvSpPr>
              <a:spLocks noChangeArrowheads="1"/>
            </p:cNvSpPr>
            <p:nvPr/>
          </p:nvSpPr>
          <p:spPr bwMode="auto">
            <a:xfrm>
              <a:off x="6477000" y="1676400"/>
              <a:ext cx="2362200" cy="2362200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txBody>
            <a:bodyPr wrap="none" anchor="ctr"/>
            <a:lstStyle>
              <a:lvl1pPr>
                <a:buFont typeface="Arial" panose="020B0604020202090204" pitchFamily="34" charset="0"/>
                <a:defRPr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90204" pitchFamily="34" charset="0"/>
                <a:defRPr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90204" pitchFamily="34" charset="0"/>
                <a:defRPr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90204" pitchFamily="34" charset="0"/>
                <a:defRPr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90204" pitchFamily="34" charset="0"/>
                <a:defRPr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90204" pitchFamily="34" charset="0"/>
                <a:defRPr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90204" pitchFamily="34" charset="0"/>
                <a:defRPr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90204" pitchFamily="34" charset="0"/>
                <a:defRPr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90204" pitchFamily="34" charset="0"/>
                <a:defRPr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endParaRPr lang="zh-CN" altLang="en-US" sz="1800">
                <a:latin typeface="Times New Roman" panose="02020503050405090304" pitchFamily="18" charset="0"/>
              </a:endParaRPr>
            </a:p>
          </p:txBody>
        </p:sp>
        <p:sp>
          <p:nvSpPr>
            <p:cNvPr id="11" name="任意多边形 10"/>
            <p:cNvSpPr>
              <a:spLocks noChangeArrowheads="1"/>
            </p:cNvSpPr>
            <p:nvPr/>
          </p:nvSpPr>
          <p:spPr bwMode="auto">
            <a:xfrm>
              <a:off x="7162800" y="2438400"/>
              <a:ext cx="1355725" cy="1468438"/>
            </a:xfrm>
            <a:custGeom>
              <a:avLst/>
              <a:gdLst>
                <a:gd name="T0" fmla="*/ 0 w 854"/>
                <a:gd name="T1" fmla="*/ 387350 h 925"/>
                <a:gd name="T2" fmla="*/ 92075 w 854"/>
                <a:gd name="T3" fmla="*/ 265113 h 925"/>
                <a:gd name="T4" fmla="*/ 244475 w 854"/>
                <a:gd name="T5" fmla="*/ 158750 h 925"/>
                <a:gd name="T6" fmla="*/ 365125 w 854"/>
                <a:gd name="T7" fmla="*/ 82550 h 925"/>
                <a:gd name="T8" fmla="*/ 487363 w 854"/>
                <a:gd name="T9" fmla="*/ 6350 h 925"/>
                <a:gd name="T10" fmla="*/ 792163 w 854"/>
                <a:gd name="T11" fmla="*/ 20638 h 925"/>
                <a:gd name="T12" fmla="*/ 854075 w 854"/>
                <a:gd name="T13" fmla="*/ 82550 h 925"/>
                <a:gd name="T14" fmla="*/ 1036638 w 854"/>
                <a:gd name="T15" fmla="*/ 600075 h 925"/>
                <a:gd name="T16" fmla="*/ 1066800 w 854"/>
                <a:gd name="T17" fmla="*/ 722313 h 925"/>
                <a:gd name="T18" fmla="*/ 1096963 w 854"/>
                <a:gd name="T19" fmla="*/ 981075 h 925"/>
                <a:gd name="T20" fmla="*/ 1127125 w 854"/>
                <a:gd name="T21" fmla="*/ 1163638 h 925"/>
                <a:gd name="T22" fmla="*/ 1203325 w 854"/>
                <a:gd name="T23" fmla="*/ 1239838 h 925"/>
                <a:gd name="T24" fmla="*/ 1249363 w 854"/>
                <a:gd name="T25" fmla="*/ 1285875 h 925"/>
                <a:gd name="T26" fmla="*/ 1279525 w 854"/>
                <a:gd name="T27" fmla="*/ 1392238 h 925"/>
                <a:gd name="T28" fmla="*/ 1355725 w 854"/>
                <a:gd name="T29" fmla="*/ 1468438 h 925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854" h="925">
                  <a:moveTo>
                    <a:pt x="0" y="244"/>
                  </a:moveTo>
                  <a:cubicBezTo>
                    <a:pt x="50" y="211"/>
                    <a:pt x="21" y="204"/>
                    <a:pt x="58" y="167"/>
                  </a:cubicBezTo>
                  <a:cubicBezTo>
                    <a:pt x="83" y="142"/>
                    <a:pt x="120" y="110"/>
                    <a:pt x="154" y="100"/>
                  </a:cubicBezTo>
                  <a:cubicBezTo>
                    <a:pt x="182" y="81"/>
                    <a:pt x="198" y="62"/>
                    <a:pt x="230" y="52"/>
                  </a:cubicBezTo>
                  <a:cubicBezTo>
                    <a:pt x="254" y="30"/>
                    <a:pt x="280" y="22"/>
                    <a:pt x="307" y="4"/>
                  </a:cubicBezTo>
                  <a:cubicBezTo>
                    <a:pt x="371" y="7"/>
                    <a:pt x="436" y="0"/>
                    <a:pt x="499" y="13"/>
                  </a:cubicBezTo>
                  <a:cubicBezTo>
                    <a:pt x="517" y="17"/>
                    <a:pt x="538" y="52"/>
                    <a:pt x="538" y="52"/>
                  </a:cubicBezTo>
                  <a:cubicBezTo>
                    <a:pt x="570" y="155"/>
                    <a:pt x="595" y="290"/>
                    <a:pt x="653" y="378"/>
                  </a:cubicBezTo>
                  <a:cubicBezTo>
                    <a:pt x="658" y="404"/>
                    <a:pt x="668" y="429"/>
                    <a:pt x="672" y="455"/>
                  </a:cubicBezTo>
                  <a:cubicBezTo>
                    <a:pt x="680" y="509"/>
                    <a:pt x="691" y="618"/>
                    <a:pt x="691" y="618"/>
                  </a:cubicBezTo>
                  <a:cubicBezTo>
                    <a:pt x="678" y="661"/>
                    <a:pt x="697" y="692"/>
                    <a:pt x="710" y="733"/>
                  </a:cubicBezTo>
                  <a:cubicBezTo>
                    <a:pt x="717" y="755"/>
                    <a:pt x="742" y="765"/>
                    <a:pt x="758" y="781"/>
                  </a:cubicBezTo>
                  <a:cubicBezTo>
                    <a:pt x="768" y="791"/>
                    <a:pt x="787" y="810"/>
                    <a:pt x="787" y="810"/>
                  </a:cubicBezTo>
                  <a:cubicBezTo>
                    <a:pt x="795" y="832"/>
                    <a:pt x="796" y="856"/>
                    <a:pt x="806" y="877"/>
                  </a:cubicBezTo>
                  <a:cubicBezTo>
                    <a:pt x="817" y="899"/>
                    <a:pt x="854" y="901"/>
                    <a:pt x="854" y="925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2" name="任意多边形 11"/>
            <p:cNvSpPr>
              <a:spLocks noChangeArrowheads="1"/>
            </p:cNvSpPr>
            <p:nvPr/>
          </p:nvSpPr>
          <p:spPr bwMode="auto">
            <a:xfrm>
              <a:off x="6675438" y="3108325"/>
              <a:ext cx="411162" cy="655638"/>
            </a:xfrm>
            <a:custGeom>
              <a:avLst/>
              <a:gdLst>
                <a:gd name="T0" fmla="*/ 411162 w 259"/>
                <a:gd name="T1" fmla="*/ 0 h 413"/>
                <a:gd name="T2" fmla="*/ 212725 w 259"/>
                <a:gd name="T3" fmla="*/ 320675 h 413"/>
                <a:gd name="T4" fmla="*/ 152400 w 259"/>
                <a:gd name="T5" fmla="*/ 412750 h 413"/>
                <a:gd name="T6" fmla="*/ 122237 w 259"/>
                <a:gd name="T7" fmla="*/ 457200 h 413"/>
                <a:gd name="T8" fmla="*/ 106362 w 259"/>
                <a:gd name="T9" fmla="*/ 579438 h 413"/>
                <a:gd name="T10" fmla="*/ 0 w 259"/>
                <a:gd name="T11" fmla="*/ 655638 h 41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259" h="413">
                  <a:moveTo>
                    <a:pt x="259" y="0"/>
                  </a:moveTo>
                  <a:cubicBezTo>
                    <a:pt x="233" y="76"/>
                    <a:pt x="178" y="137"/>
                    <a:pt x="134" y="202"/>
                  </a:cubicBezTo>
                  <a:cubicBezTo>
                    <a:pt x="121" y="221"/>
                    <a:pt x="109" y="241"/>
                    <a:pt x="96" y="260"/>
                  </a:cubicBezTo>
                  <a:cubicBezTo>
                    <a:pt x="90" y="269"/>
                    <a:pt x="77" y="288"/>
                    <a:pt x="77" y="288"/>
                  </a:cubicBezTo>
                  <a:cubicBezTo>
                    <a:pt x="74" y="314"/>
                    <a:pt x="76" y="341"/>
                    <a:pt x="67" y="365"/>
                  </a:cubicBezTo>
                  <a:cubicBezTo>
                    <a:pt x="54" y="400"/>
                    <a:pt x="21" y="392"/>
                    <a:pt x="0" y="413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3" name="爆炸形 1 12"/>
            <p:cNvSpPr>
              <a:spLocks noChangeArrowheads="1"/>
            </p:cNvSpPr>
            <p:nvPr/>
          </p:nvSpPr>
          <p:spPr bwMode="auto">
            <a:xfrm>
              <a:off x="6400800" y="2819400"/>
              <a:ext cx="914400" cy="457200"/>
            </a:xfrm>
            <a:prstGeom prst="irregularSeal1">
              <a:avLst/>
            </a:prstGeom>
            <a:solidFill>
              <a:srgbClr val="00B050"/>
            </a:solidFill>
            <a:ln w="9525">
              <a:solidFill>
                <a:schemeClr val="tx1"/>
              </a:solidFill>
              <a:miter lim="800000"/>
            </a:ln>
          </p:spPr>
          <p:txBody>
            <a:bodyPr/>
            <a:lstStyle>
              <a:lvl1pPr>
                <a:buFont typeface="Arial" panose="020B0604020202090204" pitchFamily="34" charset="0"/>
                <a:defRPr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90204" pitchFamily="34" charset="0"/>
                <a:defRPr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90204" pitchFamily="34" charset="0"/>
                <a:defRPr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90204" pitchFamily="34" charset="0"/>
                <a:defRPr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90204" pitchFamily="34" charset="0"/>
                <a:defRPr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90204" pitchFamily="34" charset="0"/>
                <a:defRPr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90204" pitchFamily="34" charset="0"/>
                <a:defRPr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90204" pitchFamily="34" charset="0"/>
                <a:defRPr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90204" pitchFamily="34" charset="0"/>
                <a:defRPr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latin typeface="Times New Roman" panose="02020503050405090304" pitchFamily="18" charset="0"/>
              </a:endParaRPr>
            </a:p>
          </p:txBody>
        </p:sp>
        <p:sp>
          <p:nvSpPr>
            <p:cNvPr id="14" name="流程图: 联系 13"/>
            <p:cNvSpPr>
              <a:spLocks noChangeArrowheads="1"/>
            </p:cNvSpPr>
            <p:nvPr/>
          </p:nvSpPr>
          <p:spPr bwMode="auto">
            <a:xfrm>
              <a:off x="6705600" y="2057400"/>
              <a:ext cx="381000" cy="381000"/>
            </a:xfrm>
            <a:prstGeom prst="flowChartConnector">
              <a:avLst/>
            </a:prstGeom>
            <a:solidFill>
              <a:srgbClr val="D03650"/>
            </a:solidFill>
            <a:ln w="9525">
              <a:solidFill>
                <a:schemeClr val="tx1"/>
              </a:solidFill>
              <a:miter lim="800000"/>
            </a:ln>
          </p:spPr>
          <p:txBody>
            <a:bodyPr/>
            <a:lstStyle>
              <a:lvl1pPr>
                <a:buFont typeface="Arial" panose="020B0604020202090204" pitchFamily="34" charset="0"/>
                <a:defRPr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1pPr>
              <a:lvl2pPr marL="742950" indent="-285750">
                <a:buFont typeface="Arial" panose="020B0604020202090204" pitchFamily="34" charset="0"/>
                <a:defRPr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2pPr>
              <a:lvl3pPr marL="1143000" indent="-228600">
                <a:buFont typeface="Arial" panose="020B0604020202090204" pitchFamily="34" charset="0"/>
                <a:defRPr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3pPr>
              <a:lvl4pPr marL="1600200" indent="-228600">
                <a:buFont typeface="Arial" panose="020B0604020202090204" pitchFamily="34" charset="0"/>
                <a:defRPr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4pPr>
              <a:lvl5pPr marL="2057400" indent="-228600">
                <a:buFont typeface="Arial" panose="020B0604020202090204" pitchFamily="34" charset="0"/>
                <a:defRPr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90204" pitchFamily="34" charset="0"/>
                <a:defRPr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90204" pitchFamily="34" charset="0"/>
                <a:defRPr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90204" pitchFamily="34" charset="0"/>
                <a:defRPr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90204" pitchFamily="34" charset="0"/>
                <a:defRPr>
                  <a:solidFill>
                    <a:schemeClr val="tx1"/>
                  </a:solidFill>
                  <a:latin typeface="Arial" panose="020B060402020209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endParaRPr lang="zh-CN" altLang="en-US">
                <a:latin typeface="Times New Roman" panose="02020503050405090304" pitchFamily="18" charset="0"/>
              </a:endParaRPr>
            </a:p>
          </p:txBody>
        </p:sp>
      </p:grpSp>
      <p:sp>
        <p:nvSpPr>
          <p:cNvPr id="15" name="直接连接符 14"/>
          <p:cNvSpPr>
            <a:spLocks noChangeShapeType="1"/>
          </p:cNvSpPr>
          <p:nvPr/>
        </p:nvSpPr>
        <p:spPr bwMode="auto">
          <a:xfrm>
            <a:off x="3906689" y="2869408"/>
            <a:ext cx="800100" cy="0"/>
          </a:xfrm>
          <a:prstGeom prst="line">
            <a:avLst/>
          </a:prstGeom>
          <a:noFill/>
          <a:ln w="57150">
            <a:solidFill>
              <a:srgbClr val="FF0000"/>
            </a:solidFill>
            <a:miter lim="800000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16" name="文本框 24"/>
          <p:cNvSpPr txBox="1">
            <a:spLocks noChangeArrowheads="1"/>
          </p:cNvSpPr>
          <p:nvPr/>
        </p:nvSpPr>
        <p:spPr bwMode="auto">
          <a:xfrm>
            <a:off x="1551385" y="3888745"/>
            <a:ext cx="1248965" cy="484748"/>
          </a:xfrm>
          <a:prstGeom prst="rect">
            <a:avLst/>
          </a:prstGeom>
          <a:solidFill>
            <a:srgbClr val="00B050"/>
          </a:solidFill>
          <a:ln w="190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wrap="square" lIns="68580" tIns="34290" rIns="68580" bIns="34290">
            <a:spAutoFit/>
          </a:bodyPr>
          <a:lstStyle/>
          <a:p>
            <a:pPr lvl="0" algn="ctr">
              <a:spcBef>
                <a:spcPct val="50000"/>
              </a:spcBef>
              <a:defRPr/>
            </a:pPr>
            <a:r>
              <a:rPr lang="zh-CN" altLang="en-US" sz="2700" b="1" kern="0">
                <a:solidFill>
                  <a:schemeClr val="bg1"/>
                </a:solidFill>
                <a:latin typeface="Segoe UI" panose="020B0502040204020203"/>
                <a:ea typeface="微软雅黑" panose="020B0503020204020204" charset="-122"/>
                <a:cs typeface="+mj-cs"/>
              </a:rPr>
              <a:t>朝阳</a:t>
            </a:r>
            <a:endParaRPr lang="zh-CN" altLang="en-US" sz="2700" b="1" kern="0" dirty="0">
              <a:solidFill>
                <a:schemeClr val="bg1"/>
              </a:solidFill>
              <a:latin typeface="Segoe UI" panose="020B0502040204020203"/>
              <a:ea typeface="微软雅黑" panose="020B0503020204020204" charset="-122"/>
              <a:cs typeface="+mj-cs"/>
            </a:endParaRPr>
          </a:p>
        </p:txBody>
      </p:sp>
      <p:sp>
        <p:nvSpPr>
          <p:cNvPr id="17" name="文本框 25"/>
          <p:cNvSpPr txBox="1">
            <a:spLocks noChangeArrowheads="1"/>
          </p:cNvSpPr>
          <p:nvPr/>
        </p:nvSpPr>
        <p:spPr bwMode="auto">
          <a:xfrm>
            <a:off x="2997890" y="3888745"/>
            <a:ext cx="1248965" cy="484748"/>
          </a:xfrm>
          <a:prstGeom prst="rect">
            <a:avLst/>
          </a:prstGeom>
          <a:solidFill>
            <a:srgbClr val="00B050"/>
          </a:solidFill>
          <a:ln w="190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wrap="square" lIns="68580" tIns="34290" rIns="68580" bIns="34290">
            <a:spAutoFit/>
          </a:bodyPr>
          <a:lstStyle/>
          <a:p>
            <a:pPr lvl="0" algn="ctr">
              <a:spcBef>
                <a:spcPct val="50000"/>
              </a:spcBef>
              <a:defRPr/>
            </a:pPr>
            <a:r>
              <a:rPr lang="zh-CN" altLang="en-US" sz="2700" b="1" kern="0">
                <a:solidFill>
                  <a:schemeClr val="bg1"/>
                </a:solidFill>
                <a:latin typeface="Segoe UI" panose="020B0502040204020203"/>
                <a:ea typeface="微软雅黑" panose="020B0503020204020204" charset="-122"/>
                <a:cs typeface="+mj-cs"/>
              </a:rPr>
              <a:t>干燥</a:t>
            </a:r>
            <a:endParaRPr lang="zh-CN" altLang="en-US" sz="2700" b="1" kern="0" dirty="0">
              <a:solidFill>
                <a:schemeClr val="bg1"/>
              </a:solidFill>
              <a:latin typeface="Segoe UI" panose="020B0502040204020203"/>
              <a:ea typeface="微软雅黑" panose="020B0503020204020204" charset="-122"/>
              <a:cs typeface="+mj-cs"/>
            </a:endParaRPr>
          </a:p>
        </p:txBody>
      </p:sp>
      <p:sp>
        <p:nvSpPr>
          <p:cNvPr id="18" name="文本框 26"/>
          <p:cNvSpPr txBox="1">
            <a:spLocks noChangeArrowheads="1"/>
          </p:cNvSpPr>
          <p:nvPr/>
        </p:nvSpPr>
        <p:spPr bwMode="auto">
          <a:xfrm>
            <a:off x="4462150" y="3886200"/>
            <a:ext cx="1248965" cy="484748"/>
          </a:xfrm>
          <a:prstGeom prst="rect">
            <a:avLst/>
          </a:prstGeom>
          <a:solidFill>
            <a:srgbClr val="00B050"/>
          </a:solidFill>
          <a:ln w="190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wrap="square" lIns="68580" tIns="34290" rIns="68580" bIns="34290">
            <a:spAutoFit/>
          </a:bodyPr>
          <a:lstStyle/>
          <a:p>
            <a:pPr lvl="0" algn="ctr">
              <a:spcBef>
                <a:spcPct val="50000"/>
              </a:spcBef>
              <a:defRPr/>
            </a:pPr>
            <a:r>
              <a:rPr lang="zh-CN" altLang="en-US" sz="2700" b="1" kern="0">
                <a:solidFill>
                  <a:schemeClr val="bg1"/>
                </a:solidFill>
                <a:latin typeface="Segoe UI" panose="020B0502040204020203"/>
                <a:ea typeface="微软雅黑" panose="020B0503020204020204" charset="-122"/>
                <a:cs typeface="+mj-cs"/>
              </a:rPr>
              <a:t>隐蔽</a:t>
            </a:r>
            <a:endParaRPr lang="zh-CN" altLang="en-US" sz="2700" b="1" kern="0" dirty="0">
              <a:solidFill>
                <a:schemeClr val="bg1"/>
              </a:solidFill>
              <a:latin typeface="Segoe UI" panose="020B0502040204020203"/>
              <a:ea typeface="微软雅黑" panose="020B0503020204020204" charset="-122"/>
              <a:cs typeface="+mj-cs"/>
            </a:endParaRPr>
          </a:p>
        </p:txBody>
      </p:sp>
      <p:sp>
        <p:nvSpPr>
          <p:cNvPr id="19" name="文本框 27"/>
          <p:cNvSpPr txBox="1">
            <a:spLocks noChangeArrowheads="1"/>
          </p:cNvSpPr>
          <p:nvPr/>
        </p:nvSpPr>
        <p:spPr bwMode="auto">
          <a:xfrm>
            <a:off x="5908654" y="3886200"/>
            <a:ext cx="1248965" cy="484748"/>
          </a:xfrm>
          <a:prstGeom prst="rect">
            <a:avLst/>
          </a:prstGeom>
          <a:solidFill>
            <a:srgbClr val="00B050"/>
          </a:solidFill>
          <a:ln w="190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wrap="square" lIns="68580" tIns="34290" rIns="68580" bIns="34290">
            <a:spAutoFit/>
          </a:bodyPr>
          <a:lstStyle/>
          <a:p>
            <a:pPr lvl="0" algn="ctr">
              <a:spcBef>
                <a:spcPct val="50000"/>
              </a:spcBef>
              <a:defRPr/>
            </a:pPr>
            <a:r>
              <a:rPr lang="zh-CN" altLang="en-US" sz="2700" b="1" kern="0">
                <a:solidFill>
                  <a:schemeClr val="bg1"/>
                </a:solidFill>
                <a:latin typeface="Segoe UI" panose="020B0502040204020203"/>
                <a:ea typeface="微软雅黑" panose="020B0503020204020204" charset="-122"/>
                <a:cs typeface="+mj-cs"/>
              </a:rPr>
              <a:t>弯曲</a:t>
            </a:r>
            <a:endParaRPr lang="zh-CN" altLang="en-US" sz="2700" b="1" kern="0">
              <a:solidFill>
                <a:schemeClr val="bg1"/>
              </a:solidFill>
              <a:latin typeface="Segoe UI" panose="020B0502040204020203"/>
              <a:ea typeface="微软雅黑" panose="020B0503020204020204" charset="-122"/>
              <a:cs typeface="+mj-cs"/>
            </a:endParaRPr>
          </a:p>
        </p:txBody>
      </p:sp>
      <p:sp>
        <p:nvSpPr>
          <p:cNvPr id="20" name="文本框 28"/>
          <p:cNvSpPr txBox="1">
            <a:spLocks noChangeArrowheads="1"/>
          </p:cNvSpPr>
          <p:nvPr/>
        </p:nvSpPr>
        <p:spPr bwMode="auto">
          <a:xfrm>
            <a:off x="1080421" y="4503621"/>
            <a:ext cx="1248965" cy="484748"/>
          </a:xfrm>
          <a:prstGeom prst="rect">
            <a:avLst/>
          </a:prstGeom>
          <a:solidFill>
            <a:srgbClr val="00B050"/>
          </a:solidFill>
          <a:ln w="190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wrap="square" lIns="68580" tIns="34290" rIns="68580" bIns="34290">
            <a:spAutoFit/>
          </a:bodyPr>
          <a:lstStyle/>
          <a:p>
            <a:pPr lvl="0" algn="ctr">
              <a:spcBef>
                <a:spcPct val="50000"/>
              </a:spcBef>
              <a:defRPr/>
            </a:pPr>
            <a:r>
              <a:rPr lang="zh-CN" altLang="en-US" sz="2700" b="1" kern="0">
                <a:solidFill>
                  <a:schemeClr val="bg1"/>
                </a:solidFill>
                <a:latin typeface="Segoe UI" panose="020B0502040204020203"/>
                <a:ea typeface="微软雅黑" panose="020B0503020204020204" charset="-122"/>
                <a:cs typeface="+mj-cs"/>
              </a:rPr>
              <a:t>光滑</a:t>
            </a:r>
            <a:endParaRPr lang="zh-CN" altLang="en-US" sz="2700" b="1" kern="0" dirty="0">
              <a:solidFill>
                <a:schemeClr val="bg1"/>
              </a:solidFill>
              <a:latin typeface="Segoe UI" panose="020B0502040204020203"/>
              <a:ea typeface="微软雅黑" panose="020B0503020204020204" charset="-122"/>
              <a:cs typeface="+mj-cs"/>
            </a:endParaRPr>
          </a:p>
        </p:txBody>
      </p:sp>
      <p:sp>
        <p:nvSpPr>
          <p:cNvPr id="21" name="文本框 29"/>
          <p:cNvSpPr txBox="1">
            <a:spLocks noChangeArrowheads="1"/>
          </p:cNvSpPr>
          <p:nvPr/>
        </p:nvSpPr>
        <p:spPr bwMode="auto">
          <a:xfrm>
            <a:off x="2526925" y="4503621"/>
            <a:ext cx="1248965" cy="484748"/>
          </a:xfrm>
          <a:prstGeom prst="rect">
            <a:avLst/>
          </a:prstGeom>
          <a:solidFill>
            <a:srgbClr val="00B050"/>
          </a:solidFill>
          <a:ln w="190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wrap="square" lIns="68580" tIns="34290" rIns="68580" bIns="34290">
            <a:spAutoFit/>
          </a:bodyPr>
          <a:lstStyle/>
          <a:p>
            <a:pPr lvl="0" algn="ctr">
              <a:spcBef>
                <a:spcPct val="50000"/>
              </a:spcBef>
              <a:defRPr/>
            </a:pPr>
            <a:r>
              <a:rPr lang="zh-CN" altLang="en-US" sz="2700" b="1" kern="0">
                <a:solidFill>
                  <a:schemeClr val="bg1"/>
                </a:solidFill>
                <a:latin typeface="Segoe UI" panose="020B0502040204020203"/>
                <a:ea typeface="微软雅黑" panose="020B0503020204020204" charset="-122"/>
                <a:cs typeface="+mj-cs"/>
              </a:rPr>
              <a:t>清洁</a:t>
            </a:r>
            <a:endParaRPr lang="zh-CN" altLang="en-US" sz="2700" b="1" kern="0">
              <a:solidFill>
                <a:schemeClr val="bg1"/>
              </a:solidFill>
              <a:latin typeface="Segoe UI" panose="020B0502040204020203"/>
              <a:ea typeface="微软雅黑" panose="020B0503020204020204" charset="-122"/>
              <a:cs typeface="+mj-cs"/>
            </a:endParaRPr>
          </a:p>
        </p:txBody>
      </p:sp>
      <p:sp>
        <p:nvSpPr>
          <p:cNvPr id="22" name="文本框 30"/>
          <p:cNvSpPr txBox="1">
            <a:spLocks noChangeArrowheads="1"/>
          </p:cNvSpPr>
          <p:nvPr/>
        </p:nvSpPr>
        <p:spPr bwMode="auto">
          <a:xfrm>
            <a:off x="3989745" y="4503621"/>
            <a:ext cx="1248965" cy="484748"/>
          </a:xfrm>
          <a:prstGeom prst="rect">
            <a:avLst/>
          </a:prstGeom>
          <a:solidFill>
            <a:srgbClr val="00B050"/>
          </a:solidFill>
          <a:ln w="190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wrap="square" lIns="68580" tIns="34290" rIns="68580" bIns="34290">
            <a:spAutoFit/>
          </a:bodyPr>
          <a:lstStyle/>
          <a:p>
            <a:pPr lvl="0" algn="ctr">
              <a:spcBef>
                <a:spcPct val="50000"/>
              </a:spcBef>
              <a:defRPr/>
            </a:pPr>
            <a:r>
              <a:rPr lang="zh-CN" altLang="en-US" sz="2700" b="1" kern="0">
                <a:solidFill>
                  <a:schemeClr val="bg1"/>
                </a:solidFill>
                <a:latin typeface="Segoe UI" panose="020B0502040204020203"/>
                <a:ea typeface="微软雅黑" panose="020B0503020204020204" charset="-122"/>
                <a:cs typeface="+mj-cs"/>
              </a:rPr>
              <a:t>简朴</a:t>
            </a:r>
            <a:endParaRPr lang="zh-CN" altLang="en-US" sz="2700" b="1" kern="0" dirty="0">
              <a:solidFill>
                <a:schemeClr val="bg1"/>
              </a:solidFill>
              <a:latin typeface="Segoe UI" panose="020B0502040204020203"/>
              <a:ea typeface="微软雅黑" panose="020B0503020204020204" charset="-122"/>
              <a:cs typeface="+mj-cs"/>
            </a:endParaRPr>
          </a:p>
        </p:txBody>
      </p:sp>
      <p:sp>
        <p:nvSpPr>
          <p:cNvPr id="23" name="文本框 31"/>
          <p:cNvSpPr txBox="1">
            <a:spLocks noChangeArrowheads="1"/>
          </p:cNvSpPr>
          <p:nvPr/>
        </p:nvSpPr>
        <p:spPr bwMode="auto">
          <a:xfrm>
            <a:off x="5436250" y="4503621"/>
            <a:ext cx="1248965" cy="483870"/>
          </a:xfrm>
          <a:prstGeom prst="rect">
            <a:avLst/>
          </a:prstGeom>
          <a:solidFill>
            <a:srgbClr val="00B050"/>
          </a:solidFill>
          <a:ln w="190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wrap="square" lIns="68580" tIns="34290" rIns="68580" bIns="34290">
            <a:spAutoFit/>
          </a:bodyPr>
          <a:lstStyle/>
          <a:p>
            <a:pPr lvl="0" algn="ctr">
              <a:spcBef>
                <a:spcPct val="50000"/>
              </a:spcBef>
              <a:defRPr/>
            </a:pPr>
            <a:r>
              <a:rPr lang="zh-CN" altLang="en-US" sz="2700" b="1" kern="0">
                <a:solidFill>
                  <a:schemeClr val="bg1"/>
                </a:solidFill>
                <a:latin typeface="Segoe UI" panose="020B0502040204020203"/>
                <a:ea typeface="微软雅黑" panose="020B0503020204020204" charset="-122"/>
                <a:cs typeface="+mj-cs"/>
              </a:rPr>
              <a:t>卫生</a:t>
            </a:r>
            <a:endParaRPr lang="zh-CN" altLang="en-US" sz="2700" b="1" kern="0">
              <a:solidFill>
                <a:schemeClr val="bg1"/>
              </a:solidFill>
              <a:latin typeface="Segoe UI" panose="020B0502040204020203"/>
              <a:ea typeface="微软雅黑" panose="020B0503020204020204" charset="-122"/>
              <a:cs typeface="+mj-cs"/>
            </a:endParaRPr>
          </a:p>
        </p:txBody>
      </p:sp>
      <p:sp>
        <p:nvSpPr>
          <p:cNvPr id="24" name="文本框 32"/>
          <p:cNvSpPr txBox="1">
            <a:spLocks noChangeArrowheads="1"/>
          </p:cNvSpPr>
          <p:nvPr/>
        </p:nvSpPr>
        <p:spPr bwMode="auto">
          <a:xfrm>
            <a:off x="6912793" y="4503621"/>
            <a:ext cx="1248965" cy="484748"/>
          </a:xfrm>
          <a:prstGeom prst="rect">
            <a:avLst/>
          </a:prstGeom>
          <a:solidFill>
            <a:srgbClr val="00B050"/>
          </a:solidFill>
          <a:ln w="19050" cap="flat" cmpd="sng" algn="ctr">
            <a:solidFill>
              <a:sysClr val="window" lastClr="FFFFFF"/>
            </a:solidFill>
            <a:prstDash val="solid"/>
            <a:miter lim="800000"/>
          </a:ln>
          <a:effectLst/>
        </p:spPr>
        <p:txBody>
          <a:bodyPr wrap="square" lIns="68580" tIns="34290" rIns="68580" bIns="34290">
            <a:spAutoFit/>
          </a:bodyPr>
          <a:lstStyle/>
          <a:p>
            <a:pPr lvl="0" algn="ctr">
              <a:spcBef>
                <a:spcPct val="50000"/>
              </a:spcBef>
              <a:defRPr/>
            </a:pPr>
            <a:r>
              <a:rPr lang="zh-CN" altLang="en-US" sz="2700" b="1" kern="0">
                <a:solidFill>
                  <a:schemeClr val="bg1"/>
                </a:solidFill>
                <a:latin typeface="Segoe UI" panose="020B0502040204020203"/>
                <a:ea typeface="微软雅黑" panose="020B0503020204020204" charset="-122"/>
                <a:cs typeface="+mj-cs"/>
              </a:rPr>
              <a:t>有平台</a:t>
            </a:r>
            <a:endParaRPr lang="zh-CN" altLang="en-US" sz="2700" b="1" kern="0">
              <a:solidFill>
                <a:schemeClr val="bg1"/>
              </a:solidFill>
              <a:latin typeface="Segoe UI" panose="020B0502040204020203"/>
              <a:ea typeface="微软雅黑" panose="020B0503020204020204" charset="-122"/>
              <a:cs typeface="+mj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6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bldLvl="0" animBg="1"/>
      <p:bldP spid="24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93185"/>
          <p:cNvSpPr txBox="1">
            <a:spLocks noChangeArrowheads="1"/>
          </p:cNvSpPr>
          <p:nvPr/>
        </p:nvSpPr>
        <p:spPr>
          <a:xfrm>
            <a:off x="1259868" y="1228297"/>
            <a:ext cx="7103768" cy="2476928"/>
          </a:xfrm>
          <a:prstGeom prst="rect">
            <a:avLst/>
          </a:prstGeom>
        </p:spPr>
        <p:txBody>
          <a:bodyPr lIns="68580" tIns="34290" rIns="68580" bIns="3429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lnSpc>
                <a:spcPts val="4725"/>
              </a:lnSpc>
            </a:pPr>
            <a:r>
              <a:rPr lang="zh-CN" altLang="en-US" sz="27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　　这些</a:t>
            </a:r>
            <a:r>
              <a:rPr lang="zh-CN" altLang="en-US" sz="2700" dirty="0">
                <a:latin typeface="黑体" panose="02010609060101010101" pitchFamily="49" charset="-122"/>
                <a:ea typeface="黑体" panose="02010609060101010101" pitchFamily="49" charset="-122"/>
              </a:rPr>
              <a:t>都是蟋蟀住宅的特点。这么多的特点</a:t>
            </a:r>
            <a:r>
              <a:rPr lang="en-US" altLang="zh-CN" sz="2700" dirty="0">
                <a:latin typeface="黑体" panose="02010609060101010101" pitchFamily="49" charset="-122"/>
                <a:ea typeface="黑体" panose="02010609060101010101" pitchFamily="49" charset="-122"/>
              </a:rPr>
              <a:t>,</a:t>
            </a:r>
            <a:r>
              <a:rPr lang="zh-CN" altLang="en-US" sz="2700" dirty="0">
                <a:latin typeface="黑体" panose="02010609060101010101" pitchFamily="49" charset="-122"/>
                <a:ea typeface="黑体" panose="02010609060101010101" pitchFamily="49" charset="-122"/>
              </a:rPr>
              <a:t>我们能不能用一句话加以概括</a:t>
            </a:r>
            <a:r>
              <a:rPr lang="en-US" altLang="zh-CN" sz="2700" dirty="0">
                <a:latin typeface="黑体" panose="02010609060101010101" pitchFamily="49" charset="-122"/>
                <a:ea typeface="黑体" panose="02010609060101010101" pitchFamily="49" charset="-122"/>
              </a:rPr>
              <a:t>,</a:t>
            </a:r>
            <a:r>
              <a:rPr lang="zh-CN" altLang="en-US" sz="2700" dirty="0">
                <a:latin typeface="黑体" panose="02010609060101010101" pitchFamily="49" charset="-122"/>
                <a:ea typeface="黑体" panose="02010609060101010101" pitchFamily="49" charset="-122"/>
              </a:rPr>
              <a:t>把这些特点介绍出来呢</a:t>
            </a:r>
            <a:r>
              <a:rPr lang="en-US" altLang="zh-CN" sz="2700" dirty="0">
                <a:latin typeface="黑体" panose="02010609060101010101" pitchFamily="49" charset="-122"/>
                <a:ea typeface="黑体" panose="02010609060101010101" pitchFamily="49" charset="-122"/>
              </a:rPr>
              <a:t>?</a:t>
            </a:r>
            <a:r>
              <a:rPr lang="zh-CN" altLang="en-US" sz="2700" dirty="0">
                <a:latin typeface="黑体" panose="02010609060101010101" pitchFamily="49" charset="-122"/>
                <a:ea typeface="黑体" panose="02010609060101010101" pitchFamily="49" charset="-122"/>
              </a:rPr>
              <a:t>自己试一试。</a:t>
            </a:r>
            <a:endParaRPr lang="en-US" altLang="zh-CN" sz="27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532" y="1425411"/>
            <a:ext cx="1134971" cy="171679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27584" y="699542"/>
            <a:ext cx="7416824" cy="198977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sz="3200" kern="0" dirty="0" smtClean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1.</a:t>
            </a:r>
            <a:r>
              <a:rPr lang="zh-CN" altLang="en-US" sz="3200" kern="0" dirty="0" smtClean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加入关联词：</a:t>
            </a:r>
            <a:r>
              <a:rPr lang="zh-CN" altLang="en-US" sz="3200" b="1" kern="0" dirty="0" smtClean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蟋蟀</a:t>
            </a:r>
            <a:r>
              <a:rPr lang="zh-CN" altLang="en-US" sz="3200" b="1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的</a:t>
            </a:r>
            <a:r>
              <a:rPr lang="zh-CN" altLang="en-US" sz="3200" b="1" kern="0" dirty="0" smtClean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住宅，</a:t>
            </a:r>
            <a:r>
              <a:rPr lang="zh-CN" altLang="en-US" sz="3200" b="1" kern="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不仅</a:t>
            </a:r>
            <a:r>
              <a:rPr lang="zh-CN" altLang="en-US" sz="3200" b="1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朝阳，干燥</a:t>
            </a:r>
            <a:r>
              <a:rPr lang="en-US" altLang="zh-CN" sz="3200" b="1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3200" b="1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隐蔽，弯曲，</a:t>
            </a:r>
            <a:r>
              <a:rPr lang="zh-CN" altLang="en-US" sz="3200" b="1" kern="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而且</a:t>
            </a:r>
            <a:r>
              <a:rPr lang="zh-CN" altLang="en-US" sz="3200" b="1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平整，光滑，清洁</a:t>
            </a:r>
            <a:r>
              <a:rPr lang="en-US" altLang="zh-CN" sz="3200" b="1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3200" b="1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简朴。</a:t>
            </a:r>
            <a:endParaRPr lang="en-US" altLang="zh-CN" sz="3200" b="1" kern="0" dirty="0">
              <a:solidFill>
                <a:sysClr val="windowText" lastClr="000000">
                  <a:lumMod val="75000"/>
                  <a:lumOff val="25000"/>
                </a:sys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755576" y="2787774"/>
            <a:ext cx="7848872" cy="1349600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30000"/>
              </a:lnSpc>
              <a:defRPr/>
            </a:pPr>
            <a:r>
              <a:rPr lang="en-US" altLang="zh-CN" sz="3200" kern="0" dirty="0" smtClean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2.</a:t>
            </a:r>
            <a:r>
              <a:rPr lang="zh-CN" altLang="en-US" sz="3200" kern="0" dirty="0" smtClean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另</a:t>
            </a:r>
            <a:r>
              <a:rPr lang="zh-CN" altLang="en-US" sz="3200" kern="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一种</a:t>
            </a:r>
            <a:r>
              <a:rPr lang="zh-CN" altLang="en-US" sz="3200" kern="0" dirty="0" smtClean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说法：</a:t>
            </a:r>
            <a:r>
              <a:rPr lang="zh-CN" altLang="en-US" sz="3200" b="1" kern="0" dirty="0" smtClean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蟋蟀</a:t>
            </a:r>
            <a:r>
              <a:rPr lang="zh-CN" altLang="en-US" sz="3200" b="1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的</a:t>
            </a:r>
            <a:r>
              <a:rPr lang="zh-CN" altLang="en-US" sz="3200" b="1" kern="0" dirty="0" smtClean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住宅</a:t>
            </a:r>
            <a:r>
              <a:rPr lang="en-US" altLang="zh-CN" sz="3200" b="1" kern="0" dirty="0" smtClean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,</a:t>
            </a:r>
            <a:r>
              <a:rPr lang="zh-CN" altLang="en-US" sz="3200" b="1" kern="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既</a:t>
            </a:r>
            <a:r>
              <a:rPr lang="zh-CN" altLang="en-US" sz="3200" b="1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朝阳，干燥，隐蔽，弯曲</a:t>
            </a:r>
            <a:r>
              <a:rPr lang="zh-CN" altLang="en-US" sz="3200" b="1" kern="0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又</a:t>
            </a:r>
            <a:r>
              <a:rPr lang="zh-CN" altLang="en-US" sz="3200" b="1" kern="0" dirty="0">
                <a:solidFill>
                  <a:sysClr val="windowText" lastClr="000000">
                    <a:lumMod val="75000"/>
                    <a:lumOff val="25000"/>
                  </a:sys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平整，光滑，清洁，简朴。</a:t>
            </a:r>
            <a:endParaRPr lang="en-US" altLang="zh-CN" sz="3200" b="1" kern="0" dirty="0">
              <a:solidFill>
                <a:sysClr val="windowText" lastClr="000000">
                  <a:lumMod val="75000"/>
                  <a:lumOff val="25000"/>
                </a:sysClr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clickEffect" p14:presetBounceEnd="6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2" fill="hold" grpId="0" nodeType="clickEffect" p14:presetBounceEnd="6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4000">
                                          <p:cBhvr additive="base">
                                            <p:cTn id="13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4000">
                                          <p:cBhvr additive="base">
                                            <p:cTn id="14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  <p:bldP spid="3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" presetClass="entr" presetSubtype="2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/>
          <p:bldP spid="3" grpId="0"/>
        </p:bldLst>
      </p:timing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7540" y="1499870"/>
            <a:ext cx="6322060" cy="15125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10000"/>
              </a:lnSpc>
            </a:pPr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　　蟋蟀的住宅建好了，是不是就可以无忧无虑地享受生活了呢？找出相关语句读一读。</a:t>
            </a:r>
            <a:endParaRPr lang="zh-CN" altLang="en-US" sz="28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820" y="1186180"/>
            <a:ext cx="1381125" cy="19799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300014" y="956678"/>
            <a:ext cx="2057408" cy="2000264"/>
          </a:xfrm>
          <a:prstGeom prst="ellipse">
            <a:avLst/>
          </a:prstGeom>
          <a:blipFill>
            <a:blip r:embed="rId1" cstate="print"/>
            <a:stretch>
              <a:fillRect/>
            </a:stretch>
          </a:blip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五边形 4"/>
          <p:cNvSpPr/>
          <p:nvPr/>
        </p:nvSpPr>
        <p:spPr>
          <a:xfrm flipH="1">
            <a:off x="2571736" y="714362"/>
            <a:ext cx="4736568" cy="484632"/>
          </a:xfrm>
          <a:prstGeom prst="homePlate">
            <a:avLst/>
          </a:prstGeom>
          <a:solidFill>
            <a:srgbClr val="FF97FF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余下的是长时间的</a:t>
            </a:r>
            <a:r>
              <a:rPr lang="zh-CN" altLang="en-US" sz="32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整修</a:t>
            </a:r>
            <a:endParaRPr lang="zh-CN" altLang="en-US" sz="32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7" name="直接箭头连接符 6"/>
          <p:cNvCxnSpPr/>
          <p:nvPr/>
        </p:nvCxnSpPr>
        <p:spPr>
          <a:xfrm rot="5400000">
            <a:off x="4106936" y="1750930"/>
            <a:ext cx="801252" cy="14001"/>
          </a:xfrm>
          <a:prstGeom prst="straightConnector1">
            <a:avLst/>
          </a:prstGeom>
          <a:ln w="3175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五边形 7"/>
          <p:cNvSpPr/>
          <p:nvPr/>
        </p:nvSpPr>
        <p:spPr>
          <a:xfrm flipH="1">
            <a:off x="2357422" y="2285998"/>
            <a:ext cx="4950882" cy="861816"/>
          </a:xfrm>
          <a:prstGeom prst="homePlate">
            <a:avLst/>
          </a:prstGeom>
          <a:solidFill>
            <a:srgbClr val="FF97FF"/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这个洞可以随天气的变冷和它身体的增长而</a:t>
            </a:r>
            <a:r>
              <a:rPr lang="zh-CN" altLang="en-US" sz="28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加深加阔</a:t>
            </a:r>
            <a:endParaRPr lang="zh-CN" altLang="en-US" sz="28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429124" y="1357304"/>
            <a:ext cx="553998" cy="698268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24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目的</a:t>
            </a:r>
            <a:endParaRPr lang="zh-CN" altLang="en-US" sz="24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椭圆 9"/>
          <p:cNvSpPr/>
          <p:nvPr/>
        </p:nvSpPr>
        <p:spPr>
          <a:xfrm>
            <a:off x="1285852" y="2928940"/>
            <a:ext cx="914400" cy="914400"/>
          </a:xfrm>
          <a:prstGeom prst="ellipse">
            <a:avLst/>
          </a:prstGeom>
          <a:grpFill/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  <p:bldP spid="9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097097" y="915566"/>
            <a:ext cx="54949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latin typeface="黑体" panose="02010609060101010101" pitchFamily="49" charset="-122"/>
                <a:ea typeface="黑体" panose="02010609060101010101" pitchFamily="49" charset="-122"/>
              </a:rPr>
              <a:t>　　</a:t>
            </a:r>
            <a:r>
              <a:rPr lang="zh-CN" altLang="en-US" sz="28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你</a:t>
            </a:r>
            <a:r>
              <a:rPr lang="zh-CN" altLang="en-US" sz="28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想对这个工程的设计者、施工者蟋蟀说些什么呢？</a:t>
            </a:r>
            <a:endParaRPr lang="zh-CN" altLang="en-US" sz="28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039" y="555525"/>
            <a:ext cx="1285884" cy="1840947"/>
          </a:xfrm>
          <a:prstGeom prst="rect">
            <a:avLst/>
          </a:prstGeom>
        </p:spPr>
      </p:pic>
      <p:pic>
        <p:nvPicPr>
          <p:cNvPr id="5" name="Picture 4" descr="https://i01piccdn.sogoucdn.com/3de8065040c4bdf0"/>
          <p:cNvPicPr>
            <a:picLocks noChangeAspect="1" noChangeArrowheads="1"/>
          </p:cNvPicPr>
          <p:nvPr/>
        </p:nvPicPr>
        <p:blipFill>
          <a:blip r:embed="rId2" cstate="print"/>
          <a:srcRect l="7692" t="5767" r="7692" b="13490"/>
          <a:stretch>
            <a:fillRect/>
          </a:stretch>
        </p:blipFill>
        <p:spPr bwMode="auto">
          <a:xfrm flipH="1">
            <a:off x="3584445" y="2787774"/>
            <a:ext cx="2520280" cy="1706036"/>
          </a:xfrm>
          <a:prstGeom prst="rect">
            <a:avLst/>
          </a:prstGeom>
          <a:noFill/>
        </p:spPr>
      </p:pic>
      <p:sp>
        <p:nvSpPr>
          <p:cNvPr id="6" name="云形标注 5"/>
          <p:cNvSpPr/>
          <p:nvPr/>
        </p:nvSpPr>
        <p:spPr>
          <a:xfrm>
            <a:off x="827584" y="2267100"/>
            <a:ext cx="3024336" cy="1744809"/>
          </a:xfrm>
          <a:prstGeom prst="cloudCallout">
            <a:avLst>
              <a:gd name="adj1" fmla="val 65730"/>
              <a:gd name="adj2" fmla="val 33449"/>
            </a:avLst>
          </a:prstGeom>
          <a:solidFill>
            <a:schemeClr val="accent3">
              <a:lumMod val="20000"/>
              <a:lumOff val="80000"/>
            </a:schemeClr>
          </a:solidFill>
          <a:ln w="9525">
            <a:noFill/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小蟋蟀大能量，真是太让人不可思议了！</a:t>
            </a:r>
            <a:endParaRPr lang="zh-CN" altLang="en-US" sz="2400" b="1" dirty="0">
              <a:solidFill>
                <a:schemeClr val="tx1"/>
              </a:solidFill>
              <a:latin typeface="楷体_GB2312" pitchFamily="49" charset="-122"/>
              <a:ea typeface="楷体_GB2312" pitchFamily="49" charset="-122"/>
            </a:endParaRPr>
          </a:p>
        </p:txBody>
      </p:sp>
      <p:sp>
        <p:nvSpPr>
          <p:cNvPr id="7" name="云形标注 6"/>
          <p:cNvSpPr/>
          <p:nvPr/>
        </p:nvSpPr>
        <p:spPr>
          <a:xfrm>
            <a:off x="5868144" y="1524068"/>
            <a:ext cx="3275856" cy="1744809"/>
          </a:xfrm>
          <a:prstGeom prst="cloudCallout">
            <a:avLst>
              <a:gd name="adj1" fmla="val -51745"/>
              <a:gd name="adj2" fmla="val 59652"/>
            </a:avLst>
          </a:prstGeom>
          <a:solidFill>
            <a:schemeClr val="accent3">
              <a:lumMod val="20000"/>
              <a:lumOff val="80000"/>
            </a:schemeClr>
          </a:solidFill>
          <a:ln w="9525">
            <a:noFill/>
          </a:ln>
          <a:effectLst>
            <a:outerShdw blurRad="444500" dist="254000" dir="8100000" algn="tr" rotWithShape="0">
              <a:schemeClr val="bg1"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 smtClean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小蟋蟀都懂得坚持不懈，我们在学习上更应该如此。</a:t>
            </a:r>
            <a:endParaRPr lang="zh-CN" altLang="en-US" sz="2400" b="1" dirty="0">
              <a:solidFill>
                <a:schemeClr val="tx1"/>
              </a:solidFill>
              <a:latin typeface="楷体_GB2312" pitchFamily="49" charset="-122"/>
              <a:ea typeface="楷体_GB2312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285984" y="1500180"/>
            <a:ext cx="542928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2800" b="1" dirty="0" smtClean="0">
                <a:solidFill>
                  <a:srgbClr val="444444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宋体" panose="02010600030101010101" pitchFamily="2" charset="-122"/>
              </a:rPr>
              <a:t>让我们把</a:t>
            </a:r>
            <a:r>
              <a:rPr lang="zh-CN" altLang="en-US" sz="2800" b="1" dirty="0" smtClean="0">
                <a:solidFill>
                  <a:srgbClr val="444444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宋体" panose="02010600030101010101" pitchFamily="2" charset="-122"/>
              </a:rPr>
              <a:t>对蟋蟀的</a:t>
            </a:r>
            <a:r>
              <a:rPr lang="zh-CN" altLang="zh-CN" sz="2800" b="1" dirty="0" smtClean="0">
                <a:solidFill>
                  <a:srgbClr val="444444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宋体" panose="02010600030101010101" pitchFamily="2" charset="-122"/>
              </a:rPr>
              <a:t>种种感叹，再化为优美的文字，一起来读读这</a:t>
            </a:r>
            <a:r>
              <a:rPr lang="zh-CN" altLang="en-US" sz="2800" b="1" dirty="0" smtClean="0">
                <a:solidFill>
                  <a:srgbClr val="444444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宋体" panose="02010600030101010101" pitchFamily="2" charset="-122"/>
              </a:rPr>
              <a:t>篇文章</a:t>
            </a:r>
            <a:r>
              <a:rPr lang="zh-CN" altLang="zh-CN" sz="2800" b="1" dirty="0" smtClean="0">
                <a:solidFill>
                  <a:srgbClr val="444444"/>
                </a:solidFill>
                <a:latin typeface="华文楷体" panose="02010600040101010101" pitchFamily="2" charset="-122"/>
                <a:ea typeface="华文楷体" panose="02010600040101010101" pitchFamily="2" charset="-122"/>
                <a:cs typeface="宋体" panose="02010600030101010101" pitchFamily="2" charset="-122"/>
              </a:rPr>
              <a:t>吧！（齐读）</a:t>
            </a:r>
            <a:endParaRPr lang="zh-CN" altLang="en-US" sz="28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724" y="1164262"/>
            <a:ext cx="1435260" cy="205682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32671" y="451731"/>
            <a:ext cx="3092179" cy="619821"/>
            <a:chOff x="192083" y="479078"/>
            <a:chExt cx="2742982" cy="456338"/>
          </a:xfrm>
        </p:grpSpPr>
        <p:sp>
          <p:nvSpPr>
            <p:cNvPr id="3" name="文本框 14"/>
            <p:cNvSpPr txBox="1"/>
            <p:nvPr/>
          </p:nvSpPr>
          <p:spPr>
            <a:xfrm>
              <a:off x="715685" y="490403"/>
              <a:ext cx="2219380" cy="424871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r>
                <a:rPr lang="zh-CN" altLang="en-US" sz="3300" b="1" dirty="0">
                  <a:solidFill>
                    <a:srgbClr val="875000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结构梳理</a:t>
              </a:r>
              <a:endParaRPr lang="zh-CN" altLang="en-US" sz="33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pic>
          <p:nvPicPr>
            <p:cNvPr id="4" name="图片 3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2083" y="479078"/>
              <a:ext cx="366860" cy="456338"/>
            </a:xfrm>
            <a:prstGeom prst="rect">
              <a:avLst/>
            </a:prstGeom>
          </p:spPr>
        </p:pic>
      </p:grpSp>
      <p:sp>
        <p:nvSpPr>
          <p:cNvPr id="29" name="TextBox 28"/>
          <p:cNvSpPr txBox="1"/>
          <p:nvPr/>
        </p:nvSpPr>
        <p:spPr>
          <a:xfrm>
            <a:off x="928662" y="1571618"/>
            <a:ext cx="428628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蟋蟀的住宅</a:t>
            </a:r>
            <a:endParaRPr lang="zh-CN" altLang="en-US" sz="24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0" name="左大括号 29"/>
          <p:cNvSpPr/>
          <p:nvPr/>
        </p:nvSpPr>
        <p:spPr>
          <a:xfrm>
            <a:off x="1500166" y="1285866"/>
            <a:ext cx="142876" cy="2571768"/>
          </a:xfrm>
          <a:prstGeom prst="leftBrac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31" name="TextBox 30"/>
          <p:cNvSpPr txBox="1"/>
          <p:nvPr/>
        </p:nvSpPr>
        <p:spPr>
          <a:xfrm>
            <a:off x="1643042" y="1571618"/>
            <a:ext cx="140716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住宅特点</a:t>
            </a:r>
            <a:endParaRPr lang="zh-CN" altLang="en-US" sz="24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714480" y="3143254"/>
            <a:ext cx="140716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建造经过</a:t>
            </a:r>
            <a:endParaRPr lang="zh-CN" altLang="en-US" sz="24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071802" y="1000114"/>
            <a:ext cx="110109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选址：</a:t>
            </a:r>
            <a:endParaRPr lang="zh-CN" altLang="en-US" sz="24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929058" y="1028632"/>
            <a:ext cx="222504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慎重、不随遇而安</a:t>
            </a:r>
            <a:endParaRPr lang="zh-CN" altLang="en-US" sz="20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071802" y="1467143"/>
            <a:ext cx="79502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外部</a:t>
            </a:r>
            <a:endParaRPr lang="zh-CN" altLang="en-US" sz="24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962188" y="1357304"/>
            <a:ext cx="145923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向阳</a:t>
            </a:r>
            <a:r>
              <a:rPr lang="en-US" altLang="zh-CN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—</a:t>
            </a:r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干燥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4000496" y="1714494"/>
            <a:ext cx="145923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隐蔽</a:t>
            </a:r>
            <a:r>
              <a:rPr lang="en-US" altLang="zh-CN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—</a:t>
            </a:r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舒适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071802" y="2071684"/>
            <a:ext cx="79502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内部</a:t>
            </a:r>
            <a:endParaRPr lang="zh-CN" altLang="en-US" sz="24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3857620" y="2000246"/>
            <a:ext cx="145923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光滑</a:t>
            </a:r>
            <a:r>
              <a:rPr lang="en-US" altLang="zh-CN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—</a:t>
            </a:r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简朴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857620" y="2357436"/>
            <a:ext cx="145923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清洁</a:t>
            </a:r>
            <a:r>
              <a:rPr lang="en-US" altLang="zh-CN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—</a:t>
            </a:r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整齐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071802" y="2786064"/>
            <a:ext cx="110109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时间：</a:t>
            </a:r>
            <a:endParaRPr lang="zh-CN" altLang="en-US" sz="24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3071802" y="3214692"/>
            <a:ext cx="79502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工具</a:t>
            </a:r>
            <a:endParaRPr lang="zh-CN" altLang="en-US" sz="24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3000364" y="3753159"/>
            <a:ext cx="171323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长时间整修</a:t>
            </a:r>
            <a:endParaRPr lang="zh-CN" altLang="en-US" sz="24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5" name="左大括号 44"/>
          <p:cNvSpPr/>
          <p:nvPr/>
        </p:nvSpPr>
        <p:spPr>
          <a:xfrm>
            <a:off x="3000364" y="1214428"/>
            <a:ext cx="142876" cy="1214446"/>
          </a:xfrm>
          <a:prstGeom prst="leftBrac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46" name="左大括号 45"/>
          <p:cNvSpPr/>
          <p:nvPr/>
        </p:nvSpPr>
        <p:spPr>
          <a:xfrm>
            <a:off x="3857620" y="1428742"/>
            <a:ext cx="142876" cy="581028"/>
          </a:xfrm>
          <a:prstGeom prst="leftBrac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47" name="左大括号 46"/>
          <p:cNvSpPr/>
          <p:nvPr/>
        </p:nvSpPr>
        <p:spPr>
          <a:xfrm>
            <a:off x="3786182" y="2071684"/>
            <a:ext cx="142876" cy="581028"/>
          </a:xfrm>
          <a:prstGeom prst="leftBrac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48" name="左大括号 47"/>
          <p:cNvSpPr/>
          <p:nvPr/>
        </p:nvSpPr>
        <p:spPr>
          <a:xfrm>
            <a:off x="3000364" y="2857502"/>
            <a:ext cx="142876" cy="1214446"/>
          </a:xfrm>
          <a:prstGeom prst="leftBrac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49" name="TextBox 48"/>
          <p:cNvSpPr txBox="1"/>
          <p:nvPr/>
        </p:nvSpPr>
        <p:spPr>
          <a:xfrm>
            <a:off x="3929058" y="2786064"/>
            <a:ext cx="120396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秋天初寒</a:t>
            </a:r>
            <a:endParaRPr lang="zh-CN" altLang="en-US" sz="20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0" name="左大括号 49"/>
          <p:cNvSpPr/>
          <p:nvPr/>
        </p:nvSpPr>
        <p:spPr>
          <a:xfrm>
            <a:off x="3857620" y="3214692"/>
            <a:ext cx="142876" cy="581028"/>
          </a:xfrm>
          <a:prstGeom prst="leftBrac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51" name="TextBox 50"/>
          <p:cNvSpPr txBox="1"/>
          <p:nvPr/>
        </p:nvSpPr>
        <p:spPr>
          <a:xfrm>
            <a:off x="3929058" y="3000378"/>
            <a:ext cx="145923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前足</a:t>
            </a:r>
            <a:r>
              <a:rPr lang="en-US" altLang="zh-CN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—</a:t>
            </a:r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扒土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3929058" y="3286130"/>
            <a:ext cx="145923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钳子</a:t>
            </a:r>
            <a:r>
              <a:rPr lang="en-US" altLang="zh-CN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—</a:t>
            </a:r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搬土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3890750" y="3528962"/>
            <a:ext cx="1459230" cy="3987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后足</a:t>
            </a:r>
            <a:r>
              <a:rPr lang="en-US" altLang="zh-CN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—</a:t>
            </a:r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推土</a:t>
            </a:r>
            <a:endParaRPr lang="zh-CN" altLang="en-US" sz="2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4" name="右大括号 53"/>
          <p:cNvSpPr/>
          <p:nvPr/>
        </p:nvSpPr>
        <p:spPr>
          <a:xfrm>
            <a:off x="5643570" y="2786064"/>
            <a:ext cx="142876" cy="1285884"/>
          </a:xfrm>
          <a:prstGeom prst="rightBrac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b="1"/>
          </a:p>
        </p:txBody>
      </p:sp>
      <p:sp>
        <p:nvSpPr>
          <p:cNvPr id="55" name="TextBox 54"/>
          <p:cNvSpPr txBox="1"/>
          <p:nvPr/>
        </p:nvSpPr>
        <p:spPr>
          <a:xfrm>
            <a:off x="5857884" y="3143254"/>
            <a:ext cx="161290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不知疲倦</a:t>
            </a:r>
            <a:endParaRPr lang="zh-CN" altLang="en-US" sz="28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8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0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2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 animBg="1"/>
      <p:bldP spid="31" grpId="0"/>
      <p:bldP spid="32" grpId="0"/>
      <p:bldP spid="33" grpId="0"/>
      <p:bldP spid="34" grpId="0"/>
      <p:bldP spid="35" grpId="0"/>
      <p:bldP spid="36" grpId="0"/>
      <p:bldP spid="37" grpId="0"/>
      <p:bldP spid="39" grpId="0"/>
      <p:bldP spid="40" grpId="0"/>
      <p:bldP spid="41" grpId="0"/>
      <p:bldP spid="42" grpId="0"/>
      <p:bldP spid="43" grpId="0"/>
      <p:bldP spid="44" grpId="0"/>
      <p:bldP spid="45" grpId="0" animBg="1"/>
      <p:bldP spid="46" grpId="0" animBg="1"/>
      <p:bldP spid="47" grpId="0" animBg="1"/>
      <p:bldP spid="48" grpId="0" animBg="1"/>
      <p:bldP spid="49" grpId="0"/>
      <p:bldP spid="50" grpId="0" animBg="1"/>
      <p:bldP spid="51" grpId="0"/>
      <p:bldP spid="52" grpId="0"/>
      <p:bldP spid="53" grpId="0"/>
      <p:bldP spid="54" grpId="0" animBg="1"/>
      <p:bldP spid="55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7158" y="1357304"/>
            <a:ext cx="8358246" cy="2146742"/>
          </a:xfrm>
          <a:prstGeom prst="rect">
            <a:avLst/>
          </a:prstGeom>
          <a:solidFill>
            <a:schemeClr val="accent6">
              <a:lumMod val="40000"/>
              <a:lumOff val="60000"/>
              <a:alpha val="61000"/>
            </a:schemeClr>
          </a:solidFill>
        </p:spPr>
        <p:txBody>
          <a:bodyPr wrap="square" lIns="68580" tIns="34290" rIns="68580" bIns="3429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本文介绍了蟋蟀的（    ）的特点和（    ）的过程，说明蟋蟀的住宅是一项（    ）的工程，赞美了蟋蟀（        ）、（       ）的精神。</a:t>
            </a:r>
            <a:endParaRPr lang="zh-CN" altLang="en-US" sz="30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158484" y="375032"/>
            <a:ext cx="2625347" cy="602513"/>
            <a:chOff x="179512" y="411510"/>
            <a:chExt cx="2481672" cy="509015"/>
          </a:xfrm>
        </p:grpSpPr>
        <p:sp>
          <p:nvSpPr>
            <p:cNvPr id="4" name="文本框 14"/>
            <p:cNvSpPr txBox="1"/>
            <p:nvPr/>
          </p:nvSpPr>
          <p:spPr>
            <a:xfrm>
              <a:off x="624427" y="411510"/>
              <a:ext cx="2036757" cy="487529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r>
                <a:rPr lang="zh-CN" altLang="en-US" sz="3300" b="1" dirty="0">
                  <a:solidFill>
                    <a:srgbClr val="875000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主题概括</a:t>
              </a:r>
              <a:endParaRPr lang="zh-CN" altLang="en-US" sz="33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9512" y="464187"/>
              <a:ext cx="366860" cy="456338"/>
            </a:xfrm>
            <a:prstGeom prst="rect">
              <a:avLst/>
            </a:prstGeom>
          </p:spPr>
        </p:pic>
      </p:grpSp>
      <p:sp>
        <p:nvSpPr>
          <p:cNvPr id="10" name="TextBox 9"/>
          <p:cNvSpPr txBox="1"/>
          <p:nvPr/>
        </p:nvSpPr>
        <p:spPr>
          <a:xfrm>
            <a:off x="4357686" y="1446248"/>
            <a:ext cx="95731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住宅</a:t>
            </a:r>
            <a:endParaRPr lang="zh-CN" altLang="en-US" sz="30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400901" y="1500180"/>
            <a:ext cx="95731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建造</a:t>
            </a:r>
            <a:endParaRPr lang="zh-CN" altLang="en-US" sz="30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072198" y="2143122"/>
            <a:ext cx="957313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伟大</a:t>
            </a:r>
            <a:endParaRPr lang="zh-CN" altLang="en-US" sz="30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571736" y="2857502"/>
            <a:ext cx="172996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认真工作</a:t>
            </a:r>
            <a:endParaRPr lang="zh-CN" altLang="en-US" sz="30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214942" y="2857502"/>
            <a:ext cx="1729961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艰苦劳动</a:t>
            </a:r>
            <a:endParaRPr lang="zh-CN" altLang="en-US" sz="30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/>
      <p:bldP spid="11" grpId="0"/>
      <p:bldP spid="12" grpId="0"/>
      <p:bldP spid="13" grpId="0"/>
      <p:bldP spid="14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499870" y="1287145"/>
            <a:ext cx="6642735" cy="7683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2000" dirty="0" smtClean="0">
                <a:solidFill>
                  <a:srgbClr val="444444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早在一千多年前，诗人</a:t>
            </a:r>
            <a:r>
              <a:rPr lang="zh-CN" altLang="en-US" sz="2000" dirty="0" smtClean="0">
                <a:solidFill>
                  <a:srgbClr val="444444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叶绍翁</a:t>
            </a:r>
            <a:r>
              <a:rPr lang="zh-CN" altLang="zh-CN" sz="2000" dirty="0" smtClean="0">
                <a:solidFill>
                  <a:srgbClr val="444444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就</a:t>
            </a:r>
            <a:r>
              <a:rPr lang="zh-CN" altLang="en-US" sz="2000" dirty="0" smtClean="0">
                <a:solidFill>
                  <a:srgbClr val="444444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写过这样的诗句</a:t>
            </a:r>
            <a:r>
              <a:rPr lang="zh-CN" altLang="zh-CN" sz="2000" dirty="0" smtClean="0">
                <a:solidFill>
                  <a:srgbClr val="444444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：</a:t>
            </a:r>
            <a:endParaRPr lang="zh-CN" altLang="zh-CN" sz="2000" dirty="0" smtClean="0">
              <a:solidFill>
                <a:srgbClr val="444444"/>
              </a:solidFill>
              <a:latin typeface="黑体" panose="02010609060101010101" pitchFamily="49" charset="-122"/>
              <a:ea typeface="黑体" panose="02010609060101010101" pitchFamily="49" charset="-122"/>
              <a:cs typeface="宋体" panose="02010600030101010101" pitchFamily="2" charset="-122"/>
            </a:endParaRPr>
          </a:p>
          <a:p>
            <a:r>
              <a:rPr lang="zh-CN" altLang="en-US" sz="24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知有儿童挑促织，夜深篱落一灯明</a:t>
            </a:r>
            <a:r>
              <a:rPr lang="zh-CN" altLang="zh-CN" sz="24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。</a:t>
            </a:r>
            <a:r>
              <a:rPr lang="zh-CN" altLang="zh-CN" sz="2000" dirty="0" smtClean="0">
                <a:solidFill>
                  <a:srgbClr val="444444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（</a:t>
            </a:r>
            <a:r>
              <a:rPr lang="zh-CN" altLang="en-US" sz="2000" dirty="0" smtClean="0">
                <a:solidFill>
                  <a:srgbClr val="444444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叶绍翁</a:t>
            </a:r>
            <a:r>
              <a:rPr lang="zh-CN" altLang="zh-CN" sz="2000" dirty="0" smtClean="0">
                <a:solidFill>
                  <a:srgbClr val="444444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）</a:t>
            </a:r>
            <a:endParaRPr lang="zh-CN" altLang="en-US" sz="20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1499870" y="2287270"/>
            <a:ext cx="6400800" cy="7683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 smtClean="0">
                <a:solidFill>
                  <a:srgbClr val="444444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著名诗人白玉蟾</a:t>
            </a:r>
            <a:r>
              <a:rPr lang="zh-CN" altLang="zh-CN" sz="2000" dirty="0" smtClean="0">
                <a:solidFill>
                  <a:srgbClr val="444444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也</a:t>
            </a:r>
            <a:r>
              <a:rPr lang="zh-CN" altLang="en-US" sz="2000" dirty="0" smtClean="0">
                <a:solidFill>
                  <a:srgbClr val="444444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曾</a:t>
            </a:r>
            <a:r>
              <a:rPr lang="zh-CN" altLang="zh-CN" sz="2000" dirty="0" smtClean="0">
                <a:solidFill>
                  <a:srgbClr val="444444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写下了这样的诗句：</a:t>
            </a:r>
            <a:endParaRPr lang="en-US" altLang="zh-CN" sz="2000" dirty="0" smtClean="0">
              <a:solidFill>
                <a:srgbClr val="444444"/>
              </a:solidFill>
              <a:latin typeface="黑体" panose="02010609060101010101" pitchFamily="49" charset="-122"/>
              <a:ea typeface="黑体" panose="02010609060101010101" pitchFamily="49" charset="-122"/>
              <a:cs typeface="宋体" panose="02010600030101010101" pitchFamily="2" charset="-122"/>
            </a:endParaRPr>
          </a:p>
          <a:p>
            <a:r>
              <a:rPr lang="zh-CN" altLang="en-US" sz="24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三更窗外芭蕉影，九月床头蟋蟀声</a:t>
            </a:r>
            <a:r>
              <a:rPr lang="zh-CN" altLang="zh-CN" sz="24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。</a:t>
            </a:r>
            <a:r>
              <a:rPr lang="zh-CN" altLang="zh-CN" sz="2000" dirty="0" smtClean="0">
                <a:solidFill>
                  <a:srgbClr val="444444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（</a:t>
            </a:r>
            <a:r>
              <a:rPr lang="zh-CN" altLang="en-US" sz="2000" dirty="0" smtClean="0">
                <a:solidFill>
                  <a:srgbClr val="444444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白玉蟾</a:t>
            </a:r>
            <a:r>
              <a:rPr lang="zh-CN" altLang="zh-CN" sz="2000" dirty="0" smtClean="0">
                <a:solidFill>
                  <a:srgbClr val="444444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）</a:t>
            </a:r>
            <a:endParaRPr lang="zh-CN" altLang="en-US" sz="20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428728" y="3358836"/>
            <a:ext cx="6786610" cy="7683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zh-CN" sz="2000" dirty="0" smtClean="0">
                <a:solidFill>
                  <a:srgbClr val="444444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连我们</a:t>
            </a:r>
            <a:r>
              <a:rPr lang="zh-CN" altLang="en-US" sz="2000" dirty="0" smtClean="0">
                <a:solidFill>
                  <a:srgbClr val="444444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的抗金名将岳飞也有关于蟋蟀的诗词</a:t>
            </a:r>
            <a:r>
              <a:rPr lang="zh-CN" altLang="zh-CN" sz="2000" dirty="0" smtClean="0">
                <a:solidFill>
                  <a:srgbClr val="444444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：</a:t>
            </a:r>
            <a:endParaRPr lang="en-US" altLang="zh-CN" sz="2000" dirty="0" smtClean="0">
              <a:solidFill>
                <a:srgbClr val="444444"/>
              </a:solidFill>
              <a:latin typeface="黑体" panose="02010609060101010101" pitchFamily="49" charset="-122"/>
              <a:ea typeface="黑体" panose="02010609060101010101" pitchFamily="49" charset="-122"/>
              <a:cs typeface="宋体" panose="02010600030101010101" pitchFamily="2" charset="-122"/>
            </a:endParaRPr>
          </a:p>
          <a:p>
            <a:r>
              <a:rPr lang="zh-CN" altLang="en-US" sz="24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昨夜寒蛩不住鸣，惊回千里梦，已三更</a:t>
            </a:r>
            <a:r>
              <a:rPr lang="zh-CN" altLang="zh-CN" sz="24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。</a:t>
            </a:r>
            <a:r>
              <a:rPr lang="zh-CN" altLang="zh-CN" sz="2000" dirty="0" smtClean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  </a:t>
            </a:r>
            <a:r>
              <a:rPr lang="zh-CN" altLang="zh-CN" sz="2000" dirty="0" smtClean="0">
                <a:solidFill>
                  <a:srgbClr val="444444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（</a:t>
            </a:r>
            <a:r>
              <a:rPr lang="zh-CN" altLang="en-US" sz="2000" dirty="0" smtClean="0">
                <a:solidFill>
                  <a:srgbClr val="444444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岳飞</a:t>
            </a:r>
            <a:r>
              <a:rPr lang="zh-CN" altLang="zh-CN" sz="2000" dirty="0" smtClean="0">
                <a:solidFill>
                  <a:srgbClr val="444444"/>
                </a:solidFill>
                <a:latin typeface="黑体" panose="02010609060101010101" pitchFamily="49" charset="-122"/>
                <a:ea typeface="黑体" panose="02010609060101010101" pitchFamily="49" charset="-122"/>
                <a:cs typeface="宋体" panose="02010600030101010101" pitchFamily="2" charset="-122"/>
              </a:rPr>
              <a:t>）</a:t>
            </a:r>
            <a:endParaRPr lang="zh-CN" altLang="en-US" sz="2000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134634" y="379002"/>
            <a:ext cx="2669276" cy="594263"/>
            <a:chOff x="179512" y="411510"/>
            <a:chExt cx="2376264" cy="509015"/>
          </a:xfrm>
        </p:grpSpPr>
        <p:sp>
          <p:nvSpPr>
            <p:cNvPr id="7" name="文本框 14"/>
            <p:cNvSpPr txBox="1"/>
            <p:nvPr/>
          </p:nvSpPr>
          <p:spPr>
            <a:xfrm>
              <a:off x="624428" y="411510"/>
              <a:ext cx="1931348" cy="494298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r>
                <a:rPr lang="zh-CN" altLang="en-US" sz="3300" b="1" dirty="0">
                  <a:solidFill>
                    <a:srgbClr val="875000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拓展延伸</a:t>
              </a:r>
              <a:endParaRPr lang="zh-CN" altLang="en-US" sz="33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9512" y="464187"/>
              <a:ext cx="366860" cy="456338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76742" y="1090307"/>
            <a:ext cx="631615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一、判断下面句子采用哪种修辞手法。</a:t>
            </a:r>
            <a:endParaRPr lang="en-US" altLang="zh-CN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6" name="组合 4"/>
          <p:cNvGrpSpPr/>
          <p:nvPr/>
        </p:nvGrpSpPr>
        <p:grpSpPr>
          <a:xfrm>
            <a:off x="134634" y="379002"/>
            <a:ext cx="2722854" cy="594263"/>
            <a:chOff x="179512" y="411510"/>
            <a:chExt cx="2376264" cy="509015"/>
          </a:xfrm>
        </p:grpSpPr>
        <p:sp>
          <p:nvSpPr>
            <p:cNvPr id="7" name="文本框 14"/>
            <p:cNvSpPr txBox="1"/>
            <p:nvPr/>
          </p:nvSpPr>
          <p:spPr>
            <a:xfrm>
              <a:off x="624428" y="411510"/>
              <a:ext cx="1931348" cy="493325"/>
            </a:xfrm>
            <a:prstGeom prst="rect">
              <a:avLst/>
            </a:prstGeom>
            <a:noFill/>
          </p:spPr>
          <p:txBody>
            <a:bodyPr wrap="square" lIns="68580" tIns="34290" rIns="68580" bIns="34290" rtlCol="0">
              <a:spAutoFit/>
            </a:bodyPr>
            <a:lstStyle/>
            <a:p>
              <a:r>
                <a:rPr lang="zh-CN" altLang="en-US" sz="3300" b="1" dirty="0">
                  <a:solidFill>
                    <a:srgbClr val="875000"/>
                  </a:solidFill>
                  <a:latin typeface="幼圆" panose="02010509060101010101" pitchFamily="49" charset="-122"/>
                  <a:ea typeface="幼圆" panose="02010509060101010101" pitchFamily="49" charset="-122"/>
                </a:rPr>
                <a:t>课堂演练</a:t>
              </a:r>
              <a:endParaRPr lang="zh-CN" altLang="en-US" sz="3300" b="1" dirty="0">
                <a:solidFill>
                  <a:srgbClr val="875000"/>
                </a:solidFill>
                <a:latin typeface="幼圆" panose="02010509060101010101" pitchFamily="49" charset="-122"/>
                <a:ea typeface="幼圆" panose="02010509060101010101" pitchFamily="49" charset="-122"/>
              </a:endParaRPr>
            </a:p>
          </p:txBody>
        </p:sp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9512" y="464186"/>
              <a:ext cx="366860" cy="456339"/>
            </a:xfrm>
            <a:prstGeom prst="rect">
              <a:avLst/>
            </a:prstGeom>
          </p:spPr>
        </p:pic>
      </p:grpSp>
      <p:sp>
        <p:nvSpPr>
          <p:cNvPr id="9" name="TextBox 8"/>
          <p:cNvSpPr txBox="1"/>
          <p:nvPr/>
        </p:nvSpPr>
        <p:spPr>
          <a:xfrm>
            <a:off x="676275" y="1617345"/>
            <a:ext cx="782510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1.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“当四周很安静地时候，蟋蟀就在这平台上弹琴。”（     ）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42976" y="3120100"/>
            <a:ext cx="7358114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2.</a:t>
            </a: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“它有特别好的工具吗？没有。”（     ）</a:t>
            </a:r>
            <a:endParaRPr lang="zh-CN" altLang="en-US" sz="28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965444" y="2048530"/>
            <a:ext cx="89789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拟人</a:t>
            </a:r>
            <a:endParaRPr lang="zh-CN" altLang="en-US" sz="28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286644" y="3143254"/>
            <a:ext cx="89789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设问</a:t>
            </a:r>
            <a:endParaRPr lang="zh-CN" altLang="en-US" sz="28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28662" y="500048"/>
            <a:ext cx="377539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/>
              <a:t>二、按要求改写句子。</a:t>
            </a:r>
            <a:endParaRPr lang="zh-CN" altLang="en-US" sz="28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214414" y="1214428"/>
            <a:ext cx="691769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1.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当四周很安静的时候，蟋蟀就在这平台上弹琴。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71538" y="1857370"/>
            <a:ext cx="171323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缩写句子：</a:t>
            </a:r>
            <a:endParaRPr lang="zh-CN" altLang="en-US" sz="24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26834" y="2571750"/>
            <a:ext cx="538734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2.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蟋蟀建筑住宅并没有特别好的工具。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71538" y="3214692"/>
            <a:ext cx="201930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改为设问句：</a:t>
            </a:r>
            <a:endParaRPr lang="zh-CN" altLang="en-US" sz="24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571736" y="1857370"/>
            <a:ext cx="201930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蟋蟀在弹琴。</a:t>
            </a:r>
            <a:endParaRPr lang="zh-CN" altLang="en-US" sz="24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928926" y="3253093"/>
            <a:ext cx="569214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蟋蟀建筑住宅有特别好的工具吗？没有。</a:t>
            </a:r>
            <a:endParaRPr lang="zh-CN" altLang="en-US" sz="24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8" grpId="0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620" y="642620"/>
            <a:ext cx="83496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三、用自己的话将蟋蟀的住宅这篇文章讲给同桌听。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13" name="图片 12" descr="u=120267777,1790061676&amp;fm=26&amp;gp=0.jpg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2727960" y="1431925"/>
            <a:ext cx="3891915" cy="29190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主题​​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4485</Words>
  <Application>WPS 演示</Application>
  <PresentationFormat>全屏显示(16:9)</PresentationFormat>
  <Paragraphs>731</Paragraphs>
  <Slides>67</Slides>
  <Notes>5</Notes>
  <HiddenSlides>0</HiddenSlides>
  <MMClips>1</MMClips>
  <ScaleCrop>false</ScaleCrop>
  <HeadingPairs>
    <vt:vector size="6" baseType="variant">
      <vt:variant>
        <vt:lpstr>已用的字体</vt:lpstr>
      </vt:variant>
      <vt:variant>
        <vt:i4>25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67</vt:i4>
      </vt:variant>
    </vt:vector>
  </HeadingPairs>
  <TitlesOfParts>
    <vt:vector size="93" baseType="lpstr">
      <vt:lpstr>Arial</vt:lpstr>
      <vt:lpstr>方正书宋_GBK</vt:lpstr>
      <vt:lpstr>Wingdings</vt:lpstr>
      <vt:lpstr>黑体</vt:lpstr>
      <vt:lpstr>楷体</vt:lpstr>
      <vt:lpstr>楷体-简</vt:lpstr>
      <vt:lpstr>Calibri</vt:lpstr>
      <vt:lpstr>宋体</vt:lpstr>
      <vt:lpstr>汉语拼音</vt:lpstr>
      <vt:lpstr>幼圆</vt:lpstr>
      <vt:lpstr>华文楷体</vt:lpstr>
      <vt:lpstr>微软雅黑</vt:lpstr>
      <vt:lpstr>方正美黑简体</vt:lpstr>
      <vt:lpstr>Times New Roman</vt:lpstr>
      <vt:lpstr>Segoe UI</vt:lpstr>
      <vt:lpstr>楷体_GB2312</vt:lpstr>
      <vt:lpstr>行楷-简</vt:lpstr>
      <vt:lpstr>汉仪旗黑KW</vt:lpstr>
      <vt:lpstr>宋体</vt:lpstr>
      <vt:lpstr>Arial Unicode MS</vt:lpstr>
      <vt:lpstr>Helvetica Neue</vt:lpstr>
      <vt:lpstr>汉仪书宋二KW</vt:lpstr>
      <vt:lpstr>汉仪中黑KW</vt:lpstr>
      <vt:lpstr>汉仪楷体KW</vt:lpstr>
      <vt:lpstr>苹方-简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>macbook</cp:lastModifiedBy>
  <cp:revision>167</cp:revision>
  <dcterms:created xsi:type="dcterms:W3CDTF">2019-07-04T09:46:11Z</dcterms:created>
  <dcterms:modified xsi:type="dcterms:W3CDTF">2019-07-04T09:46:11Z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2052-1.1.0.1454</vt:lpwstr>
  </property>
</Properties>
</file>