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6"/>
  </p:notesMasterIdLst>
  <p:handoutMasterIdLst>
    <p:handoutMasterId r:id="rId47"/>
  </p:handoutMasterIdLst>
  <p:sldIdLst>
    <p:sldId id="1524" r:id="rId3"/>
    <p:sldId id="1525" r:id="rId4"/>
    <p:sldId id="523" r:id="rId5"/>
    <p:sldId id="1379" r:id="rId7"/>
    <p:sldId id="1542" r:id="rId8"/>
    <p:sldId id="1377" r:id="rId9"/>
    <p:sldId id="1521" r:id="rId10"/>
    <p:sldId id="1378" r:id="rId11"/>
    <p:sldId id="1370" r:id="rId12"/>
    <p:sldId id="1371" r:id="rId13"/>
    <p:sldId id="1372" r:id="rId14"/>
    <p:sldId id="1374" r:id="rId15"/>
    <p:sldId id="1375" r:id="rId16"/>
    <p:sldId id="1526" r:id="rId17"/>
    <p:sldId id="1467" r:id="rId18"/>
    <p:sldId id="1080" r:id="rId19"/>
    <p:sldId id="1527" r:id="rId20"/>
    <p:sldId id="1396" r:id="rId21"/>
    <p:sldId id="1528" r:id="rId22"/>
    <p:sldId id="1342" r:id="rId23"/>
    <p:sldId id="1530" r:id="rId24"/>
    <p:sldId id="1522" r:id="rId25"/>
    <p:sldId id="1531" r:id="rId26"/>
    <p:sldId id="1532" r:id="rId27"/>
    <p:sldId id="1533" r:id="rId28"/>
    <p:sldId id="1501" r:id="rId29"/>
    <p:sldId id="1541" r:id="rId30"/>
    <p:sldId id="1535" r:id="rId31"/>
    <p:sldId id="1536" r:id="rId32"/>
    <p:sldId id="1537" r:id="rId33"/>
    <p:sldId id="1538" r:id="rId34"/>
    <p:sldId id="1539" r:id="rId35"/>
    <p:sldId id="1540" r:id="rId36"/>
    <p:sldId id="1529" r:id="rId37"/>
    <p:sldId id="1534" r:id="rId38"/>
    <p:sldId id="1581" r:id="rId39"/>
    <p:sldId id="1508" r:id="rId40"/>
    <p:sldId id="1517" r:id="rId41"/>
    <p:sldId id="1365" r:id="rId42"/>
    <p:sldId id="1460" r:id="rId43"/>
    <p:sldId id="1358" r:id="rId44"/>
    <p:sldId id="1359" r:id="rId45"/>
    <p:sldId id="1523" r:id="rId46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51"/>
    </p:embeddedFont>
    <p:embeddedFont>
      <p:font typeface="楷体" panose="02010609060101010101" pitchFamily="49" charset="-122"/>
      <p:regular r:id="rId52"/>
    </p:embeddedFont>
    <p:embeddedFont>
      <p:font typeface="汉语拼音" panose="020B0604020202020204" pitchFamily="34" charset="0"/>
      <p:regular r:id="rId53"/>
    </p:embeddedFont>
    <p:embeddedFont>
      <p:font typeface="幼圆" panose="02010509060101010101" pitchFamily="49" charset="-122"/>
      <p:regular r:id="rId54"/>
    </p:embeddedFont>
    <p:embeddedFont>
      <p:font typeface="Calibri" panose="020F0502020204030204" charset="0"/>
      <p:regular r:id="rId55"/>
      <p:bold r:id="rId56"/>
      <p:italic r:id="rId57"/>
      <p:boldItalic r:id="rId58"/>
    </p:embeddedFont>
    <p:embeddedFont>
      <p:font typeface="微软雅黑" panose="020B0503020204020204" charset="-122"/>
      <p:regular r:id="rId5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8E9B0"/>
    <a:srgbClr val="FF66FF"/>
    <a:srgbClr val="F074C7"/>
    <a:srgbClr val="2060BE"/>
    <a:srgbClr val="FF97FF"/>
    <a:srgbClr val="CAFAFE"/>
    <a:srgbClr val="9900CC"/>
    <a:srgbClr val="15F32A"/>
    <a:srgbClr val="F73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2" autoAdjust="0"/>
    <p:restoredTop sz="94705" autoAdjust="0"/>
  </p:normalViewPr>
  <p:slideViewPr>
    <p:cSldViewPr>
      <p:cViewPr>
        <p:scale>
          <a:sx n="75" d="100"/>
          <a:sy n="75" d="100"/>
        </p:scale>
        <p:origin x="-1224" y="-702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7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9" Type="http://schemas.openxmlformats.org/officeDocument/2006/relationships/font" Target="fonts/font9.fntdata"/><Relationship Id="rId58" Type="http://schemas.openxmlformats.org/officeDocument/2006/relationships/font" Target="fonts/font8.fntdata"/><Relationship Id="rId57" Type="http://schemas.openxmlformats.org/officeDocument/2006/relationships/font" Target="fonts/font7.fntdata"/><Relationship Id="rId56" Type="http://schemas.openxmlformats.org/officeDocument/2006/relationships/font" Target="fonts/font6.fntdata"/><Relationship Id="rId55" Type="http://schemas.openxmlformats.org/officeDocument/2006/relationships/font" Target="fonts/font5.fntdata"/><Relationship Id="rId54" Type="http://schemas.openxmlformats.org/officeDocument/2006/relationships/font" Target="fonts/font4.fntdata"/><Relationship Id="rId53" Type="http://schemas.openxmlformats.org/officeDocument/2006/relationships/font" Target="fonts/font3.fntdata"/><Relationship Id="rId52" Type="http://schemas.openxmlformats.org/officeDocument/2006/relationships/font" Target="fonts/font2.fntdata"/><Relationship Id="rId51" Type="http://schemas.openxmlformats.org/officeDocument/2006/relationships/font" Target="fonts/font1.fntdata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handoutMaster" Target="handoutMasters/handoutMaster1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1849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13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精卫填海</a:t>
              </a:r>
              <a:endPara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图片 6" descr="u=505753331,3251951408&amp;fm=26&amp;gp=0.jpg"/>
          <p:cNvPicPr>
            <a:picLocks noChangeAspect="1"/>
          </p:cNvPicPr>
          <p:nvPr userDrawn="1"/>
        </p:nvPicPr>
        <p:blipFill>
          <a:blip r:embed="rId10"/>
          <a:srcRect t="48781"/>
          <a:stretch>
            <a:fillRect/>
          </a:stretch>
        </p:blipFill>
        <p:spPr>
          <a:xfrm>
            <a:off x="0" y="4659982"/>
            <a:ext cx="9144000" cy="483518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hyperlink" Target="&#31934;&#21355;&#22635;&#28023;&#65288;&#21160;&#30011;&#29256;&#65289;&#8212;&#35270;&#39057;.mp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35838;&#25991;&#26391;&#35835;-&#20154;&#22235;&#19978;-13.&#31934;&#21355;&#22635;&#28023;.mp4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hyperlink" Target="&#29983;&#23383;&#35270;&#39057;-&#20154;&#22235;&#19978;-13.&#31934;&#21355;&#22635;&#28023;.mp4" TargetMode="Externa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jpeg"/><Relationship Id="rId1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jpeg"/><Relationship Id="rId1" Type="http://schemas.openxmlformats.org/officeDocument/2006/relationships/hyperlink" Target="&#21160;&#30011;&#29256;&#25104;&#35821;&#25925;&#20107;&#31934;&#21355;&#22635;&#28023;.mp4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G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1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23383;&#35789;&#21548;&#20889;-&#20154;&#22235;&#19978;-13.&#31934;&#21355;&#22635;&#28023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275606"/>
            <a:ext cx="4392937" cy="2664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圆角矩形 6"/>
          <p:cNvSpPr/>
          <p:nvPr/>
        </p:nvSpPr>
        <p:spPr>
          <a:xfrm>
            <a:off x="6156176" y="1851670"/>
            <a:ext cx="2016224" cy="1152128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点击图片观看视频</a:t>
            </a:r>
            <a:endParaRPr lang="en-US" altLang="zh-CN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36229" y="785494"/>
            <a:ext cx="468052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谁能来说说你看到了什么呢？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" y="391193"/>
            <a:ext cx="1052136" cy="150778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23427" y="1684396"/>
            <a:ext cx="4572000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只小鸟嘴里叼着树枝，准备把它扔到海里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   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11660" y="3060701"/>
            <a:ext cx="6516724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它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为什么要这样做呢？今天就让我们一起走进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精卫填海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这篇课文，从中找出答案吧！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://img.sccnn.com/bimg/338/437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1" r="26065"/>
          <a:stretch>
            <a:fillRect/>
          </a:stretch>
        </p:blipFill>
        <p:spPr bwMode="auto">
          <a:xfrm>
            <a:off x="7642208" y="1308714"/>
            <a:ext cx="772352" cy="156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877785"/>
            <a:ext cx="1052136" cy="15077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305" y="-3178"/>
            <a:ext cx="9279825" cy="514667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-36512" y="15951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202977" y="1838846"/>
            <a:ext cx="4281669" cy="85408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13  </a:t>
            </a:r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精卫填海</a:t>
            </a:r>
            <a:endParaRPr lang="zh-CN" altLang="zh-CN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23478"/>
            <a:ext cx="2262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人教版  语文  四年级 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23915" y="699770"/>
            <a:ext cx="2608580" cy="710565"/>
          </a:xfrm>
          <a:prstGeom prst="rect">
            <a:avLst/>
          </a:prstGeom>
          <a:solidFill>
            <a:srgbClr val="F8E9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37835" y="648335"/>
            <a:ext cx="633095" cy="732155"/>
          </a:xfrm>
          <a:prstGeom prst="rect">
            <a:avLst/>
          </a:prstGeom>
          <a:solidFill>
            <a:srgbClr val="F8E9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95736" y="993361"/>
            <a:ext cx="64807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山海经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是中国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先秦古籍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。一般认为主要记述的是古代神话、地理、物产、巫术、宗教、古史、医药、民俗、民族等方面的内容</a:t>
            </a:r>
            <a:r>
              <a:rPr lang="zh-CN" altLang="en-US" sz="24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山海经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共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卷，分为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山经</a:t>
            </a:r>
            <a:r>
              <a:rPr lang="en-US" altLang="zh-CN" sz="24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海经</a:t>
            </a:r>
            <a:r>
              <a:rPr lang="en-US" altLang="zh-CN" sz="24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荒经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记载了我国古代山川、各地民俗、物产资源以及大量神异鬼怪的传说</a:t>
            </a:r>
            <a:r>
              <a:rPr lang="zh-CN" altLang="en-US" sz="24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 smtClean="0"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647700"/>
            <a:r>
              <a:rPr lang="en-US" altLang="zh-CN" sz="24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山海经</a:t>
            </a:r>
            <a:r>
              <a:rPr lang="en-US" altLang="zh-CN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是一部旅游、地理知识方面的百科全书，实际上也是我国记载神话最多的一部古书。</a:t>
            </a:r>
            <a:endParaRPr lang="zh-CN" altLang="en-US" sz="2400" b="1" dirty="0"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55576" y="744865"/>
            <a:ext cx="1646494" cy="496991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山海经</a:t>
            </a:r>
            <a:endParaRPr lang="en-US" altLang="zh-CN" sz="2800" dirty="0" smtClean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20" y="1707654"/>
            <a:ext cx="17145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635646"/>
            <a:ext cx="489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   神话中鸟的名字。形状像乌鸦，头上有花纹，白色的嘴，红色的脚，传说中是炎帝小女儿溺水身亡后的化身。</a:t>
            </a:r>
            <a:endParaRPr lang="zh-CN" altLang="en-US" sz="3200" b="1" dirty="0"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55576" y="744865"/>
            <a:ext cx="1646494" cy="496991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精卫</a:t>
            </a:r>
            <a:endParaRPr lang="en-US" altLang="zh-CN" sz="2800" dirty="0" smtClean="0"/>
          </a:p>
        </p:txBody>
      </p:sp>
      <p:pic>
        <p:nvPicPr>
          <p:cNvPr id="1026" name="Picture 2" descr="https://p3.ssl.cdn.btime.com/t01c80a64a5b96613e0.jpg?size=500x44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27973"/>
            <a:ext cx="3133360" cy="276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714612" y="1148480"/>
            <a:ext cx="7278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dì</a:t>
            </a:r>
            <a:endParaRPr lang="en-US" altLang="zh-CN" sz="3000" b="1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14810" y="1082632"/>
            <a:ext cx="112625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shào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21021" y="1120733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yuē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39540" y="2624053"/>
            <a:ext cx="72673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nì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93892" y="2625328"/>
            <a:ext cx="1161421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fǎn</a:t>
            </a:r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74703" y="2578320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yīn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88489" y="150018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帝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00232" y="150018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炎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57686" y="15066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57752" y="15066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92955" y="155268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曰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86886" y="1580293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子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43108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溺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14612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43372" y="314974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返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57950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堙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00892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灭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47"/>
          <p:cNvSpPr txBox="1"/>
          <p:nvPr/>
        </p:nvSpPr>
        <p:spPr>
          <a:xfrm>
            <a:off x="4714876" y="311184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回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2" grpId="0"/>
      <p:bldP spid="44" grpId="0"/>
      <p:bldP spid="46" grpId="0"/>
      <p:bldP spid="48" grpId="0"/>
      <p:bldP spid="54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752862" y="526257"/>
            <a:ext cx="410581" cy="377666"/>
            <a:chOff x="631825" y="5181600"/>
            <a:chExt cx="1554163" cy="1552575"/>
          </a:xfrm>
        </p:grpSpPr>
        <p:sp>
          <p:nvSpPr>
            <p:cNvPr id="30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80" name="TextBox 11"/>
          <p:cNvSpPr txBox="1">
            <a:spLocks noChangeArrowheads="1"/>
          </p:cNvSpPr>
          <p:nvPr/>
        </p:nvSpPr>
        <p:spPr bwMode="auto">
          <a:xfrm>
            <a:off x="4162967" y="43195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526646" y="2355726"/>
            <a:ext cx="608040" cy="810101"/>
            <a:chOff x="919017" y="1201103"/>
            <a:chExt cx="608040" cy="810101"/>
          </a:xfrm>
        </p:grpSpPr>
        <p:sp>
          <p:nvSpPr>
            <p:cNvPr id="82" name="椭圆 81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 w="25400" cap="flat" cmpd="sng" algn="ctr">
              <a:solidFill>
                <a:srgbClr val="1F497D"/>
              </a:solidFill>
              <a:prstDash val="solid"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Rectangle 2"/>
            <p:cNvSpPr>
              <a:spLocks noChangeArrowheads="1"/>
            </p:cNvSpPr>
            <p:nvPr/>
          </p:nvSpPr>
          <p:spPr bwMode="auto">
            <a:xfrm>
              <a:off x="919017" y="1238142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4100" kern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少</a:t>
              </a:r>
              <a:endParaRPr kumimoji="0" lang="zh-CN" altLang="en-US" sz="4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297940" y="3402965"/>
            <a:ext cx="4672965" cy="560705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冬天，出海捕鱼的人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少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了。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339752" y="1342664"/>
            <a:ext cx="11063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shào</a:t>
            </a:r>
            <a:endParaRPr lang="zh-CN" altLang="en-US" sz="32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638796" y="2818154"/>
            <a:ext cx="11015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shǎo</a:t>
            </a:r>
            <a:endParaRPr lang="zh-CN" altLang="en-US" sz="32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297940" y="1915795"/>
            <a:ext cx="4525645" cy="560705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wrap="square" lIns="68580" tIns="34290" rIns="68580" bIns="3429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炎帝之</a:t>
            </a: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少</a:t>
            </a: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女，名曰女娃。</a:t>
            </a:r>
            <a:endParaRPr kumimoji="0" lang="zh-CN" altLang="en-US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8961" y="1271481"/>
            <a:ext cx="2078687" cy="13857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6452180" y="2920176"/>
            <a:ext cx="2232248" cy="12576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bldLvl="0" animBg="1"/>
      <p:bldP spid="85" grpId="0"/>
      <p:bldP spid="86" grpId="0"/>
      <p:bldP spid="8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2405618" y="167856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曰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3999192" y="1704275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溺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5644881" y="1665713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返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7207039" y="1667388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衔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7"/>
          <p:cNvGrpSpPr/>
          <p:nvPr/>
        </p:nvGrpSpPr>
        <p:grpSpPr>
          <a:xfrm>
            <a:off x="7164288" y="1687541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5592766" y="1704719"/>
            <a:ext cx="1029990" cy="1086515"/>
            <a:chOff x="2437" y="2032"/>
            <a:chExt cx="1245" cy="1265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3999192" y="1730915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2353503" y="1739075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357172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9" y="4084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文本框 64"/>
          <p:cNvSpPr txBox="1"/>
          <p:nvPr/>
        </p:nvSpPr>
        <p:spPr>
          <a:xfrm>
            <a:off x="845003" y="1707645"/>
            <a:ext cx="39669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帝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3" name="组合 7"/>
          <p:cNvGrpSpPr/>
          <p:nvPr/>
        </p:nvGrpSpPr>
        <p:grpSpPr>
          <a:xfrm>
            <a:off x="818932" y="1748093"/>
            <a:ext cx="1029163" cy="1085656"/>
            <a:chOff x="2437" y="2032"/>
            <a:chExt cx="1244" cy="1264"/>
          </a:xfrm>
        </p:grpSpPr>
        <p:sp>
          <p:nvSpPr>
            <p:cNvPr id="11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1081293" y="1045264"/>
            <a:ext cx="50228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dì</a:t>
            </a:r>
            <a:endParaRPr lang="en-US" altLang="zh-CN" sz="30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510354" y="990348"/>
            <a:ext cx="83248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yuē</a:t>
            </a:r>
            <a:endParaRPr lang="en-US" altLang="zh-CN" sz="30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208114" y="990348"/>
            <a:ext cx="6121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nì</a:t>
            </a:r>
            <a:endParaRPr lang="en-US" altLang="zh-CN" sz="30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679328" y="983034"/>
            <a:ext cx="84201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fǎn</a:t>
            </a:r>
            <a:endParaRPr lang="en-US" altLang="zh-CN" sz="30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207039" y="975720"/>
            <a:ext cx="94361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xián</a:t>
            </a:r>
            <a:endParaRPr lang="en-US" altLang="zh-CN" sz="30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8932" y="3124778"/>
            <a:ext cx="984793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炎帝</a:t>
            </a:r>
            <a:endParaRPr lang="zh-CN" altLang="en-US" sz="2800" dirty="0"/>
          </a:p>
        </p:txBody>
      </p:sp>
      <p:sp>
        <p:nvSpPr>
          <p:cNvPr id="117" name="文本框 116"/>
          <p:cNvSpPr txBox="1"/>
          <p:nvPr/>
        </p:nvSpPr>
        <p:spPr>
          <a:xfrm>
            <a:off x="2348976" y="3124778"/>
            <a:ext cx="984793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子曰</a:t>
            </a:r>
            <a:endParaRPr lang="zh-CN" altLang="en-US" sz="2800" dirty="0"/>
          </a:p>
        </p:txBody>
      </p:sp>
      <p:sp>
        <p:nvSpPr>
          <p:cNvPr id="133" name="文本框 132"/>
          <p:cNvSpPr txBox="1"/>
          <p:nvPr/>
        </p:nvSpPr>
        <p:spPr>
          <a:xfrm>
            <a:off x="3998766" y="3149210"/>
            <a:ext cx="984793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溺水</a:t>
            </a:r>
            <a:endParaRPr lang="zh-CN" altLang="en-US" sz="2800" dirty="0"/>
          </a:p>
        </p:txBody>
      </p:sp>
      <p:sp>
        <p:nvSpPr>
          <p:cNvPr id="134" name="文本框 133"/>
          <p:cNvSpPr txBox="1"/>
          <p:nvPr/>
        </p:nvSpPr>
        <p:spPr>
          <a:xfrm>
            <a:off x="5592766" y="3149210"/>
            <a:ext cx="984793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返回</a:t>
            </a:r>
            <a:endParaRPr lang="zh-CN" altLang="en-US" sz="2800" dirty="0"/>
          </a:p>
        </p:txBody>
      </p:sp>
      <p:sp>
        <p:nvSpPr>
          <p:cNvPr id="135" name="文本框 134"/>
          <p:cNvSpPr txBox="1"/>
          <p:nvPr/>
        </p:nvSpPr>
        <p:spPr>
          <a:xfrm>
            <a:off x="7157625" y="3138936"/>
            <a:ext cx="984793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衔着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75" grpId="0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  <p:bldP spid="13" grpId="0" animBg="1"/>
      <p:bldP spid="117" grpId="0" animBg="1"/>
      <p:bldP spid="133" grpId="0" animBg="1"/>
      <p:bldP spid="134" grpId="0" animBg="1"/>
      <p:bldP spid="1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301520"/>
            <a:ext cx="1993020" cy="142876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44" y="1851670"/>
            <a:ext cx="1704988" cy="142876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12" y="2357436"/>
            <a:ext cx="1857388" cy="1500198"/>
          </a:xfrm>
          <a:prstGeom prst="rect">
            <a:avLst/>
          </a:prstGeom>
        </p:spPr>
      </p:pic>
      <p:pic>
        <p:nvPicPr>
          <p:cNvPr id="2" name="图片 1" descr="图片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538" y="428610"/>
            <a:ext cx="2804425" cy="750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0" y="1998821"/>
            <a:ext cx="2129810" cy="20007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998" y="2025004"/>
            <a:ext cx="2060873" cy="17578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8305" y="2418920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50069" y="2820518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99578" y="2418920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143504" y="2857502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37317" y="1220531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帝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66668" y="1214428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曰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28077" y="1220967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02480" y="1195095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39859" y="122842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溺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2633234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786050" y="3070625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565557" y="2089636"/>
            <a:ext cx="106663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独体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286644" y="2493421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92280" y="3539486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左中右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164288" y="3943271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93827E-7 L 0.38004 0.31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93" y="15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93827E-6 L 0.53646 0.2592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23" y="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71605E-6 L -0.31025 0.3126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156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82716E-6 L -0.19948 0.36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3" y="18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23457E-6 L 0.18264 0.5709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32" y="28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2" grpId="0"/>
      <p:bldP spid="23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氵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＋弱＝溺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025" y="300037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6410" y="2682213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板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4467403" y="3161114"/>
            <a:ext cx="777876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436096" y="3120795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返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 descr="u=1923943678,2590681463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761"/>
          <a:stretch>
            <a:fillRect/>
          </a:stretch>
        </p:blipFill>
        <p:spPr>
          <a:xfrm>
            <a:off x="7452320" y="3232498"/>
            <a:ext cx="964412" cy="1253615"/>
          </a:xfrm>
          <a:prstGeom prst="rect">
            <a:avLst/>
          </a:prstGeom>
        </p:spPr>
      </p:pic>
      <p:sp>
        <p:nvSpPr>
          <p:cNvPr id="13" name="TextBox 7"/>
          <p:cNvSpPr txBox="1"/>
          <p:nvPr/>
        </p:nvSpPr>
        <p:spPr>
          <a:xfrm>
            <a:off x="3391034" y="3161114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饭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3391034" y="3640015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贩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右大括号 14"/>
          <p:cNvSpPr/>
          <p:nvPr/>
        </p:nvSpPr>
        <p:spPr>
          <a:xfrm>
            <a:off x="3923928" y="2787774"/>
            <a:ext cx="216024" cy="1071532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730" y="1076575"/>
            <a:ext cx="2743200" cy="208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 animBg="1"/>
      <p:bldP spid="10" grpId="0"/>
      <p:bldP spid="13" grpId="0"/>
      <p:bldP spid="14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732341" y="789353"/>
            <a:ext cx="1208743" cy="1943133"/>
            <a:chOff x="2309786" y="1052471"/>
            <a:chExt cx="1611656" cy="2590843"/>
          </a:xfrm>
        </p:grpSpPr>
        <p:grpSp>
          <p:nvGrpSpPr>
            <p:cNvPr id="8" name="组合 1"/>
            <p:cNvGrpSpPr/>
            <p:nvPr/>
          </p:nvGrpSpPr>
          <p:grpSpPr>
            <a:xfrm>
              <a:off x="2309786" y="2000240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2452662" y="2053888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衔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52662" y="1052471"/>
              <a:ext cx="1468780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xián</a:t>
              </a:r>
              <a:endParaRPr lang="zh-CN" altLang="en-US" sz="36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196950" y="1071552"/>
            <a:ext cx="2089562" cy="459486"/>
          </a:xfrm>
          <a:prstGeom prst="borderCallout2">
            <a:avLst>
              <a:gd name="adj1" fmla="val 18750"/>
              <a:gd name="adj2" fmla="val 2254"/>
              <a:gd name="adj3" fmla="val 18750"/>
              <a:gd name="adj4" fmla="val -16667"/>
              <a:gd name="adj5" fmla="val 151686"/>
              <a:gd name="adj6" fmla="val -72444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1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1166" y="107139"/>
            <a:ext cx="2004126" cy="64294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200746" y="1732021"/>
            <a:ext cx="187999" cy="75009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250530" y="1125131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FF0000"/>
                </a:solidFill>
              </a:rPr>
              <a:t>不要写成“氵”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2357436"/>
            <a:ext cx="1061829" cy="62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衔着</a:t>
            </a:r>
            <a:endParaRPr lang="zh-CN" altLang="en-US" sz="36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512" y="1923208"/>
            <a:ext cx="3438525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3"/>
          <p:cNvSpPr txBox="1"/>
          <p:nvPr/>
        </p:nvSpPr>
        <p:spPr>
          <a:xfrm>
            <a:off x="683568" y="2816140"/>
            <a:ext cx="856645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+mn-ea"/>
              </a:rPr>
              <a:t>造句</a:t>
            </a:r>
            <a:endParaRPr lang="zh-CN" altLang="en-US" sz="28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47054" y="3557013"/>
            <a:ext cx="4088299" cy="500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+mn-ea"/>
              </a:rPr>
              <a:t>喜鹊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</a:rPr>
              <a:t>衔着</a:t>
            </a:r>
            <a:r>
              <a:rPr lang="zh-CN" altLang="en-US" sz="2800" dirty="0" smtClean="0">
                <a:solidFill>
                  <a:srgbClr val="0070C0"/>
                </a:solidFill>
                <a:latin typeface="+mn-ea"/>
              </a:rPr>
              <a:t>树枝在造巢呢。</a:t>
            </a:r>
            <a:endParaRPr lang="zh-CN" altLang="en-US" sz="2800" dirty="0">
              <a:solidFill>
                <a:srgbClr val="0070C0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/>
      <p:bldP spid="14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03848" y="310041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931888" y="187314"/>
            <a:ext cx="1985159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31888" y="4371950"/>
            <a:ext cx="1574790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rgbClr val="FFFF00"/>
                </a:solidFill>
              </a:rPr>
              <a:t>精卫填海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743" y="179849"/>
            <a:ext cx="1215554" cy="987638"/>
          </a:xfrm>
          <a:prstGeom prst="rect">
            <a:avLst/>
          </a:prstGeom>
        </p:spPr>
      </p:pic>
      <p:sp>
        <p:nvSpPr>
          <p:cNvPr id="51" name="圆角矩形 50"/>
          <p:cNvSpPr/>
          <p:nvPr/>
        </p:nvSpPr>
        <p:spPr>
          <a:xfrm>
            <a:off x="3346446" y="1267490"/>
            <a:ext cx="926080" cy="4320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溺水</a:t>
            </a:r>
            <a:endParaRPr lang="zh-CN" altLang="en-US" sz="2400" dirty="0"/>
          </a:p>
        </p:txBody>
      </p:sp>
      <p:sp>
        <p:nvSpPr>
          <p:cNvPr id="60" name="圆角矩形 59"/>
          <p:cNvSpPr/>
          <p:nvPr/>
        </p:nvSpPr>
        <p:spPr>
          <a:xfrm>
            <a:off x="4396283" y="1267490"/>
            <a:ext cx="926080" cy="4320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炎帝</a:t>
            </a:r>
            <a:endParaRPr lang="zh-CN" altLang="en-US" sz="2400" dirty="0"/>
          </a:p>
        </p:txBody>
      </p:sp>
      <p:sp>
        <p:nvSpPr>
          <p:cNvPr id="61" name="圆角矩形 60"/>
          <p:cNvSpPr/>
          <p:nvPr/>
        </p:nvSpPr>
        <p:spPr>
          <a:xfrm>
            <a:off x="2192790" y="1281349"/>
            <a:ext cx="926080" cy="4320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少女</a:t>
            </a:r>
            <a:endParaRPr lang="zh-CN" altLang="en-US" sz="2400" dirty="0"/>
          </a:p>
        </p:txBody>
      </p:sp>
      <p:sp>
        <p:nvSpPr>
          <p:cNvPr id="62" name="圆角矩形 61"/>
          <p:cNvSpPr/>
          <p:nvPr/>
        </p:nvSpPr>
        <p:spPr>
          <a:xfrm>
            <a:off x="1039134" y="1281349"/>
            <a:ext cx="926080" cy="4320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返回</a:t>
            </a:r>
            <a:endParaRPr lang="zh-CN" altLang="en-US" sz="2400" dirty="0"/>
          </a:p>
        </p:txBody>
      </p:sp>
      <p:sp>
        <p:nvSpPr>
          <p:cNvPr id="63" name="圆角矩形 62"/>
          <p:cNvSpPr/>
          <p:nvPr/>
        </p:nvSpPr>
        <p:spPr>
          <a:xfrm>
            <a:off x="5542068" y="1267490"/>
            <a:ext cx="926080" cy="4320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堙灭</a:t>
            </a:r>
            <a:endParaRPr lang="zh-CN" altLang="en-US" sz="2400" dirty="0"/>
          </a:p>
        </p:txBody>
      </p:sp>
      <p:sp>
        <p:nvSpPr>
          <p:cNvPr id="65" name="圆角矩形 64"/>
          <p:cNvSpPr/>
          <p:nvPr/>
        </p:nvSpPr>
        <p:spPr>
          <a:xfrm>
            <a:off x="6607663" y="1281349"/>
            <a:ext cx="926080" cy="4320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子曰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6.17284E-7 L -0.01077 0.4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237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6.17284E-7 L -0.01094 0.446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223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60494E-6 L -0.0217 0.449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2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60494E-6 L -3.61111E-6 0.449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185 L 0.00087 0.4777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6.17284E-7 L 0.00243 0.46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23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0" grpId="0" animBg="1"/>
      <p:bldP spid="61" grpId="0" animBg="1"/>
      <p:bldP spid="62" grpId="0" animBg="1"/>
      <p:bldP spid="63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.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299" y="589345"/>
            <a:ext cx="2506038" cy="696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53612" y="1393023"/>
            <a:ext cx="5098507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精卫填海：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比喻仇恨极深，立志报复。后比喻意志坚决，不畏艰难。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指精卫衔来木石，决心填平大海。</a:t>
            </a:r>
            <a:endParaRPr lang="zh-CN" altLang="en-US" sz="2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6696" y="2805847"/>
            <a:ext cx="4891408" cy="152349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+mn-ea"/>
              </a:rPr>
              <a:t>造句：</a:t>
            </a:r>
            <a:r>
              <a:rPr lang="zh-CN" altLang="en-US" sz="2100" dirty="0">
                <a:latin typeface="+mn-ea"/>
              </a:rPr>
              <a:t>在重重的困难下</a:t>
            </a:r>
            <a:r>
              <a:rPr lang="en-US" altLang="zh-CN" sz="2100" dirty="0" smtClean="0">
                <a:latin typeface="+mn-ea"/>
              </a:rPr>
              <a:t>,</a:t>
            </a:r>
            <a:r>
              <a:rPr lang="zh-CN" altLang="en-US" sz="2100" dirty="0" smtClean="0">
                <a:latin typeface="+mn-ea"/>
              </a:rPr>
              <a:t>科技人员凭着</a:t>
            </a:r>
            <a:r>
              <a:rPr lang="zh-CN" altLang="en-US" sz="2100" dirty="0">
                <a:solidFill>
                  <a:srgbClr val="FF0000"/>
                </a:solidFill>
                <a:latin typeface="+mn-ea"/>
              </a:rPr>
              <a:t>精卫填海</a:t>
            </a:r>
            <a:r>
              <a:rPr lang="zh-CN" altLang="en-US" sz="2100" dirty="0">
                <a:latin typeface="+mn-ea"/>
              </a:rPr>
              <a:t>的</a:t>
            </a:r>
            <a:r>
              <a:rPr lang="zh-CN" altLang="en-US" sz="2100" dirty="0" smtClean="0">
                <a:latin typeface="+mn-ea"/>
              </a:rPr>
              <a:t>精神，终于把“嫦娥四号”送上月球。</a:t>
            </a:r>
            <a:endParaRPr lang="zh-CN" altLang="en-US" sz="2100" dirty="0">
              <a:latin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5652119" y="1662847"/>
            <a:ext cx="3168352" cy="2286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52128" y="2226320"/>
            <a:ext cx="7575200" cy="230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炎帝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之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少女，名曰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女娃。女娃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游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于东海，溺而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不返，故为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精卫，常衔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西山之木石，以堙于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东海。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6023" y="945173"/>
            <a:ext cx="79903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按照下面的节奏划分，试着读一读课文。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课后第一题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447" y="185167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dì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23683" y="1787534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shào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1345" y="185166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yuē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482" y="271347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nì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6990" y="3625071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err="1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yīn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1478" y="828571"/>
            <a:ext cx="72694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想一想：课文主要讲了一件什么事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1280" y="2002944"/>
            <a:ext cx="7762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炎帝的女儿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游玩溺水死亡，化为精卫鸟，常年衔树枝和石子填塞东海。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3579862"/>
            <a:ext cx="1311983" cy="106598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27432" y="2002944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女娃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64087" y="1994233"/>
            <a:ext cx="1008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东海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500034" y="1928808"/>
            <a:ext cx="7929618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课文先写（                 ），再写（              ），最后写（           ），表现了精卫坚持不懈、不屈不挠的精神。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5616" y="2682860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填海的原因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80112" y="2712228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填海的经过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5576" y="808056"/>
            <a:ext cx="753006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再想一下，课文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先写什么，再写什么，最后写什么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5856" y="2048530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炎帝的女儿的名字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1" y="1493858"/>
            <a:ext cx="1224136" cy="1754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7530" y="1806575"/>
            <a:ext cx="6488430" cy="10534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精卫是谁？女生齐读第一句话，说一说这句话的意思，并找到答案。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87006" y="1336120"/>
            <a:ext cx="67810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</a:rPr>
              <a:t>原 文：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炎帝之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少女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，名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曰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女娃。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0232" y="2211076"/>
            <a:ext cx="2260682" cy="14129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本框 7"/>
          <p:cNvSpPr txBox="1"/>
          <p:nvPr/>
        </p:nvSpPr>
        <p:spPr>
          <a:xfrm>
            <a:off x="840685" y="2423673"/>
            <a:ext cx="5459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</a:rPr>
              <a:t>意 思：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炎帝的小女儿，名字叫女娃。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云形标注 8"/>
          <p:cNvSpPr/>
          <p:nvPr/>
        </p:nvSpPr>
        <p:spPr>
          <a:xfrm>
            <a:off x="6228183" y="778642"/>
            <a:ext cx="864096" cy="525199"/>
          </a:xfrm>
          <a:prstGeom prst="cloudCallout">
            <a:avLst>
              <a:gd name="adj1" fmla="val -64826"/>
              <a:gd name="adj2" fmla="val 6095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叫</a:t>
            </a:r>
            <a:endParaRPr lang="zh-CN" altLang="en-US" sz="2400" dirty="0"/>
          </a:p>
        </p:txBody>
      </p:sp>
      <p:sp>
        <p:nvSpPr>
          <p:cNvPr id="12" name="云形标注 11"/>
          <p:cNvSpPr/>
          <p:nvPr/>
        </p:nvSpPr>
        <p:spPr>
          <a:xfrm>
            <a:off x="3629643" y="451489"/>
            <a:ext cx="1733844" cy="589753"/>
          </a:xfrm>
          <a:prstGeom prst="cloudCallout">
            <a:avLst>
              <a:gd name="adj1" fmla="val -11310"/>
              <a:gd name="adj2" fmla="val 1005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/>
              <a:t>小女儿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2197488" y="3777890"/>
            <a:ext cx="428835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精卫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是炎帝的小女儿。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 animBg="1"/>
      <p:bldP spid="1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3528" y="411510"/>
            <a:ext cx="1872208" cy="648072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小知识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31840" y="483518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炎帝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1998" y="1237943"/>
            <a:ext cx="5256584" cy="3107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炎帝是中国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上古时期姜姓部落的首领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尊称，号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神农氏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。相传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炎帝牛首人身，他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亲尝百草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，发展用草药治病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发明刀耕火种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，创造了两种翻土农具，教民垦荒种植粮食作物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他还领导部落人民制造出了饮食用的陶器和炊具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https://p1.ssl.qhmsg.com/t0152efc2d050364668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5"/>
          <a:stretch>
            <a:fillRect/>
          </a:stretch>
        </p:blipFill>
        <p:spPr bwMode="auto">
          <a:xfrm>
            <a:off x="6345681" y="1360170"/>
            <a:ext cx="2640839" cy="265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2340" y="1950295"/>
            <a:ext cx="1183476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读文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4" y="539901"/>
            <a:ext cx="1224136" cy="1754275"/>
          </a:xfrm>
          <a:prstGeom prst="rect">
            <a:avLst/>
          </a:prstGeom>
        </p:spPr>
      </p:pic>
      <p:sp>
        <p:nvSpPr>
          <p:cNvPr id="4" name="云形标注 3"/>
          <p:cNvSpPr/>
          <p:nvPr/>
        </p:nvSpPr>
        <p:spPr>
          <a:xfrm>
            <a:off x="1331640" y="3413688"/>
            <a:ext cx="4032448" cy="987629"/>
          </a:xfrm>
          <a:prstGeom prst="cloudCallo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732280" y="873125"/>
            <a:ext cx="2527300" cy="504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b="1" kern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归纳学法</a:t>
            </a:r>
            <a:endParaRPr lang="zh-CN" altLang="en-US" sz="4000" b="1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2771800" y="2038195"/>
            <a:ext cx="792088" cy="396848"/>
          </a:xfrm>
          <a:prstGeom prst="rightArrow">
            <a:avLst/>
          </a:prstGeom>
          <a:solidFill>
            <a:srgbClr val="FFFF00"/>
          </a:solidFill>
          <a:ln>
            <a:solidFill>
              <a:srgbClr val="00B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TextBox 2"/>
          <p:cNvSpPr txBox="1"/>
          <p:nvPr/>
        </p:nvSpPr>
        <p:spPr>
          <a:xfrm>
            <a:off x="3629660" y="1994535"/>
            <a:ext cx="188468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了解字义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2"/>
          <p:cNvSpPr txBox="1"/>
          <p:nvPr/>
        </p:nvSpPr>
        <p:spPr>
          <a:xfrm>
            <a:off x="6732270" y="2051685"/>
            <a:ext cx="178689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明确句意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5580112" y="2082145"/>
            <a:ext cx="792088" cy="396848"/>
          </a:xfrm>
          <a:prstGeom prst="rightArrow">
            <a:avLst/>
          </a:prstGeom>
          <a:solidFill>
            <a:srgbClr val="FFFF00"/>
          </a:solidFill>
          <a:ln>
            <a:solidFill>
              <a:srgbClr val="00B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云形标注 1"/>
          <p:cNvSpPr/>
          <p:nvPr/>
        </p:nvSpPr>
        <p:spPr>
          <a:xfrm>
            <a:off x="4788024" y="2931790"/>
            <a:ext cx="3240360" cy="1584176"/>
          </a:xfrm>
          <a:prstGeom prst="cloudCallout">
            <a:avLst>
              <a:gd name="adj1" fmla="val -53452"/>
              <a:gd name="adj2" fmla="val -46712"/>
            </a:avLst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你还有哪些学习古文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好方法吗？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14" grpId="0" bldLvl="0" animBg="1"/>
      <p:bldP spid="15" grpId="0" animBg="1"/>
      <p:bldP spid="16" grpId="0" build="allAtOnce"/>
      <p:bldP spid="17" grpId="0" build="allAtOnce"/>
      <p:bldP spid="18" grpId="0" animBg="1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1" y="1413848"/>
            <a:ext cx="1224136" cy="1754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4350" y="1518285"/>
            <a:ext cx="6532245" cy="1730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精卫为什么要填海？男生齐读第二句。小组合作讨论这句话的意思，并找到答案。</a:t>
            </a:r>
            <a:endParaRPr lang="zh-CN" altLang="en-US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5230" y="1316679"/>
            <a:ext cx="7575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</a:rPr>
              <a:t>原 文：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女娃游于东海，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而不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故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为精卫，常衔西山之木石，以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于东海。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7579" y="3184182"/>
            <a:ext cx="757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</a:rPr>
              <a:t>意 思：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女娃去东海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游玩，溺水身亡，再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也不能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回来，因此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她化为精卫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鸟，它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经常叼着西山上的树枝和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石块，用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它们来填塞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东海。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云形标注 8"/>
          <p:cNvSpPr/>
          <p:nvPr/>
        </p:nvSpPr>
        <p:spPr>
          <a:xfrm>
            <a:off x="5473541" y="548656"/>
            <a:ext cx="1440160" cy="562707"/>
          </a:xfrm>
          <a:prstGeom prst="cloudCallout">
            <a:avLst>
              <a:gd name="adj1" fmla="val -26778"/>
              <a:gd name="adj2" fmla="val 92911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prstClr val="black"/>
                </a:solidFill>
              </a:rPr>
              <a:t>返回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12" name="云形标注 11"/>
          <p:cNvSpPr/>
          <p:nvPr/>
        </p:nvSpPr>
        <p:spPr>
          <a:xfrm>
            <a:off x="3916676" y="548656"/>
            <a:ext cx="1237007" cy="574062"/>
          </a:xfrm>
          <a:prstGeom prst="cloudCallout">
            <a:avLst>
              <a:gd name="adj1" fmla="val 6962"/>
              <a:gd name="adj2" fmla="val 7372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prstClr val="black"/>
                </a:solidFill>
              </a:rPr>
              <a:t>溺水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4" name="云形标注 3"/>
          <p:cNvSpPr/>
          <p:nvPr/>
        </p:nvSpPr>
        <p:spPr>
          <a:xfrm>
            <a:off x="6202377" y="2127414"/>
            <a:ext cx="1368152" cy="507119"/>
          </a:xfrm>
          <a:prstGeom prst="cloudCallout">
            <a:avLst>
              <a:gd name="adj1" fmla="val -22641"/>
              <a:gd name="adj2" fmla="val -99129"/>
            </a:avLst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因此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3697776" y="2561798"/>
            <a:ext cx="1512168" cy="432048"/>
          </a:xfrm>
          <a:prstGeom prst="cloudCallout">
            <a:avLst>
              <a:gd name="adj1" fmla="val -17436"/>
              <a:gd name="adj2" fmla="val -94449"/>
            </a:avLst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填塞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056787" y="1793732"/>
            <a:ext cx="201622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 animBg="1"/>
      <p:bldP spid="12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624" y="1122759"/>
            <a:ext cx="595227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女娃去东海游玩时，被淹死了。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442"/>
            <a:ext cx="128587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074" y="2139700"/>
            <a:ext cx="11811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806068" y="3037402"/>
            <a:ext cx="6073165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她失去了年轻的生命，很愤怒。不想让大海再夺去其他人的生命。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91890" y="404008"/>
            <a:ext cx="1705077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  因</a:t>
            </a:r>
            <a:endParaRPr lang="zh-CN" altLang="en-US" sz="3200" b="1" kern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att.kidblog.cn/xm/201312/9/1696488_1386597898s4sV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5"/>
          <a:stretch>
            <a:fillRect/>
          </a:stretch>
        </p:blipFill>
        <p:spPr bwMode="auto">
          <a:xfrm>
            <a:off x="27136" y="411510"/>
            <a:ext cx="9116864" cy="450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3851920" y="3363838"/>
            <a:ext cx="2514081" cy="1421865"/>
          </a:xfrm>
          <a:prstGeom prst="cloudCallout">
            <a:avLst>
              <a:gd name="adj1" fmla="val 79668"/>
              <a:gd name="adj2" fmla="val -2508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你夺走我的生命，太可恶了！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云形标注 3"/>
          <p:cNvSpPr/>
          <p:nvPr/>
        </p:nvSpPr>
        <p:spPr>
          <a:xfrm>
            <a:off x="3203848" y="915566"/>
            <a:ext cx="2016224" cy="917809"/>
          </a:xfrm>
          <a:prstGeom prst="cloudCallout">
            <a:avLst>
              <a:gd name="adj1" fmla="val -107982"/>
              <a:gd name="adj2" fmla="val 16284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我要把你填平。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2803907" y="542085"/>
            <a:ext cx="1705077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 过</a:t>
            </a:r>
            <a:endParaRPr lang="zh-CN" altLang="en-US" sz="3200" b="1" kern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91680" y="1485139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常衔西山之木石，以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堙于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东海。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542085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品析句子</a:t>
            </a:r>
            <a:endParaRPr lang="zh-CN" altLang="en-US" sz="36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691680" y="1485139"/>
            <a:ext cx="576064" cy="6463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83568" y="2427734"/>
            <a:ext cx="2592288" cy="7816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经常。说明精卫坚持不懈。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067944" y="1485139"/>
            <a:ext cx="936104" cy="6463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825528" y="2427734"/>
            <a:ext cx="1826592" cy="7816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填海的工具很小。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804248" y="1485139"/>
            <a:ext cx="1080120" cy="646331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431012" y="2427734"/>
            <a:ext cx="1826592" cy="7816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浩瀚无边。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流程图: 可选过程 13"/>
          <p:cNvSpPr/>
          <p:nvPr/>
        </p:nvSpPr>
        <p:spPr>
          <a:xfrm>
            <a:off x="5256076" y="1360386"/>
            <a:ext cx="3096344" cy="2664296"/>
          </a:xfrm>
          <a:prstGeom prst="flowChartAlternate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用东海的浩瀚与精卫的渺小形成对比，突出了精卫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勇敢、坚定、持之以恒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的精神。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Picture 2" descr="http://www.da-quan.net/uppic/http%3A%2F%2Fcdn103.img.lizhi.fm%2Faudio_cover%2F2016%2F08%2F11%2F30590996928063751_320x320.jpg.jpg"/>
          <p:cNvPicPr>
            <a:picLocks noChangeAspect="1" noChangeArrowheads="1"/>
          </p:cNvPicPr>
          <p:nvPr/>
        </p:nvPicPr>
        <p:blipFill>
          <a:blip r:embed="rId1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" y="459105"/>
            <a:ext cx="4723130" cy="446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59832" y="1113719"/>
            <a:ext cx="55446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/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齐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第二句话，看到精卫不顾一切地填海。此时此刻你想到哪些词语？</a:t>
            </a:r>
            <a:endParaRPr lang="zh-CN" altLang="en-US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lum contrast="6000"/>
          </a:blip>
          <a:stretch>
            <a:fillRect/>
          </a:stretch>
        </p:blipFill>
        <p:spPr>
          <a:xfrm>
            <a:off x="467544" y="1113719"/>
            <a:ext cx="2322259" cy="3096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3203848" y="2787774"/>
            <a:ext cx="51845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</a:rPr>
              <a:t>锲而不舍、不惧困难、</a:t>
            </a:r>
            <a:r>
              <a:rPr lang="zh-CN" altLang="en-US" sz="2800" dirty="0">
                <a:solidFill>
                  <a:srgbClr val="FF0000"/>
                </a:solidFill>
              </a:rPr>
              <a:t>坚持不懈、</a:t>
            </a:r>
            <a:r>
              <a:rPr lang="zh-CN" altLang="en-US" sz="2800" dirty="0" smtClean="0">
                <a:solidFill>
                  <a:srgbClr val="FF0000"/>
                </a:solidFill>
              </a:rPr>
              <a:t>矢志不渝</a:t>
            </a:r>
            <a:r>
              <a:rPr lang="zh-CN" altLang="en-US" sz="2800" dirty="0">
                <a:solidFill>
                  <a:srgbClr val="FF0000"/>
                </a:solidFill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</a:rPr>
              <a:t>百折不挠、勇往直前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799" y="2781888"/>
            <a:ext cx="973527" cy="169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1115616" y="77155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/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想一想，人们通常会在什么情况下赞扬精卫填海的精神呢？和同学交流。</a:t>
            </a:r>
            <a:endParaRPr lang="zh-CN" altLang="en-US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15766"/>
            <a:ext cx="10763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云形标注 3"/>
          <p:cNvSpPr/>
          <p:nvPr/>
        </p:nvSpPr>
        <p:spPr>
          <a:xfrm>
            <a:off x="2051720" y="1802674"/>
            <a:ext cx="2880320" cy="1826183"/>
          </a:xfrm>
          <a:prstGeom prst="cloudCallout">
            <a:avLst>
              <a:gd name="adj1" fmla="val -70957"/>
              <a:gd name="adj2" fmla="val 1866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一个人对待一件事坚持不懈，不放弃的时候。</a:t>
            </a:r>
            <a:endParaRPr lang="zh-CN" altLang="en-US" sz="2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5178896" y="2211710"/>
            <a:ext cx="2772308" cy="1970199"/>
          </a:xfrm>
          <a:prstGeom prst="cloudCallout">
            <a:avLst>
              <a:gd name="adj1" fmla="val 56560"/>
              <a:gd name="adj2" fmla="val 685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一件事情很难办成，却依然坚持去办的情况下。</a:t>
            </a:r>
            <a:endParaRPr lang="zh-CN" altLang="en-US" sz="2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65050" y="132554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三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  <p:bldP spid="5" grpId="0" bldLvl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245875"/>
            <a:ext cx="7344817" cy="2838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矩形 15"/>
          <p:cNvSpPr/>
          <p:nvPr/>
        </p:nvSpPr>
        <p:spPr>
          <a:xfrm>
            <a:off x="1331640" y="1563638"/>
            <a:ext cx="6280221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/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背诵这篇课文，需要在理解的基础上，熟读成诵。课文共有两句，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第一句告诉我们炎帝的女儿的名字叫女娃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第二句告诉我们精卫填海的原因和经过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。特别是“衔木石”语速放缓，声音低沉，感受精卫填海的艰辛。</a:t>
            </a:r>
            <a:endParaRPr lang="zh-CN" altLang="en-US" sz="2400" b="1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7" y="433316"/>
            <a:ext cx="850943" cy="697101"/>
          </a:xfrm>
          <a:prstGeom prst="rect">
            <a:avLst/>
          </a:prstGeom>
        </p:spPr>
      </p:pic>
      <p:sp>
        <p:nvSpPr>
          <p:cNvPr id="18" name="文本框 10"/>
          <p:cNvSpPr txBox="1"/>
          <p:nvPr/>
        </p:nvSpPr>
        <p:spPr>
          <a:xfrm>
            <a:off x="1399878" y="614680"/>
            <a:ext cx="35788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课后第一题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01" y="1394163"/>
            <a:ext cx="1224136" cy="1754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4490" y="1582420"/>
            <a:ext cx="6841490" cy="10534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结合下面的视频，用自己的话讲一讲精卫填海的故事。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32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</a:t>
            </a:r>
            <a:r>
              <a:rPr lang="zh-CN" altLang="en-US" sz="32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第二题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photocdn.sohu.com/20150504/mp13548103_1430717365259_2.jpeg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699542"/>
            <a:ext cx="499255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圆角矩形 7"/>
          <p:cNvSpPr/>
          <p:nvPr/>
        </p:nvSpPr>
        <p:spPr>
          <a:xfrm>
            <a:off x="5868144" y="1779662"/>
            <a:ext cx="2376264" cy="1584176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点击图片</a:t>
            </a:r>
            <a:endParaRPr lang="en-US" altLang="zh-CN" sz="2800" dirty="0" smtClean="0"/>
          </a:p>
          <a:p>
            <a:pPr algn="ctr"/>
            <a:r>
              <a:rPr lang="zh-CN" altLang="en-US" sz="2800" dirty="0" smtClean="0"/>
              <a:t>观看视频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1520" y="709553"/>
            <a:ext cx="59046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炎帝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有一个女儿，名字叫女娃。女娃聪明伶俐，性格开朗活泼，炎帝十分喜欢她。 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有一天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，女娃驾着一条小船到东海去游玩。忽然刮起了大风，浪花像小山一样向女娃的小船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扑过来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，小船立刻被打翻了。可怜的小女娃掉进大海，被海水淹死了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2" name="Picture 2" descr="http://p3.so.qhimgs1.com/sdr/400__/t01ae7bd80f5f73fb33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63638"/>
            <a:ext cx="278430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8312" y="1206708"/>
            <a:ext cx="5113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女娃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非常痛恨东海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吞没了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她的生命，同时，她又怕别人和她一样被大海吞没，于是她的魂灵就变成了一只小鸟，化名叫精卫，精卫发誓：一定要填平东海。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46" name="Picture 2" descr="http://p0.qhimgs4.com/t017e488cec4b161dc9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0" b="10111"/>
          <a:stretch>
            <a:fillRect/>
          </a:stretch>
        </p:blipFill>
        <p:spPr bwMode="auto">
          <a:xfrm>
            <a:off x="5408799" y="1238830"/>
            <a:ext cx="3610646" cy="275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76056" y="1082204"/>
            <a:ext cx="381591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于是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精卫鸟每天飞到西山去衔一根小树枝或一颗小石子投到东海里面。无论是寒冬还是酷署，从不休息，一直到今天，她还在做着这种工作。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0" name="Picture 2" descr="http://photocdn.sohu.com/20150504/mp13548103_1430717365259_2.jpe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4"/>
          <a:stretch>
            <a:fillRect/>
          </a:stretch>
        </p:blipFill>
        <p:spPr bwMode="auto">
          <a:xfrm>
            <a:off x="233760" y="1320124"/>
            <a:ext cx="4572000" cy="287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9915" y="1347470"/>
            <a:ext cx="808609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如果暑假你来到海边游玩，在安全方面应该注意些什么，以减少溺水等事件发生呢？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7544" y="542085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小组合作来讨论</a:t>
            </a:r>
            <a:endParaRPr lang="zh-CN" altLang="en-US" sz="36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http://5b0988e595225.cdn.sohucs.com/images/20180808/55994ab8bb93411e827a383e1ce9dde3.gif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04248" y="2329899"/>
            <a:ext cx="2024599" cy="251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755576" y="2499742"/>
            <a:ext cx="576064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游泳时间不要过长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海水的温度是比气温低的，长时间的游泳会使得体内温度散失过多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，导致溺水的发生。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0200" y="2176482"/>
            <a:ext cx="46811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不要在非游泳区游泳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2887623"/>
            <a:ext cx="51125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非游泳区水域中水情复杂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常常有暗礁、水草、淤泥和漩流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稍有大意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就可能发生意外。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7584" y="527387"/>
            <a:ext cx="74168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阴雨天气不要游泳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阴雨天气空气温度不高，加上由于水温较低，去海边游泳可能会出现抽筋的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情况。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4" name="Picture 2" descr="http://pic80.huitu.com/res/20160501/851091_20160501103607542400_1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" t="5992" b="5755"/>
          <a:stretch>
            <a:fillRect/>
          </a:stretch>
        </p:blipFill>
        <p:spPr bwMode="auto">
          <a:xfrm>
            <a:off x="5780980" y="1973937"/>
            <a:ext cx="3303055" cy="213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7330" y="1299845"/>
            <a:ext cx="7462520" cy="1360805"/>
          </a:xfrm>
          <a:prstGeom prst="rect">
            <a:avLst/>
          </a:prstGeom>
          <a:solidFill>
            <a:schemeClr val="bg2">
              <a:lumMod val="75000"/>
              <a:alpha val="38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通过今天的学习，我们看到了一个勇敢的、坚定的、顽强的、不畏艰险的精卫。想一想具有精卫填海精神的人还有哪些？</a:t>
            </a:r>
            <a:endParaRPr lang="zh-CN" altLang="en-US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1" y="1212553"/>
            <a:ext cx="1224136" cy="175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09221" y="1513135"/>
            <a:ext cx="2912830" cy="23762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夸父追日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愚公移山 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孙敬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悬梁</a:t>
            </a:r>
            <a:endParaRPr lang="en-US" altLang="zh-CN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苏秦刺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股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9308" y="2702654"/>
            <a:ext cx="1830512" cy="1240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778" y="2593361"/>
            <a:ext cx="2016224" cy="12960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307" y="1076076"/>
            <a:ext cx="2035113" cy="1298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469" y="1129109"/>
            <a:ext cx="2304256" cy="1295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821"/>
            <a:chOff x="192083" y="479078"/>
            <a:chExt cx="2742982" cy="456338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496740" y="1944593"/>
            <a:ext cx="4477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精卫填海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2115415" y="1968797"/>
            <a:ext cx="214314" cy="1428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358056" y="185641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名字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8055" y="250367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原因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58056" y="306888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经过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84193" y="1823814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n-ea"/>
              </a:rPr>
              <a:t>女   娃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25321" y="2267507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百折不挠</a:t>
            </a:r>
            <a:endParaRPr lang="en-US" altLang="zh-CN" sz="24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矢志不渝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72705" y="249891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溺而不返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85940" y="307707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衔木石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6" name="左大括号 15"/>
          <p:cNvSpPr/>
          <p:nvPr/>
        </p:nvSpPr>
        <p:spPr>
          <a:xfrm flipH="1">
            <a:off x="5213350" y="1944370"/>
            <a:ext cx="228600" cy="145415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ldLvl="0" animBg="1"/>
      <p:bldP spid="13" grpId="0"/>
      <p:bldP spid="14" grpId="0"/>
      <p:bldP spid="15" grpId="0"/>
      <p:bldP spid="20" grpId="0"/>
      <p:bldP spid="24" grpId="0"/>
      <p:bldP spid="27" grpId="0"/>
      <p:bldP spid="28" grpId="0"/>
      <p:bldP spid="16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517985"/>
            <a:ext cx="7969462" cy="2468880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本文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描写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了（     ）的小女儿因为游玩时（       ），化为精卫鸟衔来（          ）填海，表现了精卫（                     </a:t>
            </a:r>
            <a:endParaRPr lang="en-US" altLang="zh-CN" sz="3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）的精神。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30239" y="365630"/>
            <a:ext cx="2553592" cy="586482"/>
            <a:chOff x="247340" y="403567"/>
            <a:chExt cx="2413844" cy="495472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340" y="403567"/>
              <a:ext cx="366860" cy="45633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3428990" y="1635646"/>
            <a:ext cx="95731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炎帝</a:t>
            </a:r>
            <a:endParaRPr lang="zh-CN" altLang="en-US" sz="3000" dirty="0"/>
          </a:p>
        </p:txBody>
      </p:sp>
      <p:sp>
        <p:nvSpPr>
          <p:cNvPr id="7" name="矩形 6"/>
          <p:cNvSpPr/>
          <p:nvPr/>
        </p:nvSpPr>
        <p:spPr>
          <a:xfrm>
            <a:off x="854818" y="2283718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溺水而亡</a:t>
            </a:r>
            <a:endParaRPr lang="zh-CN" altLang="en-US" sz="3000" dirty="0"/>
          </a:p>
        </p:txBody>
      </p:sp>
      <p:sp>
        <p:nvSpPr>
          <p:cNvPr id="8" name="矩形 7"/>
          <p:cNvSpPr/>
          <p:nvPr/>
        </p:nvSpPr>
        <p:spPr>
          <a:xfrm>
            <a:off x="6156176" y="2283718"/>
            <a:ext cx="21162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树枝和石子</a:t>
            </a:r>
            <a:endParaRPr lang="zh-CN" altLang="en-US" sz="3000" dirty="0"/>
          </a:p>
        </p:txBody>
      </p:sp>
      <p:sp>
        <p:nvSpPr>
          <p:cNvPr id="9" name="矩形 8"/>
          <p:cNvSpPr/>
          <p:nvPr/>
        </p:nvSpPr>
        <p:spPr>
          <a:xfrm>
            <a:off x="4150747" y="2837041"/>
            <a:ext cx="404790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坚持不懈、矢志不渝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4881" y="3391138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宁死不屈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/>
      <p:bldP spid="7" grpId="0"/>
      <p:bldP spid="8" grpId="0"/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3198262" y="1635646"/>
            <a:ext cx="5760640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7700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逮至尧之时，十日并出。 焦禾稼，杀草木，而民无所食。 猰貐（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yà yǔ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）、凿齿、九婴、大风、封豨（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xī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）、修蛇皆为民害。 尧乃使羿诛凿齿于畴华之野，杀九婴于凶水之上，缴大风于青邱之泽，上射十日，而下杀猰貐，断修蛇于洞庭，擒封豨于桑林。 万民皆喜，置尧以为天子。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淮南子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本经训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059832" y="1008497"/>
            <a:ext cx="1584176" cy="432048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</a:rPr>
              <a:t>后羿射日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" y="1882140"/>
            <a:ext cx="2925445" cy="2553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75656" y="1851670"/>
            <a:ext cx="2376264" cy="265457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黄帝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炎帝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蚩尤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大禹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193535"/>
            <a:ext cx="47692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+mn-ea"/>
              </a:rPr>
              <a:t>一、精卫是（      ）的女儿。</a:t>
            </a:r>
            <a:endParaRPr lang="zh-CN" altLang="en-US" sz="2800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9832" y="1162757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2643758"/>
            <a:ext cx="1716981" cy="13975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7534"/>
            <a:ext cx="7776864" cy="11760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+mn-ea"/>
              </a:rPr>
              <a:t>二、女娃是在（    ）游玩时</a:t>
            </a:r>
            <a:r>
              <a:rPr lang="zh-CN" altLang="en-US" sz="2400" dirty="0">
                <a:latin typeface="+mn-ea"/>
              </a:rPr>
              <a:t>被淹死</a:t>
            </a:r>
            <a:r>
              <a:rPr lang="zh-CN" altLang="en-US" sz="2400" dirty="0" smtClean="0">
                <a:latin typeface="+mn-ea"/>
              </a:rPr>
              <a:t>的，然后化为精卫衔（   ）填海。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7784" y="727562"/>
            <a:ext cx="439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endParaRPr lang="en-US" altLang="zh-CN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9632" y="1904807"/>
            <a:ext cx="62646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西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海         树枝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东海         树枝和石子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南海         泥土和石子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北海         泥土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240964" y="1715527"/>
            <a:ext cx="4572000" cy="25019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百折不挠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有仇必报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坚持不懈</a:t>
            </a:r>
            <a:endParaRPr lang="en-US" altLang="zh-CN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注意安全</a:t>
            </a:r>
            <a:endParaRPr lang="zh-CN" altLang="en-US" sz="2800" b="1" dirty="0" smtClea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7291" y="915566"/>
            <a:ext cx="7378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微软雅黑" panose="020B0503020204020204" charset="-122"/>
              </a:rPr>
              <a:t>三、精卫填海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charset="-122"/>
              </a:rPr>
              <a:t>表现了精卫（        ）的精神。（多选）</a:t>
            </a:r>
            <a:endParaRPr lang="zh-CN" altLang="en-US" sz="2400" dirty="0">
              <a:solidFill>
                <a:prstClr val="black"/>
              </a:solidFill>
              <a:latin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76762" y="978869"/>
            <a:ext cx="401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charset="-122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78012" y="978869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微软雅黑" panose="020B0503020204020204" charset="-122"/>
              </a:rPr>
              <a:t>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37935" y="399161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2743</Words>
  <Application>WPS 演示</Application>
  <PresentationFormat>全屏显示(16:9)</PresentationFormat>
  <Paragraphs>399</Paragraphs>
  <Slides>43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65" baseType="lpstr">
      <vt:lpstr>Arial</vt:lpstr>
      <vt:lpstr>方正书宋_GBK</vt:lpstr>
      <vt:lpstr>Wingdings</vt:lpstr>
      <vt:lpstr>黑体</vt:lpstr>
      <vt:lpstr>楷体</vt:lpstr>
      <vt:lpstr>汉语拼音</vt:lpstr>
      <vt:lpstr>宋体</vt:lpstr>
      <vt:lpstr>幼圆</vt:lpstr>
      <vt:lpstr>Calibri</vt:lpstr>
      <vt:lpstr>微软雅黑</vt:lpstr>
      <vt:lpstr>楷体-简</vt:lpstr>
      <vt:lpstr>行楷-简</vt:lpstr>
      <vt:lpstr>汉仪旗黑KW</vt:lpstr>
      <vt:lpstr>Times New Roman</vt:lpstr>
      <vt:lpstr>宋体</vt:lpstr>
      <vt:lpstr>Arial Unicode MS</vt:lpstr>
      <vt:lpstr>汉仪中黑KW</vt:lpstr>
      <vt:lpstr>Helvetica Neue</vt:lpstr>
      <vt:lpstr>汉仪书宋二KW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163</cp:revision>
  <dcterms:created xsi:type="dcterms:W3CDTF">2019-07-04T09:47:30Z</dcterms:created>
  <dcterms:modified xsi:type="dcterms:W3CDTF">2019-07-04T09:47:30Z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