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8"/>
  </p:notesMasterIdLst>
  <p:handoutMasterIdLst>
    <p:handoutMasterId r:id="rId61"/>
  </p:handoutMasterIdLst>
  <p:sldIdLst>
    <p:sldId id="1089" r:id="rId3"/>
    <p:sldId id="1090" r:id="rId4"/>
    <p:sldId id="1091" r:id="rId5"/>
    <p:sldId id="1092" r:id="rId6"/>
    <p:sldId id="1233" r:id="rId7"/>
    <p:sldId id="1096" r:id="rId9"/>
    <p:sldId id="1097" r:id="rId10"/>
    <p:sldId id="1098" r:id="rId11"/>
    <p:sldId id="1099" r:id="rId12"/>
    <p:sldId id="1100" r:id="rId13"/>
    <p:sldId id="1156" r:id="rId14"/>
    <p:sldId id="1102" r:id="rId15"/>
    <p:sldId id="1103" r:id="rId16"/>
    <p:sldId id="1150" r:id="rId17"/>
    <p:sldId id="1106" r:id="rId18"/>
    <p:sldId id="1228" r:id="rId19"/>
    <p:sldId id="1222" r:id="rId20"/>
    <p:sldId id="1234" r:id="rId21"/>
    <p:sldId id="1238" r:id="rId22"/>
    <p:sldId id="1239" r:id="rId23"/>
    <p:sldId id="1243" r:id="rId24"/>
    <p:sldId id="1112" r:id="rId25"/>
    <p:sldId id="1223" r:id="rId26"/>
    <p:sldId id="1219" r:id="rId27"/>
    <p:sldId id="1237" r:id="rId28"/>
    <p:sldId id="1231" r:id="rId29"/>
    <p:sldId id="1203" r:id="rId30"/>
    <p:sldId id="1217" r:id="rId31"/>
    <p:sldId id="1146" r:id="rId32"/>
    <p:sldId id="1230" r:id="rId33"/>
    <p:sldId id="1241" r:id="rId34"/>
    <p:sldId id="1244" r:id="rId35"/>
    <p:sldId id="1215" r:id="rId36"/>
    <p:sldId id="1245" r:id="rId37"/>
    <p:sldId id="1143" r:id="rId38"/>
    <p:sldId id="1287" r:id="rId39"/>
    <p:sldId id="1207" r:id="rId40"/>
    <p:sldId id="1142" r:id="rId41"/>
    <p:sldId id="1147" r:id="rId42"/>
    <p:sldId id="1153" r:id="rId43"/>
    <p:sldId id="1289" r:id="rId44"/>
    <p:sldId id="1218" r:id="rId45"/>
    <p:sldId id="1236" r:id="rId46"/>
    <p:sldId id="1214" r:id="rId47"/>
    <p:sldId id="1144" r:id="rId48"/>
    <p:sldId id="1242" r:id="rId49"/>
    <p:sldId id="1155" r:id="rId50"/>
    <p:sldId id="1213" r:id="rId51"/>
    <p:sldId id="1286" r:id="rId52"/>
    <p:sldId id="1288" r:id="rId53"/>
    <p:sldId id="1132" r:id="rId54"/>
    <p:sldId id="1133" r:id="rId55"/>
    <p:sldId id="1135" r:id="rId56"/>
    <p:sldId id="1201" r:id="rId57"/>
    <p:sldId id="1227" r:id="rId58"/>
    <p:sldId id="1240" r:id="rId59"/>
    <p:sldId id="1154" r:id="rId60"/>
  </p:sldIdLst>
  <p:sldSz cx="9144000" cy="5143500" type="screen16x9"/>
  <p:notesSz cx="6858000" cy="9144000"/>
  <p:embeddedFontLst>
    <p:embeddedFont>
      <p:font typeface="楷体" pitchFamily="49" charset="-122"/>
      <p:regular r:id="rId66"/>
    </p:embeddedFont>
    <p:embeddedFont>
      <p:font typeface="微软雅黑" pitchFamily="34" charset="-122"/>
      <p:regular r:id="rId67"/>
      <p:bold r:id="rId68"/>
    </p:embeddedFont>
    <p:embeddedFont>
      <p:font typeface="黑体" charset="-122"/>
      <p:regular r:id="rId69"/>
    </p:embeddedFont>
    <p:embeddedFont>
      <p:font typeface="汉语拼音" pitchFamily="34" charset="0"/>
      <p:regular r:id="rId70"/>
    </p:embeddedFont>
    <p:embeddedFont>
      <p:font typeface="幼圆" pitchFamily="49" charset="-122"/>
      <p:regular r:id="rId71"/>
    </p:embeddedFont>
    <p:embeddedFont>
      <p:font typeface="华文楷体" pitchFamily="2" charset="-122"/>
      <p:regular r:id="rId72"/>
    </p:embeddedFont>
    <p:embeddedFont>
      <p:font typeface="Calibri" pitchFamily="34" charset="0"/>
      <p:regular r:id="rId73"/>
      <p:bold r:id="rId74"/>
      <p:italic r:id="rId75"/>
      <p:boldItalic r:id="rId76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F0000"/>
    <a:srgbClr val="A38302"/>
    <a:srgbClr val="0066FF"/>
    <a:srgbClr val="FEFCDE"/>
    <a:srgbClr val="00B050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5" autoAdjust="0"/>
    <p:restoredTop sz="93824" autoAdjust="0"/>
  </p:normalViewPr>
  <p:slideViewPr>
    <p:cSldViewPr>
      <p:cViewPr varScale="1">
        <p:scale>
          <a:sx n="142" d="100"/>
          <a:sy n="142" d="100"/>
        </p:scale>
        <p:origin x="-768" y="-102"/>
      </p:cViewPr>
      <p:guideLst>
        <p:guide orient="horz" pos="3162"/>
        <p:guide pos="2517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202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6" Type="http://schemas.openxmlformats.org/officeDocument/2006/relationships/font" Target="fonts/font11.fntdata"/><Relationship Id="rId75" Type="http://schemas.openxmlformats.org/officeDocument/2006/relationships/font" Target="fonts/font10.fntdata"/><Relationship Id="rId74" Type="http://schemas.openxmlformats.org/officeDocument/2006/relationships/font" Target="fonts/font9.fntdata"/><Relationship Id="rId73" Type="http://schemas.openxmlformats.org/officeDocument/2006/relationships/font" Target="fonts/font8.fntdata"/><Relationship Id="rId72" Type="http://schemas.openxmlformats.org/officeDocument/2006/relationships/font" Target="fonts/font7.fntdata"/><Relationship Id="rId71" Type="http://schemas.openxmlformats.org/officeDocument/2006/relationships/font" Target="fonts/font6.fntdata"/><Relationship Id="rId70" Type="http://schemas.openxmlformats.org/officeDocument/2006/relationships/font" Target="fonts/font5.fntdata"/><Relationship Id="rId7" Type="http://schemas.openxmlformats.org/officeDocument/2006/relationships/slide" Target="slides/slide5.xml"/><Relationship Id="rId69" Type="http://schemas.openxmlformats.org/officeDocument/2006/relationships/font" Target="fonts/font4.fntdata"/><Relationship Id="rId68" Type="http://schemas.openxmlformats.org/officeDocument/2006/relationships/font" Target="fonts/font3.fntdata"/><Relationship Id="rId67" Type="http://schemas.openxmlformats.org/officeDocument/2006/relationships/font" Target="fonts/font2.fntdata"/><Relationship Id="rId66" Type="http://schemas.openxmlformats.org/officeDocument/2006/relationships/font" Target="fonts/font1.fntdata"/><Relationship Id="rId65" Type="http://schemas.openxmlformats.org/officeDocument/2006/relationships/commentAuthors" Target="commentAuthors.xml"/><Relationship Id="rId64" Type="http://schemas.openxmlformats.org/officeDocument/2006/relationships/tableStyles" Target="tableStyles.xml"/><Relationship Id="rId63" Type="http://schemas.openxmlformats.org/officeDocument/2006/relationships/viewProps" Target="viewProps.xml"/><Relationship Id="rId62" Type="http://schemas.openxmlformats.org/officeDocument/2006/relationships/presProps" Target="presProps.xml"/><Relationship Id="rId61" Type="http://schemas.openxmlformats.org/officeDocument/2006/relationships/handoutMaster" Target="handoutMasters/handoutMaster1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image" Target="../media/image1.jpeg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82705" y="7758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10  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爬山虎的脚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1.jpg"/>
          <p:cNvPicPr>
            <a:picLocks noChangeAspect="1"/>
          </p:cNvPicPr>
          <p:nvPr userDrawn="1"/>
        </p:nvPicPr>
        <p:blipFill>
          <a:blip r:embed="rId26" cstate="print"/>
          <a:stretch>
            <a:fillRect/>
          </a:stretch>
        </p:blipFill>
        <p:spPr>
          <a:xfrm>
            <a:off x="0" y="4302252"/>
            <a:ext cx="9144000" cy="8412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slide" Target="slide21.xml"/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hyperlink" Target="&#19971;&#24425;-&#35838;&#25991;&#26391;&#35835;-&#20154;&#22235;&#19978;-10.&#29228;&#23665;&#34382;&#30340;&#33050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hyperlink" Target="&#29983;&#23383;&#35270;&#39057;-&#20154;&#22235;&#19978;-10.&#29228;&#23665;&#34382;&#30340;&#33050;.mp4" TargetMode="Externa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hyperlink" Target="&#19971;&#24425;-&#23383;&#35789;&#21548;&#20889;-&#20154;&#22235;&#19978;-10.&#29228;&#23665;&#34382;&#30340;&#33050;.mp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6.jpeg"/><Relationship Id="rId2" Type="http://schemas.openxmlformats.org/officeDocument/2006/relationships/image" Target="../media/image48.jpeg"/><Relationship Id="rId1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2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7.jpeg"/><Relationship Id="rId1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5.jpeg"/><Relationship Id="rId1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5.jpeg"/><Relationship Id="rId1" Type="http://schemas.openxmlformats.org/officeDocument/2006/relationships/image" Target="../media/image6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6.png"/><Relationship Id="rId1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69.png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6463"/>
          <a:stretch>
            <a:fillRect/>
          </a:stretch>
        </p:blipFill>
        <p:spPr>
          <a:xfrm>
            <a:off x="-2540" y="-2540"/>
            <a:ext cx="9148445" cy="51415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5050" y="942975"/>
            <a:ext cx="7072630" cy="1986280"/>
          </a:xfrm>
          <a:prstGeom prst="rect">
            <a:avLst/>
          </a:prstGeom>
          <a:solidFill>
            <a:schemeClr val="bg1">
              <a:alpha val="92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爬山虎，是一种攀援植物，它不用像葡萄或葫芦等植物那样搭架子，也能往高处爬。这是什么原因呢？今天，我们一起学习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爬山虎的脚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，就能找到答案了。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1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0" y="267494"/>
            <a:ext cx="2357422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267494"/>
            <a:ext cx="2411760" cy="2791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defTabSz="914400"/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</a:t>
            </a:r>
            <a:r>
              <a:rPr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教版  语文  四年级  上册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5953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7"/>
            <a:ext cx="1595383" cy="39894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文本框 15">
            <a:hlinkClick r:id="rId3" action="ppaction://hlinksldjump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2" name="文本框 14">
            <a:hlinkClick r:id="rId4" action="ppaction://hlinksldjump"/>
          </p:cNvPr>
          <p:cNvSpPr txBox="1"/>
          <p:nvPr/>
        </p:nvSpPr>
        <p:spPr>
          <a:xfrm>
            <a:off x="7275010" y="4619912"/>
            <a:ext cx="1297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78275" y="1378585"/>
            <a:ext cx="47631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 </a:t>
            </a:r>
            <a:r>
              <a:rPr lang="zh-CN" altLang="en-US" sz="5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爬山虎的脚</a:t>
            </a:r>
            <a:endParaRPr lang="zh-CN" altLang="en-US" sz="5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763905" y="1164590"/>
            <a:ext cx="4993640" cy="3215005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ts val="3200"/>
              </a:lnSpc>
              <a:spcBef>
                <a:spcPct val="0"/>
              </a:spcBef>
            </a:pPr>
            <a:r>
              <a:rPr kumimoji="0" lang="zh-CN" alt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叶圣陶</a:t>
            </a:r>
            <a:r>
              <a:rPr kumimoji="0" lang="zh-CN" altLang="zh-CN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：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  <a:p>
            <a:pPr lvl="0">
              <a:lnSpc>
                <a:spcPts val="3200"/>
              </a:lnSpc>
              <a:spcBef>
                <a:spcPct val="0"/>
              </a:spcBef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原名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叶绍钧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，字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秉臣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、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圣陶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，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1894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年生于江苏苏州，现代作家、教育家、文学出版家和社会活动家，有“优秀的语言艺术家”之称。代表作品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隔膜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线下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脚步集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西川集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稻草人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等。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49" y="53622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sp>
        <p:nvSpPr>
          <p:cNvPr id="8" name="文本框 11"/>
          <p:cNvSpPr txBox="1"/>
          <p:nvPr/>
        </p:nvSpPr>
        <p:spPr>
          <a:xfrm>
            <a:off x="172162" y="52549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Administrator\桌面\ca1349540923dd5423e0b862d209b3de9c82482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071552"/>
            <a:ext cx="2428892" cy="307183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1142990"/>
            <a:ext cx="4786346" cy="31700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属多年生大型落叶木质藤本植物，其形态与野葡萄藤相似。爬山虎适应性强，性喜阴湿环境，但不怕强光，耐寒，耐旱，耐贫瘠，气候适应性广泛，在暖温带以南冬季也可以保持半常绿或常绿状态。</a:t>
            </a:r>
            <a:endParaRPr lang="zh-CN" altLang="en-US" sz="24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2910" y="571486"/>
            <a:ext cx="1285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C:\Documents and Settings\Administrator\桌面\u=80056503,2730998904&amp;fm=27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572132" y="1285866"/>
            <a:ext cx="3357586" cy="285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" name="TextBox 11"/>
          <p:cNvSpPr txBox="1"/>
          <p:nvPr/>
        </p:nvSpPr>
        <p:spPr>
          <a:xfrm>
            <a:off x="2138728" y="3442443"/>
            <a:ext cx="667507" cy="6232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蜗</a:t>
            </a:r>
            <a:endParaRPr kumimoji="1"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5500694" y="2071684"/>
            <a:ext cx="66140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柄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341573" y="3376603"/>
            <a:ext cx="735007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曲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6741360" y="3500761"/>
            <a:ext cx="578207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萎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041608" y="1586856"/>
            <a:ext cx="1244639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8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jūn</a:t>
            </a:r>
            <a:endParaRPr lang="zh-CN" altLang="en-US" sz="28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375148" y="1615028"/>
            <a:ext cx="133999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8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bǐng</a:t>
            </a:r>
            <a:endParaRPr lang="zh-CN" altLang="en-US" sz="28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38728" y="3013815"/>
            <a:ext cx="85736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8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wō</a:t>
            </a:r>
            <a:endParaRPr lang="zh-CN" altLang="en-US" sz="28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83906" y="2928940"/>
            <a:ext cx="11788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8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qū</a:t>
            </a:r>
            <a:endParaRPr lang="zh-CN" altLang="en-US" sz="28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55608" y="3000378"/>
            <a:ext cx="142876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8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28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sz="28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wěi</a:t>
            </a:r>
            <a:endParaRPr lang="zh-CN" altLang="en-US" sz="28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071802" y="2071684"/>
            <a:ext cx="642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均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43306" y="2071684"/>
            <a:ext cx="85725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匀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57752" y="2071684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叶</a:t>
            </a:r>
            <a:endParaRPr lang="zh-CN" altLang="en-US" sz="36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710232" y="3442443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500"/>
              </a:lnSpc>
            </a:pPr>
            <a:r>
              <a:rPr kumimoji="1"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牛</a:t>
            </a:r>
            <a:endParaRPr kumimoji="1" lang="zh-CN" altLang="en-US" sz="36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70069" y="3376603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弯</a:t>
            </a:r>
            <a:endParaRPr lang="zh-CN" altLang="en-US" sz="36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69856" y="3429006"/>
            <a:ext cx="647934" cy="656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800"/>
              </a:lnSpc>
            </a:pPr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枯</a:t>
            </a:r>
            <a:endParaRPr lang="zh-CN" altLang="en-US" sz="36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42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1526613" y="1571618"/>
            <a:ext cx="608489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操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2822757" y="1571618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4118901" y="1571618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嫩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5343037" y="1571618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舒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6567173" y="1571618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2" name="文本框 64"/>
          <p:cNvSpPr txBox="1"/>
          <p:nvPr/>
        </p:nvSpPr>
        <p:spPr>
          <a:xfrm>
            <a:off x="7791309" y="1571618"/>
            <a:ext cx="834658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均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4" name="文本框 64"/>
          <p:cNvSpPr txBox="1"/>
          <p:nvPr/>
        </p:nvSpPr>
        <p:spPr>
          <a:xfrm>
            <a:off x="1553271" y="3214122"/>
            <a:ext cx="908744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隙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6" name="文本框 64"/>
          <p:cNvSpPr txBox="1"/>
          <p:nvPr/>
        </p:nvSpPr>
        <p:spPr>
          <a:xfrm>
            <a:off x="2921423" y="3214866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茎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8" name="文本框 64"/>
          <p:cNvSpPr txBox="1"/>
          <p:nvPr/>
        </p:nvSpPr>
        <p:spPr>
          <a:xfrm>
            <a:off x="4081531" y="3209562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柄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0" name="文本框 64"/>
          <p:cNvSpPr txBox="1"/>
          <p:nvPr/>
        </p:nvSpPr>
        <p:spPr>
          <a:xfrm>
            <a:off x="5386411" y="3239425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萎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2" name="文本框 64"/>
          <p:cNvSpPr txBox="1"/>
          <p:nvPr/>
        </p:nvSpPr>
        <p:spPr>
          <a:xfrm>
            <a:off x="6665839" y="3214866"/>
            <a:ext cx="85429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瞧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7791309" y="1571618"/>
            <a:ext cx="1029163" cy="1085656"/>
            <a:chOff x="2437" y="2032"/>
            <a:chExt cx="1244" cy="1264"/>
          </a:xfrm>
        </p:grpSpPr>
        <p:sp>
          <p:nvSpPr>
            <p:cNvPr id="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1581201" y="3209562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" name="组合 7"/>
          <p:cNvGrpSpPr/>
          <p:nvPr/>
        </p:nvGrpSpPr>
        <p:grpSpPr>
          <a:xfrm>
            <a:off x="2849415" y="3214122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" name="组合 7"/>
          <p:cNvGrpSpPr/>
          <p:nvPr/>
        </p:nvGrpSpPr>
        <p:grpSpPr>
          <a:xfrm>
            <a:off x="4073551" y="3214122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" name="组合 7"/>
          <p:cNvGrpSpPr/>
          <p:nvPr/>
        </p:nvGrpSpPr>
        <p:grpSpPr>
          <a:xfrm>
            <a:off x="5369695" y="3214122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" name="组合 7"/>
          <p:cNvGrpSpPr/>
          <p:nvPr/>
        </p:nvGrpSpPr>
        <p:grpSpPr>
          <a:xfrm>
            <a:off x="6593831" y="3214122"/>
            <a:ext cx="1029163" cy="1085656"/>
            <a:chOff x="2437" y="2032"/>
            <a:chExt cx="1244" cy="1264"/>
          </a:xfrm>
        </p:grpSpPr>
        <p:sp>
          <p:nvSpPr>
            <p:cNvPr id="8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6567173" y="1571618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" name="组合 7"/>
          <p:cNvGrpSpPr/>
          <p:nvPr/>
        </p:nvGrpSpPr>
        <p:grpSpPr>
          <a:xfrm>
            <a:off x="5340757" y="1564391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4046893" y="1566082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2822757" y="1566082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1554543" y="1564391"/>
            <a:ext cx="1029990" cy="1086515"/>
            <a:chOff x="2437" y="2032"/>
            <a:chExt cx="1245" cy="1265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97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7544" y="52355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8280" y="5561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" name="组合 7"/>
          <p:cNvGrpSpPr/>
          <p:nvPr/>
        </p:nvGrpSpPr>
        <p:grpSpPr>
          <a:xfrm>
            <a:off x="7791309" y="3214692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6" name="TextBox 65"/>
          <p:cNvSpPr txBox="1"/>
          <p:nvPr/>
        </p:nvSpPr>
        <p:spPr>
          <a:xfrm>
            <a:off x="7745959" y="3214122"/>
            <a:ext cx="1032655" cy="110799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固</a:t>
            </a:r>
            <a:endParaRPr kumimoji="0" lang="zh-CN" altLang="en-US" sz="6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746970" y="1078962"/>
            <a:ext cx="71438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cāo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4247300" y="1078962"/>
            <a:ext cx="85725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nèn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747059" y="2714626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qiáo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461176" y="2714626"/>
            <a:ext cx="85725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wěi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817837" y="2714626"/>
            <a:ext cx="64294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xì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154771" y="2714626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bǐng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002643" y="2714626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jīng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961416" y="1078962"/>
            <a:ext cx="92869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zhàn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890068" y="2714626"/>
            <a:ext cx="71438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gù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7962076" y="1078962"/>
            <a:ext cx="71438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jūn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6676191" y="1078962"/>
            <a:ext cx="1069767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shùn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5461746" y="1078962"/>
            <a:ext cx="785818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shū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3" name="文本框 64"/>
          <p:cNvSpPr txBox="1"/>
          <p:nvPr/>
        </p:nvSpPr>
        <p:spPr>
          <a:xfrm>
            <a:off x="323528" y="1573493"/>
            <a:ext cx="608489" cy="108394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虎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4" name="文本框 64"/>
          <p:cNvSpPr txBox="1"/>
          <p:nvPr/>
        </p:nvSpPr>
        <p:spPr>
          <a:xfrm>
            <a:off x="350186" y="3215997"/>
            <a:ext cx="908744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叠</a:t>
            </a:r>
            <a:endParaRPr lang="zh-CN" altLang="en-US" sz="6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5" name="组合 7"/>
          <p:cNvGrpSpPr/>
          <p:nvPr/>
        </p:nvGrpSpPr>
        <p:grpSpPr>
          <a:xfrm>
            <a:off x="378116" y="3211437"/>
            <a:ext cx="1029163" cy="1085656"/>
            <a:chOff x="2437" y="2032"/>
            <a:chExt cx="1244" cy="1264"/>
          </a:xfrm>
        </p:grpSpPr>
        <p:sp>
          <p:nvSpPr>
            <p:cNvPr id="11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9" name="组合 7"/>
          <p:cNvGrpSpPr/>
          <p:nvPr/>
        </p:nvGrpSpPr>
        <p:grpSpPr>
          <a:xfrm>
            <a:off x="351458" y="1566266"/>
            <a:ext cx="1029990" cy="1086515"/>
            <a:chOff x="2437" y="2032"/>
            <a:chExt cx="1245" cy="1265"/>
          </a:xfrm>
        </p:grpSpPr>
        <p:sp>
          <p:nvSpPr>
            <p:cNvPr id="1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1" name="直接连接符 4"/>
            <p:cNvCxnSpPr/>
            <p:nvPr/>
          </p:nvCxnSpPr>
          <p:spPr>
            <a:xfrm>
              <a:off x="2437" y="2697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23" name="矩形 122"/>
          <p:cNvSpPr/>
          <p:nvPr/>
        </p:nvSpPr>
        <p:spPr>
          <a:xfrm>
            <a:off x="543885" y="1080837"/>
            <a:ext cx="71438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hǔ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614752" y="2716501"/>
            <a:ext cx="642942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dié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12300" grpId="0"/>
      <p:bldP spid="12302" grpId="0"/>
      <p:bldP spid="12304" grpId="0"/>
      <p:bldP spid="12306" grpId="0"/>
      <p:bldP spid="12308" grpId="0"/>
      <p:bldP spid="12310" grpId="0"/>
      <p:bldP spid="12312" grpId="0"/>
      <p:bldP spid="66" grpId="0"/>
      <p:bldP spid="71" grpId="0"/>
      <p:bldP spid="71" grpId="2"/>
      <p:bldP spid="75" grpId="0"/>
      <p:bldP spid="75" grpId="2"/>
      <p:bldP spid="79" grpId="0"/>
      <p:bldP spid="79" grpId="2"/>
      <p:bldP spid="83" grpId="0"/>
      <p:bldP spid="83" grpId="2"/>
      <p:bldP spid="87" grpId="0"/>
      <p:bldP spid="87" grpId="2"/>
      <p:bldP spid="91" grpId="0"/>
      <p:bldP spid="91" grpId="2"/>
      <p:bldP spid="95" grpId="0"/>
      <p:bldP spid="95" grpId="2"/>
      <p:bldP spid="99" grpId="0"/>
      <p:bldP spid="99" grpId="2"/>
      <p:bldP spid="103" grpId="0"/>
      <p:bldP spid="103" grpId="2"/>
      <p:bldP spid="107" grpId="0"/>
      <p:bldP spid="107" grpId="2"/>
      <p:bldP spid="111" grpId="0"/>
      <p:bldP spid="111" grpId="2"/>
      <p:bldP spid="112" grpId="0"/>
      <p:bldP spid="112" grpId="2"/>
      <p:bldP spid="113" grpId="0"/>
      <p:bldP spid="114" grpId="0"/>
      <p:bldP spid="123" grpId="0"/>
      <p:bldP spid="123" grpId="1"/>
      <p:bldP spid="124" grpId="0"/>
      <p:bldP spid="12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490" y="1851671"/>
            <a:ext cx="2847260" cy="1363591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 flipV="1">
            <a:off x="6410578" y="2568330"/>
            <a:ext cx="1340792" cy="171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图片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218" y="1851670"/>
            <a:ext cx="2376264" cy="1363592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51671"/>
            <a:ext cx="3009824" cy="2434591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3465090" y="2211710"/>
            <a:ext cx="1957896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全包围 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4" name="文本框 64"/>
          <p:cNvSpPr txBox="1"/>
          <p:nvPr/>
        </p:nvSpPr>
        <p:spPr>
          <a:xfrm>
            <a:off x="821315" y="2356866"/>
            <a:ext cx="1578476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" name="文本框 64"/>
          <p:cNvSpPr txBox="1"/>
          <p:nvPr/>
        </p:nvSpPr>
        <p:spPr>
          <a:xfrm>
            <a:off x="6322610" y="2139702"/>
            <a:ext cx="1728192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5" name="直线连接符 5"/>
          <p:cNvCxnSpPr/>
          <p:nvPr/>
        </p:nvCxnSpPr>
        <p:spPr>
          <a:xfrm flipV="1">
            <a:off x="3537098" y="2642048"/>
            <a:ext cx="1671574" cy="171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73"/>
          <p:cNvCxnSpPr/>
          <p:nvPr/>
        </p:nvCxnSpPr>
        <p:spPr>
          <a:xfrm flipV="1">
            <a:off x="893322" y="2786064"/>
            <a:ext cx="1363592" cy="611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图片 6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224382"/>
            <a:ext cx="2376264" cy="1363592"/>
          </a:xfrm>
          <a:prstGeom prst="rect">
            <a:avLst/>
          </a:prstGeom>
        </p:spPr>
      </p:pic>
      <p:sp>
        <p:nvSpPr>
          <p:cNvPr id="63" name="文本框 64"/>
          <p:cNvSpPr txBox="1"/>
          <p:nvPr/>
        </p:nvSpPr>
        <p:spPr>
          <a:xfrm>
            <a:off x="3570728" y="3584422"/>
            <a:ext cx="1957896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包围 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4" name="直线连接符 5"/>
          <p:cNvCxnSpPr/>
          <p:nvPr/>
        </p:nvCxnSpPr>
        <p:spPr>
          <a:xfrm flipV="1">
            <a:off x="3642736" y="4014760"/>
            <a:ext cx="1671574" cy="171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图片 6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188" y="3368399"/>
            <a:ext cx="2847260" cy="1363591"/>
          </a:xfrm>
          <a:prstGeom prst="rect">
            <a:avLst/>
          </a:prstGeom>
        </p:spPr>
      </p:pic>
      <p:cxnSp>
        <p:nvCxnSpPr>
          <p:cNvPr id="69" name="直线连接符 75"/>
          <p:cNvCxnSpPr/>
          <p:nvPr/>
        </p:nvCxnSpPr>
        <p:spPr>
          <a:xfrm>
            <a:off x="6162670" y="4076733"/>
            <a:ext cx="1877908" cy="832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6212859" y="3638151"/>
            <a:ext cx="1959541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左中右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6012160" y="1338903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茎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9" name="文本框 64"/>
          <p:cNvSpPr txBox="1"/>
          <p:nvPr/>
        </p:nvSpPr>
        <p:spPr>
          <a:xfrm>
            <a:off x="107504" y="1338903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虎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4067944" y="1338903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均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1" name="文本框 64"/>
          <p:cNvSpPr txBox="1"/>
          <p:nvPr/>
        </p:nvSpPr>
        <p:spPr>
          <a:xfrm>
            <a:off x="827584" y="1338903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操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2" name="文本框 64"/>
          <p:cNvSpPr txBox="1"/>
          <p:nvPr/>
        </p:nvSpPr>
        <p:spPr>
          <a:xfrm>
            <a:off x="2771800" y="1338903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舒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3" name="文本框 64"/>
          <p:cNvSpPr txBox="1"/>
          <p:nvPr/>
        </p:nvSpPr>
        <p:spPr>
          <a:xfrm>
            <a:off x="3419872" y="1338903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顺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5" name="文本框 64"/>
          <p:cNvSpPr txBox="1"/>
          <p:nvPr/>
        </p:nvSpPr>
        <p:spPr>
          <a:xfrm>
            <a:off x="2123728" y="1338903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嫩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7" name="文本框 64"/>
          <p:cNvSpPr txBox="1"/>
          <p:nvPr/>
        </p:nvSpPr>
        <p:spPr>
          <a:xfrm>
            <a:off x="6660232" y="1338903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柄</a:t>
            </a:r>
            <a:endParaRPr lang="en-US" altLang="zh-CN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9" name="文本框 64"/>
          <p:cNvSpPr txBox="1"/>
          <p:nvPr/>
        </p:nvSpPr>
        <p:spPr>
          <a:xfrm>
            <a:off x="4716016" y="1338903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叠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547664" y="1338903"/>
            <a:ext cx="504056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占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436096" y="1338903"/>
            <a:ext cx="43204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隙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36296" y="1338903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萎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9" name="文本框 64"/>
          <p:cNvSpPr txBox="1"/>
          <p:nvPr/>
        </p:nvSpPr>
        <p:spPr>
          <a:xfrm>
            <a:off x="7812360" y="1330192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瞧</a:t>
            </a:r>
            <a:endParaRPr lang="en-US" altLang="zh-CN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388424" y="1330192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固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32027E-6 L 0.44722 0.506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61" y="253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32027E-6 L -0.05694 0.3252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7" y="162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49306E-6 L 0.46077 0.2388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38" y="119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32027E-6 L 0.54167 0.5350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3" y="26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32027E-6 L -0.17482 0.3390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169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32027E-6 L -0.15139 0.3390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9" y="169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19006E-6 L -0.4349 0.4353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" y="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32027E-6 L 0.17934 0.240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58" y="120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49306E-6 L -0.504 0.4347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08" y="21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32027E-6 L 0.1007 0.2409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120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32027E-6 L -0.56875 0.436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38" y="218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093 L 0.03959 0.2388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11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946E-6 L -0.62378 0.4384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98" y="21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0.00092 L -0.47239 0.2545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28" y="127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2" grpId="0"/>
      <p:bldP spid="93" grpId="0"/>
      <p:bldP spid="95" grpId="0"/>
      <p:bldP spid="97" grpId="0"/>
      <p:bldP spid="99" grpId="0"/>
      <p:bldP spid="57" grpId="0"/>
      <p:bldP spid="58" grpId="0"/>
      <p:bldP spid="62" grpId="0"/>
      <p:bldP spid="59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27584" y="1275606"/>
            <a:ext cx="1458400" cy="6456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换偏旁：</a:t>
            </a:r>
            <a:endParaRPr lang="en-US" altLang="zh-CN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584" y="2859782"/>
            <a:ext cx="1763051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字理识字：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71800" y="2859782"/>
            <a:ext cx="648072" cy="6924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占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15616" y="3795886"/>
            <a:ext cx="7028284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会意字。</a:t>
            </a:r>
            <a:r>
              <a:rPr lang="ja-JP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从ト从口，ト象ト兆纵横，口以表ト问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32" name="AutoShape 8" descr="https://ss3.bdstatic.com/70cFv8Sh_Q1YnxGkpoWK1HF6hhy/it/u=4194678993,3332389378&amp;fm=11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074" name="Picture 2" descr="C:\Documents and Settings\Administrator\桌面\500fd9f9d72a6059aff86db62534349b023bbab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000496" y="2928940"/>
            <a:ext cx="4405310" cy="857256"/>
          </a:xfrm>
          <a:prstGeom prst="rect">
            <a:avLst/>
          </a:prstGeom>
          <a:noFill/>
        </p:spPr>
      </p:pic>
      <p:sp>
        <p:nvSpPr>
          <p:cNvPr id="44" name="等腰三角形 43"/>
          <p:cNvSpPr/>
          <p:nvPr/>
        </p:nvSpPr>
        <p:spPr>
          <a:xfrm rot="5400000">
            <a:off x="3607586" y="3178974"/>
            <a:ext cx="214314" cy="285751"/>
          </a:xfrm>
          <a:prstGeom prst="triangle">
            <a:avLst/>
          </a:prstGeom>
          <a:solidFill>
            <a:schemeClr val="tx1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6" name="图片 4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1142990"/>
            <a:ext cx="3190881" cy="1785940"/>
          </a:xfrm>
          <a:prstGeom prst="rect">
            <a:avLst/>
          </a:prstGeom>
          <a:ln w="3175">
            <a:solidFill>
              <a:srgbClr val="000000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857370"/>
            <a:ext cx="43815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1857371"/>
            <a:ext cx="26193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1643056"/>
            <a:ext cx="5524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3" grpId="0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799368" y="228279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837203" y="2184084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舒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907704" y="1347614"/>
            <a:ext cx="155145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shū</a:t>
            </a:r>
            <a:endParaRPr lang="zh-CN" altLang="en-US" sz="50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57686" y="3143254"/>
            <a:ext cx="329070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组词：舒服  舒适</a:t>
            </a:r>
            <a:endParaRPr lang="en-US" altLang="zh-CN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286248" y="1500180"/>
            <a:ext cx="2970717" cy="540060"/>
          </a:xfrm>
          <a:prstGeom prst="borderCallout2">
            <a:avLst>
              <a:gd name="adj1" fmla="val 44404"/>
              <a:gd name="adj2" fmla="val -1182"/>
              <a:gd name="adj3" fmla="val 44404"/>
              <a:gd name="adj4" fmla="val -15112"/>
              <a:gd name="adj5" fmla="val 258168"/>
              <a:gd name="adj6" fmla="val -4646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不要多写一“撇”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4125341" y="554509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51"/>
          <p:cNvGrpSpPr/>
          <p:nvPr/>
        </p:nvGrpSpPr>
        <p:grpSpPr>
          <a:xfrm>
            <a:off x="3635896" y="627534"/>
            <a:ext cx="456833" cy="456366"/>
            <a:chOff x="631825" y="5181600"/>
            <a:chExt cx="1554163" cy="1552575"/>
          </a:xfrm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2" name="椭圆 41"/>
          <p:cNvSpPr/>
          <p:nvPr/>
        </p:nvSpPr>
        <p:spPr>
          <a:xfrm>
            <a:off x="2428860" y="2857502"/>
            <a:ext cx="642942" cy="71438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835696" y="2283718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873531" y="2185008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隙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285984" y="1357304"/>
            <a:ext cx="1245290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xì</a:t>
            </a:r>
            <a:endParaRPr lang="zh-CN" altLang="en-US" sz="5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211960" y="1275607"/>
            <a:ext cx="3312368" cy="432047"/>
          </a:xfrm>
          <a:prstGeom prst="borderCallout2">
            <a:avLst>
              <a:gd name="adj1" fmla="val 96561"/>
              <a:gd name="adj2" fmla="val 49860"/>
              <a:gd name="adj3" fmla="val 237992"/>
              <a:gd name="adj4" fmla="val 38553"/>
              <a:gd name="adj5" fmla="val 453001"/>
              <a:gd name="adj6" fmla="val -307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不要写成“水”。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7686" y="3214692"/>
            <a:ext cx="371648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空隙：中间空着的地方。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285667" y="3071182"/>
            <a:ext cx="928694" cy="50405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" grpId="0" bldLvl="0" animBg="1"/>
      <p:bldP spid="7" grpId="0"/>
      <p:bldP spid="1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3" name="图片 102" descr="u=2935122346,787536010&amp;fm=200&amp;gp=0.jp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05" name="图片 104" descr="447387a8bb091c13ae7f752f749e0d7b2b94b04683f6-aiO7ml_fw658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7158" y="1500180"/>
              <a:ext cx="2143140" cy="1928826"/>
            </a:xfrm>
            <a:prstGeom prst="rect">
              <a:avLst/>
            </a:prstGeom>
          </p:spPr>
        </p:pic>
      </p:grpSp>
      <p:grpSp>
        <p:nvGrpSpPr>
          <p:cNvPr id="100" name="组合 99"/>
          <p:cNvGrpSpPr/>
          <p:nvPr/>
        </p:nvGrpSpPr>
        <p:grpSpPr>
          <a:xfrm>
            <a:off x="4523789" y="3714758"/>
            <a:ext cx="1695913" cy="1186879"/>
            <a:chOff x="3831910" y="3441610"/>
            <a:chExt cx="1695913" cy="1186879"/>
          </a:xfrm>
        </p:grpSpPr>
        <p:pic>
          <p:nvPicPr>
            <p:cNvPr id="90" name="图片 89" descr="u=769628968,175301157&amp;fm=26&amp;gp=0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7028808">
              <a:off x="4086427" y="3187093"/>
              <a:ext cx="1186879" cy="169591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214810" y="3786196"/>
              <a:ext cx="1077690" cy="52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操场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194743" y="3603051"/>
            <a:ext cx="1773940" cy="1056490"/>
            <a:chOff x="2242822" y="3603051"/>
            <a:chExt cx="1773940" cy="1056490"/>
          </a:xfrm>
        </p:grpSpPr>
        <p:pic>
          <p:nvPicPr>
            <p:cNvPr id="95" name="图片 94" descr="u=769628968,175301157&amp;fm=26&amp;gp=0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7028808">
              <a:off x="2601547" y="3244326"/>
              <a:ext cx="1056490" cy="177394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643174" y="3857634"/>
              <a:ext cx="1005844" cy="52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舒服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28596" y="1000114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我爱爬山虎</a:t>
            </a:r>
            <a:endParaRPr lang="zh-CN" altLang="en-US" sz="2800" b="1" dirty="0">
              <a:solidFill>
                <a:schemeClr val="accent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357554" y="428610"/>
            <a:ext cx="456833" cy="456366"/>
            <a:chOff x="631825" y="5181600"/>
            <a:chExt cx="1554163" cy="1552575"/>
          </a:xfrm>
        </p:grpSpPr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TextBox 11"/>
          <p:cNvSpPr txBox="1">
            <a:spLocks noChangeArrowheads="1"/>
          </p:cNvSpPr>
          <p:nvPr/>
        </p:nvSpPr>
        <p:spPr bwMode="auto">
          <a:xfrm>
            <a:off x="3846999" y="356721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890" name="AutoShape 2" descr="http://img1.imgtn.bdimg.com/it/u=2649196565,2880376596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276" name="AutoShape 4" descr="http://img1.imgtn.bdimg.com/it/u=2350057927,2237512222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7" name="组合 96"/>
          <p:cNvGrpSpPr/>
          <p:nvPr/>
        </p:nvGrpSpPr>
        <p:grpSpPr>
          <a:xfrm>
            <a:off x="4452351" y="2643188"/>
            <a:ext cx="1773940" cy="1178178"/>
            <a:chOff x="3608796" y="1981482"/>
            <a:chExt cx="1773940" cy="1178178"/>
          </a:xfrm>
        </p:grpSpPr>
        <p:pic>
          <p:nvPicPr>
            <p:cNvPr id="94" name="图片 93" descr="u=769628968,175301157&amp;fm=26&amp;gp=0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7028808">
              <a:off x="3906677" y="1683601"/>
              <a:ext cx="1178178" cy="177394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000496" y="2285998"/>
              <a:ext cx="1149536" cy="52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叶柄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1880583" y="3982381"/>
            <a:ext cx="1639087" cy="1161119"/>
            <a:chOff x="532804" y="3713269"/>
            <a:chExt cx="1639087" cy="1161119"/>
          </a:xfrm>
        </p:grpSpPr>
        <p:pic>
          <p:nvPicPr>
            <p:cNvPr id="92" name="图片 91" descr="u=769628968,175301157&amp;fm=26&amp;gp=0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7028808">
              <a:off x="771788" y="3474285"/>
              <a:ext cx="1161119" cy="163908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57224" y="4071948"/>
              <a:ext cx="933998" cy="52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空隙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666797" y="2857502"/>
            <a:ext cx="1773940" cy="1247549"/>
            <a:chOff x="6441471" y="2905100"/>
            <a:chExt cx="1773940" cy="1247549"/>
          </a:xfrm>
        </p:grpSpPr>
        <p:pic>
          <p:nvPicPr>
            <p:cNvPr id="88" name="图片 87" descr="u=769628968,175301157&amp;fm=26&amp;gp=0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17028808">
              <a:off x="6704666" y="2641905"/>
              <a:ext cx="1247549" cy="177394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858016" y="3286130"/>
              <a:ext cx="928694" cy="52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蜗牛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2452087" y="2643188"/>
            <a:ext cx="1660291" cy="1307689"/>
            <a:chOff x="1204950" y="1882987"/>
            <a:chExt cx="1660291" cy="1307689"/>
          </a:xfrm>
        </p:grpSpPr>
        <p:pic>
          <p:nvPicPr>
            <p:cNvPr id="91" name="图片 90" descr="u=769628968,175301157&amp;fm=26&amp;gp=0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17028808">
              <a:off x="1336001" y="1751936"/>
              <a:ext cx="1307689" cy="156979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500166" y="2285998"/>
              <a:ext cx="1365075" cy="52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弯曲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929322" y="3732211"/>
            <a:ext cx="1586598" cy="1194422"/>
            <a:chOff x="4977401" y="3732211"/>
            <a:chExt cx="1586598" cy="1194422"/>
          </a:xfrm>
        </p:grpSpPr>
        <p:pic>
          <p:nvPicPr>
            <p:cNvPr id="89" name="图片 88" descr="u=769628968,175301157&amp;fm=26&amp;gp=0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7028808">
              <a:off x="5173489" y="3536123"/>
              <a:ext cx="1194422" cy="15865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286380" y="4071948"/>
              <a:ext cx="933998" cy="52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嫩绿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1202" name="AutoShape 2" descr="http://img1.imgtn.bdimg.com/it/u=1497793002,1365625507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216" y="641906"/>
            <a:ext cx="1944216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3768" y="77155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/>
          </a:p>
        </p:txBody>
      </p:sp>
      <p:sp>
        <p:nvSpPr>
          <p:cNvPr id="10" name="矩形 9"/>
          <p:cNvSpPr/>
          <p:nvPr/>
        </p:nvSpPr>
        <p:spPr>
          <a:xfrm>
            <a:off x="891326" y="7579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27584" y="1347614"/>
            <a:ext cx="3315788" cy="1413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痕迹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：残存的迹象。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本课指爬山虎的脚因为没有触着墙枯萎了。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7224" y="2928940"/>
            <a:ext cx="3529532" cy="1147558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 typeface="Arial" panose="020B0604020202090204" pitchFamily="34" charset="0"/>
              <a:buChar char="•"/>
            </a:pP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这个山村，旧日的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痕迹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几乎完全消失了。</a:t>
            </a:r>
            <a:endParaRPr lang="zh-CN" altLang="en-US" sz="24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6" name="图片 15" descr="图片2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450079" y="1219506"/>
            <a:ext cx="3786214" cy="2857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85786" y="928676"/>
            <a:ext cx="4214842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漾起波纹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：荡漾起微小的波浪。漾，水面微微动荡。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课文是指爬满墙壁的爬山虎的叶子被风吹动，好似波浪一样在荡漾。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5786" y="2786064"/>
            <a:ext cx="4429156" cy="1400383"/>
          </a:xfrm>
          <a:prstGeom prst="rect">
            <a:avLst/>
          </a:prstGeom>
          <a:solidFill>
            <a:schemeClr val="bg2">
              <a:alpha val="12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  <a:spcBef>
                <a:spcPct val="0"/>
              </a:spcBef>
              <a:buFont typeface="Arial" panose="020B0604020202090204" pitchFamily="34" charset="0"/>
              <a:buChar char="•"/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一阵微风吹过河面，河面上立刻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漾起波纹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，阳光洒在河面上，河面亮闪闪的犹如长长的锦缎。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178" name="AutoShape 2" descr="https://ss1.bdstatic.com/70cFuXSh_Q1YnxGkpoWK1HF6hhy/it/u=983268550,2935582093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0" name="图片 9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86380" y="1214428"/>
            <a:ext cx="3357586" cy="2530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i01picsos.sogoucdn.com/2df808b2a0881d1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00562" y="2928940"/>
            <a:ext cx="2286016" cy="1466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组合 17"/>
          <p:cNvGrpSpPr/>
          <p:nvPr/>
        </p:nvGrpSpPr>
        <p:grpSpPr>
          <a:xfrm>
            <a:off x="1000100" y="1428742"/>
            <a:ext cx="3571900" cy="1928826"/>
            <a:chOff x="1142976" y="1428743"/>
            <a:chExt cx="3571900" cy="1928826"/>
          </a:xfrm>
        </p:grpSpPr>
        <p:pic>
          <p:nvPicPr>
            <p:cNvPr id="17" name="图片 16" descr="u=3228047738,3188268376&amp;fm=26&amp;gp=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2976" y="1428743"/>
              <a:ext cx="3571900" cy="1928826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428728" y="1571618"/>
              <a:ext cx="307183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zh-CN" altLang="en-US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想一想，课文围绕爬山虎的脚，先写了什么，再写了什么，最后写了什么？</a:t>
              </a:r>
              <a:endParaRPr lang="zh-CN" altLang="en-US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圆角矩形标注 7"/>
          <p:cNvSpPr/>
          <p:nvPr/>
        </p:nvSpPr>
        <p:spPr>
          <a:xfrm>
            <a:off x="5508104" y="1000114"/>
            <a:ext cx="3168352" cy="1571636"/>
          </a:xfrm>
          <a:prstGeom prst="wedgeRoundRectCallout">
            <a:avLst>
              <a:gd name="adj1" fmla="val -38324"/>
              <a:gd name="adj2" fmla="val 7224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先写了爬山虎生长的位置，再写了爬山虎的叶子，最后写了爬山虎的脚。</a:t>
            </a:r>
            <a:endParaRPr lang="zh-CN" altLang="en-US" sz="24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5786" y="500048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24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500048"/>
            <a:ext cx="366860" cy="456338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50265" y="728345"/>
            <a:ext cx="7328535" cy="106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默读课文，课文哪几个自然段讲的是爬山虎的脚呢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? 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130" name="AutoShape 2" descr="http://img0.imgtn.bdimg.com/it/u=1695841249,825700907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云形标注 15"/>
          <p:cNvSpPr/>
          <p:nvPr/>
        </p:nvSpPr>
        <p:spPr>
          <a:xfrm>
            <a:off x="2786050" y="2000246"/>
            <a:ext cx="2928958" cy="1500198"/>
          </a:xfrm>
          <a:prstGeom prst="cloudCallout">
            <a:avLst>
              <a:gd name="adj1" fmla="val 53739"/>
              <a:gd name="adj2" fmla="val 38796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timg (1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929322" y="3071816"/>
            <a:ext cx="1658112" cy="12984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785786" y="714362"/>
            <a:ext cx="7429552" cy="5724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初读课文，课文除了讲爬山虎的脚，还讲了什么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082" name="AutoShape 2" descr="http://img2.imgtn.bdimg.com/it/u=85734666,1755440324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 descr="图片2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57224" y="1500180"/>
            <a:ext cx="3904762" cy="2590476"/>
          </a:xfrm>
          <a:prstGeom prst="rect">
            <a:avLst/>
          </a:prstGeom>
        </p:spPr>
      </p:pic>
      <p:pic>
        <p:nvPicPr>
          <p:cNvPr id="9" name="图片 8" descr="图片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2928940"/>
            <a:ext cx="1446604" cy="1500180"/>
          </a:xfrm>
          <a:prstGeom prst="rect">
            <a:avLst/>
          </a:prstGeom>
        </p:spPr>
      </p:pic>
      <p:sp>
        <p:nvSpPr>
          <p:cNvPr id="10" name="圆角矩形标注 9"/>
          <p:cNvSpPr/>
          <p:nvPr/>
        </p:nvSpPr>
        <p:spPr>
          <a:xfrm>
            <a:off x="6572264" y="1928808"/>
            <a:ext cx="1428760" cy="785818"/>
          </a:xfrm>
          <a:prstGeom prst="wedgeRoundRectCallout">
            <a:avLst>
              <a:gd name="adj1" fmla="val -45500"/>
              <a:gd name="adj2" fmla="val 7462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叶子</a:t>
            </a:r>
            <a:endParaRPr lang="zh-CN" altLang="en-US" sz="24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57290" y="2214560"/>
            <a:ext cx="65008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一部分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：爬山虎生长的位置。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第二部分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：爬山虎的叶子。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第三部分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400" b="1" u="sng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：爬山虎的脚。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0100" y="857238"/>
            <a:ext cx="7009175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思考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课文分为哪几部分，根据每一部分的意思，小组讨论全文的层次划分。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14678" y="228599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14678" y="2857502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43240" y="3429006"/>
            <a:ext cx="1269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142976" y="2000246"/>
            <a:ext cx="7143800" cy="19082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44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cāo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chǎng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   </a:t>
            </a:r>
            <a:r>
              <a:rPr lang="en-US" altLang="zh-CN" sz="24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chóng</a:t>
            </a:r>
            <a:r>
              <a:rPr lang="en-US" altLang="zh-CN" sz="24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24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dié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  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kòng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xì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（     ）   （       ）   （     ）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503050405090304" charset="0"/>
              </a:rPr>
              <a:t>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kū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wěi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    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yè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bǐnɡ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     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jūn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yún</a:t>
            </a:r>
            <a:r>
              <a:rPr lang="en-US" altLang="zh-CN" sz="24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</a:t>
            </a:r>
            <a:r>
              <a:rPr lang="en-US" altLang="zh-CN" sz="2400" dirty="0" smtClean="0">
                <a:latin typeface="Arial" panose="020B0604020202090204" pitchFamily="34" charset="0"/>
                <a:ea typeface="宋体" panose="02010600030101010101" pitchFamily="2" charset="-122"/>
                <a:cs typeface="Times New Roman" panose="02020503050405090304" charset="0"/>
              </a:rPr>
              <a:t>   </a:t>
            </a:r>
            <a:endParaRPr lang="en-US" altLang="zh-CN" sz="2400" dirty="0" smtClean="0">
              <a:latin typeface="Arial" panose="020B0604020202090204" pitchFamily="34" charset="0"/>
              <a:ea typeface="宋体" panose="02010600030101010101" pitchFamily="2" charset="-122"/>
              <a:cs typeface="Times New Roman" panose="02020503050405090304" charset="0"/>
            </a:endParaRPr>
          </a:p>
          <a:p>
            <a:pPr marL="0" marR="0" lvl="0" indent="266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（     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）   （       ）   （     ）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28728" y="1214428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一、读拼音，写词语。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85918" y="2500312"/>
            <a:ext cx="1285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操 场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000496" y="2500312"/>
            <a:ext cx="15001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重  叠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6429388" y="2500312"/>
            <a:ext cx="12144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空 隙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929058" y="3429006"/>
            <a:ext cx="15716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叶  柄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429388" y="3429006"/>
            <a:ext cx="13573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均 匀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714480" y="3429006"/>
            <a:ext cx="1285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枯 萎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0100" y="1500180"/>
            <a:ext cx="7429552" cy="1272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、“隙”应查（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）部首（ 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）画。字义是“空”；“空隙”是由近义字组成的词。再写三个结构相同的词语：（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）、（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）、（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0100" y="3071816"/>
            <a:ext cx="73581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2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、“萎”是（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） 结构的字，字义是（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）。用它可以组成（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）、（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）、（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71538" y="785800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二、按照要求进行填空。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71934" y="1500180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阝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929322" y="1500180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571868" y="2285998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奔跑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214942" y="2285998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忧愁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6929454" y="2285998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疼痛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643306" y="3071816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7500958" y="3071816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植物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214414" y="3500444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干枯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714876" y="3500444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枯萎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215074" y="350044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萎靡不振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285852" y="3857634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萎缩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0100" y="284466"/>
            <a:ext cx="7000924" cy="106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三、读句子，给加红的字词选择正确的解释，并画上“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”。 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2" y="1356036"/>
            <a:ext cx="7643866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叶尖一顺儿朝下，在墙上铺得那么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均匀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，没有重叠起来的。</a:t>
            </a:r>
            <a:endParaRPr lang="en-US" altLang="zh-CN" sz="20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“均匀”供选择的解释：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（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）指时间的间隔相等。（  ）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（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）指分布或分配在各部分的数量相同。（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1472" y="2784796"/>
            <a:ext cx="821537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要是你的手指不费一点劲，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休</a:t>
            </a:r>
            <a:r>
              <a:rPr lang="zh-CN" altLang="en-US" sz="20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想拉下爬山虎的一根茎。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 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“休”供选择的解释：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000" b="1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000" b="1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）歇息。（  ）  （</a:t>
            </a:r>
            <a:r>
              <a:rPr lang="en-US" altLang="zh-CN" sz="2000" b="1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）停止。（  ）  （</a:t>
            </a:r>
            <a:r>
              <a:rPr lang="en-US" altLang="zh-CN" sz="2000" b="1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000" b="1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）不要，别。（ </a:t>
            </a:r>
            <a:r>
              <a:rPr lang="zh-CN" altLang="en-US" sz="2000" b="1" spc="-1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000" b="1" spc="-1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) </a:t>
            </a:r>
            <a:endParaRPr lang="zh-CN" altLang="en-US" sz="2000" b="1" spc="-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72198" y="2356168"/>
            <a:ext cx="44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715274" y="3461076"/>
            <a:ext cx="4299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-1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6337935" y="3919855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t="12064" b="3907"/>
          <a:stretch>
            <a:fillRect/>
          </a:stretch>
        </p:blipFill>
        <p:spPr>
          <a:xfrm>
            <a:off x="635" y="-3810"/>
            <a:ext cx="9152890" cy="51504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6353" y="1337620"/>
            <a:ext cx="6572296" cy="2031325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上节课我们学习了生字，这节课让我们继续和作者一起走进课文，去领略爬山虎的美。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429124" y="1285866"/>
            <a:ext cx="500066" cy="432048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7000892" y="3071816"/>
            <a:ext cx="1720212" cy="1365896"/>
          </a:xfrm>
          <a:prstGeom prst="rect">
            <a:avLst/>
          </a:prstGeom>
          <a:noFill/>
        </p:spPr>
      </p:pic>
      <p:sp>
        <p:nvSpPr>
          <p:cNvPr id="8" name="圆角矩形 7"/>
          <p:cNvSpPr/>
          <p:nvPr/>
        </p:nvSpPr>
        <p:spPr>
          <a:xfrm>
            <a:off x="2000232" y="2000246"/>
            <a:ext cx="1214446" cy="5051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细丝</a:t>
            </a:r>
            <a:endParaRPr lang="zh-CN" altLang="en-US" sz="2800" b="1" dirty="0" smtClean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Freeform 24"/>
          <p:cNvSpPr/>
          <p:nvPr/>
        </p:nvSpPr>
        <p:spPr bwMode="gray">
          <a:xfrm rot="16200000" flipH="1">
            <a:off x="3615920" y="1527566"/>
            <a:ext cx="424242" cy="798098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+mn-lt"/>
              <a:ea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071934" y="1928808"/>
            <a:ext cx="3143272" cy="1571636"/>
            <a:chOff x="5221782" y="2761352"/>
            <a:chExt cx="3143272" cy="1571636"/>
          </a:xfrm>
        </p:grpSpPr>
        <p:sp>
          <p:nvSpPr>
            <p:cNvPr id="16" name="云形标注 15"/>
            <p:cNvSpPr/>
            <p:nvPr/>
          </p:nvSpPr>
          <p:spPr>
            <a:xfrm>
              <a:off x="5221782" y="2761352"/>
              <a:ext cx="3143272" cy="1571636"/>
            </a:xfrm>
            <a:prstGeom prst="cloudCallout">
              <a:avLst>
                <a:gd name="adj1" fmla="val 49845"/>
                <a:gd name="adj2" fmla="val 2980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5500694" y="2928940"/>
              <a:ext cx="271464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爬山虎的脚是什么样的？它是怎么爬的？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文本框 14"/>
          <p:cNvSpPr txBox="1"/>
          <p:nvPr/>
        </p:nvSpPr>
        <p:spPr>
          <a:xfrm>
            <a:off x="610364" y="464186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214414" y="1214428"/>
            <a:ext cx="7143800" cy="64066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None/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你从课题“爬山虎的脚”中了解到哪些问题？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2714626"/>
            <a:ext cx="2571768" cy="1571618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1285852" y="3286130"/>
            <a:ext cx="1428760" cy="928694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53603" grpId="0" uiExpand="1" build="p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2976" y="1500180"/>
            <a:ext cx="7000924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作者为什么要先提到学校操场北边的爬山虎，而不直接从自己家的爬山虎写起？默读第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自然段举手回答。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14480" y="3071816"/>
            <a:ext cx="59293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说明作者已经观察爬山虎很长时间了，对爬山虎很感兴趣。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00034" y="642924"/>
            <a:ext cx="2286016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生长的位置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63" y="1357626"/>
            <a:ext cx="1285884" cy="1714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00034" y="642924"/>
            <a:ext cx="2428892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爬山虎的叶子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57290" y="1643056"/>
            <a:ext cx="6929486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叶圣陶爷爷笔下的爬山虎的叶子怎样呢？自由朗读第二自然段。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）请找出描写爬山虎的叶子的词语，读一读。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）你认为哪个字用得好？为什么？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3" y="1939921"/>
            <a:ext cx="1285884" cy="171451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03848" y="66255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3203848" y="3219822"/>
            <a:ext cx="1872208" cy="1238048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857224" y="714362"/>
            <a:ext cx="7358114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那些叶子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绿得那么新鲜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，看着非常舒服，叶尖一顺儿朝下，在墙上铺得那么均匀，没有重叠起来的，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也不留一点儿空隙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一阵风拂过，一墙的叶子就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漾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起波纹，好看得很。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5004048" y="2067694"/>
            <a:ext cx="3857652" cy="1857388"/>
          </a:xfrm>
          <a:prstGeom prst="cloudCallout">
            <a:avLst>
              <a:gd name="adj1" fmla="val -43722"/>
              <a:gd name="adj2" fmla="val 38375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让人仿佛感受到风的轻柔，叶子娇嫩，给人一种和谐的美感。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71472" y="2714626"/>
            <a:ext cx="1357322" cy="8572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又多又密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267744" y="2715766"/>
            <a:ext cx="1285884" cy="5715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Freeform 24"/>
          <p:cNvSpPr/>
          <p:nvPr/>
        </p:nvSpPr>
        <p:spPr bwMode="gray">
          <a:xfrm rot="15024419" flipH="1">
            <a:off x="1437749" y="1749657"/>
            <a:ext cx="554906" cy="1043527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24"/>
          <p:cNvSpPr/>
          <p:nvPr/>
        </p:nvSpPr>
        <p:spPr bwMode="gray">
          <a:xfrm rot="6097974">
            <a:off x="2669555" y="2061222"/>
            <a:ext cx="341095" cy="623638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云形 10"/>
          <p:cNvSpPr/>
          <p:nvPr/>
        </p:nvSpPr>
        <p:spPr>
          <a:xfrm>
            <a:off x="4572000" y="428610"/>
            <a:ext cx="1000132" cy="500066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绿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714612" y="1142990"/>
            <a:ext cx="1928826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00100" y="1857370"/>
            <a:ext cx="242889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000100" y="2214560"/>
            <a:ext cx="214314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714744" y="1857370"/>
            <a:ext cx="42148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4"/>
          <p:cNvSpPr/>
          <p:nvPr/>
        </p:nvSpPr>
        <p:spPr bwMode="gray">
          <a:xfrm rot="1535431">
            <a:off x="4118451" y="614564"/>
            <a:ext cx="341095" cy="623638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3" name="图片 22" descr="图片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627534"/>
            <a:ext cx="3744416" cy="20548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8" grpId="0" animBg="1"/>
      <p:bldP spid="10" grpId="0" animBg="1"/>
      <p:bldP spid="11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500048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近义词辨析</a:t>
            </a:r>
            <a:endParaRPr lang="zh-CN" altLang="en-US" sz="28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2627784" y="1923678"/>
            <a:ext cx="288032" cy="428628"/>
          </a:xfrm>
          <a:prstGeom prst="downArrow">
            <a:avLst/>
          </a:prstGeom>
          <a:solidFill>
            <a:srgbClr val="FF0000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979712" y="1275606"/>
            <a:ext cx="1571636" cy="5703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均匀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187624" y="2427734"/>
            <a:ext cx="3214710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FF0000"/>
                </a:solidFill>
              </a:rPr>
              <a:t>分布在各部分的数量相同。</a:t>
            </a:r>
            <a:endParaRPr lang="zh-CN" altLang="en-US" sz="2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148064" y="2427734"/>
            <a:ext cx="2278606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FF0000"/>
                </a:solidFill>
              </a:rPr>
              <a:t>比例和谐。</a:t>
            </a:r>
            <a:endParaRPr lang="zh-CN" altLang="en-US" sz="2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580112" y="1275606"/>
            <a:ext cx="1500198" cy="5715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匀称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979712" y="3579862"/>
            <a:ext cx="5514976" cy="5715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更能体现出爬山虎的叶子多而密。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2627784" y="3075806"/>
            <a:ext cx="288032" cy="428628"/>
          </a:xfrm>
          <a:prstGeom prst="downArrow">
            <a:avLst/>
          </a:prstGeom>
          <a:solidFill>
            <a:srgbClr val="FF0000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下箭头 17"/>
          <p:cNvSpPr/>
          <p:nvPr/>
        </p:nvSpPr>
        <p:spPr>
          <a:xfrm>
            <a:off x="6228184" y="1923678"/>
            <a:ext cx="288032" cy="428628"/>
          </a:xfrm>
          <a:prstGeom prst="downArrow">
            <a:avLst/>
          </a:prstGeom>
          <a:solidFill>
            <a:srgbClr val="FF0000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627534"/>
            <a:ext cx="6480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作者为什么能够把叶子写的这么美呢？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91680" y="1491630"/>
            <a:ext cx="5976664" cy="2952328"/>
            <a:chOff x="1691680" y="1491630"/>
            <a:chExt cx="5976664" cy="2952328"/>
          </a:xfrm>
        </p:grpSpPr>
        <p:pic>
          <p:nvPicPr>
            <p:cNvPr id="34818" name="Picture 2" descr="http://p1.so.qhmsg.com/bdr/_240_/t01cdc6c01e28554ec6.jpg"/>
            <p:cNvPicPr>
              <a:picLocks noChangeAspect="1" noChangeArrowheads="1"/>
            </p:cNvPicPr>
            <p:nvPr/>
          </p:nvPicPr>
          <p:blipFill>
            <a:blip r:embed="rId1" cstate="print"/>
            <a:srcRect t="12600" b="21251"/>
            <a:stretch>
              <a:fillRect/>
            </a:stretch>
          </p:blipFill>
          <p:spPr bwMode="auto">
            <a:xfrm>
              <a:off x="1691680" y="1491630"/>
              <a:ext cx="5976664" cy="2952328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2123728" y="1851670"/>
              <a:ext cx="36724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作者认真仔细地观察事物，养成了良好的观察习惯。</a:t>
              </a:r>
              <a:endPara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00034" y="642924"/>
            <a:ext cx="2428892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爬山虎的脚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91680" y="1563638"/>
            <a:ext cx="662473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爬山虎的叶子之所以会这样生机勃勃铺满墙，跟它的脚关系密切，它的脚到底是怎样的呢？从第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自然段找出有关的语句读一读。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2000246"/>
            <a:ext cx="1285884" cy="171451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133963" y="73148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g.mp.sohu.com/q_mini,c_zoom,w_640/upload/20170728/4a009d804bbe47d1a0a324daa89e6a37_th.jpg"/>
          <p:cNvPicPr>
            <a:picLocks noChangeAspect="1" noChangeArrowheads="1"/>
          </p:cNvPicPr>
          <p:nvPr/>
        </p:nvPicPr>
        <p:blipFill>
          <a:blip r:embed="rId1" cstate="print"/>
          <a:srcRect l="7560" r="47081" b="34481"/>
          <a:stretch>
            <a:fillRect/>
          </a:stretch>
        </p:blipFill>
        <p:spPr bwMode="auto">
          <a:xfrm>
            <a:off x="4499992" y="3003798"/>
            <a:ext cx="1656184" cy="1473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云形标注 7"/>
          <p:cNvSpPr/>
          <p:nvPr/>
        </p:nvSpPr>
        <p:spPr>
          <a:xfrm>
            <a:off x="5148064" y="1275606"/>
            <a:ext cx="3429024" cy="1503048"/>
          </a:xfrm>
          <a:prstGeom prst="cloudCallout">
            <a:avLst>
              <a:gd name="adj1" fmla="val -24387"/>
              <a:gd name="adj2" fmla="val 61188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位置、样子、颜色。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6" descr="https://i03piccdn.sogoucdn.com/a694448029c93315"/>
          <p:cNvPicPr>
            <a:picLocks noChangeAspect="1" noChangeArrowheads="1"/>
          </p:cNvPicPr>
          <p:nvPr/>
        </p:nvPicPr>
        <p:blipFill>
          <a:blip r:embed="rId2" cstate="print"/>
          <a:srcRect b="3571"/>
          <a:stretch>
            <a:fillRect/>
          </a:stretch>
        </p:blipFill>
        <p:spPr bwMode="auto">
          <a:xfrm>
            <a:off x="755576" y="1059582"/>
            <a:ext cx="3571900" cy="2304256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1043608" y="1347614"/>
            <a:ext cx="3096344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6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作者从哪几个方面观察爬山虎的脚？</a:t>
            </a:r>
            <a:endParaRPr lang="zh-CN" altLang="en-US" sz="2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899592" y="699542"/>
            <a:ext cx="7272808" cy="14247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400"/>
              </a:lnSpc>
            </a:pPr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爬山虎的脚长在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茎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上。茎上长叶柄的地方，反面伸出枝状的六七根细丝，每根细丝像蜗牛的触角。细丝跟新叶子一样，也是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嫩红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56176" y="1131590"/>
            <a:ext cx="1800200" cy="511466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云形 15"/>
          <p:cNvSpPr/>
          <p:nvPr/>
        </p:nvSpPr>
        <p:spPr>
          <a:xfrm>
            <a:off x="1331640" y="2787774"/>
            <a:ext cx="1645354" cy="93610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位置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Freeform 24"/>
          <p:cNvSpPr/>
          <p:nvPr/>
        </p:nvSpPr>
        <p:spPr bwMode="gray">
          <a:xfrm rot="14542025" flipH="1">
            <a:off x="2962676" y="1186887"/>
            <a:ext cx="615244" cy="1616054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4355976" y="1995686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云形 14"/>
          <p:cNvSpPr/>
          <p:nvPr/>
        </p:nvSpPr>
        <p:spPr>
          <a:xfrm>
            <a:off x="6156176" y="3003798"/>
            <a:ext cx="1800200" cy="93610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样子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3779912" y="1131590"/>
            <a:ext cx="360040" cy="11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24"/>
          <p:cNvSpPr/>
          <p:nvPr/>
        </p:nvSpPr>
        <p:spPr bwMode="gray">
          <a:xfrm rot="8310749">
            <a:off x="4669274" y="2191894"/>
            <a:ext cx="472578" cy="83172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云形 26"/>
          <p:cNvSpPr/>
          <p:nvPr/>
        </p:nvSpPr>
        <p:spPr>
          <a:xfrm>
            <a:off x="3635896" y="3147814"/>
            <a:ext cx="1584176" cy="792088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颜色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3" name="Freeform 24"/>
          <p:cNvSpPr/>
          <p:nvPr/>
        </p:nvSpPr>
        <p:spPr bwMode="gray">
          <a:xfrm rot="9264648">
            <a:off x="6757876" y="1848357"/>
            <a:ext cx="564889" cy="1086746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5" grpId="0" animBg="1"/>
      <p:bldP spid="18" grpId="0" animBg="1"/>
      <p:bldP spid="27" grpId="0" animBg="1"/>
      <p:bldP spid="2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771800" y="1491630"/>
            <a:ext cx="3796784" cy="2088232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043608" y="1347614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爬山虎的脚生长的位置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242773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爬山虎的叶子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6216" y="285978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爬山虎的脚</a:t>
            </a:r>
            <a:endParaRPr lang="zh-CN" altLang="en-US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下箭头 6"/>
          <p:cNvSpPr/>
          <p:nvPr/>
        </p:nvSpPr>
        <p:spPr>
          <a:xfrm rot="16200000">
            <a:off x="2807804" y="2391730"/>
            <a:ext cx="216024" cy="576064"/>
          </a:xfrm>
          <a:prstGeom prst="downArrow">
            <a:avLst/>
          </a:prstGeom>
          <a:solidFill>
            <a:srgbClr val="FF000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箭头 7"/>
          <p:cNvSpPr/>
          <p:nvPr/>
        </p:nvSpPr>
        <p:spPr>
          <a:xfrm rot="7036537">
            <a:off x="6049361" y="2610431"/>
            <a:ext cx="276115" cy="576064"/>
          </a:xfrm>
          <a:prstGeom prst="downArrow">
            <a:avLst/>
          </a:prstGeom>
          <a:solidFill>
            <a:srgbClr val="FF000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下箭头 8"/>
          <p:cNvSpPr/>
          <p:nvPr/>
        </p:nvSpPr>
        <p:spPr>
          <a:xfrm rot="19764856">
            <a:off x="4082972" y="1906629"/>
            <a:ext cx="216024" cy="576064"/>
          </a:xfrm>
          <a:prstGeom prst="downArrow">
            <a:avLst/>
          </a:prstGeom>
          <a:solidFill>
            <a:srgbClr val="FF000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横卷形 13"/>
          <p:cNvSpPr/>
          <p:nvPr/>
        </p:nvSpPr>
        <p:spPr>
          <a:xfrm>
            <a:off x="1835696" y="3507854"/>
            <a:ext cx="5616624" cy="864096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生动形象地写出了爬山虎脚的样子。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07704" y="987574"/>
            <a:ext cx="4010788" cy="652486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每根细丝像蜗牛的触角。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06" y="441127"/>
            <a:ext cx="1253978" cy="675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467928" y="616893"/>
            <a:ext cx="86233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比喻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C:\Documents and Settings\Administrator\桌面\u=1964751398,406556190&amp;fm=27&amp;gp=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868144" y="1707654"/>
            <a:ext cx="2664296" cy="172819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爆炸形 1 10"/>
          <p:cNvSpPr/>
          <p:nvPr/>
        </p:nvSpPr>
        <p:spPr>
          <a:xfrm>
            <a:off x="3923928" y="2139702"/>
            <a:ext cx="1500198" cy="914400"/>
          </a:xfrm>
          <a:prstGeom prst="irregularSeal1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比喻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图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707654"/>
            <a:ext cx="2520280" cy="1728192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3386" y="598959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读一读，写一写。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27784" y="2139702"/>
            <a:ext cx="4320480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每根细丝像蜗牛的触角。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7744" y="307580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＊弯弯的月亮像小船一样。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63688" y="1347614"/>
            <a:ext cx="4038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仿照下面句子写一句话。</a:t>
            </a:r>
            <a:endParaRPr lang="en-US" altLang="zh-CN" sz="28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5" y="614045"/>
            <a:ext cx="520700" cy="50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9"/>
          <p:cNvSpPr txBox="1"/>
          <p:nvPr/>
        </p:nvSpPr>
        <p:spPr>
          <a:xfrm>
            <a:off x="1115616" y="1275606"/>
            <a:ext cx="6912768" cy="10275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爬山虎的脚还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像什么？请你用一句或几句话写下来。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1187624" y="2643758"/>
            <a:ext cx="7098582" cy="13608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＊爬山虎的脚像吸盘，又像卷卷的头发，还像图画上蛟龙的爪子。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3528" y="555526"/>
            <a:ext cx="2099196" cy="561692"/>
            <a:chOff x="755576" y="411510"/>
            <a:chExt cx="2099196" cy="561692"/>
          </a:xfrm>
        </p:grpSpPr>
        <p:sp>
          <p:nvSpPr>
            <p:cNvPr id="11" name="文本框 9"/>
            <p:cNvSpPr txBox="1"/>
            <p:nvPr/>
          </p:nvSpPr>
          <p:spPr>
            <a:xfrm>
              <a:off x="1331640" y="411510"/>
              <a:ext cx="1523132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小练笔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11510"/>
              <a:ext cx="559476" cy="54546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istrator\桌面\d53f8794a4c27d1e83678f751bd5ad6eddc43839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899592" y="915566"/>
            <a:ext cx="3024336" cy="223224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横卷形 9"/>
          <p:cNvSpPr/>
          <p:nvPr/>
        </p:nvSpPr>
        <p:spPr>
          <a:xfrm>
            <a:off x="4139952" y="2931790"/>
            <a:ext cx="4464496" cy="1296144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4000"/>
              </a:lnSpc>
            </a:pPr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爬山虎就是这样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一脚一脚</a:t>
            </a:r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地往上爬。</a:t>
            </a:r>
            <a:endParaRPr lang="zh-CN" altLang="en-US" sz="24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16016" y="987574"/>
            <a:ext cx="3744416" cy="18573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3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茎上伸出六七根细丝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（巴住墙）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→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（把爬山虎的嫩茎拉一把，使它紧贴在墙上）</a:t>
            </a:r>
            <a:endParaRPr lang="zh-CN" altLang="en-US" sz="24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1187624" y="3363838"/>
            <a:ext cx="2419772" cy="896097"/>
          </a:xfrm>
          <a:prstGeom prst="wedgeRoundRectCallout">
            <a:avLst>
              <a:gd name="adj1" fmla="val 5512"/>
              <a:gd name="adj2" fmla="val -15601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爬山虎是怎样往上爬的？</a:t>
            </a:r>
            <a:endParaRPr lang="zh-CN" altLang="en-US" sz="2400" dirty="0"/>
          </a:p>
        </p:txBody>
      </p:sp>
      <p:sp>
        <p:nvSpPr>
          <p:cNvPr id="11" name="椭圆 10"/>
          <p:cNvSpPr/>
          <p:nvPr/>
        </p:nvSpPr>
        <p:spPr>
          <a:xfrm>
            <a:off x="1691680" y="1059582"/>
            <a:ext cx="1584176" cy="1296144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8731" y="35034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4" grpId="1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《爬山虎的脚》动画演示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1859915" y="1456055"/>
            <a:ext cx="5424805" cy="27311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31595" y="558800"/>
            <a:ext cx="648208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爬山虎动态演示</a:t>
            </a:r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（点击画面播放）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043608" y="1491630"/>
            <a:ext cx="7000925" cy="2664297"/>
            <a:chOff x="1475656" y="1347614"/>
            <a:chExt cx="7000925" cy="2664297"/>
          </a:xfrm>
        </p:grpSpPr>
        <p:grpSp>
          <p:nvGrpSpPr>
            <p:cNvPr id="3" name="组合 10"/>
            <p:cNvGrpSpPr/>
            <p:nvPr/>
          </p:nvGrpSpPr>
          <p:grpSpPr>
            <a:xfrm>
              <a:off x="1475656" y="1347614"/>
              <a:ext cx="7000925" cy="2664297"/>
              <a:chOff x="682267" y="1203600"/>
              <a:chExt cx="7575971" cy="3355996"/>
            </a:xfrm>
          </p:grpSpPr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4627439" y="826609"/>
                <a:ext cx="3253807" cy="4007790"/>
              </a:xfrm>
              <a:prstGeom prst="rect">
                <a:avLst/>
              </a:prstGeom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834498" y="1143651"/>
                <a:ext cx="3263714" cy="3568176"/>
              </a:xfrm>
              <a:prstGeom prst="rect">
                <a:avLst/>
              </a:prstGeom>
            </p:spPr>
          </p:pic>
          <p:sp>
            <p:nvSpPr>
              <p:cNvPr id="48" name="椭圆 47"/>
              <p:cNvSpPr/>
              <p:nvPr/>
            </p:nvSpPr>
            <p:spPr>
              <a:xfrm>
                <a:off x="3796439" y="1759552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4491260" y="1759552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空心弧 49"/>
              <p:cNvSpPr/>
              <p:nvPr/>
            </p:nvSpPr>
            <p:spPr>
              <a:xfrm>
                <a:off x="3860375" y="1649338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782845" y="227220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4477666" y="227220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空心弧 52"/>
              <p:cNvSpPr/>
              <p:nvPr/>
            </p:nvSpPr>
            <p:spPr>
              <a:xfrm>
                <a:off x="3846781" y="2161987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485534" y="3298887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3799172" y="3289759"/>
                <a:ext cx="216000" cy="21600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782844" y="2797233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4477665" y="2797233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空心弧 58"/>
              <p:cNvSpPr/>
              <p:nvPr/>
            </p:nvSpPr>
            <p:spPr>
              <a:xfrm>
                <a:off x="3846780" y="2687019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1619672" y="1563638"/>
              <a:ext cx="2736304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爬山虎的脚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贴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着墙的时候，六七根细丝的头上就成小圆片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触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住墙。细丝原先是直的，把爬山虎的嫩茎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拉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一把，使它紧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巴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在墙上。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220072" y="1563638"/>
              <a:ext cx="2736304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爬山虎的脚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触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着墙的时候，六七根细丝的头上就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变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成小圆片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巴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住墙。细丝原先是直的，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现在弯曲了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，把爬山虎的嫩茎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拉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一把，使它紧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贴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在墙上。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>
              <a:off x="4427984" y="2931790"/>
              <a:ext cx="720927" cy="347486"/>
            </a:xfrm>
            <a:prstGeom prst="blockArc">
              <a:avLst>
                <a:gd name="adj1" fmla="val 10568588"/>
                <a:gd name="adj2" fmla="val 0"/>
                <a:gd name="adj3" fmla="val 20563"/>
              </a:avLst>
            </a:prstGeom>
            <a:solidFill>
              <a:srgbClr val="CDBA85"/>
            </a:solidFill>
            <a:ln>
              <a:solidFill>
                <a:srgbClr val="CDB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115616" y="987574"/>
            <a:ext cx="71705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小讨论：和原句对比读，哪句话给你印象更为深刻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Freeform 24"/>
          <p:cNvSpPr/>
          <p:nvPr/>
        </p:nvSpPr>
        <p:spPr bwMode="gray">
          <a:xfrm rot="13092462">
            <a:off x="4848439" y="2942422"/>
            <a:ext cx="647608" cy="1138429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" y="381000"/>
            <a:ext cx="1495425" cy="5422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214282" y="50004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比较句子</a:t>
            </a:r>
            <a:endParaRPr lang="zh-CN" altLang="en-US" sz="2400" dirty="0" smtClean="0">
              <a:solidFill>
                <a:schemeClr val="bg1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1259632" y="3147814"/>
            <a:ext cx="3286148" cy="12144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这些动作前后之间的联系都是非常紧密的，而且是有序的。 </a:t>
            </a:r>
            <a:endParaRPr lang="zh-CN" altLang="en-US" sz="24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2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图片1.png"/>
          <p:cNvPicPr>
            <a:picLocks noChangeAspect="1"/>
          </p:cNvPicPr>
          <p:nvPr/>
        </p:nvPicPr>
        <p:blipFill>
          <a:blip r:embed="rId1" cstate="print"/>
          <a:srcRect r="3030"/>
          <a:stretch>
            <a:fillRect/>
          </a:stretch>
        </p:blipFill>
        <p:spPr>
          <a:xfrm>
            <a:off x="4211960" y="3075806"/>
            <a:ext cx="2160240" cy="1437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428596" y="571486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endParaRPr lang="zh-CN" altLang="en-US" sz="2800" dirty="0">
              <a:solidFill>
                <a:schemeClr val="accent3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23528" y="1275606"/>
            <a:ext cx="4320480" cy="2664296"/>
            <a:chOff x="323528" y="1275606"/>
            <a:chExt cx="4320480" cy="2664296"/>
          </a:xfrm>
        </p:grpSpPr>
        <p:pic>
          <p:nvPicPr>
            <p:cNvPr id="11" name="图片 10" descr="764-1F223134924615.jpg"/>
            <p:cNvPicPr>
              <a:picLocks noChangeAspect="1"/>
            </p:cNvPicPr>
            <p:nvPr/>
          </p:nvPicPr>
          <p:blipFill>
            <a:blip r:embed="rId2" cstate="print"/>
            <a:srcRect l="2479" t="11521" r="3251"/>
            <a:stretch>
              <a:fillRect/>
            </a:stretch>
          </p:blipFill>
          <p:spPr>
            <a:xfrm>
              <a:off x="323528" y="1275606"/>
              <a:ext cx="4320480" cy="2664296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691680" y="1491630"/>
              <a:ext cx="27135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为什么用“一脚一脚”而不用“一步一步”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?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换成“一步一步”行不行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? </a:t>
              </a:r>
              <a:endPara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圆角矩形标注 7"/>
          <p:cNvSpPr/>
          <p:nvPr/>
        </p:nvSpPr>
        <p:spPr>
          <a:xfrm>
            <a:off x="4716016" y="555526"/>
            <a:ext cx="3672408" cy="1944216"/>
          </a:xfrm>
          <a:prstGeom prst="wedgeRoundRectCallout">
            <a:avLst>
              <a:gd name="adj1" fmla="val -28061"/>
              <a:gd name="adj2" fmla="val 8718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“一步一步”是用脚交替着爬。而“一脚一脚”的爬是指长一只脚就巴住墙，再爬，必须再长出一只新脚再巴住墙。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6372200" y="2643758"/>
            <a:ext cx="2160240" cy="1008112"/>
          </a:xfrm>
          <a:prstGeom prst="wedgeRoundRectCallout">
            <a:avLst>
              <a:gd name="adj1" fmla="val -42247"/>
              <a:gd name="adj2" fmla="val 6890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不能换成“一步一步”。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s://i01piccdn.sogoucdn.com/3de8065040c4bdf0"/>
          <p:cNvPicPr>
            <a:picLocks noChangeAspect="1" noChangeArrowheads="1"/>
          </p:cNvPicPr>
          <p:nvPr/>
        </p:nvPicPr>
        <p:blipFill>
          <a:blip r:embed="rId1" cstate="print"/>
          <a:srcRect l="7692" t="5767" r="7692" b="13490"/>
          <a:stretch>
            <a:fillRect/>
          </a:stretch>
        </p:blipFill>
        <p:spPr bwMode="auto">
          <a:xfrm flipH="1">
            <a:off x="3203848" y="2787774"/>
            <a:ext cx="2520280" cy="1706036"/>
          </a:xfrm>
          <a:prstGeom prst="rect">
            <a:avLst/>
          </a:prstGeom>
          <a:noFill/>
        </p:spPr>
      </p:pic>
      <p:sp>
        <p:nvSpPr>
          <p:cNvPr id="10" name="圆角矩形标注 9"/>
          <p:cNvSpPr/>
          <p:nvPr/>
        </p:nvSpPr>
        <p:spPr>
          <a:xfrm>
            <a:off x="6084168" y="2499742"/>
            <a:ext cx="1872208" cy="720080"/>
          </a:xfrm>
          <a:prstGeom prst="wedgeRoundRectCallout">
            <a:avLst>
              <a:gd name="adj1" fmla="val -69173"/>
              <a:gd name="adj2" fmla="val 6290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用词恰当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云形标注 8"/>
          <p:cNvSpPr/>
          <p:nvPr/>
        </p:nvSpPr>
        <p:spPr>
          <a:xfrm>
            <a:off x="3203848" y="1707654"/>
            <a:ext cx="2160240" cy="1041346"/>
          </a:xfrm>
          <a:prstGeom prst="cloudCallout">
            <a:avLst>
              <a:gd name="adj1" fmla="val 17795"/>
              <a:gd name="adj2" fmla="val 67472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细致观察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899592" y="2283718"/>
            <a:ext cx="1914006" cy="1143008"/>
          </a:xfrm>
          <a:prstGeom prst="wedgeRoundRectCallout">
            <a:avLst>
              <a:gd name="adj1" fmla="val 65686"/>
              <a:gd name="adj2" fmla="val 4731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5875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体会到叶圣陶爷爷连续观察。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8" y="699542"/>
            <a:ext cx="7386614" cy="1041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从叶圣陶爷爷用“一脚一脚”而不用“一步一步”你能体会到什么？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1" cstate="print"/>
          <a:srcRect t="10733" b="6806"/>
          <a:stretch>
            <a:fillRect/>
          </a:stretch>
        </p:blipFill>
        <p:spPr>
          <a:xfrm>
            <a:off x="3059832" y="2859782"/>
            <a:ext cx="2297986" cy="1569356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547664" y="915566"/>
            <a:ext cx="5643602" cy="6537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它是不是只往上爬的？你怎么知道的？</a:t>
            </a: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683568" y="2067694"/>
            <a:ext cx="2500330" cy="1214446"/>
          </a:xfrm>
          <a:prstGeom prst="wedgeRoundRectCallout">
            <a:avLst>
              <a:gd name="adj1" fmla="val 58985"/>
              <a:gd name="adj2" fmla="val 3944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它不只往上爬，还往左爬，右爬，爬满整个墙。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5508104" y="1923678"/>
            <a:ext cx="3214678" cy="1944216"/>
          </a:xfrm>
          <a:prstGeom prst="wedgeRoundRectCallout">
            <a:avLst>
              <a:gd name="adj1" fmla="val -58408"/>
              <a:gd name="adj2" fmla="val 1585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叶圣陶爷爷在第二自然段中所描写的“一阵风吹过，一墙的叶子就漾起波纹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”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，好看的很。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标注 6"/>
          <p:cNvSpPr/>
          <p:nvPr/>
        </p:nvSpPr>
        <p:spPr>
          <a:xfrm>
            <a:off x="3643306" y="2071684"/>
            <a:ext cx="4857784" cy="2000264"/>
          </a:xfrm>
          <a:prstGeom prst="wedgeRoundRectCallout">
            <a:avLst>
              <a:gd name="adj1" fmla="val -64440"/>
              <a:gd name="adj2" fmla="val -3127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“嫩红、嫩绿”中的“嫩”，指颜色浅，是浅红、浅绿的意思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;“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嫩叶、嫩茎”的“嫩”，指新生长出来的，新鲜的，跟“老”字相对，有娇嫩的意思。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1071552"/>
            <a:ext cx="7000924" cy="1116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Bef>
                <a:spcPct val="0"/>
              </a:spcBef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区别“嫩红、嫩绿”和“嫩叶、嫩茎”中“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嫩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”的不同意思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8"/>
            <a:ext cx="2818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小组互动来讨论</a:t>
            </a:r>
            <a:endParaRPr lang="zh-CN" altLang="en-US" sz="28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2714626"/>
            <a:ext cx="1428760" cy="160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63688" y="1275606"/>
            <a:ext cx="6336704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触着墙的爬山虎的脚能爬，没触着墙的爬山虎的脚又怎么样呢？小组合作朗读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自然段，找出描写爬山虎的脚变化的句子。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3" y="1422396"/>
            <a:ext cx="1285884" cy="17145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1560" y="555526"/>
            <a:ext cx="7920880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爬山虎的脚要是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没触着墙，不几天就萎了，后来连痕迹也没有了。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触着墙的，细丝和小圆片逐渐变成灰色。不要瞧不起那些灰色的脚，那些脚巴在墙上相当牢固，要是你的手指不费一点儿劲，休想拉下爬山虎的一根茎。</a:t>
            </a:r>
            <a:endParaRPr lang="zh-CN" altLang="en-US" sz="2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云形 16"/>
          <p:cNvSpPr/>
          <p:nvPr/>
        </p:nvSpPr>
        <p:spPr>
          <a:xfrm>
            <a:off x="1187624" y="2859782"/>
            <a:ext cx="1714512" cy="950692"/>
          </a:xfrm>
          <a:prstGeom prst="cloud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对比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Freeform 24"/>
          <p:cNvSpPr/>
          <p:nvPr/>
        </p:nvSpPr>
        <p:spPr bwMode="gray">
          <a:xfrm rot="6760014" flipH="1">
            <a:off x="3055669" y="3037739"/>
            <a:ext cx="494633" cy="110079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爆炸形 1 23"/>
          <p:cNvSpPr/>
          <p:nvPr/>
        </p:nvSpPr>
        <p:spPr>
          <a:xfrm>
            <a:off x="3995936" y="2427734"/>
            <a:ext cx="4536504" cy="1944216"/>
          </a:xfrm>
          <a:prstGeom prst="irregularSeal1">
            <a:avLst/>
          </a:prstGeom>
          <a:solidFill>
            <a:schemeClr val="accent5">
              <a:lumMod val="40000"/>
              <a:lumOff val="60000"/>
              <a:alpha val="64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爬山虎的脚对墙有依赖关系。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779912" y="987574"/>
            <a:ext cx="45365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83568" y="1419622"/>
            <a:ext cx="18722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843808" y="1419622"/>
            <a:ext cx="51845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55576" y="1851670"/>
            <a:ext cx="76328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55576" y="2283718"/>
            <a:ext cx="70567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20" grpId="0" animBg="1"/>
      <p:bldP spid="2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ic27.photophoto.cn/20130512/0005018364033790_b.png"/>
          <p:cNvPicPr>
            <a:picLocks noChangeAspect="1" noChangeArrowheads="1"/>
          </p:cNvPicPr>
          <p:nvPr/>
        </p:nvPicPr>
        <p:blipFill>
          <a:blip r:embed="rId1" cstate="print"/>
          <a:srcRect l="4849" r="22409" b="11765"/>
          <a:stretch>
            <a:fillRect/>
          </a:stretch>
        </p:blipFill>
        <p:spPr bwMode="auto">
          <a:xfrm flipH="1">
            <a:off x="4932040" y="2931790"/>
            <a:ext cx="1513878" cy="1441300"/>
          </a:xfrm>
          <a:prstGeom prst="rect">
            <a:avLst/>
          </a:prstGeom>
          <a:noFill/>
        </p:spPr>
      </p:pic>
      <p:grpSp>
        <p:nvGrpSpPr>
          <p:cNvPr id="7" name="组合 6"/>
          <p:cNvGrpSpPr/>
          <p:nvPr/>
        </p:nvGrpSpPr>
        <p:grpSpPr>
          <a:xfrm>
            <a:off x="395536" y="699542"/>
            <a:ext cx="4752528" cy="3672408"/>
            <a:chOff x="395536" y="699542"/>
            <a:chExt cx="4752528" cy="3672408"/>
          </a:xfrm>
        </p:grpSpPr>
        <p:pic>
          <p:nvPicPr>
            <p:cNvPr id="8" name="图片 7" descr="图片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536" y="699542"/>
              <a:ext cx="4752528" cy="3672408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1835696" y="1563638"/>
              <a:ext cx="2736304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课文哪一个自然段还说明了这种关系呢？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云形标注 5"/>
          <p:cNvSpPr/>
          <p:nvPr/>
        </p:nvSpPr>
        <p:spPr>
          <a:xfrm>
            <a:off x="5580112" y="1347614"/>
            <a:ext cx="3312368" cy="1368152"/>
          </a:xfrm>
          <a:prstGeom prst="cloudCallou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第一自然段。</a:t>
            </a:r>
            <a:endParaRPr lang="zh-CN" altLang="en-US" sz="28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p4.so.qhmsg.com/bdr/_240_/t01bcc34e2cdc4a5839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43808" y="2715766"/>
            <a:ext cx="2952328" cy="1706517"/>
          </a:xfrm>
          <a:prstGeom prst="ellipse">
            <a:avLst/>
          </a:prstGeom>
          <a:ln w="15875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云形标注 6"/>
          <p:cNvSpPr/>
          <p:nvPr/>
        </p:nvSpPr>
        <p:spPr>
          <a:xfrm>
            <a:off x="683568" y="1995686"/>
            <a:ext cx="2631806" cy="1296144"/>
          </a:xfrm>
          <a:prstGeom prst="cloudCallout">
            <a:avLst>
              <a:gd name="adj1" fmla="val 48231"/>
              <a:gd name="adj2" fmla="val 49874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首尾照应关系。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5796136" y="1779662"/>
            <a:ext cx="2808312" cy="1728192"/>
          </a:xfrm>
          <a:prstGeom prst="wedgeRoundRectCallout">
            <a:avLst>
              <a:gd name="adj1" fmla="val -64819"/>
              <a:gd name="adj2" fmla="val 3836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作者运用了首尾照应的方法，使文章的结构显得更加完整。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699542"/>
            <a:ext cx="7286676" cy="1065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第一自然段和第五自然段是什么关系？这样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写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有什么好处？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3" y="551176"/>
            <a:ext cx="1285884" cy="17145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7290" y="857238"/>
            <a:ext cx="6786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000" dirty="0" smtClean="0"/>
              <a:t>   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课文是介绍爬山虎的脚，为什么还要描写它的叶子？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84580" y="2106930"/>
            <a:ext cx="7331710" cy="214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en-US" sz="2000" dirty="0" smtClean="0">
                <a:solidFill>
                  <a:srgbClr val="FF0000"/>
                </a:solidFill>
              </a:rPr>
              <a:t>  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先叶和脚是一个整体，相辅相成，叶不可能脱离脚单独存在，脚也不会脱离叶单独存在，两者都是爬山虎的一部分。另外，欣赏完爬山虎的叶子，会激起我们强烈的探究兴趣。爬山虎的叶子这么美？它的脚会是什么样子呢？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114" y="1204610"/>
            <a:ext cx="7461471" cy="265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83518"/>
            <a:ext cx="850943" cy="69710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401304" y="1776114"/>
            <a:ext cx="63842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在朗读这一部分的时候，要读出作者的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喜爱</a:t>
            </a:r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之情。　　</a:t>
            </a:r>
            <a:endParaRPr lang="zh-CN" altLang="en-US" sz="28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0"/>
          <p:cNvSpPr txBox="1"/>
          <p:nvPr/>
        </p:nvSpPr>
        <p:spPr>
          <a:xfrm>
            <a:off x="1259632" y="627534"/>
            <a:ext cx="18759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latin typeface="黑体" panose="02010609060101010101" pitchFamily="49" charset="-122"/>
                <a:ea typeface="黑体" panose="02010609060101010101" pitchFamily="49" charset="-122"/>
              </a:rPr>
              <a:t>朗读</a:t>
            </a:r>
            <a:r>
              <a:rPr lang="zh-CN" altLang="en-US" sz="2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指导</a:t>
            </a:r>
            <a:endParaRPr lang="zh-CN" altLang="en-US" sz="2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48" y="622296"/>
            <a:ext cx="1285884" cy="171451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835696" y="987574"/>
            <a:ext cx="5233784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学完这篇课文，你有什么感受？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105" y="2211705"/>
            <a:ext cx="6261735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＊我们要像叶圣陶爷爷那样留心并细致入微地观察周围的事物。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9582"/>
            <a:ext cx="8064896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1510"/>
            <a:ext cx="850943" cy="69710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012290" y="1347614"/>
            <a:ext cx="720080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第</a:t>
            </a:r>
            <a:r>
              <a:rPr lang="en-US" altLang="zh-CN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自然段可按“刚长出来的叶子”“长大了的叶子”的顺序背。背“长大了的叶子”这一层时，可抓住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叶子的“绿”和“密”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的特点背。第</a:t>
            </a:r>
            <a:r>
              <a:rPr lang="en-US" altLang="zh-CN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自然段的背诵，可借助画一画帮助记忆，边画边背。当然，也可以抓住顺序背，如第</a:t>
            </a:r>
            <a:r>
              <a:rPr lang="en-US" altLang="zh-CN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自然段可抓住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“以前”“今年”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帮助记忆。几种记忆方法的综合运用，更能提高记忆效果。</a:t>
            </a:r>
            <a:endParaRPr lang="zh-CN" altLang="en-US" sz="2400" b="1" dirty="0" smtClean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0"/>
          <p:cNvSpPr txBox="1"/>
          <p:nvPr/>
        </p:nvSpPr>
        <p:spPr>
          <a:xfrm>
            <a:off x="1115616" y="555526"/>
            <a:ext cx="17281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背诵指导</a:t>
            </a:r>
            <a:endParaRPr lang="zh-CN" altLang="en-US" sz="2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3463" y="999163"/>
            <a:ext cx="66437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    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展开想象，请以爬山虎的口气向大家介绍一下自己的本领。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7777" y="2356485"/>
            <a:ext cx="6357982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提示：大家好：我是爬山虎，我的本领可大了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357304"/>
            <a:ext cx="7461471" cy="271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98077" y="1851670"/>
            <a:ext cx="615553" cy="12961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爬山虎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3419872" y="2242487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位置  样子  颜色 </a:t>
            </a:r>
            <a:endParaRPr kumimoji="0" lang="zh-CN" alt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9302" y="2571750"/>
            <a:ext cx="1141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怎么爬</a:t>
            </a:r>
            <a:endParaRPr kumimoji="0" lang="zh-CN" alt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992" y="314325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变  化</a:t>
            </a:r>
            <a:endParaRPr kumimoji="0" lang="zh-CN" alt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3438" y="2571750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触</a:t>
            </a:r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→</a:t>
            </a: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巴</a:t>
            </a:r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→</a:t>
            </a: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拉</a:t>
            </a:r>
            <a:r>
              <a:rPr lang="en-US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→</a:t>
            </a:r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贴</a:t>
            </a:r>
            <a:endParaRPr kumimoji="0" lang="zh-CN" alt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3438" y="2928940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没触着墙的</a:t>
            </a:r>
            <a:r>
              <a:rPr kumimoji="0" lang="zh-CN" altLang="en-US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  </a:t>
            </a: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萎了</a:t>
            </a:r>
            <a:endParaRPr kumimoji="0" lang="zh-CN" alt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7" name="左大括号 26"/>
          <p:cNvSpPr/>
          <p:nvPr/>
        </p:nvSpPr>
        <p:spPr>
          <a:xfrm>
            <a:off x="2123728" y="1928808"/>
            <a:ext cx="162256" cy="1000132"/>
          </a:xfrm>
          <a:prstGeom prst="leftBrace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14"/>
          <p:cNvSpPr txBox="1"/>
          <p:nvPr/>
        </p:nvSpPr>
        <p:spPr>
          <a:xfrm>
            <a:off x="642910" y="500048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5" y="567616"/>
            <a:ext cx="366860" cy="4563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0800000" flipV="1">
            <a:off x="2348872" y="1714494"/>
            <a:ext cx="921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叶子</a:t>
            </a:r>
            <a:endParaRPr kumimoji="0" lang="zh-CN" alt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28992" y="1714494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zh-CN" alt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鲜绿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排列均匀  好看</a:t>
            </a:r>
            <a:endParaRPr kumimoji="0" lang="zh-CN" alt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28860" y="264318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脚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左大括号 32"/>
          <p:cNvSpPr/>
          <p:nvPr/>
        </p:nvSpPr>
        <p:spPr>
          <a:xfrm>
            <a:off x="3143240" y="2428874"/>
            <a:ext cx="142876" cy="1000132"/>
          </a:xfrm>
          <a:prstGeom prst="lef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43438" y="3286130"/>
            <a:ext cx="2357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触着墙的    牢固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左大括号 23"/>
          <p:cNvSpPr/>
          <p:nvPr/>
        </p:nvSpPr>
        <p:spPr>
          <a:xfrm>
            <a:off x="4500562" y="3143254"/>
            <a:ext cx="142876" cy="428628"/>
          </a:xfrm>
          <a:prstGeom prst="leftBrace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4" grpId="0"/>
      <p:bldP spid="21" grpId="0"/>
      <p:bldP spid="22" grpId="0"/>
      <p:bldP spid="27" grpId="0" animBg="1"/>
      <p:bldP spid="17" grpId="0"/>
      <p:bldP spid="18" grpId="0"/>
      <p:bldP spid="32" grpId="0"/>
      <p:bldP spid="33" grpId="0" animBg="1"/>
      <p:bldP spid="20" grpId="0"/>
      <p:bldP spid="2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0757" y="1356987"/>
            <a:ext cx="6715172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这篇课文围绕爬山虎的脚，先讲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endParaRPr lang="en-US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4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又讲了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最后讲了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    </a:t>
            </a:r>
            <a:endParaRPr lang="en-US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212855" y="1499863"/>
            <a:ext cx="1731564" cy="4396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88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爬山虎脚的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212195" y="2071367"/>
            <a:ext cx="2040943" cy="4396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88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位置形状颜色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212591" y="2071367"/>
            <a:ext cx="2643174" cy="439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8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爬山虎是怎样爬的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783699" y="2642871"/>
            <a:ext cx="6072230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8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爬山虎的脚没触着墙就“萎了”和触着墙的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1212195" y="3142937"/>
            <a:ext cx="3146436" cy="439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8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巴在墙上相当“牢固”</a:t>
            </a:r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6212855" y="1857053"/>
            <a:ext cx="164307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355071" y="2428557"/>
            <a:ext cx="185738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284029" y="2428557"/>
            <a:ext cx="250033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855137" y="3000061"/>
            <a:ext cx="5929354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283633" y="3500127"/>
            <a:ext cx="2928958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6302159" y="702618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7" grpId="0"/>
      <p:bldP spid="8" grpId="0"/>
      <p:bldP spid="9" grpId="0"/>
      <p:bldP spid="10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1220" y="1306195"/>
            <a:ext cx="518033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ts val="4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爬山虎欣赏</a:t>
            </a:r>
            <a:r>
              <a:rPr kumimoji="0" lang="zh-CN" alt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（点击画面播放）</a:t>
            </a:r>
            <a:endParaRPr kumimoji="0" lang="zh-CN" alt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pic>
        <p:nvPicPr>
          <p:cNvPr id="2" name="风吹爬山虎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183765" y="2068830"/>
            <a:ext cx="4775835" cy="2032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571486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推荐阅读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643174" y="1214428"/>
            <a:ext cx="4581069" cy="2819119"/>
            <a:chOff x="2643174" y="1214428"/>
            <a:chExt cx="4581069" cy="2819119"/>
          </a:xfrm>
        </p:grpSpPr>
        <p:sp>
          <p:nvSpPr>
            <p:cNvPr id="7" name="矩形 6"/>
            <p:cNvSpPr/>
            <p:nvPr/>
          </p:nvSpPr>
          <p:spPr>
            <a:xfrm>
              <a:off x="2643174" y="3571882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《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稻草人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》</a:t>
              </a:r>
              <a:endPara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500694" y="3571882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《</a:t>
              </a:r>
              <a:r>
                <a:rPr lang="zh-CN" altLang="en-US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小白船</a:t>
              </a:r>
              <a:r>
                <a:rPr lang="en-US" altLang="zh-CN" sz="24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》</a:t>
              </a:r>
              <a:endPara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8" name="图片 7" descr="图片1.pn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643174" y="1214428"/>
              <a:ext cx="1714512" cy="2286016"/>
            </a:xfrm>
            <a:prstGeom prst="rect">
              <a:avLst/>
            </a:prstGeom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l="11539" t="4214"/>
            <a:stretch>
              <a:fillRect/>
            </a:stretch>
          </p:blipFill>
          <p:spPr bwMode="auto">
            <a:xfrm>
              <a:off x="5429256" y="1214428"/>
              <a:ext cx="1714512" cy="2286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499731"/>
            <a:ext cx="366860" cy="456339"/>
          </a:xfrm>
          <a:prstGeom prst="rect">
            <a:avLst/>
          </a:prstGeom>
        </p:spPr>
      </p:pic>
      <p:sp>
        <p:nvSpPr>
          <p:cNvPr id="7" name="文本框 14"/>
          <p:cNvSpPr txBox="1"/>
          <p:nvPr/>
        </p:nvSpPr>
        <p:spPr>
          <a:xfrm>
            <a:off x="714348" y="428293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00100" y="1214428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3556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一、填空。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14414" y="1785932"/>
            <a:ext cx="7143800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defTabSz="91440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那些叶子绿得那么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(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，看着非常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(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，叶尖一顺儿朝下，在墙上铺的那么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(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，没有重叠起来的，也不留一点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(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。一阵风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( 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，一墙的叶子就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(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波纹，好看得很。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00" y="185737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新鲜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143768" y="185737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舒服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072198" y="2357436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均匀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500562" y="2786064"/>
            <a:ext cx="803425" cy="5454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空隙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786578" y="2786064"/>
            <a:ext cx="803425" cy="5454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拂过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3286116" y="3357568"/>
            <a:ext cx="803425" cy="5454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漾起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00100" y="785800"/>
            <a:ext cx="7358114" cy="1005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二、用一句或几句话来描述你喜欢的植物或者生活中感兴趣的事物，可以吗？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42976" y="1928808"/>
            <a:ext cx="6929486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＊我喜欢柳树的枝条，微风一吹，她随风摇曳，像一位美丽的女孩在翩翩起舞。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42976" y="3071816"/>
            <a:ext cx="7000924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＊我喜欢仙人掌，虽然它的外表长满了尖刺，却能开出鲜艳美丽的花。 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71538" y="714362"/>
            <a:ext cx="7000924" cy="1116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 三、仿照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爬山虎的脚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》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观察方法观察一种植物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00166" y="2071684"/>
            <a:ext cx="69294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</a:rPr>
              <a:t>    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要求：先从远处看，再从近处看，特别注意它的茎、叶、花，看看有什么特点，再具体地写出来。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 algn="ctr">
          <a:defRPr sz="2400" b="1" dirty="0" smtClean="0">
            <a:solidFill>
              <a:schemeClr val="tx1"/>
            </a:solidFill>
            <a:latin typeface="楷体_GB2312" panose="02010609030101010101" pitchFamily="49" charset="-122"/>
            <a:ea typeface="楷体_GB2312" panose="02010609030101010101" pitchFamily="49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4294</Words>
  <Application>WPS 演示</Application>
  <PresentationFormat>全屏显示(16:9)</PresentationFormat>
  <Paragraphs>562</Paragraphs>
  <Slides>57</Slides>
  <Notes>10</Notes>
  <HiddenSlides>0</HiddenSlides>
  <MMClips>2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81" baseType="lpstr">
      <vt:lpstr>Arial</vt:lpstr>
      <vt:lpstr>方正书宋_GBK</vt:lpstr>
      <vt:lpstr>Wingdings</vt:lpstr>
      <vt:lpstr>楷体_GB2312</vt:lpstr>
      <vt:lpstr>黑体</vt:lpstr>
      <vt:lpstr>楷体</vt:lpstr>
      <vt:lpstr>Calibri</vt:lpstr>
      <vt:lpstr>宋体</vt:lpstr>
      <vt:lpstr>汉语拼音</vt:lpstr>
      <vt:lpstr>幼圆</vt:lpstr>
      <vt:lpstr>华文楷体</vt:lpstr>
      <vt:lpstr>Times New Roman</vt:lpstr>
      <vt:lpstr>楷体-简</vt:lpstr>
      <vt:lpstr>行楷-简</vt:lpstr>
      <vt:lpstr>微软雅黑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>macbook</cp:lastModifiedBy>
  <cp:revision>112</cp:revision>
  <dcterms:created xsi:type="dcterms:W3CDTF">2019-07-04T09:45:50Z</dcterms:created>
  <dcterms:modified xsi:type="dcterms:W3CDTF">2019-07-04T09:45:50Z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