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6"/>
  </p:notesMasterIdLst>
  <p:handoutMasterIdLst>
    <p:handoutMasterId r:id="rId21"/>
  </p:handoutMasterIdLst>
  <p:sldIdLst>
    <p:sldId id="1249" r:id="rId3"/>
    <p:sldId id="1001" r:id="rId4"/>
    <p:sldId id="1292" r:id="rId5"/>
    <p:sldId id="1331" r:id="rId7"/>
    <p:sldId id="1332" r:id="rId8"/>
    <p:sldId id="1327" r:id="rId9"/>
    <p:sldId id="1293" r:id="rId10"/>
    <p:sldId id="528" r:id="rId11"/>
    <p:sldId id="1333" r:id="rId12"/>
    <p:sldId id="1334" r:id="rId13"/>
    <p:sldId id="1335" r:id="rId14"/>
    <p:sldId id="1084" r:id="rId15"/>
    <p:sldId id="324" r:id="rId16"/>
    <p:sldId id="987" r:id="rId17"/>
    <p:sldId id="1336" r:id="rId18"/>
    <p:sldId id="1337" r:id="rId19"/>
    <p:sldId id="1350" r:id="rId20"/>
  </p:sldIdLst>
  <p:sldSz cx="9144000" cy="5143500" type="screen16x9"/>
  <p:notesSz cx="6858000" cy="9144000"/>
  <p:embeddedFontLst>
    <p:embeddedFont>
      <p:font typeface="微软雅黑" pitchFamily="34" charset="-122"/>
      <p:regular r:id="rId25"/>
      <p:bold r:id="rId26"/>
    </p:embeddedFont>
    <p:embeddedFont>
      <p:font typeface="黑体" charset="-122"/>
      <p:regular r:id="rId27"/>
    </p:embeddedFont>
    <p:embeddedFont>
      <p:font typeface="楷体" pitchFamily="49" charset="-122"/>
      <p:regular r:id="rId28"/>
    </p:embeddedFont>
    <p:embeddedFont>
      <p:font typeface="汉语拼音" pitchFamily="34" charset="0"/>
      <p:regular r:id="rId29"/>
    </p:embeddedFont>
    <p:embeddedFont>
      <p:font typeface="Calibri" pitchFamily="34" charset="0"/>
      <p:regular r:id="rId30"/>
      <p:bold r:id="rId31"/>
      <p:italic r:id="rId32"/>
      <p:boldItalic r:id="rId33"/>
    </p:embeddedFont>
    <p:embeddedFont>
      <p:font typeface="新宋体" pitchFamily="49" charset="-122"/>
      <p:regular r:id="rId34"/>
    </p:embeddedFont>
    <p:embeddedFont>
      <p:font typeface="Impact" charset="0"/>
      <p:regular r:id="rId3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66FF"/>
    <a:srgbClr val="1D4B1C"/>
    <a:srgbClr val="3366FF"/>
    <a:srgbClr val="6666FF"/>
    <a:srgbClr val="9999FF"/>
    <a:srgbClr val="FF6600"/>
    <a:srgbClr val="FF7C80"/>
    <a:srgbClr val="FF505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5" autoAdjust="0"/>
    <p:restoredTop sz="94660"/>
  </p:normalViewPr>
  <p:slideViewPr>
    <p:cSldViewPr>
      <p:cViewPr varScale="1">
        <p:scale>
          <a:sx n="144" d="100"/>
          <a:sy n="144" d="100"/>
        </p:scale>
        <p:origin x="-684" y="-90"/>
      </p:cViewPr>
      <p:guideLst>
        <p:guide orient="horz" pos="2282"/>
        <p:guide pos="521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font" Target="fonts/font11.fntdata"/><Relationship Id="rId34" Type="http://schemas.openxmlformats.org/officeDocument/2006/relationships/font" Target="fonts/font10.fntdata"/><Relationship Id="rId33" Type="http://schemas.openxmlformats.org/officeDocument/2006/relationships/font" Target="fonts/font9.fntdata"/><Relationship Id="rId32" Type="http://schemas.openxmlformats.org/officeDocument/2006/relationships/font" Target="fonts/font8.fntdata"/><Relationship Id="rId31" Type="http://schemas.openxmlformats.org/officeDocument/2006/relationships/font" Target="fonts/font7.fntdata"/><Relationship Id="rId30" Type="http://schemas.openxmlformats.org/officeDocument/2006/relationships/font" Target="fonts/font6.fntdata"/><Relationship Id="rId3" Type="http://schemas.openxmlformats.org/officeDocument/2006/relationships/slide" Target="slides/slide1.xml"/><Relationship Id="rId29" Type="http://schemas.openxmlformats.org/officeDocument/2006/relationships/font" Target="fonts/font5.fntdata"/><Relationship Id="rId28" Type="http://schemas.openxmlformats.org/officeDocument/2006/relationships/font" Target="fonts/font4.fntdata"/><Relationship Id="rId27" Type="http://schemas.openxmlformats.org/officeDocument/2006/relationships/font" Target="fonts/font3.fntdata"/><Relationship Id="rId26" Type="http://schemas.openxmlformats.org/officeDocument/2006/relationships/font" Target="fonts/font2.fntdata"/><Relationship Id="rId25" Type="http://schemas.openxmlformats.org/officeDocument/2006/relationships/font" Target="fonts/font1.fntdata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handoutMaster" Target="handoutMasters/handoutMaster1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252"/>
            <a:ext cx="8229600" cy="8574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360"/>
            <a:ext cx="8229600" cy="33953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85800" y="4687120"/>
            <a:ext cx="1905000" cy="342960"/>
          </a:xfrm>
        </p:spPr>
        <p:txBody>
          <a:bodyPr/>
          <a:lstStyle/>
          <a:p>
            <a:pPr lvl="0"/>
            <a:endParaRPr lang="zh-CN" altLang="en-US" dirty="0">
              <a:latin typeface="Times New Roman" panose="0202050305040509030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687120"/>
            <a:ext cx="2895600" cy="342960"/>
          </a:xfrm>
        </p:spPr>
        <p:txBody>
          <a:bodyPr/>
          <a:lstStyle/>
          <a:p>
            <a:pPr lvl="0"/>
            <a:endParaRPr lang="zh-CN" altLang="en-US" dirty="0">
              <a:latin typeface="Times New Roman" panose="0202050305040509030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687120"/>
            <a:ext cx="1905000" cy="342960"/>
          </a:xfrm>
        </p:spPr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Times New Roman" panose="02020503050405090304" charset="0"/>
              </a:rPr>
            </a:fld>
            <a:endParaRPr lang="zh-CN" altLang="en-US" dirty="0">
              <a:latin typeface="Times New Roman" panose="02020503050405090304" charset="0"/>
            </a:endParaRPr>
          </a:p>
        </p:txBody>
      </p:sp>
    </p:spTree>
  </p:cSld>
  <p:clrMapOvr>
    <a:masterClrMapping/>
  </p:clrMapOvr>
  <p:transition advClick="0">
    <p:pull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1" y="92978"/>
            <a:ext cx="2771800" cy="275590"/>
            <a:chOff x="1" y="92978"/>
            <a:chExt cx="2771800" cy="275590"/>
          </a:xfrm>
        </p:grpSpPr>
        <p:sp>
          <p:nvSpPr>
            <p:cNvPr id="8" name="矩形 7"/>
            <p:cNvSpPr/>
            <p:nvPr userDrawn="1"/>
          </p:nvSpPr>
          <p:spPr>
            <a:xfrm flipH="1">
              <a:off x="1" y="123478"/>
              <a:ext cx="2771800" cy="216000"/>
            </a:xfrm>
            <a:prstGeom prst="rect">
              <a:avLst/>
            </a:prstGeom>
            <a:gradFill flip="none" rotWithShape="1">
              <a:gsLst>
                <a:gs pos="40000">
                  <a:schemeClr val="accent5">
                    <a:lumMod val="60000"/>
                    <a:lumOff val="40000"/>
                  </a:schemeClr>
                </a:gs>
                <a:gs pos="97000">
                  <a:schemeClr val="bg1">
                    <a:alpha val="0"/>
                  </a:schemeClr>
                </a:gs>
                <a:gs pos="70000">
                  <a:schemeClr val="accent5">
                    <a:lumMod val="40000"/>
                    <a:lumOff val="60000"/>
                    <a:alpha val="76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10"/>
            <p:cNvSpPr txBox="1"/>
            <p:nvPr userDrawn="1"/>
          </p:nvSpPr>
          <p:spPr>
            <a:xfrm>
              <a:off x="193237" y="92978"/>
              <a:ext cx="944880" cy="2755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200" dirty="0" smtClean="0">
                  <a:latin typeface="黑体" pitchFamily="49" charset="-122"/>
                  <a:ea typeface="黑体" pitchFamily="49" charset="-122"/>
                </a:rPr>
                <a:t>快乐读书吧</a:t>
              </a:r>
              <a:endParaRPr kumimoji="1" lang="zh-CN" altLang="en-US" sz="1200" dirty="0" smtClean="0">
                <a:latin typeface="黑体" pitchFamily="49" charset="-122"/>
                <a:ea typeface="黑体" pitchFamily="49" charset="-122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9.xml"/><Relationship Id="rId5" Type="http://schemas.openxmlformats.org/officeDocument/2006/relationships/tags" Target="../tags/tag1.xml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9.jpe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jpe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12.jpe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6.jpeg"/><Relationship Id="rId4" Type="http://schemas.openxmlformats.org/officeDocument/2006/relationships/image" Target="../media/image14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6.jpeg"/><Relationship Id="rId4" Type="http://schemas.openxmlformats.org/officeDocument/2006/relationships/image" Target="../media/image14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6.jpeg"/><Relationship Id="rId4" Type="http://schemas.openxmlformats.org/officeDocument/2006/relationships/image" Target="../media/image14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1.jpeg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9.xml"/><Relationship Id="rId5" Type="http://schemas.openxmlformats.org/officeDocument/2006/relationships/image" Target="../media/image14.png"/><Relationship Id="rId4" Type="http://schemas.openxmlformats.org/officeDocument/2006/relationships/image" Target="../media/image16.png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9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Relationship Id="rId3" Type="http://schemas.openxmlformats.org/officeDocument/2006/relationships/image" Target="../media/image14.png"/><Relationship Id="rId2" Type="http://schemas.openxmlformats.org/officeDocument/2006/relationships/image" Target="../media/image20.png"/><Relationship Id="rId1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9.xml"/><Relationship Id="rId5" Type="http://schemas.openxmlformats.org/officeDocument/2006/relationships/image" Target="../media/image23.jpeg"/><Relationship Id="rId4" Type="http://schemas.openxmlformats.org/officeDocument/2006/relationships/image" Target="../media/image25.jpeg"/><Relationship Id="rId3" Type="http://schemas.openxmlformats.org/officeDocument/2006/relationships/image" Target="../media/image14.png"/><Relationship Id="rId2" Type="http://schemas.openxmlformats.org/officeDocument/2006/relationships/image" Target="../media/image20.png"/><Relationship Id="rId1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9.xml"/><Relationship Id="rId4" Type="http://schemas.openxmlformats.org/officeDocument/2006/relationships/image" Target="../media/image27.png"/><Relationship Id="rId3" Type="http://schemas.openxmlformats.org/officeDocument/2006/relationships/image" Target="../media/image26.png"/><Relationship Id="rId2" Type="http://schemas.openxmlformats.org/officeDocument/2006/relationships/image" Target="../media/image14.png"/><Relationship Id="rId1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09758PICqUQ_1024[1]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990704" y="303593"/>
            <a:ext cx="1470890" cy="1470890"/>
          </a:xfrm>
          <a:prstGeom prst="rect">
            <a:avLst/>
          </a:prstGeom>
        </p:spPr>
      </p:pic>
      <p:pic>
        <p:nvPicPr>
          <p:cNvPr id="2" name="图片 1" descr="12040205[1]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t="73664" b="4943"/>
          <a:stretch>
            <a:fillRect/>
          </a:stretch>
        </p:blipFill>
        <p:spPr>
          <a:xfrm>
            <a:off x="3480979" y="3870184"/>
            <a:ext cx="5720180" cy="1263212"/>
          </a:xfrm>
          <a:prstGeom prst="snip2Same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385152" y="1434978"/>
            <a:ext cx="4373880" cy="11068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bliqueBottomLeft"/>
              <a:lightRig rig="threePt" dir="t"/>
            </a:scene3d>
            <a:sp3d extrusionH="387350">
              <a:extrusionClr>
                <a:srgbClr val="175BCB"/>
              </a:extrusionClr>
            </a:sp3d>
          </a:bodyPr>
          <a:lstStyle/>
          <a:p>
            <a:pPr algn="ctr"/>
            <a:r>
              <a:rPr lang="zh-CN" altLang="en-US" sz="6600" b="1">
                <a:blipFill>
                  <a:blip r:embed="rId3"/>
                  <a:tile tx="0" ty="0" sx="82000" sy="63000" flip="none" algn="br"/>
                </a:blipFill>
                <a:effectLst>
                  <a:outerShdw blurRad="60007" dist="310007" dir="7680000" sy="30000" kx="1300200" algn="ctr" rotWithShape="0">
                    <a:srgbClr val="0D1E55">
                      <a:alpha val="32000"/>
                    </a:srgbClr>
                  </a:outerShdw>
                </a:effectLst>
              </a:rPr>
              <a:t>快乐读书吧</a:t>
            </a:r>
            <a:endParaRPr lang="zh-CN" altLang="en-US" sz="6600" b="1">
              <a:blipFill>
                <a:blip r:embed="rId3"/>
                <a:tile tx="0" ty="0" sx="82000" sy="63000" flip="none" algn="br"/>
              </a:blipFill>
              <a:effectLst>
                <a:outerShdw blurRad="60007" dist="310007" dir="7680000" sy="30000" kx="1300200" algn="ctr" rotWithShape="0">
                  <a:srgbClr val="0D1E55">
                    <a:alpha val="32000"/>
                  </a:srgbClr>
                </a:outerShdw>
              </a:effectLst>
            </a:endParaRPr>
          </a:p>
        </p:txBody>
      </p:sp>
      <p:pic>
        <p:nvPicPr>
          <p:cNvPr id="6" name="图片 5" descr="dushu4"/>
          <p:cNvPicPr>
            <a:picLocks noChangeAspect="1"/>
          </p:cNvPicPr>
          <p:nvPr/>
        </p:nvPicPr>
        <p:blipFill>
          <a:blip r:embed="rId4" cstate="print"/>
          <a:srcRect b="34073"/>
          <a:stretch>
            <a:fillRect/>
          </a:stretch>
        </p:blipFill>
        <p:spPr>
          <a:xfrm>
            <a:off x="147184" y="2641267"/>
            <a:ext cx="2793643" cy="2492129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-2540" y="105410"/>
            <a:ext cx="4495800" cy="276999"/>
            <a:chOff x="-43001" y="136086"/>
            <a:chExt cx="4176534" cy="276999"/>
          </a:xfrm>
          <a:solidFill>
            <a:schemeClr val="bg1"/>
          </a:solidFill>
        </p:grpSpPr>
        <p:sp>
          <p:nvSpPr>
            <p:cNvPr id="15" name="矩形 14"/>
            <p:cNvSpPr/>
            <p:nvPr/>
          </p:nvSpPr>
          <p:spPr>
            <a:xfrm flipH="1">
              <a:off x="-36512" y="159581"/>
              <a:ext cx="4170045" cy="2520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文本框 1"/>
            <p:cNvSpPr txBox="1"/>
            <p:nvPr/>
          </p:nvSpPr>
          <p:spPr>
            <a:xfrm>
              <a:off x="-43001" y="136086"/>
              <a:ext cx="2778005" cy="27699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200" dirty="0" smtClean="0">
                  <a:latin typeface="黑体" pitchFamily="49" charset="-122"/>
                  <a:ea typeface="黑体" pitchFamily="49" charset="-122"/>
                </a:rPr>
                <a:t>   </a:t>
              </a:r>
              <a:r>
                <a:rPr kumimoji="1" lang="zh-CN" altLang="en-US" sz="1200" dirty="0" smtClean="0">
                  <a:latin typeface="黑体" pitchFamily="49" charset="-122"/>
                  <a:ea typeface="黑体" pitchFamily="49" charset="-122"/>
                </a:rPr>
                <a:t>人教版  </a:t>
              </a:r>
              <a:r>
                <a:rPr kumimoji="1" lang="zh-CN" altLang="en-US" sz="1200" dirty="0">
                  <a:latin typeface="黑体" pitchFamily="49" charset="-122"/>
                  <a:ea typeface="黑体" pitchFamily="49" charset="-122"/>
                </a:rPr>
                <a:t>语文  四</a:t>
              </a:r>
              <a:r>
                <a:rPr kumimoji="1" lang="zh-CN" altLang="en-US" sz="1200" dirty="0" smtClean="0">
                  <a:latin typeface="黑体" pitchFamily="49" charset="-122"/>
                  <a:ea typeface="黑体" pitchFamily="49" charset="-122"/>
                </a:rPr>
                <a:t>年级  上册</a:t>
              </a:r>
              <a:endParaRPr kumimoji="1" lang="zh-CN" altLang="en-US" sz="1200" dirty="0">
                <a:latin typeface="黑体" pitchFamily="49" charset="-122"/>
                <a:ea typeface="黑体" pitchFamily="49" charset="-122"/>
              </a:endParaRPr>
            </a:p>
          </p:txBody>
        </p:sp>
      </p:grpSp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000000">
                  <a:alpha val="100000"/>
                </a:srgbClr>
              </a:clrFrom>
              <a:clrTo>
                <a:srgbClr val="000000">
                  <a:alpha val="100000"/>
                  <a:alpha val="0"/>
                </a:srgbClr>
              </a:clrTo>
            </a:clrChange>
            <a:lum bright="-6000"/>
          </a:blip>
          <a:stretch>
            <a:fillRect/>
          </a:stretch>
        </p:blipFill>
        <p:spPr>
          <a:xfrm>
            <a:off x="53348" y="3127118"/>
            <a:ext cx="1529001" cy="2054387"/>
          </a:xfrm>
          <a:prstGeom prst="rect">
            <a:avLst/>
          </a:prstGeom>
        </p:spPr>
      </p:pic>
      <p:pic>
        <p:nvPicPr>
          <p:cNvPr id="6" name="图片 5" descr="f4"/>
          <p:cNvPicPr>
            <a:picLocks noChangeAspect="1"/>
          </p:cNvPicPr>
          <p:nvPr/>
        </p:nvPicPr>
        <p:blipFill>
          <a:blip r:embed="rId2" cstate="print">
            <a:lum contrast="12000"/>
          </a:blip>
          <a:srcRect b="9235"/>
          <a:stretch>
            <a:fillRect/>
          </a:stretch>
        </p:blipFill>
        <p:spPr>
          <a:xfrm>
            <a:off x="5475349" y="1130842"/>
            <a:ext cx="3539567" cy="3408578"/>
          </a:xfrm>
          <a:prstGeom prst="round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651471" y="667855"/>
            <a:ext cx="4297680" cy="92202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perspectiveRight"/>
              <a:lightRig rig="threePt" dir="t">
                <a:rot lat="0" lon="0" rev="0"/>
              </a:lightRig>
            </a:scene3d>
            <a:sp3d extrusionH="311150" prstMaterial="plastic">
              <a:extrusionClr>
                <a:srgbClr val="D6C0C9"/>
              </a:extrusionClr>
            </a:sp3d>
          </a:bodyPr>
          <a:lstStyle/>
          <a:p>
            <a:pPr algn="ctr"/>
            <a:r>
              <a:rPr lang="zh-CN" altLang="en-US" sz="5400" b="1" dirty="0"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srgbClr val="B4B1D6">
                      <a:alpha val="60000"/>
                    </a:srgbClr>
                  </a:outerShdw>
                </a:effectLst>
              </a:rPr>
              <a:t>很久很久以前</a:t>
            </a:r>
            <a:endParaRPr lang="zh-CN" altLang="en-US" sz="5400" b="1" dirty="0">
              <a:solidFill>
                <a:srgbClr val="FF0000"/>
              </a:solidFill>
              <a:effectLst>
                <a:outerShdw blurRad="60007" dist="310007" dir="7680000" sy="30000" kx="1300200" algn="ctr" rotWithShape="0">
                  <a:srgbClr val="B4B1D6">
                    <a:alpha val="60000"/>
                  </a:srgbClr>
                </a:outerShdw>
              </a:effectLst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59787" y="2405780"/>
            <a:ext cx="384048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72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走进神话</a:t>
            </a:r>
            <a:endParaRPr lang="zh-CN" altLang="en-US" sz="72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同侧圆角矩形 28"/>
          <p:cNvSpPr/>
          <p:nvPr/>
        </p:nvSpPr>
        <p:spPr>
          <a:xfrm rot="5400000">
            <a:off x="3083248" y="-1510853"/>
            <a:ext cx="3349037" cy="8438087"/>
          </a:xfrm>
          <a:prstGeom prst="round2SameRect">
            <a:avLst>
              <a:gd name="adj1" fmla="val 50000"/>
              <a:gd name="adj2" fmla="val 0"/>
            </a:avLst>
          </a:prstGeom>
          <a:noFill/>
          <a:ln w="22225" cmpd="dbl">
            <a:solidFill>
              <a:schemeClr val="accent5">
                <a:lumMod val="60000"/>
                <a:lumOff val="40000"/>
              </a:schemeClr>
            </a:solidFill>
            <a:prstDash val="sysDash"/>
          </a:ln>
          <a:effectLst>
            <a:outerShdw blurRad="254000" dist="508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grpSp>
        <p:nvGrpSpPr>
          <p:cNvPr id="34" name="组合 33"/>
          <p:cNvGrpSpPr/>
          <p:nvPr/>
        </p:nvGrpSpPr>
        <p:grpSpPr>
          <a:xfrm>
            <a:off x="-2382" y="3099007"/>
            <a:ext cx="9144239" cy="2038158"/>
            <a:chOff x="0" y="2852936"/>
            <a:chExt cx="12190413" cy="4013264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771" b="8632"/>
            <a:stretch>
              <a:fillRect/>
            </a:stretch>
          </p:blipFill>
          <p:spPr>
            <a:xfrm>
              <a:off x="0" y="3140968"/>
              <a:ext cx="6599262" cy="3717032"/>
            </a:xfrm>
            <a:prstGeom prst="rect">
              <a:avLst/>
            </a:prstGeom>
          </p:spPr>
        </p:pic>
        <p:pic>
          <p:nvPicPr>
            <p:cNvPr id="36" name="图片 35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771" b="8632"/>
            <a:stretch>
              <a:fillRect/>
            </a:stretch>
          </p:blipFill>
          <p:spPr>
            <a:xfrm>
              <a:off x="5807174" y="2852936"/>
              <a:ext cx="6383239" cy="4013264"/>
            </a:xfrm>
            <a:prstGeom prst="rect">
              <a:avLst/>
            </a:prstGeom>
          </p:spPr>
        </p:pic>
      </p:grpSp>
      <p:pic>
        <p:nvPicPr>
          <p:cNvPr id="2" name="图片 1" descr="fang5"/>
          <p:cNvPicPr>
            <a:picLocks noChangeAspect="1"/>
          </p:cNvPicPr>
          <p:nvPr/>
        </p:nvPicPr>
        <p:blipFill>
          <a:blip r:embed="rId2" cstate="print">
            <a:lum bright="6000"/>
          </a:blip>
          <a:stretch>
            <a:fillRect/>
          </a:stretch>
        </p:blipFill>
        <p:spPr>
          <a:xfrm>
            <a:off x="4531751" y="1045580"/>
            <a:ext cx="4256435" cy="3337605"/>
          </a:xfrm>
          <a:prstGeom prst="ellipse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12789" y="1448376"/>
            <a:ext cx="6082663" cy="2261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 algn="l" fontAlgn="auto"/>
            <a:endParaRPr lang="zh-CN" altLang="en-US" sz="21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720090"/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世界是如何起源的</a:t>
            </a:r>
            <a:r>
              <a:rPr lang="en-US" altLang="zh-CN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?</a:t>
            </a:r>
            <a:endParaRPr lang="en-US" altLang="zh-CN" sz="3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720090"/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人类是怎样产生的</a:t>
            </a:r>
            <a:r>
              <a:rPr lang="en-US" altLang="zh-CN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?</a:t>
            </a:r>
            <a:endParaRPr lang="en-US" altLang="zh-CN" sz="3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720090"/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神和英雄如何生活</a:t>
            </a:r>
            <a:r>
              <a:rPr lang="en-US" altLang="zh-CN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?</a:t>
            </a:r>
            <a:endParaRPr lang="en-US" altLang="zh-CN" sz="3000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720090" algn="l" fontAlgn="auto"/>
            <a:endParaRPr lang="zh-CN" altLang="en-US" sz="30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ldLvl="0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同侧圆角矩形 28"/>
          <p:cNvSpPr/>
          <p:nvPr/>
        </p:nvSpPr>
        <p:spPr>
          <a:xfrm rot="5400000">
            <a:off x="2992270" y="-1419875"/>
            <a:ext cx="3530993" cy="8438087"/>
          </a:xfrm>
          <a:prstGeom prst="round2SameRect">
            <a:avLst>
              <a:gd name="adj1" fmla="val 50000"/>
              <a:gd name="adj2" fmla="val 0"/>
            </a:avLst>
          </a:prstGeom>
          <a:noFill/>
          <a:ln w="22225" cmpd="dbl">
            <a:solidFill>
              <a:schemeClr val="accent5">
                <a:lumMod val="60000"/>
                <a:lumOff val="40000"/>
              </a:schemeClr>
            </a:solidFill>
            <a:prstDash val="sysDash"/>
          </a:ln>
          <a:effectLst>
            <a:outerShdw blurRad="254000" dist="508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grpSp>
        <p:nvGrpSpPr>
          <p:cNvPr id="4" name="组合 33"/>
          <p:cNvGrpSpPr/>
          <p:nvPr/>
        </p:nvGrpSpPr>
        <p:grpSpPr>
          <a:xfrm>
            <a:off x="-2382" y="3103770"/>
            <a:ext cx="9144239" cy="2038158"/>
            <a:chOff x="0" y="2852936"/>
            <a:chExt cx="12190413" cy="4013264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771" b="8632"/>
            <a:stretch>
              <a:fillRect/>
            </a:stretch>
          </p:blipFill>
          <p:spPr>
            <a:xfrm>
              <a:off x="0" y="3140968"/>
              <a:ext cx="6599262" cy="3717032"/>
            </a:xfrm>
            <a:prstGeom prst="rect">
              <a:avLst/>
            </a:prstGeom>
          </p:spPr>
        </p:pic>
        <p:pic>
          <p:nvPicPr>
            <p:cNvPr id="36" name="图片 35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771" b="8632"/>
            <a:stretch>
              <a:fillRect/>
            </a:stretch>
          </p:blipFill>
          <p:spPr>
            <a:xfrm>
              <a:off x="5807174" y="2852936"/>
              <a:ext cx="6383239" cy="4013264"/>
            </a:xfrm>
            <a:prstGeom prst="rect">
              <a:avLst/>
            </a:prstGeom>
          </p:spPr>
        </p:pic>
      </p:grpSp>
      <p:pic>
        <p:nvPicPr>
          <p:cNvPr id="2" name="图片 1" descr="fang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36350" y="1329868"/>
            <a:ext cx="3373270" cy="2970794"/>
          </a:xfrm>
          <a:prstGeom prst="ellipse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45123" y="1329868"/>
            <a:ext cx="4267141" cy="3091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 algn="l" fontAlgn="auto"/>
            <a:endParaRPr lang="zh-CN" altLang="en-US" sz="27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720090"/>
            <a:r>
              <a:rPr lang="zh-CN" altLang="en-US" sz="27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我们的祖先对世界的许多问题都抱有强烈的好奇心，他们尝试着用神话的方式给出解释，并依靠口头讲述使其代代相传</a:t>
            </a:r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altLang="en-US" sz="3000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720090" algn="l" fontAlgn="auto"/>
            <a:endParaRPr lang="zh-CN" altLang="en-US" sz="30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ldLvl="0" animBg="1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000000">
                  <a:alpha val="100000"/>
                </a:srgbClr>
              </a:clrFrom>
              <a:clrTo>
                <a:srgbClr val="000000">
                  <a:alpha val="100000"/>
                  <a:alpha val="0"/>
                </a:srgbClr>
              </a:clrTo>
            </a:clrChange>
            <a:lum bright="-6000"/>
          </a:blip>
          <a:stretch>
            <a:fillRect/>
          </a:stretch>
        </p:blipFill>
        <p:spPr>
          <a:xfrm>
            <a:off x="53348" y="3127118"/>
            <a:ext cx="1529001" cy="2054387"/>
          </a:xfrm>
          <a:prstGeom prst="rect">
            <a:avLst/>
          </a:prstGeom>
        </p:spPr>
      </p:pic>
      <p:pic>
        <p:nvPicPr>
          <p:cNvPr id="6" name="图片 5" descr="f4"/>
          <p:cNvPicPr>
            <a:picLocks noChangeAspect="1"/>
          </p:cNvPicPr>
          <p:nvPr/>
        </p:nvPicPr>
        <p:blipFill>
          <a:blip r:embed="rId2" cstate="print"/>
          <a:srcRect b="5673"/>
          <a:stretch>
            <a:fillRect/>
          </a:stretch>
        </p:blipFill>
        <p:spPr>
          <a:xfrm>
            <a:off x="4496503" y="1439977"/>
            <a:ext cx="4020178" cy="2928557"/>
          </a:xfrm>
          <a:prstGeom prst="round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2177841" y="1978041"/>
            <a:ext cx="109728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烛</a:t>
            </a:r>
            <a:endParaRPr lang="zh-CN" altLang="en-US" sz="72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204116" y="3382416"/>
            <a:ext cx="109728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龙</a:t>
            </a:r>
            <a:endParaRPr lang="zh-CN" altLang="en-US" sz="72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06486" y="539724"/>
            <a:ext cx="868680" cy="92202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perspectiveRight"/>
              <a:lightRig rig="threePt" dir="t">
                <a:rot lat="0" lon="0" rev="0"/>
              </a:lightRig>
            </a:scene3d>
            <a:sp3d extrusionH="311150" prstMaterial="plastic">
              <a:extrusionClr>
                <a:srgbClr val="D6C0C9"/>
              </a:extrusionClr>
            </a:sp3d>
          </a:bodyPr>
          <a:lstStyle/>
          <a:p>
            <a:pPr algn="ctr"/>
            <a:r>
              <a:rPr lang="zh-CN" altLang="en-US" sz="5400" b="1" dirty="0"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srgbClr val="B4B1D6">
                      <a:alpha val="60000"/>
                    </a:srgbClr>
                  </a:outerShdw>
                </a:effectLst>
              </a:rPr>
              <a:t>山</a:t>
            </a:r>
            <a:endParaRPr lang="zh-CN" altLang="en-US" sz="5400" b="1" dirty="0">
              <a:solidFill>
                <a:srgbClr val="FF0000"/>
              </a:solidFill>
              <a:effectLst>
                <a:outerShdw blurRad="60007" dist="310007" dir="7680000" sy="30000" kx="1300200" algn="ctr" rotWithShape="0">
                  <a:srgbClr val="B4B1D6">
                    <a:alpha val="60000"/>
                  </a:srgbClr>
                </a:outerShdw>
              </a:effectLst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167743" y="465637"/>
            <a:ext cx="1200702" cy="9220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perspectiveRight"/>
              <a:lightRig rig="threePt" dir="t">
                <a:rot lat="0" lon="0" rev="0"/>
              </a:lightRig>
            </a:scene3d>
            <a:sp3d extrusionH="311150" prstMaterial="plastic">
              <a:extrusionClr>
                <a:srgbClr val="D6C0C9"/>
              </a:extrusionClr>
            </a:sp3d>
          </a:bodyPr>
          <a:lstStyle/>
          <a:p>
            <a:pPr algn="ctr"/>
            <a:r>
              <a:rPr lang="zh-CN" altLang="en-US" sz="5400" b="1" dirty="0" smtClean="0"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srgbClr val="B4B1D6">
                      <a:alpha val="60000"/>
                    </a:srgbClr>
                  </a:outerShdw>
                </a:effectLst>
              </a:rPr>
              <a:t>经</a:t>
            </a:r>
            <a:endParaRPr lang="zh-CN" altLang="en-US" sz="5400" b="1" dirty="0">
              <a:solidFill>
                <a:srgbClr val="FF0000"/>
              </a:solidFill>
              <a:effectLst>
                <a:outerShdw blurRad="60007" dist="310007" dir="7680000" sy="30000" kx="1300200" algn="ctr" rotWithShape="0">
                  <a:srgbClr val="B4B1D6">
                    <a:alpha val="60000"/>
                  </a:srgbClr>
                </a:outerShdw>
              </a:effectLst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25411" y="519651"/>
            <a:ext cx="1200702" cy="9220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perspectiveRight"/>
              <a:lightRig rig="threePt" dir="t">
                <a:rot lat="0" lon="0" rev="0"/>
              </a:lightRig>
            </a:scene3d>
            <a:sp3d extrusionH="311150" prstMaterial="plastic">
              <a:extrusionClr>
                <a:srgbClr val="D6C0C9"/>
              </a:extrusionClr>
            </a:sp3d>
          </a:bodyPr>
          <a:lstStyle/>
          <a:p>
            <a:pPr algn="ctr"/>
            <a:r>
              <a:rPr lang="zh-CN" altLang="en-US" sz="5400" b="1" dirty="0" smtClean="0"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srgbClr val="B4B1D6">
                      <a:alpha val="60000"/>
                    </a:srgbClr>
                  </a:outerShdw>
                </a:effectLst>
              </a:rPr>
              <a:t>海</a:t>
            </a:r>
            <a:endParaRPr lang="zh-CN" altLang="en-US" sz="5400" b="1" dirty="0">
              <a:solidFill>
                <a:srgbClr val="FF0000"/>
              </a:solidFill>
              <a:effectLst>
                <a:outerShdw blurRad="60007" dist="310007" dir="7680000" sy="30000" kx="1300200" algn="ctr" rotWithShape="0">
                  <a:srgbClr val="B4B1D6">
                    <a:alpha val="6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9"/>
          <p:cNvSpPr txBox="1"/>
          <p:nvPr/>
        </p:nvSpPr>
        <p:spPr>
          <a:xfrm>
            <a:off x="532054" y="458885"/>
            <a:ext cx="1840994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latin typeface="黑体" pitchFamily="49" charset="-122"/>
                <a:ea typeface="黑体" pitchFamily="49" charset="-122"/>
              </a:rPr>
              <a:t>读一读</a:t>
            </a:r>
            <a:endParaRPr lang="zh-CN" altLang="en-US" sz="3000" b="1" dirty="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45" t="76720" r="32561" b="-2091"/>
          <a:stretch>
            <a:fillRect/>
          </a:stretch>
        </p:blipFill>
        <p:spPr>
          <a:xfrm rot="19860000" flipH="1">
            <a:off x="7567541" y="911254"/>
            <a:ext cx="1075672" cy="815771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-198320" y="173533"/>
            <a:ext cx="2571234" cy="822444"/>
            <a:chOff x="-111985" y="-57194"/>
            <a:chExt cx="3427776" cy="1096420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635596" y="645368"/>
              <a:ext cx="0" cy="384721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644339" y="1039226"/>
              <a:ext cx="1490427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1918742" y="178827"/>
              <a:ext cx="1397049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3315791" y="196658"/>
              <a:ext cx="0" cy="64107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510" t="64450" r="63336" b="-6857"/>
            <a:stretch>
              <a:fillRect/>
            </a:stretch>
          </p:blipFill>
          <p:spPr>
            <a:xfrm>
              <a:off x="-111985" y="-57194"/>
              <a:ext cx="1152128" cy="914751"/>
            </a:xfrm>
            <a:prstGeom prst="rect">
              <a:avLst/>
            </a:prstGeom>
          </p:spPr>
        </p:pic>
      </p:grpSp>
      <p:pic>
        <p:nvPicPr>
          <p:cNvPr id="5" name="图片 4" descr="shu2"/>
          <p:cNvPicPr>
            <a:picLocks noChangeAspect="1"/>
          </p:cNvPicPr>
          <p:nvPr/>
        </p:nvPicPr>
        <p:blipFill>
          <a:blip r:embed="rId3" cstate="print"/>
          <a:srcRect b="12995"/>
          <a:stretch>
            <a:fillRect/>
          </a:stretch>
        </p:blipFill>
        <p:spPr>
          <a:xfrm>
            <a:off x="5358173" y="3623448"/>
            <a:ext cx="3763916" cy="1495659"/>
          </a:xfrm>
          <a:prstGeom prst="rect">
            <a:avLst/>
          </a:prstGeom>
        </p:spPr>
      </p:pic>
      <p:pic>
        <p:nvPicPr>
          <p:cNvPr id="12" name="图片 11" descr="dushu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7148" y="3159984"/>
            <a:ext cx="5550609" cy="1959122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124126" y="845524"/>
            <a:ext cx="7060081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33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endParaRPr lang="en-US" altLang="zh-CN" sz="33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33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33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合拢  彤云密布  衔着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33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33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33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蜷伏  流金铄石  古籍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487085" y="1270405"/>
            <a:ext cx="4697095" cy="414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100" b="1" dirty="0" err="1" smtClean="0">
                <a:solidFill>
                  <a:srgbClr val="FF0000"/>
                </a:solidFill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hé</a:t>
            </a:r>
            <a:r>
              <a:rPr lang="en-US" altLang="zh-CN" sz="2100" b="1" dirty="0" smtClean="0">
                <a:solidFill>
                  <a:srgbClr val="FF0000"/>
                </a:solidFill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 </a:t>
            </a:r>
            <a:r>
              <a:rPr lang="en-US" altLang="zh-CN" sz="2100" b="1" dirty="0" err="1" smtClean="0">
                <a:solidFill>
                  <a:srgbClr val="FF0000"/>
                </a:solidFill>
                <a:latin typeface="汉语拼音" panose="020B0604020202020204" charset="0"/>
                <a:cs typeface="汉语拼音" panose="020B0604020202020204" charset="0"/>
              </a:rPr>
              <a:t>lǒ</a:t>
            </a:r>
            <a:r>
              <a:rPr lang="en-US" altLang="zh-CN" sz="2100" b="1" dirty="0" err="1" smtClean="0">
                <a:solidFill>
                  <a:srgbClr val="FF0000"/>
                </a:solidFill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ng</a:t>
            </a:r>
            <a:r>
              <a:rPr lang="en-US" altLang="zh-CN" sz="2100" b="1" dirty="0" smtClean="0">
                <a:solidFill>
                  <a:srgbClr val="FF0000"/>
                </a:solidFill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    </a:t>
            </a:r>
            <a:r>
              <a:rPr lang="en-US" altLang="zh-CN" sz="2100" b="1" dirty="0" err="1" smtClean="0">
                <a:solidFill>
                  <a:srgbClr val="FF0000"/>
                </a:solidFill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tóng</a:t>
            </a:r>
            <a:r>
              <a:rPr lang="en-US" altLang="zh-CN" sz="2100" b="1" dirty="0" smtClean="0">
                <a:solidFill>
                  <a:srgbClr val="FF0000"/>
                </a:solidFill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 </a:t>
            </a:r>
            <a:r>
              <a:rPr lang="en-US" altLang="zh-CN" sz="2100" b="1" dirty="0" err="1" smtClean="0">
                <a:solidFill>
                  <a:srgbClr val="FF0000"/>
                </a:solidFill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yún</a:t>
            </a:r>
            <a:r>
              <a:rPr lang="en-US" altLang="zh-CN" sz="2100" b="1" dirty="0" smtClean="0">
                <a:solidFill>
                  <a:srgbClr val="FF0000"/>
                </a:solidFill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 </a:t>
            </a:r>
            <a:r>
              <a:rPr lang="en-US" altLang="zh-CN" sz="2100" b="1" dirty="0" err="1" smtClean="0">
                <a:solidFill>
                  <a:srgbClr val="FF0000"/>
                </a:solidFill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mì</a:t>
            </a:r>
            <a:r>
              <a:rPr lang="en-US" altLang="zh-CN" sz="2100" b="1" dirty="0" smtClean="0">
                <a:solidFill>
                  <a:srgbClr val="FF0000"/>
                </a:solidFill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 </a:t>
            </a:r>
            <a:r>
              <a:rPr lang="en-US" altLang="zh-CN" sz="2100" b="1" dirty="0" err="1" smtClean="0">
                <a:solidFill>
                  <a:srgbClr val="FF0000"/>
                </a:solidFill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bù</a:t>
            </a:r>
            <a:r>
              <a:rPr lang="en-US" altLang="zh-CN" sz="2100" b="1" dirty="0" smtClean="0">
                <a:solidFill>
                  <a:srgbClr val="FF0000"/>
                </a:solidFill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     </a:t>
            </a:r>
            <a:r>
              <a:rPr lang="en-US" altLang="zh-CN" sz="2100" b="1" dirty="0" err="1" smtClean="0">
                <a:solidFill>
                  <a:srgbClr val="FF0000"/>
                </a:solidFill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xián</a:t>
            </a:r>
            <a:r>
              <a:rPr lang="en-US" altLang="zh-CN" sz="2100" b="1" dirty="0" smtClean="0">
                <a:solidFill>
                  <a:srgbClr val="FF0000"/>
                </a:solidFill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 </a:t>
            </a:r>
            <a:r>
              <a:rPr lang="en-US" altLang="zh-CN" sz="2100" b="1" dirty="0" err="1" smtClean="0">
                <a:solidFill>
                  <a:srgbClr val="FF0000"/>
                </a:solidFill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zhe</a:t>
            </a:r>
            <a:endParaRPr lang="en-US" altLang="zh-CN" sz="2100" b="1" dirty="0">
              <a:solidFill>
                <a:srgbClr val="FF0000"/>
              </a:solidFill>
              <a:latin typeface="汉语拼音" panose="020B0604020202020204" charset="0"/>
              <a:ea typeface="宋体" panose="02010600030101010101" pitchFamily="2" charset="-122"/>
              <a:cs typeface="汉语拼音" panose="020B060402020202020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87085" y="2890385"/>
            <a:ext cx="4339590" cy="414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100" b="1" dirty="0" err="1" smtClean="0">
                <a:solidFill>
                  <a:srgbClr val="FF0000"/>
                </a:solidFill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quá</a:t>
            </a:r>
            <a:r>
              <a:rPr lang="en-US" altLang="zh-CN" sz="2100" b="1" dirty="0" smtClean="0">
                <a:solidFill>
                  <a:srgbClr val="FF0000"/>
                </a:solidFill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  </a:t>
            </a:r>
            <a:r>
              <a:rPr lang="en-US" altLang="zh-CN" sz="2100" b="1" dirty="0" err="1" smtClean="0">
                <a:solidFill>
                  <a:srgbClr val="FF0000"/>
                </a:solidFill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fú</a:t>
            </a:r>
            <a:r>
              <a:rPr lang="en-US" altLang="zh-CN" sz="2100" b="1" dirty="0" smtClean="0">
                <a:solidFill>
                  <a:srgbClr val="FF0000"/>
                </a:solidFill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     </a:t>
            </a:r>
            <a:r>
              <a:rPr lang="en-US" altLang="zh-CN" sz="2100" b="1" dirty="0" err="1" smtClean="0">
                <a:solidFill>
                  <a:srgbClr val="FF0000"/>
                </a:solidFill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liújīn</a:t>
            </a:r>
            <a:r>
              <a:rPr lang="en-US" altLang="zh-CN" sz="2100" b="1" dirty="0" smtClean="0">
                <a:solidFill>
                  <a:srgbClr val="FF0000"/>
                </a:solidFill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 </a:t>
            </a:r>
            <a:r>
              <a:rPr lang="en-US" altLang="zh-CN" sz="2100" b="1" dirty="0" err="1" smtClean="0">
                <a:solidFill>
                  <a:srgbClr val="FF0000"/>
                </a:solidFill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shuò</a:t>
            </a:r>
            <a:r>
              <a:rPr lang="en-US" altLang="zh-CN" sz="2100" b="1" dirty="0" smtClean="0">
                <a:solidFill>
                  <a:srgbClr val="FF0000"/>
                </a:solidFill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 </a:t>
            </a:r>
            <a:r>
              <a:rPr lang="en-US" altLang="zh-CN" sz="2100" b="1" dirty="0" err="1" smtClean="0">
                <a:solidFill>
                  <a:srgbClr val="FF0000"/>
                </a:solidFill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shí</a:t>
            </a:r>
            <a:r>
              <a:rPr lang="en-US" altLang="zh-CN" sz="2100" b="1" dirty="0" smtClean="0">
                <a:solidFill>
                  <a:srgbClr val="FF0000"/>
                </a:solidFill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       </a:t>
            </a:r>
            <a:r>
              <a:rPr lang="en-US" altLang="zh-CN" sz="2100" b="1" dirty="0" err="1" smtClean="0">
                <a:solidFill>
                  <a:srgbClr val="FF0000"/>
                </a:solidFill>
                <a:latin typeface="汉语拼音" panose="020B0604020202020204" charset="0"/>
                <a:cs typeface="汉语拼音" panose="020B0604020202020204" charset="0"/>
              </a:rPr>
              <a:t>g</a:t>
            </a:r>
            <a:r>
              <a:rPr lang="en-US" altLang="zh-CN" sz="2100" b="1" dirty="0" err="1" smtClean="0">
                <a:solidFill>
                  <a:srgbClr val="FF0000"/>
                </a:solidFill>
                <a:latin typeface="Calibri" panose="020F0502020204030204"/>
                <a:ea typeface="宋体" panose="02010600030101010101" pitchFamily="2" charset="-122"/>
                <a:cs typeface="Calibri" panose="020F0502020204030204"/>
              </a:rPr>
              <a:t>ŭ</a:t>
            </a:r>
            <a:r>
              <a:rPr lang="en-US" altLang="zh-CN" sz="2100" b="1" dirty="0" smtClean="0">
                <a:solidFill>
                  <a:srgbClr val="FF0000"/>
                </a:solidFill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  </a:t>
            </a:r>
            <a:r>
              <a:rPr lang="en-US" altLang="zh-CN" sz="2100" b="1" dirty="0" err="1" smtClean="0">
                <a:solidFill>
                  <a:srgbClr val="FF0000"/>
                </a:solidFill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jí</a:t>
            </a:r>
            <a:endParaRPr lang="en-US" altLang="zh-CN" sz="2100" b="1" dirty="0">
              <a:solidFill>
                <a:srgbClr val="FF0000"/>
              </a:solidFill>
              <a:latin typeface="汉语拼音" panose="020B0604020202020204" charset="0"/>
              <a:ea typeface="宋体" panose="02010600030101010101" pitchFamily="2" charset="-122"/>
              <a:cs typeface="汉语拼音" panose="020B060402020202020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13" grpId="4"/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dushu6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17148" y="3159984"/>
            <a:ext cx="5550609" cy="1959122"/>
          </a:xfrm>
          <a:prstGeom prst="rect">
            <a:avLst/>
          </a:prstGeom>
        </p:spPr>
      </p:pic>
      <p:sp>
        <p:nvSpPr>
          <p:cNvPr id="9" name="文本框 9"/>
          <p:cNvSpPr txBox="1"/>
          <p:nvPr/>
        </p:nvSpPr>
        <p:spPr>
          <a:xfrm>
            <a:off x="369151" y="458885"/>
            <a:ext cx="2174421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latin typeface="黑体" pitchFamily="49" charset="-122"/>
                <a:ea typeface="黑体" pitchFamily="49" charset="-122"/>
              </a:rPr>
              <a:t>学习多音字</a:t>
            </a:r>
            <a:endParaRPr lang="zh-CN" altLang="en-US" sz="30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85095" y="1860095"/>
            <a:ext cx="1607119" cy="852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950" b="1" dirty="0" smtClean="0">
                <a:latin typeface="+mj-ea"/>
                <a:ea typeface="+mj-ea"/>
              </a:rPr>
              <a:t>缝</a:t>
            </a:r>
            <a:endParaRPr lang="zh-CN" altLang="en-US" sz="4950" b="1" dirty="0">
              <a:latin typeface="+mj-ea"/>
              <a:ea typeface="+mj-ea"/>
            </a:endParaRPr>
          </a:p>
        </p:txBody>
      </p:sp>
      <p:sp>
        <p:nvSpPr>
          <p:cNvPr id="7" name="左大括号 6"/>
          <p:cNvSpPr/>
          <p:nvPr/>
        </p:nvSpPr>
        <p:spPr>
          <a:xfrm>
            <a:off x="2086777" y="1588114"/>
            <a:ext cx="205772" cy="157711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0" name="文本框 9"/>
          <p:cNvSpPr txBox="1"/>
          <p:nvPr/>
        </p:nvSpPr>
        <p:spPr>
          <a:xfrm>
            <a:off x="2404962" y="1329946"/>
            <a:ext cx="2034540" cy="553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 charset="0"/>
                <a:ea typeface="楷体" panose="02010609060101010101" pitchFamily="49" charset="-122"/>
                <a:cs typeface="汉语拼音" panose="020B0604020202020204" charset="0"/>
                <a:sym typeface="+mn-ea"/>
              </a:rPr>
              <a:t>fèng</a:t>
            </a:r>
            <a:r>
              <a:rPr lang="en-US" altLang="zh-CN" sz="3000" b="1" dirty="0" smtClean="0">
                <a:latin typeface="汉语拼音" panose="020B0604020202020204" charset="0"/>
                <a:ea typeface="楷体" panose="02010609060101010101" pitchFamily="49" charset="-122"/>
                <a:cs typeface="汉语拼音" panose="020B0604020202020204" charset="0"/>
                <a:sym typeface="+mn-ea"/>
              </a:rPr>
              <a:t>(</a:t>
            </a:r>
            <a:r>
              <a:rPr lang="zh-CN" altLang="en-US" sz="3000" b="1" dirty="0" smtClean="0">
                <a:latin typeface="汉语拼音" panose="020B0604020202020204" charset="0"/>
                <a:ea typeface="楷体" panose="02010609060101010101" pitchFamily="49" charset="-122"/>
                <a:cs typeface="汉语拼音" panose="020B0604020202020204" charset="0"/>
                <a:sym typeface="+mn-ea"/>
              </a:rPr>
              <a:t>裂缝</a:t>
            </a:r>
            <a:r>
              <a:rPr lang="en-US" altLang="zh-CN" sz="3000" b="1" dirty="0" smtClean="0">
                <a:latin typeface="汉语拼音" panose="020B0604020202020204" charset="0"/>
                <a:ea typeface="楷体" panose="02010609060101010101" pitchFamily="49" charset="-122"/>
                <a:cs typeface="汉语拼音" panose="020B0604020202020204" charset="0"/>
                <a:sym typeface="+mn-ea"/>
              </a:rPr>
              <a:t>)</a:t>
            </a:r>
            <a:endParaRPr lang="en-US" altLang="zh-CN" sz="3000" b="1" dirty="0">
              <a:latin typeface="汉语拼音" panose="020B0604020202020204" charset="0"/>
              <a:ea typeface="楷体" panose="02010609060101010101" pitchFamily="49" charset="-122"/>
              <a:cs typeface="汉语拼音" panose="020B0604020202020204" charset="0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404962" y="2885145"/>
            <a:ext cx="2245393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 charset="0"/>
                <a:ea typeface="楷体" panose="02010609060101010101" pitchFamily="49" charset="-122"/>
                <a:cs typeface="汉语拼音" panose="020B0604020202020204" charset="0"/>
                <a:sym typeface="+mn-ea"/>
              </a:rPr>
              <a:t>féng</a:t>
            </a:r>
            <a:r>
              <a:rPr lang="en-US" altLang="zh-CN" sz="3000" b="1" dirty="0" smtClean="0">
                <a:latin typeface="汉语拼音" panose="020B0604020202020204" charset="0"/>
                <a:ea typeface="楷体" panose="02010609060101010101" pitchFamily="49" charset="-122"/>
                <a:cs typeface="汉语拼音" panose="020B0604020202020204" charset="0"/>
                <a:sym typeface="+mn-ea"/>
              </a:rPr>
              <a:t>(</a:t>
            </a:r>
            <a:r>
              <a:rPr lang="zh-CN" altLang="en-US" sz="3000" b="1" dirty="0" smtClean="0">
                <a:latin typeface="汉语拼音" panose="020B0604020202020204" charset="0"/>
                <a:ea typeface="楷体" panose="02010609060101010101" pitchFamily="49" charset="-122"/>
                <a:cs typeface="汉语拼音" panose="020B0604020202020204" charset="0"/>
                <a:sym typeface="+mn-ea"/>
              </a:rPr>
              <a:t>缝补</a:t>
            </a:r>
            <a:r>
              <a:rPr lang="en-US" altLang="zh-CN" sz="3000" b="1" dirty="0" smtClean="0">
                <a:latin typeface="汉语拼音" panose="020B0604020202020204" charset="0"/>
                <a:ea typeface="楷体" panose="02010609060101010101" pitchFamily="49" charset="-122"/>
                <a:cs typeface="汉语拼音" panose="020B0604020202020204" charset="0"/>
                <a:sym typeface="+mn-ea"/>
              </a:rPr>
              <a:t>)</a:t>
            </a:r>
            <a:endParaRPr lang="en-US" altLang="zh-CN" sz="3000" b="1" dirty="0">
              <a:latin typeface="汉语拼音" panose="020B0604020202020204" charset="0"/>
              <a:ea typeface="楷体" panose="02010609060101010101" pitchFamily="49" charset="-122"/>
              <a:cs typeface="汉语拼音" panose="020B0604020202020204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053326" y="1860095"/>
            <a:ext cx="811530" cy="852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950" b="1" dirty="0" smtClean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作</a:t>
            </a:r>
            <a:endParaRPr lang="zh-CN" altLang="en-US" sz="4950" b="1" dirty="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</p:txBody>
      </p:sp>
      <p:sp>
        <p:nvSpPr>
          <p:cNvPr id="6" name="左大括号 5"/>
          <p:cNvSpPr/>
          <p:nvPr/>
        </p:nvSpPr>
        <p:spPr>
          <a:xfrm>
            <a:off x="5822113" y="1588114"/>
            <a:ext cx="251023" cy="157711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" name="文本框 7"/>
          <p:cNvSpPr txBox="1"/>
          <p:nvPr/>
        </p:nvSpPr>
        <p:spPr>
          <a:xfrm>
            <a:off x="6185073" y="1329946"/>
            <a:ext cx="208963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 charset="0"/>
                <a:ea typeface="楷体" panose="02010609060101010101" pitchFamily="49" charset="-122"/>
                <a:cs typeface="汉语拼音" panose="020B0604020202020204" charset="0"/>
                <a:sym typeface="+mn-ea"/>
              </a:rPr>
              <a:t>zuò</a:t>
            </a:r>
            <a:r>
              <a:rPr lang="en-US" altLang="zh-CN" sz="3000" b="1" dirty="0" smtClean="0">
                <a:latin typeface="汉语拼音" panose="020B0604020202020204" charset="0"/>
                <a:ea typeface="楷体" panose="02010609060101010101" pitchFamily="49" charset="-122"/>
                <a:cs typeface="汉语拼音" panose="020B0604020202020204" charset="0"/>
                <a:sym typeface="+mn-ea"/>
              </a:rPr>
              <a:t>(</a:t>
            </a:r>
            <a:r>
              <a:rPr lang="zh-CN" altLang="en-US" sz="3000" b="1" dirty="0" smtClean="0">
                <a:latin typeface="汉语拼音" panose="020B0604020202020204" charset="0"/>
                <a:ea typeface="楷体" panose="02010609060101010101" pitchFamily="49" charset="-122"/>
                <a:cs typeface="汉语拼音" panose="020B0604020202020204" charset="0"/>
                <a:sym typeface="+mn-ea"/>
              </a:rPr>
              <a:t>作业</a:t>
            </a:r>
            <a:r>
              <a:rPr lang="en-US" altLang="zh-CN" sz="3000" b="1" dirty="0" smtClean="0">
                <a:latin typeface="汉语拼音" panose="020B0604020202020204" charset="0"/>
                <a:ea typeface="楷体" panose="02010609060101010101" pitchFamily="49" charset="-122"/>
                <a:cs typeface="汉语拼音" panose="020B0604020202020204" charset="0"/>
                <a:sym typeface="+mn-ea"/>
              </a:rPr>
              <a:t>)</a:t>
            </a:r>
            <a:endParaRPr lang="en-US" altLang="zh-CN" sz="3000" b="1" dirty="0">
              <a:latin typeface="汉语拼音" panose="020B0604020202020204" charset="0"/>
              <a:ea typeface="楷体" panose="02010609060101010101" pitchFamily="49" charset="-122"/>
              <a:cs typeface="汉语拼音" panose="020B0604020202020204" charset="0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243661" y="2885145"/>
            <a:ext cx="2031047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 err="1" smtClean="0">
                <a:solidFill>
                  <a:srgbClr val="FF0000"/>
                </a:solidFill>
                <a:latin typeface="汉语拼音" panose="020B0604020202020204" charset="0"/>
                <a:ea typeface="楷体" panose="02010609060101010101" pitchFamily="49" charset="-122"/>
                <a:cs typeface="汉语拼音" panose="020B0604020202020204" charset="0"/>
                <a:sym typeface="+mn-ea"/>
              </a:rPr>
              <a:t>zuō</a:t>
            </a:r>
            <a:r>
              <a:rPr lang="en-US" altLang="zh-CN" sz="3000" b="1" dirty="0" smtClean="0">
                <a:latin typeface="汉语拼音" panose="020B0604020202020204" charset="0"/>
                <a:ea typeface="楷体" panose="02010609060101010101" pitchFamily="49" charset="-122"/>
                <a:cs typeface="汉语拼音" panose="020B0604020202020204" charset="0"/>
                <a:sym typeface="+mn-ea"/>
              </a:rPr>
              <a:t>(</a:t>
            </a:r>
            <a:r>
              <a:rPr lang="zh-CN" altLang="en-US" sz="3000" b="1" dirty="0" smtClean="0">
                <a:latin typeface="汉语拼音" panose="020B0604020202020204" charset="0"/>
                <a:ea typeface="楷体" panose="02010609060101010101" pitchFamily="49" charset="-122"/>
                <a:cs typeface="汉语拼音" panose="020B0604020202020204" charset="0"/>
                <a:sym typeface="+mn-ea"/>
              </a:rPr>
              <a:t>作坊)</a:t>
            </a:r>
            <a:endParaRPr lang="en-US" altLang="zh-CN" sz="3000" dirty="0">
              <a:latin typeface="汉语拼音" panose="020B0604020202020204" charset="0"/>
              <a:cs typeface="汉语拼音" panose="020B0604020202020204" charset="0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45" t="76720" r="32561" b="-2091"/>
          <a:stretch>
            <a:fillRect/>
          </a:stretch>
        </p:blipFill>
        <p:spPr>
          <a:xfrm rot="19860000" flipH="1">
            <a:off x="7134562" y="239637"/>
            <a:ext cx="1075672" cy="815771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-198320" y="173533"/>
            <a:ext cx="2571234" cy="822444"/>
            <a:chOff x="-111985" y="-57194"/>
            <a:chExt cx="3427776" cy="1096420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635596" y="645368"/>
              <a:ext cx="0" cy="384721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644339" y="1039226"/>
              <a:ext cx="1490427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1918742" y="178827"/>
              <a:ext cx="1397049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3315791" y="196658"/>
              <a:ext cx="0" cy="64107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510" t="64450" r="63336" b="-6857"/>
            <a:stretch>
              <a:fillRect/>
            </a:stretch>
          </p:blipFill>
          <p:spPr>
            <a:xfrm>
              <a:off x="-111985" y="-57194"/>
              <a:ext cx="1152128" cy="914751"/>
            </a:xfrm>
            <a:prstGeom prst="rect">
              <a:avLst/>
            </a:prstGeom>
          </p:spPr>
        </p:pic>
      </p:grpSp>
      <p:pic>
        <p:nvPicPr>
          <p:cNvPr id="5" name="图片 4" descr="shu2"/>
          <p:cNvPicPr>
            <a:picLocks noChangeAspect="1"/>
          </p:cNvPicPr>
          <p:nvPr/>
        </p:nvPicPr>
        <p:blipFill>
          <a:blip r:embed="rId4" cstate="print"/>
          <a:srcRect b="12995"/>
          <a:stretch>
            <a:fillRect/>
          </a:stretch>
        </p:blipFill>
        <p:spPr>
          <a:xfrm>
            <a:off x="5347694" y="3623448"/>
            <a:ext cx="3763916" cy="1495659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4" grpId="0"/>
      <p:bldP spid="7" grpId="0" bldLvl="0" animBg="1"/>
      <p:bldP spid="10" grpId="0"/>
      <p:bldP spid="2" grpId="0"/>
      <p:bldP spid="3" grpId="0"/>
      <p:bldP spid="6" grpId="0" bldLvl="0" animBg="1"/>
      <p:bldP spid="8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736874" y="1815797"/>
            <a:ext cx="7501157" cy="2341611"/>
          </a:xfrm>
          <a:prstGeom prst="roundRect">
            <a:avLst/>
          </a:prstGeom>
          <a:ln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fontAlgn="auto">
              <a:lnSpc>
                <a:spcPct val="150000"/>
              </a:lnSpc>
            </a:pPr>
            <a:endParaRPr lang="zh-CN" altLang="en-US" sz="135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fontAlgn="auto">
              <a:lnSpc>
                <a:spcPct val="150000"/>
              </a:lnSpc>
            </a:pPr>
            <a:endParaRPr lang="zh-CN" altLang="en-US" sz="135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5" name="文本框 9"/>
          <p:cNvSpPr txBox="1"/>
          <p:nvPr/>
        </p:nvSpPr>
        <p:spPr>
          <a:xfrm>
            <a:off x="532944" y="514601"/>
            <a:ext cx="1620433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词语解释</a:t>
            </a:r>
            <a:endParaRPr lang="zh-CN" altLang="en-US" sz="27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文本框 9"/>
          <p:cNvSpPr txBox="1"/>
          <p:nvPr/>
        </p:nvSpPr>
        <p:spPr>
          <a:xfrm>
            <a:off x="1555419" y="856785"/>
            <a:ext cx="7832094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下面词语的意思你理解吗？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-6000"/>
          </a:blip>
          <a:srcRect t="5666"/>
          <a:stretch>
            <a:fillRect/>
          </a:stretch>
        </p:blipFill>
        <p:spPr>
          <a:xfrm rot="1380000">
            <a:off x="7433519" y="3031377"/>
            <a:ext cx="497759" cy="107125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-6000"/>
          </a:blip>
          <a:srcRect l="7062" b="8649"/>
          <a:stretch>
            <a:fillRect/>
          </a:stretch>
        </p:blipFill>
        <p:spPr>
          <a:xfrm flipH="1">
            <a:off x="626843" y="1340901"/>
            <a:ext cx="1259402" cy="180098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140321" y="2102544"/>
            <a:ext cx="4823737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合拢：</a:t>
            </a:r>
            <a:r>
              <a:rPr lang="en-US" altLang="zh-CN" sz="21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1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合并；</a:t>
            </a:r>
            <a:r>
              <a:rPr lang="en-US" altLang="zh-CN" sz="21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1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合聚到一块儿。</a:t>
            </a:r>
            <a:endParaRPr lang="zh-CN" altLang="en-US" sz="21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40321" y="2447879"/>
            <a:ext cx="6774762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彤云密布：</a:t>
            </a:r>
            <a:r>
              <a:rPr lang="zh-CN" altLang="en-US" sz="21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很厚的云层布满天空，预示着大雪即将来临</a:t>
            </a:r>
            <a:r>
              <a:rPr lang="zh-CN" altLang="en-US" sz="2100" b="1" dirty="0" smtClean="0"/>
              <a:t>。</a:t>
            </a:r>
            <a:endParaRPr lang="zh-CN" altLang="en-US" sz="21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33652" y="3141884"/>
            <a:ext cx="5875462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开天辟地：</a:t>
            </a:r>
            <a:r>
              <a:rPr lang="zh-CN" altLang="en-US" sz="21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盘古氏开辟天地，开始有人类历史。后常比喻空前的，自古以来没有过的。</a:t>
            </a:r>
            <a:endParaRPr lang="zh-CN" altLang="en-US" sz="21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33652" y="2796549"/>
            <a:ext cx="6064086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赤日炎炎：</a:t>
            </a:r>
            <a:r>
              <a:rPr lang="zh-CN" altLang="en-US" sz="21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烈日当头，形容太阳相当炎热。</a:t>
            </a:r>
            <a:endParaRPr lang="zh-CN" altLang="en-US" sz="21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45" t="76720" r="32561" b="-2091"/>
          <a:stretch>
            <a:fillRect/>
          </a:stretch>
        </p:blipFill>
        <p:spPr>
          <a:xfrm rot="19860000" flipH="1">
            <a:off x="5777037" y="950313"/>
            <a:ext cx="1075672" cy="815771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15" grpId="0" build="p"/>
      <p:bldP spid="20" grpId="0" build="p"/>
      <p:bldP spid="8" grpId="0"/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5149067" y="609743"/>
            <a:ext cx="2809361" cy="1126507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9" name="圆角矩形 18"/>
          <p:cNvSpPr/>
          <p:nvPr/>
        </p:nvSpPr>
        <p:spPr>
          <a:xfrm>
            <a:off x="5247666" y="674523"/>
            <a:ext cx="2755537" cy="92406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3" name="组合 2"/>
          <p:cNvGrpSpPr/>
          <p:nvPr/>
        </p:nvGrpSpPr>
        <p:grpSpPr>
          <a:xfrm>
            <a:off x="609695" y="302514"/>
            <a:ext cx="3273301" cy="1296079"/>
            <a:chOff x="956861" y="859359"/>
            <a:chExt cx="6074613" cy="1727964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6861" y="1322944"/>
              <a:ext cx="6074613" cy="1264379"/>
            </a:xfrm>
            <a:prstGeom prst="rect">
              <a:avLst/>
            </a:prstGeom>
          </p:spPr>
        </p:pic>
        <p:sp>
          <p:nvSpPr>
            <p:cNvPr id="24" name="Text Box 2"/>
            <p:cNvSpPr txBox="1">
              <a:spLocks noChangeArrowheads="1"/>
            </p:cNvSpPr>
            <p:nvPr/>
          </p:nvSpPr>
          <p:spPr bwMode="auto">
            <a:xfrm>
              <a:off x="1903589" y="859359"/>
              <a:ext cx="2906309" cy="6755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27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itchFamily="49" charset="-122"/>
                  <a:ea typeface="黑体" pitchFamily="49" charset="-122"/>
                </a:rPr>
                <a:t>导读</a:t>
              </a:r>
              <a:endParaRPr lang="zh-CN" altLang="en-US" sz="27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itchFamily="49" charset="-122"/>
                <a:ea typeface="黑体" pitchFamily="49" charset="-122"/>
              </a:endParaRPr>
            </a:p>
          </p:txBody>
        </p:sp>
      </p:grpSp>
      <p:grpSp>
        <p:nvGrpSpPr>
          <p:cNvPr id="4" name="组合 29"/>
          <p:cNvGrpSpPr/>
          <p:nvPr/>
        </p:nvGrpSpPr>
        <p:grpSpPr>
          <a:xfrm>
            <a:off x="665902" y="1669565"/>
            <a:ext cx="7934136" cy="3225669"/>
            <a:chOff x="5760354" y="1660821"/>
            <a:chExt cx="5916547" cy="3257578"/>
          </a:xfrm>
        </p:grpSpPr>
        <p:cxnSp>
          <p:nvCxnSpPr>
            <p:cNvPr id="31" name="直接连接符 30"/>
            <p:cNvCxnSpPr/>
            <p:nvPr/>
          </p:nvCxnSpPr>
          <p:spPr>
            <a:xfrm flipH="1">
              <a:off x="5760354" y="4918399"/>
              <a:ext cx="5916547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组合 31"/>
            <p:cNvGrpSpPr/>
            <p:nvPr/>
          </p:nvGrpSpPr>
          <p:grpSpPr>
            <a:xfrm>
              <a:off x="5760354" y="1660821"/>
              <a:ext cx="5916547" cy="3257578"/>
              <a:chOff x="5760354" y="1660821"/>
              <a:chExt cx="5916547" cy="3257578"/>
            </a:xfrm>
          </p:grpSpPr>
          <p:cxnSp>
            <p:nvCxnSpPr>
              <p:cNvPr id="33" name="直接连接符 32"/>
              <p:cNvCxnSpPr/>
              <p:nvPr/>
            </p:nvCxnSpPr>
            <p:spPr>
              <a:xfrm flipH="1">
                <a:off x="11676901" y="1986455"/>
                <a:ext cx="0" cy="2931944"/>
              </a:xfrm>
              <a:prstGeom prst="line">
                <a:avLst/>
              </a:prstGeom>
              <a:ln w="12700">
                <a:solidFill>
                  <a:srgbClr val="85434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 flipH="1">
                <a:off x="5760354" y="1660821"/>
                <a:ext cx="2477409" cy="0"/>
              </a:xfrm>
              <a:prstGeom prst="line">
                <a:avLst/>
              </a:prstGeom>
              <a:ln w="12700">
                <a:solidFill>
                  <a:srgbClr val="85434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5760354" y="1660821"/>
                <a:ext cx="0" cy="3257578"/>
              </a:xfrm>
              <a:prstGeom prst="line">
                <a:avLst/>
              </a:prstGeom>
              <a:ln w="12700">
                <a:solidFill>
                  <a:srgbClr val="85434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33" y="302738"/>
            <a:ext cx="1119749" cy="112761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510" t="64450" r="63336" b="-6857"/>
          <a:stretch>
            <a:fillRect/>
          </a:stretch>
        </p:blipFill>
        <p:spPr>
          <a:xfrm flipH="1">
            <a:off x="4754864" y="82981"/>
            <a:ext cx="1123452" cy="82715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-6000"/>
          </a:blip>
          <a:srcRect t="5666"/>
          <a:stretch>
            <a:fillRect/>
          </a:stretch>
        </p:blipFill>
        <p:spPr>
          <a:xfrm>
            <a:off x="4868988" y="830281"/>
            <a:ext cx="509191" cy="1016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69768" y="2073965"/>
            <a:ext cx="4074955" cy="2515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 fontAlgn="auto">
              <a:lnSpc>
                <a:spcPct val="150000"/>
              </a:lnSpc>
            </a:pPr>
            <a:r>
              <a:rPr lang="zh-CN" altLang="en-US" sz="2100" b="1" dirty="0" smtClean="0">
                <a:latin typeface="新宋体" panose="02010609030101010101" charset="-122"/>
                <a:ea typeface="新宋体" panose="02010609030101010101" charset="-122"/>
              </a:rPr>
              <a:t>这神，是人的脸，蛇的身子，红色的皮肤，身子有一千里长。眼睛生得很特别，像两枚橄榄般地直竖着，合拢就是两条笔直的缝。</a:t>
            </a:r>
            <a:endParaRPr lang="zh-CN" altLang="en-US" sz="2100" b="1" dirty="0">
              <a:solidFill>
                <a:schemeClr val="tx1"/>
              </a:solidFill>
              <a:latin typeface="新宋体" panose="02010609030101010101" charset="-122"/>
              <a:ea typeface="新宋体" panose="0201060903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461060" y="1013666"/>
            <a:ext cx="2329226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烛龙的外貌描写。</a:t>
            </a:r>
            <a:endParaRPr lang="zh-CN" altLang="en-US" sz="21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2" name="图片 11" descr="f1"/>
          <p:cNvPicPr>
            <a:picLocks noChangeAspect="1"/>
          </p:cNvPicPr>
          <p:nvPr/>
        </p:nvPicPr>
        <p:blipFill>
          <a:blip r:embed="rId5" cstate="print">
            <a:lum contrast="6000"/>
          </a:blip>
          <a:srcRect b="10604"/>
          <a:stretch>
            <a:fillRect/>
          </a:stretch>
        </p:blipFill>
        <p:spPr>
          <a:xfrm>
            <a:off x="5149067" y="2168277"/>
            <a:ext cx="3376188" cy="2228722"/>
          </a:xfrm>
          <a:prstGeom prst="round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420399" y="910304"/>
            <a:ext cx="171577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山  海  经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19" grpId="0" bldLvl="0" animBg="1"/>
      <p:bldP spid="7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5149067" y="609743"/>
            <a:ext cx="2809361" cy="145755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9" name="圆角矩形 18"/>
          <p:cNvSpPr/>
          <p:nvPr/>
        </p:nvSpPr>
        <p:spPr>
          <a:xfrm>
            <a:off x="5247666" y="674523"/>
            <a:ext cx="2755537" cy="139324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3" name="组合 2"/>
          <p:cNvGrpSpPr/>
          <p:nvPr/>
        </p:nvGrpSpPr>
        <p:grpSpPr>
          <a:xfrm>
            <a:off x="609695" y="302514"/>
            <a:ext cx="3273301" cy="1296079"/>
            <a:chOff x="956861" y="859359"/>
            <a:chExt cx="6074613" cy="1727964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6861" y="1322944"/>
              <a:ext cx="6074613" cy="1264379"/>
            </a:xfrm>
            <a:prstGeom prst="rect">
              <a:avLst/>
            </a:prstGeom>
          </p:spPr>
        </p:pic>
        <p:sp>
          <p:nvSpPr>
            <p:cNvPr id="24" name="Text Box 2"/>
            <p:cNvSpPr txBox="1">
              <a:spLocks noChangeArrowheads="1"/>
            </p:cNvSpPr>
            <p:nvPr/>
          </p:nvSpPr>
          <p:spPr bwMode="auto">
            <a:xfrm>
              <a:off x="1903589" y="859359"/>
              <a:ext cx="2906309" cy="6755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27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itchFamily="49" charset="-122"/>
                  <a:ea typeface="黑体" pitchFamily="49" charset="-122"/>
                </a:rPr>
                <a:t>导读</a:t>
              </a:r>
              <a:endParaRPr lang="zh-CN" altLang="en-US" sz="27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itchFamily="49" charset="-122"/>
                <a:ea typeface="黑体" pitchFamily="49" charset="-122"/>
              </a:endParaRPr>
            </a:p>
          </p:txBody>
        </p:sp>
      </p:grpSp>
      <p:grpSp>
        <p:nvGrpSpPr>
          <p:cNvPr id="4" name="组合 29"/>
          <p:cNvGrpSpPr/>
          <p:nvPr/>
        </p:nvGrpSpPr>
        <p:grpSpPr>
          <a:xfrm>
            <a:off x="665902" y="1669565"/>
            <a:ext cx="7934136" cy="3225669"/>
            <a:chOff x="5760354" y="1660821"/>
            <a:chExt cx="5916547" cy="3257578"/>
          </a:xfrm>
        </p:grpSpPr>
        <p:cxnSp>
          <p:nvCxnSpPr>
            <p:cNvPr id="31" name="直接连接符 30"/>
            <p:cNvCxnSpPr/>
            <p:nvPr/>
          </p:nvCxnSpPr>
          <p:spPr>
            <a:xfrm flipH="1">
              <a:off x="5760354" y="4918399"/>
              <a:ext cx="5916547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组合 31"/>
            <p:cNvGrpSpPr/>
            <p:nvPr/>
          </p:nvGrpSpPr>
          <p:grpSpPr>
            <a:xfrm>
              <a:off x="5760354" y="1660821"/>
              <a:ext cx="5916547" cy="3257578"/>
              <a:chOff x="5760354" y="1660821"/>
              <a:chExt cx="5916547" cy="3257578"/>
            </a:xfrm>
          </p:grpSpPr>
          <p:cxnSp>
            <p:nvCxnSpPr>
              <p:cNvPr id="33" name="直接连接符 32"/>
              <p:cNvCxnSpPr/>
              <p:nvPr/>
            </p:nvCxnSpPr>
            <p:spPr>
              <a:xfrm flipH="1">
                <a:off x="11676901" y="1986455"/>
                <a:ext cx="0" cy="2931944"/>
              </a:xfrm>
              <a:prstGeom prst="line">
                <a:avLst/>
              </a:prstGeom>
              <a:ln w="12700">
                <a:solidFill>
                  <a:srgbClr val="85434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 flipH="1">
                <a:off x="5760354" y="1660821"/>
                <a:ext cx="2477409" cy="0"/>
              </a:xfrm>
              <a:prstGeom prst="line">
                <a:avLst/>
              </a:prstGeom>
              <a:ln w="12700">
                <a:solidFill>
                  <a:srgbClr val="85434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5760354" y="1660821"/>
                <a:ext cx="0" cy="3257578"/>
              </a:xfrm>
              <a:prstGeom prst="line">
                <a:avLst/>
              </a:prstGeom>
              <a:ln w="12700">
                <a:solidFill>
                  <a:srgbClr val="85434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33" y="302738"/>
            <a:ext cx="1119749" cy="112761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510" t="64450" r="63336" b="-6857"/>
          <a:stretch>
            <a:fillRect/>
          </a:stretch>
        </p:blipFill>
        <p:spPr>
          <a:xfrm flipH="1">
            <a:off x="4754864" y="82981"/>
            <a:ext cx="1123452" cy="82715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-6000"/>
          </a:blip>
          <a:srcRect t="5666"/>
          <a:stretch>
            <a:fillRect/>
          </a:stretch>
        </p:blipFill>
        <p:spPr>
          <a:xfrm>
            <a:off x="4868988" y="830281"/>
            <a:ext cx="509191" cy="1016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74057" y="1863723"/>
            <a:ext cx="4375170" cy="2999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 fontAlgn="auto">
              <a:lnSpc>
                <a:spcPct val="150000"/>
              </a:lnSpc>
            </a:pPr>
            <a:r>
              <a:rPr lang="zh-CN" altLang="en-US" sz="2100" b="1" dirty="0" smtClean="0">
                <a:latin typeface="新宋体" panose="02010609030101010101" charset="-122"/>
                <a:ea typeface="新宋体" panose="02010609030101010101" charset="-122"/>
              </a:rPr>
              <a:t>这神的本领很大，只要他把眼睛一张开，世界就成了白天，眼睛一闭拢，黑夜就降临大地。吹口气就彤云密布，大雪纷飞，成为冬天</a:t>
            </a:r>
            <a:r>
              <a:rPr lang="en-US" altLang="zh-CN" sz="2100" b="1" dirty="0" smtClean="0">
                <a:latin typeface="新宋体" panose="02010609030101010101" charset="-122"/>
                <a:ea typeface="新宋体" panose="02010609030101010101" charset="-122"/>
              </a:rPr>
              <a:t>;</a:t>
            </a:r>
            <a:r>
              <a:rPr lang="zh-CN" altLang="en-US" sz="2100" b="1" dirty="0" smtClean="0">
                <a:latin typeface="新宋体" panose="02010609030101010101" charset="-122"/>
                <a:ea typeface="新宋体" panose="02010609030101010101" charset="-122"/>
              </a:rPr>
              <a:t>呼口气马上又赤日炎炎，流金铄石，变成夏天。</a:t>
            </a:r>
            <a:endParaRPr lang="zh-CN" altLang="en-US" sz="2100" b="1" dirty="0">
              <a:solidFill>
                <a:schemeClr val="tx1"/>
              </a:solidFill>
              <a:latin typeface="新宋体" panose="02010609030101010101" charset="-122"/>
              <a:ea typeface="新宋体" panose="0201060903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461060" y="1013666"/>
            <a:ext cx="2329226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烛龙的本领强大。</a:t>
            </a:r>
            <a:endParaRPr lang="zh-CN" altLang="en-US" sz="21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2" name="图片 11" descr="f1"/>
          <p:cNvPicPr>
            <a:picLocks noChangeAspect="1"/>
          </p:cNvPicPr>
          <p:nvPr/>
        </p:nvPicPr>
        <p:blipFill>
          <a:blip r:embed="rId5" cstate="print"/>
          <a:srcRect b="8865"/>
          <a:stretch>
            <a:fillRect/>
          </a:stretch>
        </p:blipFill>
        <p:spPr>
          <a:xfrm>
            <a:off x="4990451" y="2234962"/>
            <a:ext cx="3510987" cy="2272060"/>
          </a:xfrm>
          <a:prstGeom prst="round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420399" y="910304"/>
            <a:ext cx="171577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山  海  经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19" grpId="0" bldLvl="0" animBg="1"/>
      <p:bldP spid="7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5149067" y="609743"/>
            <a:ext cx="2809361" cy="1457553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9" name="圆角矩形 18"/>
          <p:cNvSpPr/>
          <p:nvPr/>
        </p:nvSpPr>
        <p:spPr>
          <a:xfrm>
            <a:off x="5247666" y="674523"/>
            <a:ext cx="2755537" cy="139324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3" name="组合 2"/>
          <p:cNvGrpSpPr/>
          <p:nvPr/>
        </p:nvGrpSpPr>
        <p:grpSpPr>
          <a:xfrm>
            <a:off x="609695" y="302514"/>
            <a:ext cx="3273301" cy="1296079"/>
            <a:chOff x="956861" y="859359"/>
            <a:chExt cx="6074613" cy="1727964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6861" y="1322944"/>
              <a:ext cx="6074613" cy="1264379"/>
            </a:xfrm>
            <a:prstGeom prst="rect">
              <a:avLst/>
            </a:prstGeom>
          </p:spPr>
        </p:pic>
        <p:sp>
          <p:nvSpPr>
            <p:cNvPr id="24" name="Text Box 2"/>
            <p:cNvSpPr txBox="1">
              <a:spLocks noChangeArrowheads="1"/>
            </p:cNvSpPr>
            <p:nvPr/>
          </p:nvSpPr>
          <p:spPr bwMode="auto">
            <a:xfrm>
              <a:off x="1903589" y="859359"/>
              <a:ext cx="2906309" cy="6755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27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itchFamily="49" charset="-122"/>
                  <a:ea typeface="黑体" pitchFamily="49" charset="-122"/>
                </a:rPr>
                <a:t>导读</a:t>
              </a:r>
              <a:endParaRPr lang="zh-CN" altLang="en-US" sz="27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itchFamily="49" charset="-122"/>
                <a:ea typeface="黑体" pitchFamily="49" charset="-122"/>
              </a:endParaRPr>
            </a:p>
          </p:txBody>
        </p:sp>
      </p:grpSp>
      <p:grpSp>
        <p:nvGrpSpPr>
          <p:cNvPr id="4" name="组合 29"/>
          <p:cNvGrpSpPr/>
          <p:nvPr/>
        </p:nvGrpSpPr>
        <p:grpSpPr>
          <a:xfrm>
            <a:off x="665902" y="1669565"/>
            <a:ext cx="7934136" cy="3225669"/>
            <a:chOff x="5760354" y="1660821"/>
            <a:chExt cx="5916547" cy="3257578"/>
          </a:xfrm>
        </p:grpSpPr>
        <p:cxnSp>
          <p:nvCxnSpPr>
            <p:cNvPr id="31" name="直接连接符 30"/>
            <p:cNvCxnSpPr/>
            <p:nvPr/>
          </p:nvCxnSpPr>
          <p:spPr>
            <a:xfrm flipH="1">
              <a:off x="5760354" y="4918399"/>
              <a:ext cx="5916547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组合 31"/>
            <p:cNvGrpSpPr/>
            <p:nvPr/>
          </p:nvGrpSpPr>
          <p:grpSpPr>
            <a:xfrm>
              <a:off x="5760354" y="1660821"/>
              <a:ext cx="5916547" cy="3257578"/>
              <a:chOff x="5760354" y="1660821"/>
              <a:chExt cx="5916547" cy="3257578"/>
            </a:xfrm>
          </p:grpSpPr>
          <p:cxnSp>
            <p:nvCxnSpPr>
              <p:cNvPr id="33" name="直接连接符 32"/>
              <p:cNvCxnSpPr/>
              <p:nvPr/>
            </p:nvCxnSpPr>
            <p:spPr>
              <a:xfrm flipH="1">
                <a:off x="11676901" y="1986455"/>
                <a:ext cx="0" cy="2931944"/>
              </a:xfrm>
              <a:prstGeom prst="line">
                <a:avLst/>
              </a:prstGeom>
              <a:ln w="12700">
                <a:solidFill>
                  <a:srgbClr val="85434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 flipH="1">
                <a:off x="5760354" y="1660821"/>
                <a:ext cx="2477409" cy="0"/>
              </a:xfrm>
              <a:prstGeom prst="line">
                <a:avLst/>
              </a:prstGeom>
              <a:ln w="12700">
                <a:solidFill>
                  <a:srgbClr val="85434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5760354" y="1660821"/>
                <a:ext cx="0" cy="3257578"/>
              </a:xfrm>
              <a:prstGeom prst="line">
                <a:avLst/>
              </a:prstGeom>
              <a:ln w="12700">
                <a:solidFill>
                  <a:srgbClr val="85434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33" y="302738"/>
            <a:ext cx="1119749" cy="112761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510" t="64450" r="63336" b="-6857"/>
          <a:stretch>
            <a:fillRect/>
          </a:stretch>
        </p:blipFill>
        <p:spPr>
          <a:xfrm flipH="1">
            <a:off x="4754864" y="82981"/>
            <a:ext cx="1123452" cy="82715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-6000"/>
          </a:blip>
          <a:srcRect t="5666"/>
          <a:stretch>
            <a:fillRect/>
          </a:stretch>
        </p:blipFill>
        <p:spPr>
          <a:xfrm>
            <a:off x="4868988" y="830281"/>
            <a:ext cx="509191" cy="1016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74057" y="1846099"/>
            <a:ext cx="4375170" cy="2999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 fontAlgn="auto">
              <a:lnSpc>
                <a:spcPct val="150000"/>
              </a:lnSpc>
            </a:pPr>
            <a:r>
              <a:rPr lang="zh-CN" altLang="en-US" sz="2100" b="1" dirty="0" smtClean="0">
                <a:latin typeface="新宋体" panose="02010609030101010101" charset="-122"/>
                <a:ea typeface="新宋体" panose="02010609030101010101" charset="-122"/>
              </a:rPr>
              <a:t>他蜷伏在那里，不吃饭，不喝水，不睡觉，不呼吸</a:t>
            </a:r>
            <a:r>
              <a:rPr lang="en-US" altLang="zh-CN" sz="2100" b="1" dirty="0" smtClean="0">
                <a:latin typeface="新宋体" panose="02010609030101010101" charset="-122"/>
                <a:ea typeface="新宋体" panose="02010609030101010101" charset="-122"/>
              </a:rPr>
              <a:t>——</a:t>
            </a:r>
            <a:r>
              <a:rPr lang="zh-CN" altLang="en-US" sz="2100" b="1" dirty="0" smtClean="0">
                <a:latin typeface="新宋体" panose="02010609030101010101" charset="-122"/>
                <a:ea typeface="新宋体" panose="02010609030101010101" charset="-122"/>
              </a:rPr>
              <a:t>一呼吸就成为长风万里。 他的神力又能烛照九重泉壤的阴暗，传说他常街着一支蜡烛，照在北方幽暗的天门之中，所以人们又叫他作“烛阴”。</a:t>
            </a:r>
            <a:endParaRPr lang="zh-CN" altLang="en-US" sz="2100" b="1" dirty="0" smtClean="0">
              <a:latin typeface="新宋体" panose="02010609030101010101" charset="-122"/>
              <a:ea typeface="新宋体" panose="0201060903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461060" y="1013666"/>
            <a:ext cx="2329226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烛龙名字的由来。</a:t>
            </a:r>
            <a:endParaRPr lang="zh-CN" altLang="en-US" sz="21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2" name="图片 11" descr="f1"/>
          <p:cNvPicPr>
            <a:picLocks noChangeAspect="1"/>
          </p:cNvPicPr>
          <p:nvPr/>
        </p:nvPicPr>
        <p:blipFill>
          <a:blip r:embed="rId5" cstate="print"/>
          <a:srcRect b="9305"/>
          <a:stretch>
            <a:fillRect/>
          </a:stretch>
        </p:blipFill>
        <p:spPr>
          <a:xfrm>
            <a:off x="4977114" y="2313079"/>
            <a:ext cx="3510987" cy="2261105"/>
          </a:xfrm>
          <a:prstGeom prst="round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420399" y="910304"/>
            <a:ext cx="171577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山  海  经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19" grpId="0" bldLvl="0" animBg="1"/>
      <p:bldP spid="7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4"/>
          <p:cNvSpPr txBox="1"/>
          <p:nvPr/>
        </p:nvSpPr>
        <p:spPr>
          <a:xfrm>
            <a:off x="708771" y="500938"/>
            <a:ext cx="2014852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00" b="1" dirty="0" smtClean="0">
                <a:latin typeface="造字工房悦黑演示版常规体" pitchFamily="50" charset="-122"/>
                <a:ea typeface="造字工房悦黑演示版常规体" pitchFamily="50" charset="-122"/>
              </a:rPr>
              <a:t>课堂点拨</a:t>
            </a:r>
            <a:endParaRPr lang="zh-CN" altLang="en-US" sz="2700" b="1" dirty="0" smtClean="0"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79239" y="219873"/>
            <a:ext cx="2571234" cy="822444"/>
            <a:chOff x="-111985" y="-57194"/>
            <a:chExt cx="3427776" cy="1096420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635596" y="645368"/>
              <a:ext cx="0" cy="384721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644339" y="1039226"/>
              <a:ext cx="1490427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918742" y="178827"/>
              <a:ext cx="1397049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3315791" y="196658"/>
              <a:ext cx="0" cy="64107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510" t="64450" r="63336" b="-6857"/>
            <a:stretch>
              <a:fillRect/>
            </a:stretch>
          </p:blipFill>
          <p:spPr>
            <a:xfrm>
              <a:off x="-111985" y="-57194"/>
              <a:ext cx="1152128" cy="914751"/>
            </a:xfrm>
            <a:prstGeom prst="rect">
              <a:avLst/>
            </a:prstGeom>
          </p:spPr>
        </p:pic>
      </p:grpSp>
      <p:pic>
        <p:nvPicPr>
          <p:cNvPr id="3" name="Picture 3" descr="111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58" t="57350" r="8348"/>
          <a:stretch>
            <a:fillRect/>
          </a:stretch>
        </p:blipFill>
        <p:spPr bwMode="auto">
          <a:xfrm flipH="1">
            <a:off x="-43822" y="3561526"/>
            <a:ext cx="1272739" cy="148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59252" t="14497" r="2765" b="3838"/>
          <a:stretch>
            <a:fillRect/>
          </a:stretch>
        </p:blipFill>
        <p:spPr>
          <a:xfrm>
            <a:off x="8140384" y="700245"/>
            <a:ext cx="889774" cy="1098404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41945" y="1174664"/>
            <a:ext cx="8644812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en-US" altLang="zh-CN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  </a:t>
            </a:r>
            <a:r>
              <a:rPr lang="zh-CN" altLang="en-US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  </a:t>
            </a:r>
            <a:endParaRPr lang="zh-CN" altLang="en-US" b="1" dirty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192304" y="2232104"/>
            <a:ext cx="309880" cy="321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1500"/>
          </a:p>
        </p:txBody>
      </p:sp>
      <p:sp>
        <p:nvSpPr>
          <p:cNvPr id="22" name="矩形 21"/>
          <p:cNvSpPr/>
          <p:nvPr/>
        </p:nvSpPr>
        <p:spPr>
          <a:xfrm>
            <a:off x="1478035" y="1414255"/>
            <a:ext cx="5972632" cy="1938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500" b="1" dirty="0" smtClean="0"/>
              <a:t>                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上面对烛龙神的介绍节选自袁珂的</a:t>
            </a:r>
            <a:r>
              <a:rPr lang="en-US" altLang="zh-CN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中国古代神话</a:t>
            </a:r>
            <a:r>
              <a:rPr lang="en-US" altLang="zh-CN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，翻开这本书，你就可以进入远古的神奇世界，感受神话那永久的魅力。</a:t>
            </a:r>
            <a:endParaRPr lang="zh-CN" altLang="en-US" sz="3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4"/>
          <p:cNvSpPr txBox="1"/>
          <p:nvPr/>
        </p:nvSpPr>
        <p:spPr>
          <a:xfrm>
            <a:off x="666854" y="459021"/>
            <a:ext cx="2140602" cy="59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300" b="1" dirty="0" smtClean="0">
                <a:latin typeface="造字工房悦黑演示版常规体" pitchFamily="50" charset="-122"/>
                <a:ea typeface="造字工房悦黑演示版常规体" pitchFamily="50" charset="-122"/>
              </a:rPr>
              <a:t>我的感悟</a:t>
            </a:r>
            <a:endParaRPr lang="zh-CN" altLang="en-US" sz="3300" b="1" dirty="0"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476771" y="771170"/>
            <a:ext cx="0" cy="288586"/>
          </a:xfrm>
          <a:prstGeom prst="line">
            <a:avLst/>
          </a:prstGeom>
          <a:ln w="12700">
            <a:solidFill>
              <a:srgbClr val="854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483330" y="1066609"/>
            <a:ext cx="1117995" cy="0"/>
          </a:xfrm>
          <a:prstGeom prst="line">
            <a:avLst/>
          </a:prstGeom>
          <a:ln w="12700">
            <a:solidFill>
              <a:srgbClr val="854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439281" y="421209"/>
            <a:ext cx="1047950" cy="0"/>
          </a:xfrm>
          <a:prstGeom prst="line">
            <a:avLst/>
          </a:prstGeom>
          <a:ln w="12700">
            <a:solidFill>
              <a:srgbClr val="854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2487232" y="434585"/>
            <a:ext cx="0" cy="480878"/>
          </a:xfrm>
          <a:prstGeom prst="line">
            <a:avLst/>
          </a:prstGeom>
          <a:ln w="12700">
            <a:solidFill>
              <a:srgbClr val="85434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510" t="64450" r="63336" b="-6857"/>
          <a:stretch>
            <a:fillRect/>
          </a:stretch>
        </p:blipFill>
        <p:spPr>
          <a:xfrm>
            <a:off x="-84002" y="244166"/>
            <a:ext cx="864231" cy="68617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3003639" y="484016"/>
            <a:ext cx="6648127" cy="506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7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读完这段话，你有什么感受？</a:t>
            </a:r>
            <a:endParaRPr lang="zh-CN" altLang="en-US" sz="27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827657" y="2022045"/>
            <a:ext cx="4053045" cy="714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7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endParaRPr lang="zh-CN" altLang="en-US" b="1">
              <a:solidFill>
                <a:schemeClr val="bg1"/>
              </a:solidFill>
              <a:sym typeface="+mn-ea"/>
            </a:endParaRPr>
          </a:p>
        </p:txBody>
      </p:sp>
      <p:pic>
        <p:nvPicPr>
          <p:cNvPr id="3" name="图片 2" descr="fang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43381" y="1757209"/>
            <a:ext cx="2141555" cy="2355424"/>
          </a:xfrm>
          <a:prstGeom prst="ellipse">
            <a:avLst/>
          </a:prstGeom>
        </p:spPr>
      </p:pic>
      <p:grpSp>
        <p:nvGrpSpPr>
          <p:cNvPr id="30" name="组合 29"/>
          <p:cNvGrpSpPr/>
          <p:nvPr/>
        </p:nvGrpSpPr>
        <p:grpSpPr>
          <a:xfrm>
            <a:off x="874055" y="1354715"/>
            <a:ext cx="5799726" cy="2757918"/>
            <a:chOff x="5760354" y="1660821"/>
            <a:chExt cx="5916547" cy="3257578"/>
          </a:xfrm>
        </p:grpSpPr>
        <p:cxnSp>
          <p:nvCxnSpPr>
            <p:cNvPr id="31" name="直接连接符 30"/>
            <p:cNvCxnSpPr/>
            <p:nvPr/>
          </p:nvCxnSpPr>
          <p:spPr>
            <a:xfrm flipH="1">
              <a:off x="5760354" y="4918399"/>
              <a:ext cx="5916547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组合 31"/>
            <p:cNvGrpSpPr/>
            <p:nvPr/>
          </p:nvGrpSpPr>
          <p:grpSpPr>
            <a:xfrm>
              <a:off x="5760354" y="1660821"/>
              <a:ext cx="5916547" cy="3257578"/>
              <a:chOff x="5760354" y="1660821"/>
              <a:chExt cx="5916547" cy="3257578"/>
            </a:xfrm>
          </p:grpSpPr>
          <p:cxnSp>
            <p:nvCxnSpPr>
              <p:cNvPr id="33" name="直接连接符 32"/>
              <p:cNvCxnSpPr/>
              <p:nvPr/>
            </p:nvCxnSpPr>
            <p:spPr>
              <a:xfrm flipH="1">
                <a:off x="11676901" y="1986455"/>
                <a:ext cx="0" cy="2931944"/>
              </a:xfrm>
              <a:prstGeom prst="line">
                <a:avLst/>
              </a:prstGeom>
              <a:ln w="12700">
                <a:solidFill>
                  <a:srgbClr val="85434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/>
            </p:nvCxnSpPr>
            <p:spPr>
              <a:xfrm flipH="1">
                <a:off x="5760354" y="1660821"/>
                <a:ext cx="2477409" cy="0"/>
              </a:xfrm>
              <a:prstGeom prst="line">
                <a:avLst/>
              </a:prstGeom>
              <a:ln w="12700">
                <a:solidFill>
                  <a:srgbClr val="85434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5760354" y="1660821"/>
                <a:ext cx="0" cy="3257578"/>
              </a:xfrm>
              <a:prstGeom prst="line">
                <a:avLst/>
              </a:prstGeom>
              <a:ln w="12700">
                <a:solidFill>
                  <a:srgbClr val="85434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文本框 6"/>
          <p:cNvSpPr txBox="1"/>
          <p:nvPr/>
        </p:nvSpPr>
        <p:spPr>
          <a:xfrm>
            <a:off x="1008401" y="1367602"/>
            <a:ext cx="5631107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>
              <a:lnSpc>
                <a:spcPct val="15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新宋体" panose="02010609030101010101" charset="-122"/>
              </a:rPr>
              <a:t>神话通常气魄宏大，比如女娲补天、共工触山、后羿射日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新宋体" panose="02010609030101010101" charset="-122"/>
              </a:rPr>
              <a:t>……  </a:t>
            </a:r>
            <a:endParaRPr lang="en-US" altLang="zh-CN" sz="2400" b="1" dirty="0" smtClean="0">
              <a:latin typeface="楷体" panose="02010609060101010101" pitchFamily="49" charset="-122"/>
              <a:ea typeface="楷体" panose="02010609060101010101" pitchFamily="49" charset="-122"/>
              <a:cs typeface="新宋体" panose="02010609030101010101" charset="-122"/>
            </a:endParaRPr>
          </a:p>
          <a:p>
            <a:pPr indent="720090">
              <a:lnSpc>
                <a:spcPct val="15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新宋体" panose="02010609030101010101" charset="-122"/>
              </a:rPr>
              <a:t>远古时候人们认为神话故事是真实而神圣的，一定要在严肃的仪式上郑重地讲出来。 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新宋体" panose="0201060903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59252" t="14497" r="2765" b="3838"/>
          <a:stretch>
            <a:fillRect/>
          </a:stretch>
        </p:blipFill>
        <p:spPr>
          <a:xfrm>
            <a:off x="8099897" y="564016"/>
            <a:ext cx="889774" cy="1098404"/>
          </a:xfrm>
          <a:prstGeom prst="rect">
            <a:avLst/>
          </a:prstGeom>
        </p:spPr>
      </p:pic>
      <p:sp>
        <p:nvSpPr>
          <p:cNvPr id="8" name="流程图: 过程 7"/>
          <p:cNvSpPr/>
          <p:nvPr/>
        </p:nvSpPr>
        <p:spPr>
          <a:xfrm>
            <a:off x="2011042" y="668331"/>
            <a:ext cx="3093251" cy="4100677"/>
          </a:xfrm>
          <a:prstGeom prst="flowChartProces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3" name="文本框 12"/>
          <p:cNvSpPr txBox="1"/>
          <p:nvPr/>
        </p:nvSpPr>
        <p:spPr>
          <a:xfrm>
            <a:off x="2088215" y="40536"/>
            <a:ext cx="2970794" cy="4799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l" fontAlgn="auto">
              <a:lnSpc>
                <a:spcPct val="150000"/>
              </a:lnSpc>
            </a:pP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世界上各个地区都有自己的神话，这些神话往往有相同的题材。比如在苏美尔人的史诗</a:t>
            </a:r>
            <a:r>
              <a:rPr lang="en-US" altLang="zh-CN" sz="21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《</a:t>
            </a:r>
            <a:r>
              <a:rPr lang="zh-CN" altLang="en-US" sz="21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吉尔伽美什</a:t>
            </a:r>
            <a:r>
              <a:rPr lang="en-US" altLang="zh-CN" sz="21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》</a:t>
            </a:r>
            <a:r>
              <a:rPr lang="zh-CN" altLang="en-US" sz="21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中，就记录了他们的始祖遇到大洪水，得救后繁衍后代的故事。</a:t>
            </a:r>
            <a:endParaRPr lang="zh-CN" altLang="en-US" sz="21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14" name="图片 13" descr="fang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90364" y="843738"/>
            <a:ext cx="2822699" cy="4051082"/>
          </a:xfrm>
          <a:prstGeom prst="ellipse">
            <a:avLst/>
          </a:prstGeom>
        </p:spPr>
      </p:pic>
      <p:pic>
        <p:nvPicPr>
          <p:cNvPr id="16" name="图片 15" descr="dushu13"/>
          <p:cNvPicPr>
            <a:picLocks noChangeAspect="1"/>
          </p:cNvPicPr>
          <p:nvPr/>
        </p:nvPicPr>
        <p:blipFill>
          <a:blip r:embed="rId3" cstate="print"/>
          <a:srcRect l="9118" t="6129" r="12975" b="6469"/>
          <a:stretch>
            <a:fillRect/>
          </a:stretch>
        </p:blipFill>
        <p:spPr>
          <a:xfrm>
            <a:off x="-6669" y="3498651"/>
            <a:ext cx="1805746" cy="1642367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420298" y="291565"/>
            <a:ext cx="1855654" cy="948362"/>
            <a:chOff x="1054975" y="262082"/>
            <a:chExt cx="2473819" cy="1264285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4975" y="262082"/>
              <a:ext cx="2407920" cy="1264285"/>
            </a:xfrm>
            <a:prstGeom prst="rect">
              <a:avLst/>
            </a:prstGeom>
          </p:spPr>
        </p:pic>
        <p:sp>
          <p:nvSpPr>
            <p:cNvPr id="5" name="Text Box 2"/>
            <p:cNvSpPr txBox="1">
              <a:spLocks noChangeArrowheads="1"/>
            </p:cNvSpPr>
            <p:nvPr/>
          </p:nvSpPr>
          <p:spPr bwMode="auto">
            <a:xfrm>
              <a:off x="1759342" y="571327"/>
              <a:ext cx="1769452" cy="6755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endParaRPr lang="zh-CN" altLang="en-US" sz="27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itchFamily="49" charset="-122"/>
                <a:ea typeface="黑体" pitchFamily="49" charset="-122"/>
              </a:endParaRPr>
            </a:p>
          </p:txBody>
        </p:sp>
        <p:sp>
          <p:nvSpPr>
            <p:cNvPr id="6" name="文本框 6"/>
            <p:cNvSpPr txBox="1"/>
            <p:nvPr/>
          </p:nvSpPr>
          <p:spPr>
            <a:xfrm>
              <a:off x="1366760" y="528147"/>
              <a:ext cx="1898650" cy="76103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solidFill>
                    <a:srgbClr val="1D4B1C"/>
                  </a:solidFill>
                  <a:latin typeface="微软雅黑" panose="020B0503020204020204" charset="-122"/>
                  <a:ea typeface="微软雅黑" panose="020B0503020204020204" charset="-122"/>
                </a:rPr>
                <a:t>阅读拓展</a:t>
              </a:r>
              <a:endParaRPr lang="zh-CN" altLang="en-US" sz="2400" b="1" dirty="0">
                <a:solidFill>
                  <a:srgbClr val="1D4B1C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-6000"/>
          </a:blip>
          <a:srcRect t="5666"/>
          <a:stretch>
            <a:fillRect/>
          </a:stretch>
        </p:blipFill>
        <p:spPr>
          <a:xfrm rot="180000">
            <a:off x="256263" y="380768"/>
            <a:ext cx="509191" cy="1016000"/>
          </a:xfrm>
          <a:prstGeom prst="rect">
            <a:avLst/>
          </a:prstGeom>
        </p:spPr>
      </p:pic>
    </p:spTree>
  </p:cSld>
  <p:clrMapOvr>
    <a:masterClrMapping/>
  </p:clrMapOvr>
  <p:transition advClick="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8543" y="291565"/>
            <a:ext cx="1855654" cy="948362"/>
            <a:chOff x="1054975" y="262082"/>
            <a:chExt cx="2473819" cy="1264285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4975" y="262082"/>
              <a:ext cx="2407920" cy="1264285"/>
            </a:xfrm>
            <a:prstGeom prst="rect">
              <a:avLst/>
            </a:prstGeom>
          </p:spPr>
        </p:pic>
        <p:sp>
          <p:nvSpPr>
            <p:cNvPr id="24" name="Text Box 2"/>
            <p:cNvSpPr txBox="1">
              <a:spLocks noChangeArrowheads="1"/>
            </p:cNvSpPr>
            <p:nvPr/>
          </p:nvSpPr>
          <p:spPr bwMode="auto">
            <a:xfrm>
              <a:off x="1759342" y="571327"/>
              <a:ext cx="1769452" cy="6755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endParaRPr lang="zh-CN" altLang="en-US" sz="27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itchFamily="49" charset="-122"/>
                <a:ea typeface="黑体" pitchFamily="49" charset="-122"/>
              </a:endParaRPr>
            </a:p>
          </p:txBody>
        </p:sp>
        <p:sp>
          <p:nvSpPr>
            <p:cNvPr id="22" name="文本框 6"/>
            <p:cNvSpPr txBox="1"/>
            <p:nvPr/>
          </p:nvSpPr>
          <p:spPr>
            <a:xfrm>
              <a:off x="1366760" y="528147"/>
              <a:ext cx="1898650" cy="76103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solidFill>
                    <a:srgbClr val="1D4B1C"/>
                  </a:solidFill>
                  <a:latin typeface="微软雅黑" panose="020B0503020204020204" charset="-122"/>
                  <a:ea typeface="微软雅黑" panose="020B0503020204020204" charset="-122"/>
                </a:rPr>
                <a:t>阅读拓展</a:t>
              </a:r>
              <a:endParaRPr lang="zh-CN" altLang="en-US" sz="2400" b="1" dirty="0">
                <a:solidFill>
                  <a:srgbClr val="1D4B1C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59252" t="14497" r="2765" b="3838"/>
          <a:stretch>
            <a:fillRect/>
          </a:stretch>
        </p:blipFill>
        <p:spPr>
          <a:xfrm>
            <a:off x="8099897" y="564016"/>
            <a:ext cx="889774" cy="109840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-6000"/>
          </a:blip>
          <a:srcRect t="5666"/>
          <a:stretch>
            <a:fillRect/>
          </a:stretch>
        </p:blipFill>
        <p:spPr>
          <a:xfrm rot="180000">
            <a:off x="184508" y="380768"/>
            <a:ext cx="509191" cy="1016000"/>
          </a:xfrm>
          <a:prstGeom prst="rect">
            <a:avLst/>
          </a:prstGeom>
        </p:spPr>
      </p:pic>
      <p:sp>
        <p:nvSpPr>
          <p:cNvPr id="8" name="流程图: 过程 7"/>
          <p:cNvSpPr/>
          <p:nvPr/>
        </p:nvSpPr>
        <p:spPr>
          <a:xfrm>
            <a:off x="2226340" y="775980"/>
            <a:ext cx="3093251" cy="4100677"/>
          </a:xfrm>
          <a:prstGeom prst="flowChartProces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3" name="文本框 12"/>
          <p:cNvSpPr txBox="1"/>
          <p:nvPr/>
        </p:nvSpPr>
        <p:spPr>
          <a:xfrm>
            <a:off x="2303513" y="148185"/>
            <a:ext cx="2970794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l" fontAlgn="auto">
              <a:lnSpc>
                <a:spcPct val="150000"/>
              </a:lnSpc>
            </a:pPr>
            <a:endParaRPr lang="zh-CN" altLang="en-US" sz="27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再比如许多民族的造人神话，神灵都是照着自己的形象，用泥土捏成的人。</a:t>
            </a:r>
            <a:endParaRPr lang="zh-CN" altLang="en-US" sz="27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16" name="图片 15" descr="dushu13"/>
          <p:cNvPicPr>
            <a:picLocks noChangeAspect="1"/>
          </p:cNvPicPr>
          <p:nvPr/>
        </p:nvPicPr>
        <p:blipFill>
          <a:blip r:embed="rId4" cstate="print"/>
          <a:srcRect l="9118" t="6129" r="12975" b="6469"/>
          <a:stretch>
            <a:fillRect/>
          </a:stretch>
        </p:blipFill>
        <p:spPr>
          <a:xfrm>
            <a:off x="-6669" y="3498651"/>
            <a:ext cx="1805746" cy="164236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lum bright="6000" contrast="6000"/>
          </a:blip>
          <a:srcRect t="2521"/>
          <a:stretch>
            <a:fillRect/>
          </a:stretch>
        </p:blipFill>
        <p:spPr>
          <a:xfrm>
            <a:off x="5923571" y="1743395"/>
            <a:ext cx="2483079" cy="2420681"/>
          </a:xfrm>
          <a:prstGeom prst="rect">
            <a:avLst/>
          </a:prstGeom>
        </p:spPr>
      </p:pic>
    </p:spTree>
  </p:cSld>
  <p:clrMapOvr>
    <a:masterClrMapping/>
  </p:clrMapOvr>
  <p:transition advClick="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20298" y="291565"/>
            <a:ext cx="1855654" cy="948362"/>
            <a:chOff x="1054975" y="262082"/>
            <a:chExt cx="2473819" cy="1264285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4975" y="262082"/>
              <a:ext cx="2407920" cy="1264285"/>
            </a:xfrm>
            <a:prstGeom prst="rect">
              <a:avLst/>
            </a:prstGeom>
          </p:spPr>
        </p:pic>
        <p:sp>
          <p:nvSpPr>
            <p:cNvPr id="24" name="Text Box 2"/>
            <p:cNvSpPr txBox="1">
              <a:spLocks noChangeArrowheads="1"/>
            </p:cNvSpPr>
            <p:nvPr/>
          </p:nvSpPr>
          <p:spPr bwMode="auto">
            <a:xfrm>
              <a:off x="1759342" y="571327"/>
              <a:ext cx="1769452" cy="6755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endParaRPr lang="zh-CN" altLang="en-US" sz="27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itchFamily="49" charset="-122"/>
                <a:ea typeface="黑体" pitchFamily="49" charset="-122"/>
              </a:endParaRPr>
            </a:p>
          </p:txBody>
        </p:sp>
        <p:sp>
          <p:nvSpPr>
            <p:cNvPr id="22" name="文本框 6"/>
            <p:cNvSpPr txBox="1"/>
            <p:nvPr/>
          </p:nvSpPr>
          <p:spPr>
            <a:xfrm>
              <a:off x="1366760" y="528147"/>
              <a:ext cx="1898650" cy="76103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solidFill>
                    <a:srgbClr val="1D4B1C"/>
                  </a:solidFill>
                  <a:latin typeface="微软雅黑" panose="020B0503020204020204" charset="-122"/>
                  <a:ea typeface="微软雅黑" panose="020B0503020204020204" charset="-122"/>
                </a:rPr>
                <a:t>阅读拓展</a:t>
              </a:r>
              <a:endParaRPr lang="zh-CN" altLang="en-US" sz="2400" b="1" dirty="0">
                <a:solidFill>
                  <a:srgbClr val="1D4B1C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59252" t="14497" r="2765" b="3838"/>
          <a:stretch>
            <a:fillRect/>
          </a:stretch>
        </p:blipFill>
        <p:spPr>
          <a:xfrm>
            <a:off x="8099897" y="564016"/>
            <a:ext cx="889774" cy="109840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-6000"/>
          </a:blip>
          <a:srcRect t="5666"/>
          <a:stretch>
            <a:fillRect/>
          </a:stretch>
        </p:blipFill>
        <p:spPr>
          <a:xfrm rot="180000">
            <a:off x="256263" y="380768"/>
            <a:ext cx="509191" cy="1016000"/>
          </a:xfrm>
          <a:prstGeom prst="rect">
            <a:avLst/>
          </a:prstGeom>
        </p:spPr>
      </p:pic>
      <p:sp>
        <p:nvSpPr>
          <p:cNvPr id="8" name="流程图: 过程 7"/>
          <p:cNvSpPr/>
          <p:nvPr/>
        </p:nvSpPr>
        <p:spPr>
          <a:xfrm>
            <a:off x="2226340" y="775980"/>
            <a:ext cx="3093251" cy="4100677"/>
          </a:xfrm>
          <a:prstGeom prst="flowChartProces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3" name="文本框 12"/>
          <p:cNvSpPr txBox="1"/>
          <p:nvPr/>
        </p:nvSpPr>
        <p:spPr>
          <a:xfrm>
            <a:off x="2303513" y="148185"/>
            <a:ext cx="2970794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l" fontAlgn="auto">
              <a:lnSpc>
                <a:spcPct val="150000"/>
              </a:lnSpc>
            </a:pPr>
            <a:endParaRPr lang="zh-CN" altLang="en-US" sz="27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神话的世界藏着无穷无尽的奥秘，你读得越多，收获就越多，赶快开始吧</a:t>
            </a:r>
            <a:r>
              <a:rPr lang="en-US" altLang="zh-CN" sz="27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!</a:t>
            </a:r>
            <a:endParaRPr lang="zh-CN" altLang="en-US" sz="27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14" name="图片 13" descr="fang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44379" y="843738"/>
            <a:ext cx="2751359" cy="4051082"/>
          </a:xfrm>
          <a:prstGeom prst="ellipse">
            <a:avLst/>
          </a:prstGeom>
        </p:spPr>
      </p:pic>
      <p:pic>
        <p:nvPicPr>
          <p:cNvPr id="16" name="图片 15" descr="dushu13"/>
          <p:cNvPicPr>
            <a:picLocks noChangeAspect="1"/>
          </p:cNvPicPr>
          <p:nvPr/>
        </p:nvPicPr>
        <p:blipFill>
          <a:blip r:embed="rId5" cstate="print"/>
          <a:srcRect l="9118" t="6129" r="12975" b="6469"/>
          <a:stretch>
            <a:fillRect/>
          </a:stretch>
        </p:blipFill>
        <p:spPr>
          <a:xfrm>
            <a:off x="-6669" y="3498651"/>
            <a:ext cx="1805746" cy="1642367"/>
          </a:xfrm>
          <a:prstGeom prst="rect">
            <a:avLst/>
          </a:prstGeom>
        </p:spPr>
      </p:pic>
    </p:spTree>
  </p:cSld>
  <p:clrMapOvr>
    <a:masterClrMapping/>
  </p:clrMapOvr>
  <p:transition advClick="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05000" y="291565"/>
            <a:ext cx="1855654" cy="948362"/>
            <a:chOff x="1054975" y="262082"/>
            <a:chExt cx="2473819" cy="1264285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4975" y="262082"/>
              <a:ext cx="2407920" cy="1264285"/>
            </a:xfrm>
            <a:prstGeom prst="rect">
              <a:avLst/>
            </a:prstGeom>
          </p:spPr>
        </p:pic>
        <p:sp>
          <p:nvSpPr>
            <p:cNvPr id="24" name="Text Box 2"/>
            <p:cNvSpPr txBox="1">
              <a:spLocks noChangeArrowheads="1"/>
            </p:cNvSpPr>
            <p:nvPr/>
          </p:nvSpPr>
          <p:spPr bwMode="auto">
            <a:xfrm>
              <a:off x="1759342" y="571327"/>
              <a:ext cx="1769452" cy="6755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endParaRPr lang="zh-CN" altLang="en-US" sz="27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itchFamily="49" charset="-122"/>
                <a:ea typeface="黑体" pitchFamily="49" charset="-122"/>
              </a:endParaRPr>
            </a:p>
          </p:txBody>
        </p:sp>
        <p:sp>
          <p:nvSpPr>
            <p:cNvPr id="22" name="文本框 6"/>
            <p:cNvSpPr txBox="1"/>
            <p:nvPr/>
          </p:nvSpPr>
          <p:spPr>
            <a:xfrm>
              <a:off x="1366760" y="528147"/>
              <a:ext cx="1898650" cy="76103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solidFill>
                    <a:srgbClr val="1D4B1C"/>
                  </a:solidFill>
                  <a:latin typeface="微软雅黑" panose="020B0503020204020204" charset="-122"/>
                  <a:ea typeface="微软雅黑" panose="020B0503020204020204" charset="-122"/>
                </a:rPr>
                <a:t>阅读拓展</a:t>
              </a:r>
              <a:endParaRPr lang="zh-CN" altLang="en-US" sz="2400" b="1" dirty="0">
                <a:solidFill>
                  <a:srgbClr val="1D4B1C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-6000"/>
          </a:blip>
          <a:srcRect t="5666"/>
          <a:stretch>
            <a:fillRect/>
          </a:stretch>
        </p:blipFill>
        <p:spPr>
          <a:xfrm rot="180000">
            <a:off x="40964" y="380768"/>
            <a:ext cx="509191" cy="1016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/>
          <a:srcRect l="17217" t="4242" r="16633" b="5067"/>
          <a:stretch>
            <a:fillRect/>
          </a:stretch>
        </p:blipFill>
        <p:spPr>
          <a:xfrm>
            <a:off x="5379132" y="607362"/>
            <a:ext cx="3017992" cy="41378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1555" y="607362"/>
            <a:ext cx="2830320" cy="4146880"/>
          </a:xfrm>
          <a:prstGeom prst="rect">
            <a:avLst/>
          </a:prstGeom>
        </p:spPr>
      </p:pic>
    </p:spTree>
  </p:cSld>
  <p:clrMapOvr>
    <a:masterClrMapping/>
  </p:clrMapOvr>
  <p:transition advClick="0">
    <p:pull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00"/>
        </a:solidFill>
      </a:spPr>
      <a:bodyPr rtlCol="0" anchor="ctr"/>
      <a:lstStyle>
        <a:defPPr algn="ctr">
          <a:defRPr lang="zh-CN" altLang="en-US"/>
        </a:defPPr>
      </a:lstStyle>
      <a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999</Words>
  <Application>WPS 演示</Application>
  <PresentationFormat>全屏显示(16:9)</PresentationFormat>
  <Paragraphs>121</Paragraphs>
  <Slides>17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40" baseType="lpstr">
      <vt:lpstr>Arial</vt:lpstr>
      <vt:lpstr>方正书宋_GBK</vt:lpstr>
      <vt:lpstr>Wingdings</vt:lpstr>
      <vt:lpstr>黑体</vt:lpstr>
      <vt:lpstr>Times New Roman</vt:lpstr>
      <vt:lpstr>楷体</vt:lpstr>
      <vt:lpstr>汉语拼音</vt:lpstr>
      <vt:lpstr>宋体</vt:lpstr>
      <vt:lpstr>Calibri</vt:lpstr>
      <vt:lpstr>新宋体</vt:lpstr>
      <vt:lpstr>造字工房悦黑演示版常规体</vt:lpstr>
      <vt:lpstr>微软雅黑</vt:lpstr>
      <vt:lpstr>汉仪旗黑KW</vt:lpstr>
      <vt:lpstr>宋体</vt:lpstr>
      <vt:lpstr>Arial Unicode MS</vt:lpstr>
      <vt:lpstr>Helvetica Neue</vt:lpstr>
      <vt:lpstr>汉仪书宋二KW</vt:lpstr>
      <vt:lpstr>汉仪中黑KW</vt:lpstr>
      <vt:lpstr>汉仪楷体KW</vt:lpstr>
      <vt:lpstr>Impact</vt:lpstr>
      <vt:lpstr>苹方-简</vt:lpstr>
      <vt:lpstr>华文宋体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macbook</cp:lastModifiedBy>
  <cp:revision>136</cp:revision>
  <dcterms:created xsi:type="dcterms:W3CDTF">2019-07-04T09:48:25Z</dcterms:created>
  <dcterms:modified xsi:type="dcterms:W3CDTF">2019-07-04T09:48:25Z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