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4"/>
  </p:notesMasterIdLst>
  <p:handoutMasterIdLst>
    <p:handoutMasterId r:id="rId51"/>
  </p:handoutMasterIdLst>
  <p:sldIdLst>
    <p:sldId id="323" r:id="rId3"/>
    <p:sldId id="523" r:id="rId5"/>
    <p:sldId id="1012" r:id="rId6"/>
    <p:sldId id="1003" r:id="rId7"/>
    <p:sldId id="634" r:id="rId8"/>
    <p:sldId id="1168" r:id="rId9"/>
    <p:sldId id="1077" r:id="rId10"/>
    <p:sldId id="1011" r:id="rId11"/>
    <p:sldId id="1128" r:id="rId12"/>
    <p:sldId id="1129" r:id="rId13"/>
    <p:sldId id="1080" r:id="rId14"/>
    <p:sldId id="1018" r:id="rId15"/>
    <p:sldId id="1089" r:id="rId16"/>
    <p:sldId id="1125" r:id="rId17"/>
    <p:sldId id="1126" r:id="rId18"/>
    <p:sldId id="941" r:id="rId19"/>
    <p:sldId id="928" r:id="rId20"/>
    <p:sldId id="1045" r:id="rId21"/>
    <p:sldId id="1090" r:id="rId22"/>
    <p:sldId id="1091" r:id="rId23"/>
    <p:sldId id="1130" r:id="rId24"/>
    <p:sldId id="1081" r:id="rId25"/>
    <p:sldId id="1132" r:id="rId26"/>
    <p:sldId id="1131" r:id="rId27"/>
    <p:sldId id="1092" r:id="rId28"/>
    <p:sldId id="1133" r:id="rId29"/>
    <p:sldId id="1135" r:id="rId30"/>
    <p:sldId id="1083" r:id="rId31"/>
    <p:sldId id="1085" r:id="rId32"/>
    <p:sldId id="1136" r:id="rId33"/>
    <p:sldId id="1137" r:id="rId34"/>
    <p:sldId id="1046" r:id="rId35"/>
    <p:sldId id="1138" r:id="rId36"/>
    <p:sldId id="1093" r:id="rId37"/>
    <p:sldId id="1134" r:id="rId38"/>
    <p:sldId id="1139" r:id="rId39"/>
    <p:sldId id="936" r:id="rId40"/>
    <p:sldId id="937" r:id="rId41"/>
    <p:sldId id="1144" r:id="rId42"/>
    <p:sldId id="1145" r:id="rId43"/>
    <p:sldId id="1140" r:id="rId44"/>
    <p:sldId id="1141" r:id="rId45"/>
    <p:sldId id="1143" r:id="rId46"/>
    <p:sldId id="1142" r:id="rId47"/>
    <p:sldId id="1099" r:id="rId48"/>
    <p:sldId id="1100" r:id="rId49"/>
    <p:sldId id="1147" r:id="rId50"/>
  </p:sldIdLst>
  <p:sldSz cx="9144000" cy="5143500" type="screen16x9"/>
  <p:notesSz cx="6858000" cy="9144000"/>
  <p:embeddedFontLst>
    <p:embeddedFont>
      <p:font typeface="楷体" pitchFamily="49" charset="-122"/>
      <p:regular r:id="rId55"/>
    </p:embeddedFont>
    <p:embeddedFont>
      <p:font typeface="微软雅黑" pitchFamily="34" charset="-122"/>
      <p:regular r:id="rId56"/>
      <p:bold r:id="rId57"/>
    </p:embeddedFont>
    <p:embeddedFont>
      <p:font typeface="黑体" charset="-122"/>
      <p:regular r:id="rId58"/>
    </p:embeddedFont>
    <p:embeddedFont>
      <p:font typeface="汉语拼音" pitchFamily="34" charset="0"/>
      <p:regular r:id="rId59"/>
    </p:embeddedFont>
    <p:embeddedFont>
      <p:font typeface="幼圆" pitchFamily="49" charset="-122"/>
      <p:regular r:id="rId60"/>
    </p:embeddedFont>
    <p:embeddedFont>
      <p:font typeface="Impact" charset="0"/>
      <p:regular r:id="rId61"/>
    </p:embeddedFont>
    <p:embeddedFont>
      <p:font typeface="Tahoma" pitchFamily="34" charset="0"/>
      <p:regular r:id="rId62"/>
      <p:bold r:id="rId63"/>
    </p:embeddedFont>
    <p:embeddedFont>
      <p:font typeface="Calibri" pitchFamily="34" charset="0"/>
      <p:regular r:id="rId64"/>
      <p:bold r:id="rId65"/>
      <p:italic r:id="rId66"/>
      <p:boldItalic r:id="rId67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66FF"/>
    <a:srgbClr val="0000FF"/>
    <a:srgbClr val="A38302"/>
    <a:srgbClr val="FEFCDE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9" autoAdjust="0"/>
    <p:restoredTop sz="94705" autoAdjust="0"/>
  </p:normalViewPr>
  <p:slideViewPr>
    <p:cSldViewPr>
      <p:cViewPr varScale="1">
        <p:scale>
          <a:sx n="144" d="100"/>
          <a:sy n="144" d="100"/>
        </p:scale>
        <p:origin x="-786" y="-90"/>
      </p:cViewPr>
      <p:guideLst>
        <p:guide orient="horz" pos="3162"/>
        <p:guide pos="5738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7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7" Type="http://schemas.openxmlformats.org/officeDocument/2006/relationships/font" Target="fonts/font13.fntdata"/><Relationship Id="rId66" Type="http://schemas.openxmlformats.org/officeDocument/2006/relationships/font" Target="fonts/font12.fntdata"/><Relationship Id="rId65" Type="http://schemas.openxmlformats.org/officeDocument/2006/relationships/font" Target="fonts/font11.fntdata"/><Relationship Id="rId64" Type="http://schemas.openxmlformats.org/officeDocument/2006/relationships/font" Target="fonts/font10.fntdata"/><Relationship Id="rId63" Type="http://schemas.openxmlformats.org/officeDocument/2006/relationships/font" Target="fonts/font9.fntdata"/><Relationship Id="rId62" Type="http://schemas.openxmlformats.org/officeDocument/2006/relationships/font" Target="fonts/font8.fntdata"/><Relationship Id="rId61" Type="http://schemas.openxmlformats.org/officeDocument/2006/relationships/font" Target="fonts/font7.fntdata"/><Relationship Id="rId60" Type="http://schemas.openxmlformats.org/officeDocument/2006/relationships/font" Target="fonts/font6.fntdata"/><Relationship Id="rId6" Type="http://schemas.openxmlformats.org/officeDocument/2006/relationships/slide" Target="slides/slide3.xml"/><Relationship Id="rId59" Type="http://schemas.openxmlformats.org/officeDocument/2006/relationships/font" Target="fonts/font5.fntdata"/><Relationship Id="rId58" Type="http://schemas.openxmlformats.org/officeDocument/2006/relationships/font" Target="fonts/font4.fntdata"/><Relationship Id="rId57" Type="http://schemas.openxmlformats.org/officeDocument/2006/relationships/font" Target="fonts/font3.fntdata"/><Relationship Id="rId56" Type="http://schemas.openxmlformats.org/officeDocument/2006/relationships/font" Target="fonts/font2.fntdata"/><Relationship Id="rId55" Type="http://schemas.openxmlformats.org/officeDocument/2006/relationships/font" Target="fonts/font1.fntdata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handoutMaster" Target="handoutMasters/handoutMaster1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zh-CN" baseline="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kumimoji="1" lang="en-US" altLang="zh-CN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14    </a:t>
            </a:r>
            <a:r>
              <a:rPr kumimoji="1" lang="zh-CN" altLang="en-US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普罗米修斯</a:t>
            </a:r>
            <a:endParaRPr kumimoji="1"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9270" name="AutoShape 6" descr="http://img4.imgtn.bdimg.com/it/u=2528577024,3564945485&amp;fm=214&amp;gp=0.jp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9272" name="AutoShape 8" descr="http://img4.imgtn.bdimg.com/it/u=2528577024,3564945485&amp;fm=214&amp;gp=0.jp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9274" name="AutoShape 10" descr="http://img4.imgtn.bdimg.com/it/u=2528577024,3564945485&amp;fm=214&amp;gp=0.jp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9276" name="AutoShape 12" descr="http://img4.imgtn.bdimg.com/it/u=2528577024,3564945485&amp;fm=214&amp;gp=0.jp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9280" name="AutoShape 16" descr="http://5b0988e595225.cdn.sohucs.com/images/20171229/b64d656adb7a4cadbf8fca9cb7a88513.jpe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9282" name="AutoShape 18" descr="http://5b0988e595225.cdn.sohucs.com/images/20171229/b64d656adb7a4cadbf8fca9cb7a88513.jpe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11618" name="Picture 2" descr="http://img5.imgtn.bdimg.com/it/u=2349165515,2679190336&amp;fm=200&amp;gp=0.jpg"/>
          <p:cNvPicPr>
            <a:picLocks noChangeAspect="1" noChangeArrowheads="1"/>
          </p:cNvPicPr>
          <p:nvPr userDrawn="1"/>
        </p:nvPicPr>
        <p:blipFill>
          <a:blip r:embed="rId9" cstate="print"/>
          <a:srcRect t="18108" b="23043"/>
          <a:stretch>
            <a:fillRect/>
          </a:stretch>
        </p:blipFill>
        <p:spPr bwMode="auto">
          <a:xfrm>
            <a:off x="0" y="4371950"/>
            <a:ext cx="9145016" cy="771550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8.xml"/><Relationship Id="rId3" Type="http://schemas.openxmlformats.org/officeDocument/2006/relationships/slide" Target="slide16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jpe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hyperlink" Target="&#19971;&#24425;-&#35838;&#25991;&#26391;&#35835;-&#20154;&#22235;&#19978;-14.&#26222;&#32599;&#31859;&#20462;&#26031;.mp4" TargetMode="Externa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1" Type="http://schemas.openxmlformats.org/officeDocument/2006/relationships/hyperlink" Target="&#29983;&#23383;&#35270;&#39057;-&#20154;&#22235;&#19978;-14.&#26222;&#32599;&#31859;&#20462;&#26031;.mp4" TargetMode="Externa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hyperlink" Target="&#19971;&#24425;-&#23383;&#35789;&#21548;&#20889;-&#20154;&#22235;&#19978;-14.&#26222;&#32599;&#31859;&#20462;&#26031;.mp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jpeg"/><Relationship Id="rId2" Type="http://schemas.openxmlformats.org/officeDocument/2006/relationships/tags" Target="../tags/tag1.xml"/><Relationship Id="rId1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4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0.jpeg"/><Relationship Id="rId1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1" Type="http://schemas.openxmlformats.org/officeDocument/2006/relationships/image" Target="../media/image41.jpe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2.jpeg"/><Relationship Id="rId1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4.jpeg"/><Relationship Id="rId1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"/>
            <a:ext cx="9144000" cy="5143500"/>
            <a:chOff x="0" y="1"/>
            <a:chExt cx="9144000" cy="5143500"/>
          </a:xfrm>
        </p:grpSpPr>
        <p:pic>
          <p:nvPicPr>
            <p:cNvPr id="56322" name="Picture 2" descr="http://s13.sinaimg.cn/mw690/9a14540fhd48c1115446c&amp;690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1"/>
              <a:ext cx="9144000" cy="5143500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2555776" y="555526"/>
              <a:ext cx="1015663" cy="286232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54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夸父逐日</a:t>
              </a:r>
              <a:endParaRPr lang="zh-CN" altLang="en-US" sz="54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0" y="-1"/>
            <a:ext cx="9144000" cy="5262839"/>
            <a:chOff x="0" y="-1"/>
            <a:chExt cx="9144000" cy="5262839"/>
          </a:xfrm>
        </p:grpSpPr>
        <p:pic>
          <p:nvPicPr>
            <p:cNvPr id="9" name="图片 8" descr="u=1350421795,3250687301&amp;fm=26&amp;gp=0.jpg"/>
            <p:cNvPicPr>
              <a:picLocks noChangeAspect="1"/>
            </p:cNvPicPr>
            <p:nvPr/>
          </p:nvPicPr>
          <p:blipFill>
            <a:blip r:embed="rId2" cstate="print"/>
            <a:srcRect b="5746"/>
            <a:stretch>
              <a:fillRect/>
            </a:stretch>
          </p:blipFill>
          <p:spPr>
            <a:xfrm>
              <a:off x="0" y="-1"/>
              <a:ext cx="9144000" cy="526283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95896" y="2211710"/>
              <a:ext cx="859790" cy="233680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4400" b="1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嫦娥奔月</a:t>
              </a:r>
              <a:endParaRPr lang="zh-CN" altLang="en-US" sz="44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0" y="1"/>
            <a:ext cx="9144000" cy="5308053"/>
            <a:chOff x="0" y="1"/>
            <a:chExt cx="9144000" cy="5308053"/>
          </a:xfrm>
        </p:grpSpPr>
        <p:pic>
          <p:nvPicPr>
            <p:cNvPr id="56326" name="Picture 6" descr="http://5b0988e595225.cdn.sohucs.com/q_mini,c_zoom,w_640/images/20170911/a09cd39767c8429898ab62112a9763ca.jpe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1"/>
              <a:ext cx="9144000" cy="5308053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683568" y="3219822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女娲补天</a:t>
              </a:r>
              <a:endPara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0" y="0"/>
            <a:ext cx="9144000" cy="5308054"/>
            <a:chOff x="0" y="0"/>
            <a:chExt cx="9144000" cy="5308054"/>
          </a:xfrm>
        </p:grpSpPr>
        <p:pic>
          <p:nvPicPr>
            <p:cNvPr id="56328" name="Picture 8" descr="http://www.kedo.gov.cn/photo/bjkpw/upload/Image/khsj/1_3961505008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9144000" cy="5308054"/>
            </a:xfrm>
            <a:prstGeom prst="rect">
              <a:avLst/>
            </a:prstGeom>
            <a:noFill/>
          </p:spPr>
        </p:pic>
        <p:sp>
          <p:nvSpPr>
            <p:cNvPr id="16" name="TextBox 15"/>
            <p:cNvSpPr txBox="1"/>
            <p:nvPr/>
          </p:nvSpPr>
          <p:spPr>
            <a:xfrm>
              <a:off x="467544" y="3435846"/>
              <a:ext cx="3550920" cy="11068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b="1" dirty="0" smtClean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后羿射日</a:t>
              </a:r>
              <a:endParaRPr lang="zh-CN" altLang="en-US" sz="66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67544" y="1059582"/>
            <a:ext cx="8280920" cy="1691640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>
              <a:lnSpc>
                <a:spcPct val="110000"/>
              </a:lnSpc>
            </a:pPr>
            <a:r>
              <a:rPr lang="zh-CN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我们中国有许多神话传说，在古希腊神话中也有许多这样的传说。今天我们一起来学习一位英雄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u=1128568332,1241887926&amp;fm=214&amp;gp=0.jpg"/>
          <p:cNvPicPr>
            <a:picLocks noChangeAspect="1"/>
          </p:cNvPicPr>
          <p:nvPr/>
        </p:nvPicPr>
        <p:blipFill>
          <a:blip r:embed="rId1" cstate="print"/>
          <a:srcRect r="235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9" name="矩形 8"/>
          <p:cNvSpPr/>
          <p:nvPr/>
        </p:nvSpPr>
        <p:spPr>
          <a:xfrm flipH="1">
            <a:off x="-26352" y="118870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"/>
          <p:cNvSpPr txBox="1"/>
          <p:nvPr/>
        </p:nvSpPr>
        <p:spPr>
          <a:xfrm>
            <a:off x="153092" y="118870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人教版  </a:t>
            </a:r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语文  </a:t>
            </a:r>
            <a:r>
              <a:rPr kumimoji="1"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四年</a:t>
            </a:r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级  </a:t>
            </a:r>
            <a:r>
              <a:rPr kumimoji="1"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上册</a:t>
            </a:r>
            <a:endParaRPr kumimoji="1"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63064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>
            <a:hlinkClick r:id="" action="ppaction://hlinkshowjump?jump=nextslide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文本框 14">
            <a:hlinkClick r:id="rId3" action="ppaction://hlinksldjump"/>
          </p:cNvPr>
          <p:cNvSpPr txBox="1"/>
          <p:nvPr/>
        </p:nvSpPr>
        <p:spPr>
          <a:xfrm>
            <a:off x="7275010" y="461991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4544695" y="1627505"/>
            <a:ext cx="4456430" cy="8528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14 </a:t>
            </a:r>
            <a:r>
              <a:rPr lang="zh-CN" altLang="en-US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普罗米修斯</a:t>
            </a:r>
            <a:endParaRPr lang="zh-CN" altLang="en-US" sz="51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49" y="536227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文本框 11"/>
          <p:cNvSpPr txBox="1"/>
          <p:nvPr/>
        </p:nvSpPr>
        <p:spPr>
          <a:xfrm>
            <a:off x="172162" y="525491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104456" y="843558"/>
            <a:ext cx="4572000" cy="3538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3200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普罗米修斯是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古希腊神话传说中的神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。普罗米修斯与智慧女神雅典娜共同创造了人类，并教会了人类很多知识和技能。那时候，人和神是生活在一起的。</a:t>
            </a:r>
            <a:endParaRPr lang="zh-CN" altLang="en-US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 descr="u=1128568332,1241887926&amp;fm=214&amp;gp=0.jpg"/>
          <p:cNvPicPr>
            <a:picLocks noChangeAspect="1"/>
          </p:cNvPicPr>
          <p:nvPr/>
        </p:nvPicPr>
        <p:blipFill>
          <a:blip r:embed="rId2" cstate="print"/>
          <a:srcRect r="34163"/>
          <a:stretch>
            <a:fillRect/>
          </a:stretch>
        </p:blipFill>
        <p:spPr>
          <a:xfrm>
            <a:off x="539552" y="987574"/>
            <a:ext cx="3384376" cy="3456384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4" name="TextBox 11"/>
          <p:cNvSpPr txBox="1"/>
          <p:nvPr/>
        </p:nvSpPr>
        <p:spPr>
          <a:xfrm>
            <a:off x="4788024" y="1589796"/>
            <a:ext cx="1286051" cy="68389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失</a:t>
            </a:r>
            <a:r>
              <a:rPr kumimoji="1"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败</a:t>
            </a:r>
            <a:endParaRPr kumimoji="1"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3131840" y="1615028"/>
            <a:ext cx="1232466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悲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惨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979712" y="1586856"/>
            <a:ext cx="1440160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斯</a:t>
            </a:r>
            <a:r>
              <a:rPr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310124" y="1590219"/>
            <a:ext cx="1870605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惩</a:t>
            </a:r>
            <a:r>
              <a:rPr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罚</a:t>
            </a:r>
            <a:endParaRPr lang="zh-CN" altLang="en-US" sz="4000" b="1" u="sng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251520" y="3327107"/>
            <a:ext cx="1925794" cy="68480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饶</a:t>
            </a:r>
            <a:r>
              <a:rPr kumimoji="1"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恕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7524328" y="1617664"/>
            <a:ext cx="1500393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敬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佩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051720" y="1158228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sī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644226" y="1131590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cǎn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20072" y="1131590"/>
            <a:ext cx="1224136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bài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228184" y="1108012"/>
            <a:ext cx="2457997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chéng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956376" y="1135457"/>
            <a:ext cx="93610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pèi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20403" y="2844662"/>
            <a:ext cx="89598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shù</a:t>
            </a:r>
            <a:endParaRPr lang="en-US" altLang="zh-CN" sz="30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860032" y="1635646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3212178" y="1707654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555776" y="1635646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23528" y="3457550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917201" y="1716391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616945" y="1657350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0" name="TextBox 11"/>
          <p:cNvSpPr txBox="1"/>
          <p:nvPr/>
        </p:nvSpPr>
        <p:spPr>
          <a:xfrm>
            <a:off x="2934238" y="3259555"/>
            <a:ext cx="1925794" cy="68389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锁</a:t>
            </a:r>
            <a:r>
              <a:rPr kumimoji="1"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门</a:t>
            </a:r>
            <a:r>
              <a:rPr kumimoji="1"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1780428" y="3327107"/>
            <a:ext cx="1500393" cy="68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坚</a:t>
            </a:r>
            <a:r>
              <a:rPr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定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91680" y="2844900"/>
            <a:ext cx="115212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jiān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915816" y="2777110"/>
            <a:ext cx="89598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suǒ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319990" y="3409932"/>
            <a:ext cx="576064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536214" y="3403973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7" name="TextBox 11"/>
          <p:cNvSpPr txBox="1"/>
          <p:nvPr/>
        </p:nvSpPr>
        <p:spPr>
          <a:xfrm>
            <a:off x="4086366" y="3270219"/>
            <a:ext cx="1925794" cy="68480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遭</a:t>
            </a:r>
            <a:r>
              <a:rPr kumimoji="1"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受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086366" y="2787774"/>
            <a:ext cx="89598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zāo</a:t>
            </a:r>
            <a:endParaRPr lang="en-US" altLang="zh-CN" sz="30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662430" y="3387555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53" name="TextBox 11"/>
          <p:cNvSpPr txBox="1"/>
          <p:nvPr/>
        </p:nvSpPr>
        <p:spPr>
          <a:xfrm>
            <a:off x="6605043" y="3255099"/>
            <a:ext cx="2647477" cy="68480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愤愤</a:t>
            </a:r>
            <a:r>
              <a:rPr kumimoji="1"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不平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 Box 5"/>
          <p:cNvSpPr txBox="1">
            <a:spLocks noChangeArrowheads="1"/>
          </p:cNvSpPr>
          <p:nvPr/>
        </p:nvSpPr>
        <p:spPr bwMode="auto">
          <a:xfrm>
            <a:off x="5405249" y="3264855"/>
            <a:ext cx="1500393" cy="68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凶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恶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892565" y="2782648"/>
            <a:ext cx="57606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altLang="zh-CN" sz="3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è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684653" y="2772654"/>
            <a:ext cx="89598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fèn</a:t>
            </a:r>
            <a:endParaRPr lang="en-US" altLang="zh-CN" sz="30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409145" y="3386064"/>
            <a:ext cx="576064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735751" y="3340928"/>
            <a:ext cx="1012713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36" grpId="0" animBg="1"/>
      <p:bldP spid="43" grpId="0" animBg="1"/>
      <p:bldP spid="44" grpId="0" animBg="1"/>
      <p:bldP spid="45" grpId="0" animBg="1"/>
      <p:bldP spid="27" grpId="0" animBg="1"/>
      <p:bldP spid="28" grpId="0" animBg="1"/>
      <p:bldP spid="32" grpId="0"/>
      <p:bldP spid="32" grpId="1"/>
      <p:bldP spid="37" grpId="0"/>
      <p:bldP spid="37" grpId="1"/>
      <p:bldP spid="38" grpId="0" animBg="1"/>
      <p:bldP spid="39" grpId="0" animBg="1"/>
      <p:bldP spid="48" grpId="0"/>
      <p:bldP spid="48" grpId="1"/>
      <p:bldP spid="49" grpId="0" animBg="1"/>
      <p:bldP spid="55" grpId="0"/>
      <p:bldP spid="55" grpId="1"/>
      <p:bldP spid="56" grpId="0"/>
      <p:bldP spid="56" grpId="1"/>
      <p:bldP spid="58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6228184" y="1413833"/>
            <a:ext cx="1029163" cy="1085656"/>
            <a:chOff x="7308304" y="1364531"/>
            <a:chExt cx="1029163" cy="1085656"/>
          </a:xfrm>
        </p:grpSpPr>
        <p:sp>
          <p:nvSpPr>
            <p:cNvPr id="12302" name="文本框 64"/>
            <p:cNvSpPr txBox="1"/>
            <p:nvPr/>
          </p:nvSpPr>
          <p:spPr>
            <a:xfrm>
              <a:off x="7308304" y="1364531"/>
              <a:ext cx="834658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违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9" name="组合 7"/>
            <p:cNvGrpSpPr/>
            <p:nvPr/>
          </p:nvGrpSpPr>
          <p:grpSpPr>
            <a:xfrm>
              <a:off x="7308304" y="1364531"/>
              <a:ext cx="1029163" cy="1085656"/>
              <a:chOff x="2437" y="2032"/>
              <a:chExt cx="1244" cy="1264"/>
            </a:xfrm>
          </p:grpSpPr>
          <p:sp>
            <p:nvSpPr>
              <p:cNvPr id="20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21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22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3" name="组合 62"/>
          <p:cNvGrpSpPr/>
          <p:nvPr/>
        </p:nvGrpSpPr>
        <p:grpSpPr>
          <a:xfrm>
            <a:off x="7308304" y="1419369"/>
            <a:ext cx="1056464" cy="1086515"/>
            <a:chOff x="2318024" y="2953499"/>
            <a:chExt cx="1056464" cy="1086515"/>
          </a:xfrm>
        </p:grpSpPr>
        <p:sp>
          <p:nvSpPr>
            <p:cNvPr id="12304" name="文本框 64"/>
            <p:cNvSpPr txBox="1"/>
            <p:nvPr/>
          </p:nvSpPr>
          <p:spPr>
            <a:xfrm>
              <a:off x="2339752" y="2954243"/>
              <a:ext cx="608489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抗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71" name="组合 7"/>
            <p:cNvGrpSpPr/>
            <p:nvPr/>
          </p:nvGrpSpPr>
          <p:grpSpPr>
            <a:xfrm>
              <a:off x="2318024" y="2953499"/>
              <a:ext cx="1056464" cy="1086515"/>
              <a:chOff x="2405" y="2032"/>
              <a:chExt cx="1277" cy="1265"/>
            </a:xfrm>
          </p:grpSpPr>
          <p:sp>
            <p:nvSpPr>
              <p:cNvPr id="72" name="矩形 1"/>
              <p:cNvSpPr/>
              <p:nvPr/>
            </p:nvSpPr>
            <p:spPr>
              <a:xfrm>
                <a:off x="2405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73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74" name="直接连接符 6"/>
              <p:cNvCxnSpPr/>
              <p:nvPr/>
            </p:nvCxnSpPr>
            <p:spPr>
              <a:xfrm>
                <a:off x="3041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2" name="组合 61"/>
          <p:cNvGrpSpPr/>
          <p:nvPr/>
        </p:nvGrpSpPr>
        <p:grpSpPr>
          <a:xfrm>
            <a:off x="827584" y="2931537"/>
            <a:ext cx="1034736" cy="1086515"/>
            <a:chOff x="3563888" y="2953499"/>
            <a:chExt cx="1034736" cy="1086515"/>
          </a:xfrm>
        </p:grpSpPr>
        <p:sp>
          <p:nvSpPr>
            <p:cNvPr id="12306" name="文本框 64"/>
            <p:cNvSpPr txBox="1"/>
            <p:nvPr/>
          </p:nvSpPr>
          <p:spPr>
            <a:xfrm>
              <a:off x="3563888" y="2954243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环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75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76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77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78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54" name="组合 53"/>
          <p:cNvGrpSpPr/>
          <p:nvPr/>
        </p:nvGrpSpPr>
        <p:grpSpPr>
          <a:xfrm>
            <a:off x="5148064" y="1414577"/>
            <a:ext cx="1029163" cy="1090448"/>
            <a:chOff x="2339752" y="2926998"/>
            <a:chExt cx="1029163" cy="1090448"/>
          </a:xfrm>
        </p:grpSpPr>
        <p:sp>
          <p:nvSpPr>
            <p:cNvPr id="12300" name="文本框 64"/>
            <p:cNvSpPr txBox="1"/>
            <p:nvPr/>
          </p:nvSpPr>
          <p:spPr>
            <a:xfrm>
              <a:off x="2411760" y="2926998"/>
              <a:ext cx="935477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坚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1" name="组合 7"/>
            <p:cNvGrpSpPr/>
            <p:nvPr/>
          </p:nvGrpSpPr>
          <p:grpSpPr>
            <a:xfrm>
              <a:off x="2339752" y="2931790"/>
              <a:ext cx="1029163" cy="1085656"/>
              <a:chOff x="2437" y="2032"/>
              <a:chExt cx="1244" cy="1264"/>
            </a:xfrm>
          </p:grpSpPr>
          <p:sp>
            <p:nvSpPr>
              <p:cNvPr id="92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93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94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5" name="组合 64"/>
          <p:cNvGrpSpPr/>
          <p:nvPr/>
        </p:nvGrpSpPr>
        <p:grpSpPr>
          <a:xfrm>
            <a:off x="4067944" y="1419369"/>
            <a:ext cx="1029163" cy="1097037"/>
            <a:chOff x="4860032" y="1347614"/>
            <a:chExt cx="1029163" cy="1097037"/>
          </a:xfrm>
        </p:grpSpPr>
        <p:sp>
          <p:nvSpPr>
            <p:cNvPr id="12298" name="文本框 64"/>
            <p:cNvSpPr txBox="1"/>
            <p:nvPr/>
          </p:nvSpPr>
          <p:spPr>
            <a:xfrm>
              <a:off x="4860032" y="1347614"/>
              <a:ext cx="944527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佩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5" name="组合 7"/>
            <p:cNvGrpSpPr/>
            <p:nvPr/>
          </p:nvGrpSpPr>
          <p:grpSpPr>
            <a:xfrm>
              <a:off x="4860032" y="1358995"/>
              <a:ext cx="1029163" cy="1085656"/>
              <a:chOff x="2437" y="2032"/>
              <a:chExt cx="1244" cy="1264"/>
            </a:xfrm>
          </p:grpSpPr>
          <p:sp>
            <p:nvSpPr>
              <p:cNvPr id="96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97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98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6" name="组合 65"/>
          <p:cNvGrpSpPr/>
          <p:nvPr/>
        </p:nvGrpSpPr>
        <p:grpSpPr>
          <a:xfrm>
            <a:off x="2987824" y="1419369"/>
            <a:ext cx="1029163" cy="1097037"/>
            <a:chOff x="3563888" y="1347614"/>
            <a:chExt cx="1029163" cy="1097037"/>
          </a:xfrm>
        </p:grpSpPr>
        <p:sp>
          <p:nvSpPr>
            <p:cNvPr id="12296" name="文本框 64"/>
            <p:cNvSpPr txBox="1"/>
            <p:nvPr/>
          </p:nvSpPr>
          <p:spPr>
            <a:xfrm>
              <a:off x="3563888" y="1347614"/>
              <a:ext cx="944527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兽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9" name="组合 7"/>
            <p:cNvGrpSpPr/>
            <p:nvPr/>
          </p:nvGrpSpPr>
          <p:grpSpPr>
            <a:xfrm>
              <a:off x="3563888" y="1358995"/>
              <a:ext cx="1029163" cy="1085656"/>
              <a:chOff x="2437" y="2032"/>
              <a:chExt cx="1244" cy="1264"/>
            </a:xfrm>
          </p:grpSpPr>
          <p:sp>
            <p:nvSpPr>
              <p:cNvPr id="100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01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02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11" name="组合 110"/>
          <p:cNvGrpSpPr/>
          <p:nvPr/>
        </p:nvGrpSpPr>
        <p:grpSpPr>
          <a:xfrm>
            <a:off x="1907704" y="1419369"/>
            <a:ext cx="1080120" cy="1097037"/>
            <a:chOff x="2339752" y="1347614"/>
            <a:chExt cx="1080120" cy="1097037"/>
          </a:xfrm>
        </p:grpSpPr>
        <p:sp>
          <p:nvSpPr>
            <p:cNvPr id="12294" name="文本框 64"/>
            <p:cNvSpPr txBox="1"/>
            <p:nvPr/>
          </p:nvSpPr>
          <p:spPr>
            <a:xfrm>
              <a:off x="2420569" y="1347614"/>
              <a:ext cx="999303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惨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03" name="组合 7"/>
            <p:cNvGrpSpPr/>
            <p:nvPr/>
          </p:nvGrpSpPr>
          <p:grpSpPr>
            <a:xfrm>
              <a:off x="2339752" y="1358995"/>
              <a:ext cx="1029163" cy="1085656"/>
              <a:chOff x="2437" y="2032"/>
              <a:chExt cx="1244" cy="1264"/>
            </a:xfrm>
          </p:grpSpPr>
          <p:sp>
            <p:nvSpPr>
              <p:cNvPr id="104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05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06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12" name="组合 111"/>
          <p:cNvGrpSpPr/>
          <p:nvPr/>
        </p:nvGrpSpPr>
        <p:grpSpPr>
          <a:xfrm>
            <a:off x="827584" y="1419369"/>
            <a:ext cx="1029163" cy="1101829"/>
            <a:chOff x="1043608" y="1347614"/>
            <a:chExt cx="1029163" cy="1101829"/>
          </a:xfrm>
        </p:grpSpPr>
        <p:sp>
          <p:nvSpPr>
            <p:cNvPr id="12292" name="文本框 64"/>
            <p:cNvSpPr txBox="1"/>
            <p:nvPr/>
          </p:nvSpPr>
          <p:spPr>
            <a:xfrm>
              <a:off x="1083191" y="1347614"/>
              <a:ext cx="608489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悲</a:t>
              </a:r>
              <a:endParaRPr lang="en-US" altLang="zh-CN" sz="66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07" name="组合 7"/>
            <p:cNvGrpSpPr/>
            <p:nvPr/>
          </p:nvGrpSpPr>
          <p:grpSpPr>
            <a:xfrm>
              <a:off x="1043608" y="1363787"/>
              <a:ext cx="1029163" cy="1085656"/>
              <a:chOff x="2437" y="2032"/>
              <a:chExt cx="1244" cy="1264"/>
            </a:xfrm>
          </p:grpSpPr>
          <p:sp>
            <p:nvSpPr>
              <p:cNvPr id="108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09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10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67544" y="52355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78280" y="55611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5" y="591566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3" y="6170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1907704" y="2931537"/>
            <a:ext cx="1034736" cy="1086515"/>
            <a:chOff x="3563888" y="2953499"/>
            <a:chExt cx="1034736" cy="1086515"/>
          </a:xfrm>
        </p:grpSpPr>
        <p:sp>
          <p:nvSpPr>
            <p:cNvPr id="56" name="文本框 64"/>
            <p:cNvSpPr txBox="1"/>
            <p:nvPr/>
          </p:nvSpPr>
          <p:spPr>
            <a:xfrm>
              <a:off x="3563888" y="2954243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锁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57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58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59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60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1" name="组合 60"/>
          <p:cNvGrpSpPr/>
          <p:nvPr/>
        </p:nvGrpSpPr>
        <p:grpSpPr>
          <a:xfrm>
            <a:off x="2992570" y="2926745"/>
            <a:ext cx="1029990" cy="1091307"/>
            <a:chOff x="3568634" y="2948707"/>
            <a:chExt cx="1029990" cy="1091307"/>
          </a:xfrm>
        </p:grpSpPr>
        <p:sp>
          <p:nvSpPr>
            <p:cNvPr id="79" name="文本框 64"/>
            <p:cNvSpPr txBox="1"/>
            <p:nvPr/>
          </p:nvSpPr>
          <p:spPr>
            <a:xfrm>
              <a:off x="3645149" y="2948707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既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0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81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82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83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4" name="组合 83"/>
          <p:cNvGrpSpPr/>
          <p:nvPr/>
        </p:nvGrpSpPr>
        <p:grpSpPr>
          <a:xfrm>
            <a:off x="4067944" y="2931537"/>
            <a:ext cx="1034736" cy="1086515"/>
            <a:chOff x="3563888" y="2953499"/>
            <a:chExt cx="1034736" cy="1086515"/>
          </a:xfrm>
        </p:grpSpPr>
        <p:sp>
          <p:nvSpPr>
            <p:cNvPr id="85" name="文本框 64"/>
            <p:cNvSpPr txBox="1"/>
            <p:nvPr/>
          </p:nvSpPr>
          <p:spPr>
            <a:xfrm>
              <a:off x="3563888" y="2954243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狠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6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87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88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89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90" name="组合 89"/>
          <p:cNvGrpSpPr/>
          <p:nvPr/>
        </p:nvGrpSpPr>
        <p:grpSpPr>
          <a:xfrm>
            <a:off x="5152810" y="2931537"/>
            <a:ext cx="1029990" cy="1086515"/>
            <a:chOff x="3568634" y="2953499"/>
            <a:chExt cx="1029990" cy="1086515"/>
          </a:xfrm>
        </p:grpSpPr>
        <p:sp>
          <p:nvSpPr>
            <p:cNvPr id="113" name="文本框 64"/>
            <p:cNvSpPr txBox="1"/>
            <p:nvPr/>
          </p:nvSpPr>
          <p:spPr>
            <a:xfrm>
              <a:off x="3645149" y="2954243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著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14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115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16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17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18" name="组合 117"/>
          <p:cNvGrpSpPr/>
          <p:nvPr/>
        </p:nvGrpSpPr>
        <p:grpSpPr>
          <a:xfrm>
            <a:off x="6232930" y="2931537"/>
            <a:ext cx="1029990" cy="1086515"/>
            <a:chOff x="3568634" y="2953499"/>
            <a:chExt cx="1029990" cy="1086515"/>
          </a:xfrm>
        </p:grpSpPr>
        <p:sp>
          <p:nvSpPr>
            <p:cNvPr id="119" name="文本框 64"/>
            <p:cNvSpPr txBox="1"/>
            <p:nvPr/>
          </p:nvSpPr>
          <p:spPr>
            <a:xfrm>
              <a:off x="3645149" y="2954243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愤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20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121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22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23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24" name="组合 123"/>
          <p:cNvGrpSpPr/>
          <p:nvPr/>
        </p:nvGrpSpPr>
        <p:grpSpPr>
          <a:xfrm>
            <a:off x="7313050" y="2931537"/>
            <a:ext cx="1029990" cy="1086515"/>
            <a:chOff x="3568634" y="2953499"/>
            <a:chExt cx="1029990" cy="1086515"/>
          </a:xfrm>
        </p:grpSpPr>
        <p:sp>
          <p:nvSpPr>
            <p:cNvPr id="125" name="文本框 64"/>
            <p:cNvSpPr txBox="1"/>
            <p:nvPr/>
          </p:nvSpPr>
          <p:spPr>
            <a:xfrm>
              <a:off x="3645149" y="2954243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获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26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127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28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29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sp>
        <p:nvSpPr>
          <p:cNvPr id="23" name="矩形 22"/>
          <p:cNvSpPr/>
          <p:nvPr/>
        </p:nvSpPr>
        <p:spPr>
          <a:xfrm>
            <a:off x="963344" y="962045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bēi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80309" y="962045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cǎn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055158" y="962025"/>
            <a:ext cx="98679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shòu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263264" y="941070"/>
            <a:ext cx="102997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pèi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22743" y="906145"/>
            <a:ext cx="94678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jiān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294755" y="962025"/>
            <a:ext cx="89598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wéi</a:t>
            </a:r>
            <a:endParaRPr lang="en-US" altLang="zh-CN" sz="30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80312" y="968215"/>
            <a:ext cx="103251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kàng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67410" y="2483485"/>
            <a:ext cx="1212899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huán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88820" y="2500630"/>
            <a:ext cx="89598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suǒ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71825" y="2445385"/>
            <a:ext cx="89598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jì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08475" y="2483485"/>
            <a:ext cx="92085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hěn</a:t>
            </a:r>
            <a:endParaRPr lang="en-US" altLang="zh-CN" sz="30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411763" y="2500328"/>
            <a:ext cx="897682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zhù</a:t>
            </a:r>
            <a:endParaRPr lang="en-US" altLang="zh-CN" sz="3000" b="1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70942" y="2500328"/>
            <a:ext cx="86383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fèn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474878" y="2499058"/>
            <a:ext cx="93794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huò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2" grpId="0"/>
      <p:bldP spid="2" grpId="1"/>
      <p:bldP spid="3" grpId="0"/>
      <p:bldP spid="3" grpId="1"/>
      <p:bldP spid="26" grpId="0"/>
      <p:bldP spid="26" grpId="1"/>
      <p:bldP spid="4" grpId="0"/>
      <p:bldP spid="4" grpId="1"/>
      <p:bldP spid="29" grpId="0"/>
      <p:bldP spid="29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25" grpId="0"/>
      <p:bldP spid="25" grpId="1"/>
      <p:bldP spid="10" grpId="0"/>
      <p:bldP spid="10" grpId="1"/>
      <p:bldP spid="11" grpId="0"/>
      <p:bldP spid="1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8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595" y="1781175"/>
            <a:ext cx="2204720" cy="2510155"/>
          </a:xfrm>
          <a:prstGeom prst="rect">
            <a:avLst/>
          </a:prstGeom>
        </p:spPr>
      </p:pic>
      <p:cxnSp>
        <p:nvCxnSpPr>
          <p:cNvPr id="84" name="直线连接符 75"/>
          <p:cNvCxnSpPr/>
          <p:nvPr/>
        </p:nvCxnSpPr>
        <p:spPr>
          <a:xfrm flipV="1">
            <a:off x="5004048" y="2785497"/>
            <a:ext cx="1872208" cy="326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图片 8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545" y="1921510"/>
            <a:ext cx="1824355" cy="2232025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80849"/>
            <a:ext cx="2592288" cy="2663109"/>
          </a:xfrm>
          <a:prstGeom prst="rect">
            <a:avLst/>
          </a:prstGeom>
        </p:spPr>
      </p:pic>
      <p:sp>
        <p:nvSpPr>
          <p:cNvPr id="87" name="文本框 64"/>
          <p:cNvSpPr txBox="1"/>
          <p:nvPr/>
        </p:nvSpPr>
        <p:spPr>
          <a:xfrm>
            <a:off x="683568" y="2425457"/>
            <a:ext cx="1800200" cy="4385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 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9" name="文本框 64"/>
          <p:cNvSpPr txBox="1"/>
          <p:nvPr/>
        </p:nvSpPr>
        <p:spPr>
          <a:xfrm>
            <a:off x="627941" y="988189"/>
            <a:ext cx="608488" cy="62245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惨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1" name="文本框 64"/>
          <p:cNvSpPr txBox="1"/>
          <p:nvPr/>
        </p:nvSpPr>
        <p:spPr>
          <a:xfrm>
            <a:off x="2555776" y="1036149"/>
            <a:ext cx="608488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坚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4" name="文本框 64"/>
          <p:cNvSpPr txBox="1"/>
          <p:nvPr/>
        </p:nvSpPr>
        <p:spPr>
          <a:xfrm>
            <a:off x="3059832" y="2418923"/>
            <a:ext cx="2088231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上中下结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5" name="文本框 64"/>
          <p:cNvSpPr txBox="1"/>
          <p:nvPr/>
        </p:nvSpPr>
        <p:spPr>
          <a:xfrm>
            <a:off x="1206982" y="1019517"/>
            <a:ext cx="608488" cy="62245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兽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6" name="文本框 64"/>
          <p:cNvSpPr txBox="1"/>
          <p:nvPr/>
        </p:nvSpPr>
        <p:spPr>
          <a:xfrm>
            <a:off x="5076056" y="2353449"/>
            <a:ext cx="1728192" cy="4385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 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7" name="文本框 64"/>
          <p:cNvSpPr txBox="1"/>
          <p:nvPr/>
        </p:nvSpPr>
        <p:spPr>
          <a:xfrm>
            <a:off x="8355999" y="1025737"/>
            <a:ext cx="608489" cy="62245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获</a:t>
            </a:r>
            <a:endParaRPr lang="en-US" altLang="zh-CN" sz="36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9" name="文本框 64"/>
          <p:cNvSpPr txBox="1"/>
          <p:nvPr/>
        </p:nvSpPr>
        <p:spPr>
          <a:xfrm>
            <a:off x="64591" y="988272"/>
            <a:ext cx="608489" cy="62245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悲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41213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生字归类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01"/>
          <p:cNvGrpSpPr/>
          <p:nvPr/>
        </p:nvGrpSpPr>
        <p:grpSpPr>
          <a:xfrm>
            <a:off x="3419872" y="48402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cxnSp>
        <p:nvCxnSpPr>
          <p:cNvPr id="135" name="直线连接符 5"/>
          <p:cNvCxnSpPr/>
          <p:nvPr/>
        </p:nvCxnSpPr>
        <p:spPr>
          <a:xfrm>
            <a:off x="467544" y="2857505"/>
            <a:ext cx="219266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连接符 73"/>
          <p:cNvCxnSpPr/>
          <p:nvPr/>
        </p:nvCxnSpPr>
        <p:spPr>
          <a:xfrm>
            <a:off x="3125836" y="2857505"/>
            <a:ext cx="159018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64"/>
          <p:cNvSpPr txBox="1"/>
          <p:nvPr/>
        </p:nvSpPr>
        <p:spPr>
          <a:xfrm>
            <a:off x="1835696" y="1019939"/>
            <a:ext cx="608488" cy="62245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佩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文本框 64"/>
          <p:cNvSpPr txBox="1"/>
          <p:nvPr/>
        </p:nvSpPr>
        <p:spPr>
          <a:xfrm>
            <a:off x="3804181" y="1025773"/>
            <a:ext cx="608488" cy="62245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抗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070" y="1993265"/>
            <a:ext cx="1836420" cy="2360930"/>
          </a:xfrm>
          <a:prstGeom prst="rect">
            <a:avLst/>
          </a:prstGeom>
        </p:spPr>
      </p:pic>
      <p:sp>
        <p:nvSpPr>
          <p:cNvPr id="60" name="文本框 64"/>
          <p:cNvSpPr txBox="1"/>
          <p:nvPr/>
        </p:nvSpPr>
        <p:spPr>
          <a:xfrm>
            <a:off x="7236297" y="2497465"/>
            <a:ext cx="2088231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半包围结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1" name="直线连接符 73"/>
          <p:cNvCxnSpPr/>
          <p:nvPr/>
        </p:nvCxnSpPr>
        <p:spPr>
          <a:xfrm flipV="1">
            <a:off x="7236296" y="2929513"/>
            <a:ext cx="1656184" cy="326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4"/>
          <p:cNvSpPr txBox="1"/>
          <p:nvPr/>
        </p:nvSpPr>
        <p:spPr>
          <a:xfrm>
            <a:off x="3121843" y="1025614"/>
            <a:ext cx="608488" cy="62245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违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文本框 64"/>
          <p:cNvSpPr txBox="1"/>
          <p:nvPr/>
        </p:nvSpPr>
        <p:spPr>
          <a:xfrm>
            <a:off x="4465588" y="1025773"/>
            <a:ext cx="608488" cy="62245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环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074290" y="1025773"/>
            <a:ext cx="608488" cy="62245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锁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" name="文本框 64"/>
          <p:cNvSpPr txBox="1"/>
          <p:nvPr/>
        </p:nvSpPr>
        <p:spPr>
          <a:xfrm>
            <a:off x="5841261" y="1019502"/>
            <a:ext cx="608488" cy="62245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既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" name="文本框 64"/>
          <p:cNvSpPr txBox="1"/>
          <p:nvPr/>
        </p:nvSpPr>
        <p:spPr>
          <a:xfrm>
            <a:off x="6474594" y="1019899"/>
            <a:ext cx="608488" cy="62245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狠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8" name="文本框 64"/>
          <p:cNvSpPr txBox="1"/>
          <p:nvPr/>
        </p:nvSpPr>
        <p:spPr>
          <a:xfrm>
            <a:off x="7762508" y="1025639"/>
            <a:ext cx="608488" cy="62245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愤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64"/>
          <p:cNvSpPr txBox="1"/>
          <p:nvPr/>
        </p:nvSpPr>
        <p:spPr>
          <a:xfrm>
            <a:off x="7154679" y="1025614"/>
            <a:ext cx="608488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著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0611E-6 L 0.57482 0.391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33" y="195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1528 0.406049 " pathEditMode="relative" ptsTypes="">
                                      <p:cBhvr>
                                        <p:cTn id="1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71354E-6 L 0.27188 0.4088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94" y="20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71354E-6 L -0.10399 0.4088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8" y="20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6346E-6 L 0.39983 0.3916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83" y="195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86062E-6 L 0.48767 0.4076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75" y="203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86062E-6 L -0.26424 0.4076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12" y="203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86062E-6 L -0.27362 0.4076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81" y="203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86062E-6 L -0.52118 0.5195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59" y="259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71354E-6 L -0.55781 0.5208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99" y="260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71354E-6 L -0.57187 0.5208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260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86062E-6 L -0.19757 0.4776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8" y="238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86062E-6 L -0.64202 0.5195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01" y="259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86062E-6 L -0.24236 0.49152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8" y="245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67544" y="1275606"/>
            <a:ext cx="3528392" cy="136191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加一加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：忄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参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惨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亚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心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恶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923928" y="1281847"/>
            <a:ext cx="4104456" cy="265457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换一换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：期    斯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㧩    佩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琐    锁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5" name="右箭头 44"/>
          <p:cNvSpPr/>
          <p:nvPr/>
        </p:nvSpPr>
        <p:spPr>
          <a:xfrm>
            <a:off x="5940152" y="1635646"/>
            <a:ext cx="504056" cy="144016"/>
          </a:xfrm>
          <a:prstGeom prst="rightArrow">
            <a:avLst/>
          </a:prstGeom>
          <a:solidFill>
            <a:srgbClr val="00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右箭头 40"/>
          <p:cNvSpPr/>
          <p:nvPr/>
        </p:nvSpPr>
        <p:spPr>
          <a:xfrm>
            <a:off x="5940152" y="2211710"/>
            <a:ext cx="504056" cy="144016"/>
          </a:xfrm>
          <a:prstGeom prst="rightArrow">
            <a:avLst/>
          </a:prstGeom>
          <a:solidFill>
            <a:srgbClr val="00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右箭头 41"/>
          <p:cNvSpPr/>
          <p:nvPr/>
        </p:nvSpPr>
        <p:spPr>
          <a:xfrm>
            <a:off x="5940152" y="2859782"/>
            <a:ext cx="504056" cy="144016"/>
          </a:xfrm>
          <a:prstGeom prst="rightArrow">
            <a:avLst/>
          </a:prstGeom>
          <a:solidFill>
            <a:srgbClr val="00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4" grpId="0"/>
      <p:bldP spid="45" grpId="0" animBg="1"/>
      <p:bldP spid="41" grpId="0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50" name="Picture 10" descr="http://pic35.photophoto.cn/20150630/0008020226749551_b.png"/>
          <p:cNvPicPr>
            <a:picLocks noChangeAspect="1" noChangeArrowheads="1"/>
          </p:cNvPicPr>
          <p:nvPr/>
        </p:nvPicPr>
        <p:blipFill>
          <a:blip r:embed="rId1" cstate="print"/>
          <a:srcRect b="2616"/>
          <a:stretch>
            <a:fillRect/>
          </a:stretch>
        </p:blipFill>
        <p:spPr bwMode="auto">
          <a:xfrm>
            <a:off x="-22353" y="0"/>
            <a:ext cx="9166353" cy="5143500"/>
          </a:xfrm>
          <a:prstGeom prst="rect">
            <a:avLst/>
          </a:prstGeom>
          <a:noFill/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br>
              <a:rPr lang="zh-CN" altLang="zh-CN" sz="1800">
                <a:solidFill>
                  <a:prstClr val="black"/>
                </a:solidFill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br>
              <a:rPr lang="zh-CN" altLang="zh-CN" sz="1800">
                <a:solidFill>
                  <a:prstClr val="black"/>
                </a:solidFill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387260" y="675224"/>
            <a:ext cx="456833" cy="456366"/>
            <a:chOff x="631825" y="5181600"/>
            <a:chExt cx="1554163" cy="1552575"/>
          </a:xfrm>
        </p:grpSpPr>
        <p:sp>
          <p:nvSpPr>
            <p:cNvPr id="5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TextBox 11"/>
          <p:cNvSpPr txBox="1">
            <a:spLocks noChangeArrowheads="1"/>
          </p:cNvSpPr>
          <p:nvPr/>
        </p:nvSpPr>
        <p:spPr bwMode="auto">
          <a:xfrm>
            <a:off x="3876705" y="555526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7122716" y="925602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 smtClean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</a:rPr>
              <a:t>生火游戏</a:t>
            </a:r>
            <a:endParaRPr lang="zh-CN" alt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4" name="Picture 4" descr="http://ku.90sjimg.com/element_origin_min_pic/18/03/12/c27baba7c8efd788781739c8ef867c08.jpg%21/fwfh/804x804/quality/90/unsharp/true/compress/tru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t="71143"/>
          <a:stretch>
            <a:fillRect/>
          </a:stretch>
        </p:blipFill>
        <p:spPr bwMode="auto">
          <a:xfrm>
            <a:off x="-36512" y="4443958"/>
            <a:ext cx="2021201" cy="584151"/>
          </a:xfrm>
          <a:prstGeom prst="rect">
            <a:avLst/>
          </a:prstGeom>
          <a:noFill/>
        </p:spPr>
      </p:pic>
      <p:pic>
        <p:nvPicPr>
          <p:cNvPr id="85" name="Picture 4" descr="http://ku.90sjimg.com/element_origin_min_pic/18/03/12/c27baba7c8efd788781739c8ef867c08.jpg%21/fwfh/804x804/quality/90/unsharp/true/compress/tru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t="71143"/>
          <a:stretch>
            <a:fillRect/>
          </a:stretch>
        </p:blipFill>
        <p:spPr bwMode="auto">
          <a:xfrm>
            <a:off x="1835696" y="4443958"/>
            <a:ext cx="2021201" cy="584151"/>
          </a:xfrm>
          <a:prstGeom prst="rect">
            <a:avLst/>
          </a:prstGeom>
          <a:noFill/>
        </p:spPr>
      </p:pic>
      <p:pic>
        <p:nvPicPr>
          <p:cNvPr id="87" name="Picture 4" descr="http://ku.90sjimg.com/element_origin_min_pic/18/03/12/c27baba7c8efd788781739c8ef867c08.jpg%21/fwfh/804x804/quality/90/unsharp/true/compress/tru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t="71143"/>
          <a:stretch>
            <a:fillRect/>
          </a:stretch>
        </p:blipFill>
        <p:spPr bwMode="auto">
          <a:xfrm>
            <a:off x="3563888" y="4443958"/>
            <a:ext cx="2021201" cy="584151"/>
          </a:xfrm>
          <a:prstGeom prst="rect">
            <a:avLst/>
          </a:prstGeom>
          <a:noFill/>
        </p:spPr>
      </p:pic>
      <p:pic>
        <p:nvPicPr>
          <p:cNvPr id="88" name="Picture 4" descr="http://ku.90sjimg.com/element_origin_min_pic/18/03/12/c27baba7c8efd788781739c8ef867c08.jpg%21/fwfh/804x804/quality/90/unsharp/true/compress/tru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t="71143"/>
          <a:stretch>
            <a:fillRect/>
          </a:stretch>
        </p:blipFill>
        <p:spPr bwMode="auto">
          <a:xfrm>
            <a:off x="5292080" y="4443958"/>
            <a:ext cx="2021201" cy="584151"/>
          </a:xfrm>
          <a:prstGeom prst="rect">
            <a:avLst/>
          </a:prstGeom>
          <a:noFill/>
        </p:spPr>
      </p:pic>
      <p:pic>
        <p:nvPicPr>
          <p:cNvPr id="89" name="Picture 4" descr="http://ku.90sjimg.com/element_origin_min_pic/18/03/12/c27baba7c8efd788781739c8ef867c08.jpg%21/fwfh/804x804/quality/90/unsharp/true/compress/tru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t="71143"/>
          <a:stretch>
            <a:fillRect/>
          </a:stretch>
        </p:blipFill>
        <p:spPr bwMode="auto">
          <a:xfrm>
            <a:off x="7122799" y="4443958"/>
            <a:ext cx="2021201" cy="584151"/>
          </a:xfrm>
          <a:prstGeom prst="rect">
            <a:avLst/>
          </a:prstGeom>
          <a:noFill/>
        </p:spPr>
      </p:pic>
      <p:grpSp>
        <p:nvGrpSpPr>
          <p:cNvPr id="93" name="组合 92"/>
          <p:cNvGrpSpPr/>
          <p:nvPr/>
        </p:nvGrpSpPr>
        <p:grpSpPr>
          <a:xfrm>
            <a:off x="-108520" y="1275606"/>
            <a:ext cx="2021201" cy="1654443"/>
            <a:chOff x="467544" y="1637387"/>
            <a:chExt cx="2021201" cy="1654443"/>
          </a:xfrm>
        </p:grpSpPr>
        <p:pic>
          <p:nvPicPr>
            <p:cNvPr id="35844" name="Picture 4" descr="http://ku.90sjimg.com/element_origin_min_pic/18/03/12/c27baba7c8efd788781739c8ef867c08.jpg%21/fwfh/804x804/quality/90/unsharp/true/compress/true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b="28857"/>
            <a:stretch>
              <a:fillRect/>
            </a:stretch>
          </p:blipFill>
          <p:spPr bwMode="auto">
            <a:xfrm>
              <a:off x="467544" y="1851670"/>
              <a:ext cx="2021201" cy="1440160"/>
            </a:xfrm>
            <a:prstGeom prst="rect">
              <a:avLst/>
            </a:prstGeom>
            <a:noFill/>
          </p:spPr>
        </p:pic>
        <p:sp>
          <p:nvSpPr>
            <p:cNvPr id="91" name="TextBox 90"/>
            <p:cNvSpPr txBox="1"/>
            <p:nvPr/>
          </p:nvSpPr>
          <p:spPr>
            <a:xfrm>
              <a:off x="518039" y="1637387"/>
              <a:ext cx="15621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</a:t>
              </a:r>
              <a:r>
                <a:rPr lang="zh-CN" altLang="en-US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悲惨</a:t>
              </a:r>
              <a:endPara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1619672" y="1779662"/>
            <a:ext cx="2021201" cy="1654443"/>
            <a:chOff x="467544" y="1637387"/>
            <a:chExt cx="2021201" cy="1654443"/>
          </a:xfrm>
        </p:grpSpPr>
        <p:pic>
          <p:nvPicPr>
            <p:cNvPr id="95" name="Picture 4" descr="http://ku.90sjimg.com/element_origin_min_pic/18/03/12/c27baba7c8efd788781739c8ef867c08.jpg%21/fwfh/804x804/quality/90/unsharp/true/compress/true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b="28857"/>
            <a:stretch>
              <a:fillRect/>
            </a:stretch>
          </p:blipFill>
          <p:spPr bwMode="auto">
            <a:xfrm>
              <a:off x="467544" y="1851670"/>
              <a:ext cx="2021201" cy="1440160"/>
            </a:xfrm>
            <a:prstGeom prst="rect">
              <a:avLst/>
            </a:prstGeom>
            <a:noFill/>
          </p:spPr>
        </p:pic>
        <p:sp>
          <p:nvSpPr>
            <p:cNvPr id="96" name="TextBox 95"/>
            <p:cNvSpPr txBox="1"/>
            <p:nvPr/>
          </p:nvSpPr>
          <p:spPr>
            <a:xfrm>
              <a:off x="518039" y="1637387"/>
              <a:ext cx="15621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</a:t>
              </a:r>
              <a:r>
                <a:rPr lang="zh-CN" altLang="en-US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惩罚</a:t>
              </a:r>
              <a:endPara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3563888" y="2175262"/>
            <a:ext cx="2021201" cy="1618883"/>
            <a:chOff x="467544" y="1672947"/>
            <a:chExt cx="2021201" cy="1618883"/>
          </a:xfrm>
        </p:grpSpPr>
        <p:pic>
          <p:nvPicPr>
            <p:cNvPr id="99" name="Picture 4" descr="http://ku.90sjimg.com/element_origin_min_pic/18/03/12/c27baba7c8efd788781739c8ef867c08.jpg%21/fwfh/804x804/quality/90/unsharp/true/compress/true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b="28857"/>
            <a:stretch>
              <a:fillRect/>
            </a:stretch>
          </p:blipFill>
          <p:spPr bwMode="auto">
            <a:xfrm>
              <a:off x="467544" y="1851670"/>
              <a:ext cx="2021201" cy="1440160"/>
            </a:xfrm>
            <a:prstGeom prst="rect">
              <a:avLst/>
            </a:prstGeom>
            <a:noFill/>
          </p:spPr>
        </p:pic>
        <p:sp>
          <p:nvSpPr>
            <p:cNvPr id="100" name="TextBox 99"/>
            <p:cNvSpPr txBox="1"/>
            <p:nvPr/>
          </p:nvSpPr>
          <p:spPr>
            <a:xfrm>
              <a:off x="927614" y="1672947"/>
              <a:ext cx="110109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佩戴</a:t>
              </a:r>
              <a:endPara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5436096" y="1563638"/>
            <a:ext cx="2021201" cy="1654443"/>
            <a:chOff x="467544" y="1637387"/>
            <a:chExt cx="2021201" cy="1654443"/>
          </a:xfrm>
        </p:grpSpPr>
        <p:pic>
          <p:nvPicPr>
            <p:cNvPr id="102" name="Picture 4" descr="http://ku.90sjimg.com/element_origin_min_pic/18/03/12/c27baba7c8efd788781739c8ef867c08.jpg%21/fwfh/804x804/quality/90/unsharp/true/compress/true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b="28857"/>
            <a:stretch>
              <a:fillRect/>
            </a:stretch>
          </p:blipFill>
          <p:spPr bwMode="auto">
            <a:xfrm>
              <a:off x="467544" y="1851670"/>
              <a:ext cx="2021201" cy="1440160"/>
            </a:xfrm>
            <a:prstGeom prst="rect">
              <a:avLst/>
            </a:prstGeom>
            <a:noFill/>
          </p:spPr>
        </p:pic>
        <p:sp>
          <p:nvSpPr>
            <p:cNvPr id="106" name="TextBox 105"/>
            <p:cNvSpPr txBox="1"/>
            <p:nvPr/>
          </p:nvSpPr>
          <p:spPr>
            <a:xfrm>
              <a:off x="518039" y="1637387"/>
              <a:ext cx="15621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</a:t>
              </a:r>
              <a:r>
                <a:rPr lang="zh-CN" altLang="en-US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屈辱</a:t>
              </a:r>
              <a:endPara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7020272" y="2427734"/>
            <a:ext cx="2021201" cy="1654443"/>
            <a:chOff x="467544" y="1637387"/>
            <a:chExt cx="2021201" cy="1654443"/>
          </a:xfrm>
        </p:grpSpPr>
        <p:pic>
          <p:nvPicPr>
            <p:cNvPr id="108" name="Picture 4" descr="http://ku.90sjimg.com/element_origin_min_pic/18/03/12/c27baba7c8efd788781739c8ef867c08.jpg%21/fwfh/804x804/quality/90/unsharp/true/compress/true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b="28857"/>
            <a:stretch>
              <a:fillRect/>
            </a:stretch>
          </p:blipFill>
          <p:spPr bwMode="auto">
            <a:xfrm>
              <a:off x="467544" y="1851670"/>
              <a:ext cx="2021201" cy="1440160"/>
            </a:xfrm>
            <a:prstGeom prst="rect">
              <a:avLst/>
            </a:prstGeom>
            <a:noFill/>
          </p:spPr>
        </p:pic>
        <p:sp>
          <p:nvSpPr>
            <p:cNvPr id="126" name="TextBox 125"/>
            <p:cNvSpPr txBox="1"/>
            <p:nvPr/>
          </p:nvSpPr>
          <p:spPr>
            <a:xfrm>
              <a:off x="544529" y="1637387"/>
              <a:ext cx="15621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</a:t>
              </a:r>
              <a:r>
                <a:rPr lang="zh-CN" altLang="en-US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愤怒</a:t>
              </a:r>
              <a:endPara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9.18852E-6 C 0.00399 0.13114 0.00816 0.26227 0.00955 0.3138 " pathEditMode="relative" ptsTypes="aA">
                                      <p:cBhvr>
                                        <p:cTn id="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5.00154E-6 C 5.55556E-7 5.00154E-6 0.01476 0.10121 0.02951 0.20242 " pathEditMode="relative" ptsTypes="aA">
                                      <p:cBhvr>
                                        <p:cTn id="10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56248E-6 C 0.00191 0.05801 0.00382 0.11602 0.0052 0.1407 C 0.00659 0.16539 0.00764 0.15675 0.00868 0.14842 " pathEditMode="relative" ptsTypes="aaA">
                                      <p:cBhvr>
                                        <p:cTn id="14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5 0.0071 C 0.0125 0.00741 0.00417 0.14317 -0.00399 0.2792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" y="13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2.51157E-6 C 6.38889E-6 2.51157E-6 0.00643 0.05554 0.01303 0.11138 " pathEditMode="relative" ptsTypes="aA">
                                      <p:cBhvr>
                                        <p:cTn id="2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66951" y="498396"/>
            <a:ext cx="1944216" cy="500137"/>
            <a:chOff x="882216" y="641906"/>
            <a:chExt cx="1944216" cy="500137"/>
          </a:xfrm>
        </p:grpSpPr>
        <p:sp>
          <p:nvSpPr>
            <p:cNvPr id="50" name="TextBox 11"/>
            <p:cNvSpPr txBox="1">
              <a:spLocks noChangeArrowheads="1"/>
            </p:cNvSpPr>
            <p:nvPr/>
          </p:nvSpPr>
          <p:spPr bwMode="auto">
            <a:xfrm>
              <a:off x="882216" y="641906"/>
              <a:ext cx="1944216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dirty="0" smtClean="0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词语解释</a:t>
              </a:r>
              <a:endPara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11760" y="807590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91326" y="818043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676275" y="1204595"/>
            <a:ext cx="469328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气急败坏：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原上气不接下气，狼狈不堪。形容因愤怒或激动而慌张地说话、回答或喊叫。</a:t>
            </a:r>
            <a:endParaRPr lang="zh-CN" altLang="en-US" sz="24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6750" y="2722245"/>
            <a:ext cx="4837430" cy="1198880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看她那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气急败坏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的样子，想必事情相当严重。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lum contrast="6000"/>
          </a:blip>
          <a:srcRect l="19778" r="25706"/>
          <a:stretch>
            <a:fillRect/>
          </a:stretch>
        </p:blipFill>
        <p:spPr>
          <a:xfrm>
            <a:off x="5773420" y="1125220"/>
            <a:ext cx="234188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71170" y="1049020"/>
            <a:ext cx="390334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挽弓搭箭：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拉开弓,放箭上弦,做好射箭的准备。</a:t>
            </a:r>
            <a:endParaRPr lang="zh-CN" altLang="en-US" sz="24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1170" y="2735580"/>
            <a:ext cx="3903345" cy="460375"/>
          </a:xfrm>
          <a:prstGeom prst="rect">
            <a:avLst/>
          </a:prstGeom>
          <a:solidFill>
            <a:schemeClr val="bg2">
              <a:alpha val="12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后羿</a:t>
            </a:r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挽弓搭箭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准备射日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810760" y="854075"/>
            <a:ext cx="3719195" cy="2876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539750" y="988060"/>
            <a:ext cx="788035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默读课文，</a:t>
            </a:r>
            <a:r>
              <a:rPr lang="zh-CN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抓住课文中的主要人物，简要说一说人物之间分别发生了什么事？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60113" y="1995552"/>
            <a:ext cx="6840760" cy="1876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本文主要写普罗米修斯为了解除人类没有火种的困苦，勇敢地盗取火种，给人类带来光明和智慧，因而受到宙斯的严厉惩罚，最终被大力神相救，获得自由。</a:t>
            </a:r>
            <a:endParaRPr lang="zh-CN" altLang="zh-CN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20178" y="2716019"/>
            <a:ext cx="48013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用词语概括课文内容</a:t>
            </a:r>
            <a:endParaRPr lang="zh-CN" altLang="zh-CN" sz="4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爆炸形 1 7"/>
          <p:cNvSpPr/>
          <p:nvPr/>
        </p:nvSpPr>
        <p:spPr>
          <a:xfrm>
            <a:off x="396042" y="2211963"/>
            <a:ext cx="2592288" cy="2232248"/>
          </a:xfrm>
          <a:prstGeom prst="irregularSeal1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4000" dirty="0" smtClean="0">
                <a:solidFill>
                  <a:srgbClr val="FF0000"/>
                </a:solidFill>
              </a:rPr>
              <a:t>取火</a:t>
            </a:r>
            <a:endParaRPr lang="zh-CN" altLang="zh-CN" sz="4000" dirty="0" smtClean="0">
              <a:solidFill>
                <a:srgbClr val="FF0000"/>
              </a:solidFill>
            </a:endParaRPr>
          </a:p>
        </p:txBody>
      </p:sp>
      <p:sp>
        <p:nvSpPr>
          <p:cNvPr id="9" name="爆炸形 1 8"/>
          <p:cNvSpPr/>
          <p:nvPr/>
        </p:nvSpPr>
        <p:spPr>
          <a:xfrm>
            <a:off x="3276362" y="1995939"/>
            <a:ext cx="2592288" cy="2232248"/>
          </a:xfrm>
          <a:prstGeom prst="irregularSeal1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4000" dirty="0" smtClean="0">
                <a:solidFill>
                  <a:srgbClr val="FF0000"/>
                </a:solidFill>
              </a:rPr>
              <a:t>受罚</a:t>
            </a:r>
            <a:endParaRPr lang="zh-CN" altLang="zh-CN" sz="4000" dirty="0" smtClean="0">
              <a:solidFill>
                <a:srgbClr val="FF0000"/>
              </a:solidFill>
            </a:endParaRPr>
          </a:p>
        </p:txBody>
      </p:sp>
      <p:sp>
        <p:nvSpPr>
          <p:cNvPr id="10" name="爆炸形 1 9"/>
          <p:cNvSpPr/>
          <p:nvPr/>
        </p:nvSpPr>
        <p:spPr>
          <a:xfrm>
            <a:off x="6084674" y="2139955"/>
            <a:ext cx="2592288" cy="2232248"/>
          </a:xfrm>
          <a:prstGeom prst="irregularSeal1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4000" dirty="0" smtClean="0">
                <a:solidFill>
                  <a:srgbClr val="FF0000"/>
                </a:solidFill>
              </a:rPr>
              <a:t>获救</a:t>
            </a:r>
            <a:endParaRPr lang="zh-CN" altLang="zh-CN" sz="4000" dirty="0" smtClean="0">
              <a:solidFill>
                <a:srgbClr val="FF0000"/>
              </a:solidFill>
            </a:endParaRPr>
          </a:p>
        </p:txBody>
      </p:sp>
      <p:sp>
        <p:nvSpPr>
          <p:cNvPr id="2" name="文本框 14"/>
          <p:cNvSpPr txBox="1"/>
          <p:nvPr/>
        </p:nvSpPr>
        <p:spPr>
          <a:xfrm>
            <a:off x="536936" y="395518"/>
            <a:ext cx="2147372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48195"/>
            <a:ext cx="366860" cy="4563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9" grpId="0" bldLvl="0" animBg="1"/>
      <p:bldP spid="1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/>
          <p:cNvSpPr/>
          <p:nvPr/>
        </p:nvSpPr>
        <p:spPr>
          <a:xfrm>
            <a:off x="591480" y="988005"/>
            <a:ext cx="8455025" cy="58169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一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、我会查字典。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43102" y="1923931"/>
            <a:ext cx="7344816" cy="1272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“遭”是 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结构的字，用部首查字法先查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部，再查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画。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3848" y="1923678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55282" y="256303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辶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56793" y="2562860"/>
            <a:ext cx="598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1587242"/>
            <a:ext cx="7344816" cy="1272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“败”是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结构的字，用部首查字法先查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部，再查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画。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2346" y="1658997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00298" y="2235061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攵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2670" y="2235061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1065" y="681355"/>
            <a:ext cx="7341870" cy="30143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二、根据课文内容搭配词语。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无边的     悬崖        拿取     锁链 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严厉的     嘴巴        驱赶     命令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凶恶的     黑暗        违抗     肝脏 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可怕的     惩罚        砸碎     火种 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尖利的     鹫鹰        啄食     猛兽 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4479290" y="1527810"/>
            <a:ext cx="0" cy="20878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2056130" y="1691640"/>
            <a:ext cx="859790" cy="8083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6130" y="2167255"/>
            <a:ext cx="859790" cy="8083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056130" y="2631440"/>
            <a:ext cx="859790" cy="8083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2056130" y="1708150"/>
            <a:ext cx="931545" cy="12674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2056130" y="2172335"/>
            <a:ext cx="931545" cy="12674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803265" y="1708150"/>
            <a:ext cx="929005" cy="12236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5803265" y="2167255"/>
            <a:ext cx="929005" cy="12236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5796280" y="2139950"/>
            <a:ext cx="864235" cy="3600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5835650" y="1779905"/>
            <a:ext cx="824865" cy="11791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5835650" y="2571750"/>
            <a:ext cx="824865" cy="8191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6895" y="748665"/>
            <a:ext cx="7949565" cy="23552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三、给下面的对话加上合适的标点。</a:t>
            </a:r>
            <a:r>
              <a:rPr lang="zh-CN" altLang="en-US"/>
              <a:t> </a:t>
            </a:r>
            <a:endParaRPr lang="zh-CN" altLang="en-US"/>
          </a:p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altLang="en-US"/>
              <a:t>         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火神很敬佩普罗米修斯  悄悄对他说  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只要你向宙斯承认错误  归还火种  我一定请求他饶恕你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64505" y="1280795"/>
            <a:ext cx="5911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33385" y="1280795"/>
            <a:ext cx="5911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：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5465" y="1887855"/>
            <a:ext cx="5911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01590" y="1864360"/>
            <a:ext cx="5911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37400" y="1864360"/>
            <a:ext cx="5911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46145" y="2501900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337935" y="3704590"/>
            <a:ext cx="2338070" cy="472440"/>
            <a:chOff x="9981" y="5834"/>
            <a:chExt cx="3682" cy="744"/>
          </a:xfrm>
        </p:grpSpPr>
        <p:sp>
          <p:nvSpPr>
            <p:cNvPr id="17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pitchFamily="2" charset="-122"/>
                  <a:ea typeface="楷体-简" panose="02010600040101010101" pitchFamily="2" charset="-122"/>
                </a:rPr>
                <a:t>字词听写</a:t>
              </a:r>
              <a:endPara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4605" y="-1905"/>
            <a:ext cx="9161145" cy="515747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41985" y="1439545"/>
            <a:ext cx="7847965" cy="1101725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普罗米修斯是怎样取走火种的？被发现后他又遭遇了什么？我们一起走进课文来看一看吧。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7" y="546963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333190" y="536227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707679" y="1419627"/>
            <a:ext cx="6768752" cy="177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同学们，用你自己喜欢的读书方式，快速浏览下课文，思考在文中作者写了几位天神，你能一一说出他们的名字吗？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1" y="1419989"/>
            <a:ext cx="1104039" cy="1582166"/>
          </a:xfrm>
          <a:prstGeom prst="rect">
            <a:avLst/>
          </a:prstGeom>
        </p:spPr>
      </p:pic>
      <p:sp>
        <p:nvSpPr>
          <p:cNvPr id="6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2195736" y="1294661"/>
            <a:ext cx="4896544" cy="25533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天神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普罗米修斯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太阳神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阿波罗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众神领袖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宙斯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火神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赫淮斯托斯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大力神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赫拉克勒斯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96752" y="475263"/>
            <a:ext cx="2019300" cy="6451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神话人物</a:t>
            </a:r>
            <a:endParaRPr lang="zh-CN" altLang="en-US" sz="3600" b="1" dirty="0" smtClean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40152" y="71530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第一题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9"/>
          <p:cNvSpPr txBox="1"/>
          <p:nvPr/>
        </p:nvSpPr>
        <p:spPr>
          <a:xfrm>
            <a:off x="467928" y="616893"/>
            <a:ext cx="1871824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积累运用</a:t>
            </a:r>
            <a:endParaRPr lang="zh-CN" altLang="en-US" sz="2800" b="1" dirty="0">
              <a:solidFill>
                <a:schemeClr val="bg1"/>
              </a:solidFill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59632" y="1275606"/>
            <a:ext cx="1612900" cy="5219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驱寒取暖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563129" y="1275606"/>
            <a:ext cx="1656184" cy="5219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造福人类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259632" y="2283718"/>
            <a:ext cx="1656184" cy="52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气急败坏 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796136" y="1275606"/>
            <a:ext cx="1612900" cy="52197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风吹雨淋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563129" y="2283718"/>
            <a:ext cx="1612900" cy="52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愤愤不平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796136" y="2283718"/>
            <a:ext cx="1612900" cy="52197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挽弓搭箭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717085" y="3363838"/>
            <a:ext cx="5692140" cy="64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读读这些成语，概述课文。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852177" y="488657"/>
            <a:ext cx="4266813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词语积累与运用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68" y="465178"/>
            <a:ext cx="447979" cy="53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611560" y="699542"/>
            <a:ext cx="7940675" cy="3046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普罗米修斯给人类带来了火种，帮他们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驱寒取暖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造福了人类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。宙斯知道了，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气急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败坏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，下令狠狠地惩罚他。普罗米修斯承受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风吹雨淋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的各种痛苦，但仍然不屈不挠，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大力神知道了，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愤愤不平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挽弓搭箭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，解救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了普罗米修斯。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爆炸形 1 33"/>
          <p:cNvSpPr/>
          <p:nvPr/>
        </p:nvSpPr>
        <p:spPr>
          <a:xfrm>
            <a:off x="611555" y="1169943"/>
            <a:ext cx="2592288" cy="2232248"/>
          </a:xfrm>
          <a:prstGeom prst="irregularSeal1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4000" dirty="0" smtClean="0">
                <a:solidFill>
                  <a:srgbClr val="0000FF"/>
                </a:solidFill>
              </a:rPr>
              <a:t>取火</a:t>
            </a:r>
            <a:endParaRPr lang="zh-CN" altLang="en-US" sz="4000" dirty="0" smtClean="0">
              <a:solidFill>
                <a:srgbClr val="0000FF"/>
              </a:solidFill>
            </a:endParaRPr>
          </a:p>
        </p:txBody>
      </p:sp>
      <p:sp>
        <p:nvSpPr>
          <p:cNvPr id="35" name="爆炸形 1 34"/>
          <p:cNvSpPr/>
          <p:nvPr/>
        </p:nvSpPr>
        <p:spPr>
          <a:xfrm>
            <a:off x="3604781" y="1169819"/>
            <a:ext cx="2592288" cy="2232248"/>
          </a:xfrm>
          <a:prstGeom prst="irregularSeal1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4000" dirty="0" smtClean="0">
                <a:solidFill>
                  <a:srgbClr val="0000FF"/>
                </a:solidFill>
              </a:rPr>
              <a:t>受罚</a:t>
            </a:r>
            <a:endParaRPr lang="zh-CN" altLang="en-US" sz="4000" dirty="0" smtClean="0">
              <a:solidFill>
                <a:srgbClr val="0000FF"/>
              </a:solidFill>
            </a:endParaRPr>
          </a:p>
        </p:txBody>
      </p:sp>
      <p:sp>
        <p:nvSpPr>
          <p:cNvPr id="36" name="爆炸形 1 35"/>
          <p:cNvSpPr/>
          <p:nvPr/>
        </p:nvSpPr>
        <p:spPr>
          <a:xfrm>
            <a:off x="6392902" y="1169938"/>
            <a:ext cx="2592288" cy="2232248"/>
          </a:xfrm>
          <a:prstGeom prst="irregularSeal1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4000" dirty="0" smtClean="0">
                <a:solidFill>
                  <a:srgbClr val="0000FF"/>
                </a:solidFill>
              </a:rPr>
              <a:t>获救</a:t>
            </a:r>
            <a:endParaRPr lang="zh-CN" altLang="en-US" sz="4000" dirty="0" smtClean="0">
              <a:solidFill>
                <a:srgbClr val="0000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732240" y="374244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第二题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  <p:bldP spid="36" grpId="0" bldLvl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612304" y="1324883"/>
            <a:ext cx="6768753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 smtClean="0">
                <a:latin typeface="+mj-ea"/>
                <a:ea typeface="+mj-ea"/>
              </a:rPr>
              <a:t>       </a:t>
            </a:r>
            <a:r>
              <a:rPr sz="3200" dirty="0">
                <a:latin typeface="+mj-ea"/>
                <a:ea typeface="+mj-ea"/>
              </a:rPr>
              <a:t>齐读第1、2自然段</a:t>
            </a:r>
            <a:r>
              <a:rPr lang="zh-CN" sz="3200" dirty="0">
                <a:latin typeface="+mj-ea"/>
                <a:ea typeface="+mj-ea"/>
              </a:rPr>
              <a:t>，</a:t>
            </a:r>
            <a:r>
              <a:rPr sz="3200" dirty="0">
                <a:latin typeface="+mj-ea"/>
                <a:ea typeface="+mj-ea"/>
              </a:rPr>
              <a:t>思考：没有火</a:t>
            </a:r>
            <a:r>
              <a:rPr lang="zh-CN" sz="3200" dirty="0">
                <a:latin typeface="+mj-ea"/>
                <a:ea typeface="+mj-ea"/>
              </a:rPr>
              <a:t>，</a:t>
            </a:r>
            <a:r>
              <a:rPr sz="3200" dirty="0">
                <a:latin typeface="+mj-ea"/>
                <a:ea typeface="+mj-ea"/>
              </a:rPr>
              <a:t>人们是怎样生活的？</a:t>
            </a:r>
            <a:endParaRPr lang="zh-CN" altLang="en-US" sz="3200" dirty="0"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95" y="1324610"/>
            <a:ext cx="1233170" cy="1767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746557" y="1038875"/>
            <a:ext cx="4392488" cy="181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很久很久以前，地面上没有火，人们只好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吃生的东西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，在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无边的黑暗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中度过一个又一个长夜。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3554" name="Picture 2" descr="http://imgsrc.baidu.com/imgad/pic/item/18d8bc3eb13533fa0ba4bd14a3d3fd1f41345bfd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580112" y="1419622"/>
            <a:ext cx="2880320" cy="2294655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0" name="TextBox 19"/>
          <p:cNvSpPr txBox="1"/>
          <p:nvPr/>
        </p:nvSpPr>
        <p:spPr>
          <a:xfrm>
            <a:off x="747068" y="3131319"/>
            <a:ext cx="4674235" cy="5835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是谁给人类带来了火种？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580380" y="607060"/>
            <a:ext cx="3024505" cy="3600450"/>
            <a:chOff x="8788" y="956"/>
            <a:chExt cx="4763" cy="5670"/>
          </a:xfrm>
        </p:grpSpPr>
        <p:pic>
          <p:nvPicPr>
            <p:cNvPr id="23556" name="Picture 4" descr="http://test-1253113763.image.myqcloud.com/synthDailyrecord/2017-07-07/102f05ab972a4e6095f54643290445a7.jpg"/>
            <p:cNvPicPr>
              <a:picLocks noChangeAspect="1" noChangeArrowheads="1"/>
            </p:cNvPicPr>
            <p:nvPr/>
          </p:nvPicPr>
          <p:blipFill>
            <a:blip r:embed="rId2" cstate="print"/>
            <a:srcRect b="4519"/>
            <a:stretch>
              <a:fillRect/>
            </a:stretch>
          </p:blipFill>
          <p:spPr bwMode="auto">
            <a:xfrm>
              <a:off x="8788" y="956"/>
              <a:ext cx="4763" cy="5670"/>
            </a:xfrm>
            <a:prstGeom prst="rect">
              <a:avLst/>
            </a:prstGeom>
            <a:noFill/>
          </p:spPr>
        </p:pic>
        <p:sp>
          <p:nvSpPr>
            <p:cNvPr id="2" name="文本框 1"/>
            <p:cNvSpPr txBox="1"/>
            <p:nvPr/>
          </p:nvSpPr>
          <p:spPr>
            <a:xfrm>
              <a:off x="10463" y="956"/>
              <a:ext cx="3088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普罗米修斯</a:t>
              </a:r>
              <a:endParaRPr lang="zh-CN" altLang="en-US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"/>
          <p:cNvPicPr>
            <a:picLocks noChangeAspect="1"/>
          </p:cNvPicPr>
          <p:nvPr/>
        </p:nvPicPr>
        <p:blipFill>
          <a:blip r:embed="rId1" cstate="print">
            <a:lum bright="6000" contrast="18000"/>
          </a:blip>
          <a:stretch>
            <a:fillRect/>
          </a:stretch>
        </p:blipFill>
        <p:spPr>
          <a:xfrm>
            <a:off x="11995" y="-26623"/>
            <a:ext cx="9152396" cy="5172244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1276350" y="4545965"/>
            <a:ext cx="7887970" cy="599440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700" b="1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在太阳神阿波罗的太阳车上盗取火种</a:t>
            </a:r>
            <a:endParaRPr lang="zh-CN" altLang="en-US" sz="2700" b="1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\Users\lenovo\Desktop\timg (3)_副本.pngtimg (3)_副本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-11818" y="4634113"/>
            <a:ext cx="9167637" cy="536752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35000" y="1492250"/>
            <a:ext cx="7997190" cy="1095375"/>
          </a:xfrm>
          <a:prstGeom prst="rect">
            <a:avLst/>
          </a:prstGeom>
        </p:spPr>
        <p:txBody>
          <a:bodyPr vert="horz" lIns="68581" tIns="34290" rIns="68581" bIns="34290" rtlCol="0" anchor="t" anchorCtr="0">
            <a:noAutofit/>
          </a:bodyPr>
          <a:lstStyle>
            <a:lvl1pPr defTabSz="685800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自从有了火，人类就开始用它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烧熟食物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驱寒取暖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，并用火来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驱赶危害人类安全的猛兽</a:t>
            </a: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65" y="2496185"/>
            <a:ext cx="2376170" cy="157988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88343" y="518929"/>
            <a:ext cx="7124065" cy="5835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有了火，人类的生活发生了什么变化？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6735" y="2496185"/>
            <a:ext cx="2988310" cy="16389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/>
          <a:srcRect l="3635" t="4286"/>
          <a:stretch>
            <a:fillRect/>
          </a:stretch>
        </p:blipFill>
        <p:spPr>
          <a:xfrm>
            <a:off x="6350000" y="2387600"/>
            <a:ext cx="2668905" cy="1797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491630"/>
            <a:ext cx="8557895" cy="15684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自从有了火，人类从（黑暗）走向（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）；</a:t>
            </a:r>
            <a:endParaRPr lang="zh-CN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自从有了火，人类从（寒冷）走向（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）；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自从有了火，人类从（危险）走向（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83518"/>
            <a:ext cx="1955730" cy="6759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9"/>
          <p:cNvSpPr txBox="1"/>
          <p:nvPr/>
        </p:nvSpPr>
        <p:spPr>
          <a:xfrm>
            <a:off x="521268" y="660073"/>
            <a:ext cx="1871824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完成练习</a:t>
            </a:r>
            <a:endParaRPr lang="zh-CN" altLang="en-US" sz="2800" b="1" dirty="0">
              <a:solidFill>
                <a:schemeClr val="bg1"/>
              </a:solidFill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04248" y="1421363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光明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04248" y="1925419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温暖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04248" y="2429475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安全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527810" y="627380"/>
            <a:ext cx="631444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想一想：人类还可以用火来做什么？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83055" y="3895090"/>
            <a:ext cx="164528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烧制陶器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09880" y="1149350"/>
            <a:ext cx="4193540" cy="27457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9780" y="1149350"/>
            <a:ext cx="4220845" cy="27463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877560" y="3895090"/>
            <a:ext cx="164528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传递信号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612304" y="1324883"/>
            <a:ext cx="6768753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 smtClean="0">
                <a:latin typeface="+mj-ea"/>
                <a:ea typeface="+mj-ea"/>
              </a:rPr>
              <a:t>       </a:t>
            </a:r>
            <a:r>
              <a:rPr sz="3200" dirty="0">
                <a:latin typeface="+mj-ea"/>
                <a:ea typeface="+mj-ea"/>
              </a:rPr>
              <a:t>分角色朗读第3-8自然段</a:t>
            </a:r>
            <a:r>
              <a:rPr lang="zh-CN" sz="3200" dirty="0">
                <a:latin typeface="+mj-ea"/>
                <a:ea typeface="+mj-ea"/>
              </a:rPr>
              <a:t>，</a:t>
            </a:r>
            <a:r>
              <a:rPr sz="3200" dirty="0">
                <a:latin typeface="+mj-ea"/>
                <a:ea typeface="+mj-ea"/>
              </a:rPr>
              <a:t>思考：普罗米修斯受到了怎样的惩罚？</a:t>
            </a:r>
            <a:endParaRPr lang="zh-CN" altLang="en-US" sz="3200" dirty="0"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95" y="1324610"/>
            <a:ext cx="1233170" cy="1767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76885" y="818515"/>
            <a:ext cx="4577080" cy="22453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普罗米修斯的双手和双脚戴着铁环，被死死地锁在高高的悬崖上。他既不能动弹，也不能睡觉，日夜遭受着风吹雨淋的痛苦。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484" name="Picture 4" descr="http://pic.guoxuedashi.com/lishipic/4/161813.jpg"/>
          <p:cNvPicPr>
            <a:picLocks noChangeAspect="1" noChangeArrowheads="1"/>
          </p:cNvPicPr>
          <p:nvPr/>
        </p:nvPicPr>
        <p:blipFill>
          <a:blip r:embed="rId1" cstate="print"/>
          <a:srcRect r="40021"/>
          <a:stretch>
            <a:fillRect/>
          </a:stretch>
        </p:blipFill>
        <p:spPr bwMode="auto">
          <a:xfrm>
            <a:off x="5292080" y="555526"/>
            <a:ext cx="3456384" cy="3571875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" name="TextBox 1"/>
          <p:cNvSpPr txBox="1"/>
          <p:nvPr/>
        </p:nvSpPr>
        <p:spPr>
          <a:xfrm>
            <a:off x="149156" y="3410233"/>
            <a:ext cx="52324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静静地读这些文字，你有什么感受？</a:t>
            </a:r>
            <a:endParaRPr lang="zh-CN" altLang="en-US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81625" y="3870325"/>
            <a:ext cx="3285490" cy="4603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普罗米修斯太痛苦了！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85959" y="1524268"/>
            <a:ext cx="8172747" cy="10502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例：炎炎夏日里，太阳炙烤着大地，岩石在燃烧，普罗米修斯双唇裂开，渗出血丝，但他仍然坚定地望着远方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568" y="555526"/>
            <a:ext cx="828092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发挥想象，把可能的情景想具体，说生动。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他承受了什么样的痛苦？想到了什么，有可能做些什么？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97434" y="2661791"/>
            <a:ext cx="2350323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寒冬腊月里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3375" y="3280246"/>
            <a:ext cx="2350323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漫漫长夜里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97434" y="3885927"/>
            <a:ext cx="2350323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狂风暴雨里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bldLvl="0" animBg="1"/>
      <p:bldP spid="10" grpId="0" bldLvl="0" animBg="1"/>
      <p:bldP spid="11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971600" y="2852445"/>
            <a:ext cx="7056784" cy="5219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尽管如此，普罗米修斯就是不向宙斯屈服。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6406" y="3644533"/>
            <a:ext cx="89560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可以看出普罗米修斯是一个（               ）的人。</a:t>
            </a:r>
            <a:endParaRPr lang="zh-CN" altLang="en-US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54145" y="3644533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坚强、不屈不挠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1560" y="685691"/>
            <a:ext cx="8064896" cy="1383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普罗米修斯摇摇头，坚定地回答：“为人类造福，有什么错？我可以忍受各种痛苦，但绝不会承认错误，更不会归还火种！”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2054" y="2217023"/>
            <a:ext cx="79984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可以看出普罗米修斯是一个（        ）的人。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68144" y="2145015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坚定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840519" y="1131084"/>
            <a:ext cx="360040" cy="432048"/>
          </a:xfrm>
          <a:prstGeom prst="ellipse">
            <a:avLst/>
          </a:prstGeom>
          <a:grpFill/>
          <a:ln>
            <a:solidFill>
              <a:srgbClr val="0000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640719" y="1563132"/>
            <a:ext cx="360040" cy="432048"/>
          </a:xfrm>
          <a:prstGeom prst="ellipse">
            <a:avLst/>
          </a:prstGeom>
          <a:grpFill/>
          <a:ln>
            <a:solidFill>
              <a:srgbClr val="0000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>
            <a:off x="7160999" y="1563132"/>
            <a:ext cx="1152128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2192447" y="1995180"/>
            <a:ext cx="1152128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3" grpId="0"/>
      <p:bldP spid="24" grpId="0"/>
      <p:bldP spid="25" grpId="0" bldLvl="0" animBg="1"/>
      <p:bldP spid="26" grpId="0"/>
      <p:bldP spid="27" grpId="0"/>
      <p:bldP spid="12" grpId="0" bldLvl="0" animBg="1"/>
      <p:bldP spid="13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45418" y="566321"/>
            <a:ext cx="828092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普罗米修斯毫不屈服，宙斯又给予了他怎样的惩罚？</a:t>
            </a:r>
            <a:endParaRPr lang="zh-CN" altLang="en-US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7855" y="1449070"/>
            <a:ext cx="7908290" cy="22453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狠心的宙斯又派了一只凶恶的鹫（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jiù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）鹰，每天站在普罗米修斯的双膝上，用它尖利的嘴巴，啄食他的肝脏。白天，他的肝脏被吃光了，可是一到晚上，肝脏又重新长了起来。这样，普罗米修斯所承受的痛苦，永远没有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尽头。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827584" y="555526"/>
            <a:ext cx="75088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带着感情，再齐读第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67544" y="1131590"/>
            <a:ext cx="3816424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看这幅画面，你会想到哪些词语？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410" name="Picture 2" descr="http://i4.qhimg.com/t0131b37cf6d80384c4.gif"/>
          <p:cNvPicPr>
            <a:picLocks noChangeAspect="1" noChangeArrowheads="1" noCrop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932040" y="1131590"/>
            <a:ext cx="3810000" cy="28575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2" name="矩形 21"/>
          <p:cNvSpPr/>
          <p:nvPr/>
        </p:nvSpPr>
        <p:spPr>
          <a:xfrm>
            <a:off x="539552" y="2139702"/>
            <a:ext cx="4248472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zh-CN" altLang="en-US" sz="24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惨不忍睹、血淋淋、悲惨</a:t>
            </a:r>
            <a:r>
              <a:rPr lang="en-US" altLang="zh-CN" sz="24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4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39552" y="2914551"/>
            <a:ext cx="4320480" cy="95313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再细读文字，哪些词语让你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感到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揪心？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爆炸形 1 24"/>
          <p:cNvSpPr/>
          <p:nvPr/>
        </p:nvSpPr>
        <p:spPr>
          <a:xfrm>
            <a:off x="179512" y="2643758"/>
            <a:ext cx="2160240" cy="1224136"/>
          </a:xfrm>
          <a:prstGeom prst="irregularSeal1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36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每天</a:t>
            </a:r>
            <a:endParaRPr lang="zh-CN" altLang="en-US" sz="36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爆炸形 1 25"/>
          <p:cNvSpPr/>
          <p:nvPr/>
        </p:nvSpPr>
        <p:spPr>
          <a:xfrm>
            <a:off x="2195736" y="2211710"/>
            <a:ext cx="2160240" cy="1224136"/>
          </a:xfrm>
          <a:prstGeom prst="irregularSeal1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36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重复</a:t>
            </a:r>
            <a:endParaRPr lang="zh-CN" altLang="en-US" sz="36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爆炸形 1 26"/>
          <p:cNvSpPr/>
          <p:nvPr/>
        </p:nvSpPr>
        <p:spPr>
          <a:xfrm>
            <a:off x="3995936" y="1203598"/>
            <a:ext cx="5544616" cy="2232248"/>
          </a:xfrm>
          <a:prstGeom prst="irregularSeal1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36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永远没有尽头</a:t>
            </a:r>
            <a:endParaRPr lang="zh-CN" altLang="en-US" sz="36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 bldLvl="0" animBg="1"/>
      <p:bldP spid="24" grpId="0" bldLvl="0" animBg="1"/>
      <p:bldP spid="25" grpId="0" bldLvl="0" animBg="1"/>
      <p:bldP spid="26" grpId="0" bldLvl="0" animBg="1"/>
      <p:bldP spid="27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45" y="1301101"/>
            <a:ext cx="1104039" cy="158216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692186" y="1300907"/>
            <a:ext cx="6984776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英雄总是令人敬佩的，他的最终结局怎样？齐读最后一个自然段。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48858" y="565557"/>
            <a:ext cx="5112568" cy="648072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是谁救了普罗米修斯？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爆炸形 1 4"/>
          <p:cNvSpPr/>
          <p:nvPr/>
        </p:nvSpPr>
        <p:spPr>
          <a:xfrm>
            <a:off x="3851042" y="-164465"/>
            <a:ext cx="5544616" cy="2232248"/>
          </a:xfrm>
          <a:prstGeom prst="irregularSeal1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大力神赫拉克勒斯</a:t>
            </a:r>
            <a:endParaRPr lang="zh-CN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34346" y="2139449"/>
            <a:ext cx="4830445" cy="2245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普罗米修斯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为人类驱走黑暗带来光明，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为人类驱走寒冷带来温暖，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为人类驱走痛苦带来幸福，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这样的人怎么能遭受不幸呢！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48590" y="2139315"/>
            <a:ext cx="3535045" cy="648335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为什么要救他？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7" grpId="0" bldLvl="0" animBg="1"/>
      <p:bldP spid="8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836430" y="833522"/>
            <a:ext cx="3836406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你认为普罗米修斯是一位怎样的天神？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云形 21"/>
          <p:cNvSpPr/>
          <p:nvPr/>
        </p:nvSpPr>
        <p:spPr>
          <a:xfrm>
            <a:off x="1043608" y="2283718"/>
            <a:ext cx="3168352" cy="1584176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造福人类</a:t>
            </a:r>
            <a:endParaRPr lang="zh-CN" altLang="en-US" sz="36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1506" name="Picture 2" descr="http://img1.cache.netease.com/catchpic/9/95/95D39F6A4EE91080263C583D83C6F0D7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734813" y="754152"/>
            <a:ext cx="4115930" cy="324036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" name="云形 1"/>
          <p:cNvSpPr/>
          <p:nvPr/>
        </p:nvSpPr>
        <p:spPr>
          <a:xfrm>
            <a:off x="1170608" y="2410718"/>
            <a:ext cx="3168352" cy="1584176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勇敢善良</a:t>
            </a:r>
            <a:endParaRPr lang="zh-CN" altLang="en-US" sz="36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云形 2"/>
          <p:cNvSpPr/>
          <p:nvPr/>
        </p:nvSpPr>
        <p:spPr>
          <a:xfrm>
            <a:off x="735330" y="2537460"/>
            <a:ext cx="3802380" cy="1584325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富有正义感</a:t>
            </a:r>
            <a:endParaRPr lang="zh-CN" altLang="en-US" sz="36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 bldLvl="0" animBg="1"/>
      <p:bldP spid="2" grpId="0" bldLvl="0" animBg="1"/>
      <p:bldP spid="3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49910" y="1265555"/>
            <a:ext cx="8044180" cy="156273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7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普罗米修斯给予了我们物质上的火种，带来了</a:t>
            </a:r>
            <a:r>
              <a:rPr lang="zh-CN" altLang="en-US" sz="27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温暖、光明、健康</a:t>
            </a:r>
            <a:r>
              <a:rPr lang="en-US" altLang="zh-CN" sz="27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……</a:t>
            </a:r>
            <a:r>
              <a:rPr lang="zh-CN" altLang="en-US" sz="27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更给予了我们生生不息的精神火种</a:t>
            </a:r>
            <a:r>
              <a:rPr lang="en-US" altLang="zh-CN" sz="27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</a:t>
            </a:r>
            <a:r>
              <a:rPr lang="zh-CN" altLang="en-US" sz="27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勇敢、坚强、博爱、无私</a:t>
            </a:r>
            <a:r>
              <a:rPr lang="zh-CN" altLang="en-US" sz="27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7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572029"/>
            <a:ext cx="138564" cy="2846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8" y="411510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3" y="479078"/>
            <a:ext cx="366860" cy="456338"/>
          </a:xfrm>
          <a:prstGeom prst="rect">
            <a:avLst/>
          </a:prstGeom>
        </p:spPr>
      </p:pic>
      <p:sp>
        <p:nvSpPr>
          <p:cNvPr id="19" name="圆角矩形 18"/>
          <p:cNvSpPr/>
          <p:nvPr/>
        </p:nvSpPr>
        <p:spPr>
          <a:xfrm>
            <a:off x="1672590" y="1243330"/>
            <a:ext cx="5499735" cy="2456815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outerShdw blurRad="368300" dist="889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116647" y="1531530"/>
            <a:ext cx="553998" cy="1800493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zh-CN" altLang="en-US" sz="2700" dirty="0" smtClean="0"/>
              <a:t>普罗米修斯</a:t>
            </a:r>
            <a:endParaRPr lang="zh-CN" altLang="en-US" sz="2700" dirty="0"/>
          </a:p>
        </p:txBody>
      </p:sp>
      <p:cxnSp>
        <p:nvCxnSpPr>
          <p:cNvPr id="25" name="直接箭头连接符 24"/>
          <p:cNvCxnSpPr/>
          <p:nvPr/>
        </p:nvCxnSpPr>
        <p:spPr>
          <a:xfrm flipV="1">
            <a:off x="2714578" y="1850911"/>
            <a:ext cx="1207073" cy="85934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>
            <a:off x="2714578" y="2763834"/>
            <a:ext cx="1339637" cy="48220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065667" y="1562879"/>
            <a:ext cx="830997" cy="4847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700" dirty="0" smtClean="0"/>
              <a:t>盗火</a:t>
            </a:r>
            <a:endParaRPr lang="zh-CN" altLang="en-US" sz="2700" dirty="0"/>
          </a:p>
        </p:txBody>
      </p:sp>
      <p:sp>
        <p:nvSpPr>
          <p:cNvPr id="28" name="TextBox 27"/>
          <p:cNvSpPr txBox="1"/>
          <p:nvPr/>
        </p:nvSpPr>
        <p:spPr>
          <a:xfrm>
            <a:off x="4054215" y="2210951"/>
            <a:ext cx="830997" cy="4847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700" dirty="0" smtClean="0"/>
              <a:t>被罚</a:t>
            </a:r>
            <a:endParaRPr lang="zh-CN" altLang="en-US" sz="2700" dirty="0"/>
          </a:p>
        </p:txBody>
      </p:sp>
      <p:cxnSp>
        <p:nvCxnSpPr>
          <p:cNvPr id="29" name="直接箭头连接符 28"/>
          <p:cNvCxnSpPr/>
          <p:nvPr/>
        </p:nvCxnSpPr>
        <p:spPr>
          <a:xfrm>
            <a:off x="4857755" y="1850911"/>
            <a:ext cx="1254693" cy="62257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V="1">
            <a:off x="4785747" y="2859023"/>
            <a:ext cx="1375079" cy="35371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297915" y="1634887"/>
            <a:ext cx="553998" cy="1800493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zh-CN" altLang="en-US" sz="2700" dirty="0" smtClean="0"/>
              <a:t>对人类的爱</a:t>
            </a:r>
            <a:endParaRPr lang="zh-CN" altLang="en-US" sz="2700" dirty="0"/>
          </a:p>
        </p:txBody>
      </p:sp>
      <p:sp>
        <p:nvSpPr>
          <p:cNvPr id="14" name="TextBox 13"/>
          <p:cNvSpPr txBox="1"/>
          <p:nvPr/>
        </p:nvSpPr>
        <p:spPr>
          <a:xfrm>
            <a:off x="4065667" y="2931031"/>
            <a:ext cx="830997" cy="4847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700" dirty="0" smtClean="0"/>
              <a:t>获救</a:t>
            </a:r>
            <a:endParaRPr lang="zh-CN" altLang="en-US" sz="27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8" grpId="0"/>
      <p:bldP spid="31" grpId="0"/>
      <p:bldP spid="1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33780" y="1266190"/>
            <a:ext cx="7076440" cy="20612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这篇课文通过讲述普罗米修斯为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人类（          ）的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事，赞颂了普罗米修斯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富有（        ），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为人类谋利益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而（        ）、（         ）、（         ）的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伟大精神。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72401" y="1796296"/>
            <a:ext cx="1562100" cy="506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7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盗</a:t>
            </a:r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火受罚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72384" y="2302882"/>
            <a:ext cx="1217295" cy="506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7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同情心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190539" y="2303150"/>
            <a:ext cx="1623335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7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不畏</a:t>
            </a:r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强权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374489" y="2820818"/>
            <a:ext cx="1612376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勇敢机智</a:t>
            </a:r>
            <a:endParaRPr lang="zh-CN" altLang="en-US" sz="27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05505" y="2810022"/>
            <a:ext cx="1612376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不屈不挠</a:t>
            </a:r>
            <a:endParaRPr lang="zh-CN" altLang="en-US" sz="27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18" grpId="0"/>
      <p:bldP spid="19" grpId="0"/>
      <p:bldP spid="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179952" y="1298022"/>
            <a:ext cx="5801868" cy="3030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100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</a:t>
            </a:r>
            <a:r>
              <a:rPr lang="en-US"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</a:t>
            </a: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是谁？让漫漫黑夜跳跃希望的火苗？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是谁？让蛮荒时代沐浴文明的曙光？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是谁？甘愿触犯天条也要救人类于水火？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是谁？深受酷刑却无怨无悔？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啊！巨人，是你给人类带来火种。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送来光和热，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送来人类新的纪元！</a:t>
            </a:r>
            <a:r>
              <a:rPr sz="2100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</a:t>
            </a:r>
            <a:endParaRPr sz="2100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3" name="图片 2" descr="C:\Users\lenovo\Desktop\timg (3)_副本.pngtimg (3)_副本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-11818" y="4634113"/>
            <a:ext cx="9167637" cy="536752"/>
          </a:xfrm>
          <a:prstGeom prst="rect">
            <a:avLst/>
          </a:prstGeom>
        </p:spPr>
      </p:pic>
      <p:pic>
        <p:nvPicPr>
          <p:cNvPr id="14" name="图片 13" descr="timg (6)"/>
          <p:cNvPicPr>
            <a:picLocks noChangeAspect="1"/>
          </p:cNvPicPr>
          <p:nvPr/>
        </p:nvPicPr>
        <p:blipFill>
          <a:blip r:embed="rId2" cstate="print"/>
          <a:srcRect l="1633" r="4664" b="2763"/>
          <a:stretch>
            <a:fillRect/>
          </a:stretch>
        </p:blipFill>
        <p:spPr>
          <a:xfrm>
            <a:off x="6602215" y="1539647"/>
            <a:ext cx="1722176" cy="2547544"/>
          </a:xfrm>
          <a:prstGeom prst="roundRect">
            <a:avLst/>
          </a:prstGeom>
        </p:spPr>
      </p:pic>
      <p:sp>
        <p:nvSpPr>
          <p:cNvPr id="6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/>
        </p:nvSpPr>
        <p:spPr>
          <a:xfrm>
            <a:off x="3575083" y="636325"/>
            <a:ext cx="2406570" cy="5443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68581" tIns="34290" rIns="68581" bIns="3429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>
                <a:solidFill>
                  <a:srgbClr val="0000FD"/>
                </a:solidFill>
              </a:rPr>
              <a:t>普罗米修斯赞歌</a:t>
            </a:r>
            <a:endParaRPr lang="zh-CN" altLang="en-US">
              <a:solidFill>
                <a:srgbClr val="0000F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3680" y="476885"/>
            <a:ext cx="5064125" cy="4333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尽管上天和你蓄意为敌――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高山险峻，铁链加身。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烈日如火，暴雨如注――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但沉重的铁链只能锁住你的身躯，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却怎能锁住那颗坦荡无私的心！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难道仅仅是物质的火种吗？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不，你给予我们的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是生生不息的精神火种！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勇敢　坚强　博爱　无私</a:t>
            </a:r>
            <a:endParaRPr sz="2100" b="1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100" b="1" dirty="0" smtClean="0">
                <a:solidFill>
                  <a:srgbClr val="0000F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这就是你――普罗米修斯！</a:t>
            </a:r>
            <a:endParaRPr sz="2400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 sz="2400" dirty="0" smtClean="0">
              <a:solidFill>
                <a:srgbClr val="0000FD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3" name="图片 2" descr="C:\Users\lenovo\Desktop\timg (3)_副本.pngtimg (3)_副本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-11818" y="4634113"/>
            <a:ext cx="9167637" cy="536752"/>
          </a:xfrm>
          <a:prstGeom prst="rect">
            <a:avLst/>
          </a:prstGeom>
        </p:spPr>
      </p:pic>
      <p:pic>
        <p:nvPicPr>
          <p:cNvPr id="11" name="图片 10" descr="C:\Users\lenovo\Desktop\timg (5).jpgtimg (5)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658124" y="1552197"/>
            <a:ext cx="2575644" cy="2146529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/>
        </p:nvSpPr>
        <p:spPr>
          <a:xfrm>
            <a:off x="3368073" y="677600"/>
            <a:ext cx="2406570" cy="5443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68581" tIns="34290" rIns="68581" bIns="3429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>
                <a:solidFill>
                  <a:srgbClr val="0000FD"/>
                </a:solidFill>
              </a:rPr>
              <a:t>希腊众神简介</a:t>
            </a:r>
            <a:endParaRPr lang="zh-CN" altLang="en-US">
              <a:solidFill>
                <a:srgbClr val="0000FD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7908" y="1909710"/>
            <a:ext cx="5059846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★</a:t>
            </a:r>
            <a:r>
              <a:rPr 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众神领袖</a:t>
            </a:r>
            <a:r>
              <a:rPr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宙斯</a:t>
            </a:r>
            <a:endParaRPr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宙斯是希腊神话中十二主神之一，是众神之王，具有至高无上的权威。</a:t>
            </a:r>
            <a:endParaRPr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5" name="图片 4" descr="C:\Users\lenovo\Desktop\timg (7).jpgtimg (7)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5347598" y="1612985"/>
            <a:ext cx="3321953" cy="2307507"/>
          </a:xfrm>
          <a:prstGeom prst="roundRect">
            <a:avLst/>
          </a:prstGeom>
        </p:spPr>
      </p:pic>
      <p:pic>
        <p:nvPicPr>
          <p:cNvPr id="8" name="图片 7" descr="C:\Users\lenovo\Desktop\timg (3)_副本.pngtimg (3)_副本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-11818" y="4634113"/>
            <a:ext cx="9167637" cy="5367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lenovo\Desktop\timg (3)_副本.pngtimg (3)_副本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-11818" y="4634113"/>
            <a:ext cx="9167637" cy="53675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823864" y="1303111"/>
            <a:ext cx="1905063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350"/>
              <a:t>　</a:t>
            </a:r>
            <a:endParaRPr lang="zh-CN" altLang="en-US" sz="1350"/>
          </a:p>
        </p:txBody>
      </p:sp>
      <p:sp>
        <p:nvSpPr>
          <p:cNvPr id="7" name="文本框 6"/>
          <p:cNvSpPr txBox="1"/>
          <p:nvPr/>
        </p:nvSpPr>
        <p:spPr>
          <a:xfrm>
            <a:off x="232506" y="1303111"/>
            <a:ext cx="5052702" cy="2353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★太阳神阿波罗</a:t>
            </a:r>
            <a:endParaRPr lang="zh-CN" altLang="en-US" sz="21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在希腊神话中，太阳神阿波罗是宙斯的儿子。在人们心目中，太阳神是一个精力充沛、血气方刚的年轻人。这位光明之神容貌英俊，浑身散发着芳香，头上通常戴着用月桂树、爱神木、橄榄树或睡莲的枝叶编织的冠冕。</a:t>
            </a:r>
            <a:endParaRPr sz="21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9" name="图片 8" descr="timg (8)"/>
          <p:cNvPicPr>
            <a:picLocks noChangeAspect="1"/>
          </p:cNvPicPr>
          <p:nvPr/>
        </p:nvPicPr>
        <p:blipFill>
          <a:blip r:embed="rId2" cstate="print"/>
          <a:srcRect l="3825" t="3977" r="62646" b="50079"/>
          <a:stretch>
            <a:fillRect/>
          </a:stretch>
        </p:blipFill>
        <p:spPr>
          <a:xfrm>
            <a:off x="5674317" y="818749"/>
            <a:ext cx="2204157" cy="3169072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748020" y="929005"/>
            <a:ext cx="2500630" cy="29356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45536" y="929096"/>
            <a:ext cx="5052702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★火神赫淮斯托斯 </a:t>
            </a:r>
            <a:endParaRPr lang="zh-CN" altLang="en-US" sz="21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赫淮斯托斯是希腊神话中锻造技艺异常高超的火神、锻造之神、砌石之神、雕塑之神与工匠之神，是奥林匹斯十二主神之一，是宙斯和赫拉的孩子，隐居在埃托纳山，联合独眼怪族开发丰富的矿山，专门打造精良的器具。有人说，当赫淮斯托斯每一次敲打时，便伴随着一次地震与火山的喷发。</a:t>
            </a:r>
            <a:endParaRPr sz="21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lenovo\Desktop\timg (3)_副本.pngtimg (3)_副本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-11818" y="4634113"/>
            <a:ext cx="9167637" cy="53675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823864" y="1303111"/>
            <a:ext cx="1905063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350"/>
              <a:t>　</a:t>
            </a:r>
            <a:endParaRPr lang="zh-CN" altLang="en-US" sz="1350"/>
          </a:p>
        </p:txBody>
      </p:sp>
      <p:sp>
        <p:nvSpPr>
          <p:cNvPr id="7" name="文本框 6"/>
          <p:cNvSpPr txBox="1"/>
          <p:nvPr/>
        </p:nvSpPr>
        <p:spPr>
          <a:xfrm>
            <a:off x="315056" y="891631"/>
            <a:ext cx="5052702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★大力神赫拉克勒斯</a:t>
            </a:r>
            <a:endParaRPr lang="zh-CN" altLang="en-US" sz="21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万神之首宙斯与美丽的神女阿尔克麦涅生有一个儿子，名叫赫拉克勒斯。这引起了宙斯的另一个妻子——有万神之母之称的赫拉的嫉妒和报复。</a:t>
            </a:r>
            <a:endParaRPr lang="zh-CN" altLang="en-US" sz="21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　　小赫拉克勒斯在赫拉的嫉妒和报复中坚强地长大了，而且长得身材魁伟，仪表堂堂，力大无比，成了远近闻名的英雄，赢得了“大力神”的美称。</a:t>
            </a:r>
            <a:endParaRPr lang="zh-CN" altLang="en-US" sz="21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9" name="图片 8" descr="C:\Users\lenovo\Desktop\timg (10).jpgtimg (10)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085650" y="1051654"/>
            <a:ext cx="1946498" cy="267947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1"/>
          <p:cNvSpPr>
            <a:spLocks noChangeArrowheads="1"/>
          </p:cNvSpPr>
          <p:nvPr/>
        </p:nvSpPr>
        <p:spPr bwMode="auto">
          <a:xfrm>
            <a:off x="395913" y="1124575"/>
            <a:ext cx="5021580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zh-CN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ahoma" panose="020B0804030504040204" pitchFamily="34" charset="0"/>
              </a:rPr>
              <a:t>一、</a:t>
            </a:r>
            <a:r>
              <a:rPr kumimoji="0" 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ahoma" panose="020B0804030504040204" pitchFamily="34" charset="0"/>
              </a:rPr>
              <a:t>将词语补充完整。</a:t>
            </a:r>
            <a:endParaRPr kumimoji="0" lang="zh-CN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1993409"/>
            <a:ext cx="7435215" cy="2738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667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气（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   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）败（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   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）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   驱（   ）取（   ）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Tahoma" panose="020B0804030504040204" pitchFamily="34" charset="0"/>
            </a:endParaRPr>
          </a:p>
          <a:p>
            <a:pPr indent="2667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Tahoma" panose="020B0804030504040204" pitchFamily="34" charset="0"/>
            </a:endParaRPr>
          </a:p>
          <a:p>
            <a:pPr indent="2667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）吹（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）淋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）弓（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）箭</a:t>
            </a:r>
            <a:endParaRPr lang="zh-CN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2667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800" dirty="0" smtClean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lvl="0" indent="2667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3200" dirty="0" smtClean="0">
              <a:latin typeface="楷体" panose="02010609060101010101" pitchFamily="49" charset="-122"/>
              <a:ea typeface="楷体" panose="02010609060101010101" pitchFamily="49" charset="-122"/>
              <a:cs typeface="Tahoma" panose="020B0804030504040204" pitchFamily="34" charset="0"/>
            </a:endParaRPr>
          </a:p>
          <a:p>
            <a:pPr lvl="0" indent="26670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800" dirty="0" smtClean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03648" y="1921401"/>
            <a:ext cx="64198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急</a:t>
            </a:r>
            <a:endParaRPr lang="zh-CN" altLang="zh-CN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ahoma" panose="020B080403050404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46765" y="1921401"/>
            <a:ext cx="64198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坏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 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ahoma" panose="020B080403050404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48064" y="1921401"/>
            <a:ext cx="64198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寒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ahoma" panose="020B080403050404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32240" y="1921401"/>
            <a:ext cx="64198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暖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ahoma" panose="020B080403050404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43608" y="2713489"/>
            <a:ext cx="64198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风</a:t>
            </a:r>
            <a:endParaRPr lang="zh-CN" altLang="zh-CN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ahoma" panose="020B080403050404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27784" y="2713489"/>
            <a:ext cx="64198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雨</a:t>
            </a:r>
            <a:endParaRPr lang="zh-CN" altLang="zh-CN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ahoma" panose="020B080403050404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88024" y="2787238"/>
            <a:ext cx="64198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挽</a:t>
            </a:r>
            <a:endParaRPr lang="zh-CN" altLang="zh-CN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ahoma" panose="020B080403050404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72200" y="2785497"/>
            <a:ext cx="64198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ahoma" panose="020B0804030504040204" pitchFamily="34" charset="0"/>
              </a:rPr>
              <a:t>搭</a:t>
            </a:r>
            <a:endParaRPr lang="zh-CN" altLang="zh-CN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ahoma" panose="020B0804030504040204" pitchFamily="34" charset="0"/>
            </a:endParaRPr>
          </a:p>
        </p:txBody>
      </p:sp>
      <p:sp>
        <p:nvSpPr>
          <p:cNvPr id="2" name="文本框 14"/>
          <p:cNvSpPr txBox="1"/>
          <p:nvPr/>
        </p:nvSpPr>
        <p:spPr>
          <a:xfrm>
            <a:off x="624428" y="411510"/>
            <a:ext cx="193134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6"/>
            <a:ext cx="366860" cy="45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Oval 1"/>
          <p:cNvSpPr>
            <a:spLocks noChangeArrowheads="1"/>
          </p:cNvSpPr>
          <p:nvPr/>
        </p:nvSpPr>
        <p:spPr bwMode="auto">
          <a:xfrm>
            <a:off x="2136815" y="1275606"/>
            <a:ext cx="57150" cy="4445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7522" name="Oval 2"/>
          <p:cNvSpPr>
            <a:spLocks noChangeArrowheads="1"/>
          </p:cNvSpPr>
          <p:nvPr/>
        </p:nvSpPr>
        <p:spPr bwMode="auto">
          <a:xfrm>
            <a:off x="3994165" y="1275606"/>
            <a:ext cx="57150" cy="4445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260" y="2571750"/>
            <a:ext cx="7674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2.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普罗米修斯跑到太阳车那里，从喷射着火焰的车轮上，拿取了一颗火星，带到人间。（缩句）</a:t>
            </a:r>
            <a:endParaRPr lang="zh-CN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181" y="354995"/>
            <a:ext cx="33832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二、按要求写句子。</a:t>
            </a:r>
            <a:endParaRPr lang="zh-CN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3260" y="876935"/>
            <a:ext cx="767397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1.</a:t>
            </a:r>
            <a:r>
              <a:rPr lang="zh-CN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他既不能动弹，也不能睡觉，日夜遭受着风吹雨淋的痛苦。（用加点词写句子）</a:t>
            </a:r>
            <a:endParaRPr lang="zh-CN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27584" y="1707654"/>
            <a:ext cx="712879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400" b="1" u="heavy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机会既不是上天给予的，也不是凭空出现的，要靠我们自己争取。</a:t>
            </a:r>
            <a:endParaRPr lang="zh-CN" altLang="zh-CN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25652" y="3579733"/>
            <a:ext cx="4572000" cy="67564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400" b="1" u="heavy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普罗米修斯拿取了火星。</a:t>
            </a:r>
            <a:endParaRPr lang="zh-CN" altLang="zh-CN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>
            <a:spLocks noGrp="1"/>
          </p:cNvSpPr>
          <p:nvPr/>
        </p:nvSpPr>
        <p:spPr>
          <a:xfrm>
            <a:off x="344750" y="657932"/>
            <a:ext cx="8046508" cy="3379105"/>
          </a:xfrm>
          <a:prstGeom prst="rect">
            <a:avLst/>
          </a:prstGeom>
        </p:spPr>
        <p:txBody>
          <a:bodyPr vert="horz" lIns="68581" tIns="34290" rIns="68581" bIns="34290" rtlCol="0">
            <a:noAutofit/>
          </a:bodyPr>
          <a:lstStyle>
            <a:lvl1pPr marL="257175" indent="-257175" algn="just" defTabSz="51435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D3F41"/>
              </a:buClr>
              <a:buSzPct val="100000"/>
              <a:buFont typeface="Arial" panose="020B0604020202090204" pitchFamily="34" charset="0"/>
              <a:buChar char="•"/>
              <a:defRPr lang="zh-CN" altLang="en-US" sz="24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7050" indent="-257175" algn="just" defTabSz="514350" rtl="0" eaLnBrk="1" latinLnBrk="0" hangingPunct="1">
              <a:spcBef>
                <a:spcPts val="0"/>
              </a:spcBef>
              <a:spcAft>
                <a:spcPts val="0"/>
              </a:spcAft>
              <a:buClr>
                <a:srgbClr val="3D3F41"/>
              </a:buClr>
              <a:buFont typeface="Arial" panose="020B0604020202090204" pitchFamily="34" charset="0"/>
              <a:buChar char="•"/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3255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430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605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780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9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955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9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9130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9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6305" indent="-128905" algn="l" defTabSz="514350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9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40000"/>
              </a:lnSpc>
              <a:buNone/>
            </a:pPr>
            <a:r>
              <a:rPr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三、说出几个神话故事。 </a:t>
            </a:r>
            <a:endParaRPr>
              <a:sym typeface="+mn-ea"/>
            </a:endParaRPr>
          </a:p>
          <a:p>
            <a:pPr marL="0" indent="0">
              <a:lnSpc>
                <a:spcPct val="240000"/>
              </a:lnSpc>
              <a:buNone/>
            </a:pPr>
            <a:r>
              <a:rPr lang="en-US" altLang="zh-CN">
                <a:sym typeface="+mn-ea"/>
              </a:rPr>
              <a:t>     __________________________________________</a:t>
            </a:r>
            <a:endParaRPr>
              <a:sym typeface="+mn-ea"/>
            </a:endParaRPr>
          </a:p>
          <a:p>
            <a:pPr marL="0" indent="0">
              <a:lnSpc>
                <a:spcPct val="240000"/>
              </a:lnSpc>
              <a:buNone/>
            </a:pPr>
            <a:r>
              <a:rPr lang="en-US" altLang="zh-CN">
                <a:sym typeface="+mn-ea"/>
              </a:rPr>
              <a:t>     __________________________________________</a:t>
            </a:r>
            <a:endParaRPr>
              <a:solidFill>
                <a:schemeClr val="tx1"/>
              </a:solidFill>
              <a:sym typeface="+mn-ea"/>
            </a:endParaRPr>
          </a:p>
          <a:p>
            <a:pPr marL="0" indent="0">
              <a:lnSpc>
                <a:spcPct val="170000"/>
              </a:lnSpc>
              <a:buNone/>
            </a:pPr>
            <a:endParaRPr>
              <a:solidFill>
                <a:schemeClr val="tx1"/>
              </a:solidFill>
              <a:sym typeface="+mn-ea"/>
            </a:endParaRPr>
          </a:p>
        </p:txBody>
      </p:sp>
      <p:pic>
        <p:nvPicPr>
          <p:cNvPr id="8" name="图片 7" descr="C:\Users\lenovo\Desktop\timg (3)_副本.pngtimg (3)_副本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-11818" y="4634113"/>
            <a:ext cx="9167637" cy="53675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26901" y="1914636"/>
            <a:ext cx="6766306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精卫填海、女娲补天、盘古开天地、</a:t>
            </a:r>
            <a:endParaRPr lang="zh-CN" altLang="en-US" sz="3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3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大闹天空、哪吒闹海</a:t>
            </a:r>
            <a:endParaRPr lang="zh-CN" altLang="en-US" sz="3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33"/>
  <p:tag name="KSO_WM_UNIT_TYPE" val="a"/>
  <p:tag name="KSO_WM_UNIT_INDEX" val="1"/>
  <p:tag name="KSO_WM_UNIT_ID" val="custom233_4*a*1"/>
  <p:tag name="KSO_WM_UNIT_CLEAR" val="1"/>
  <p:tag name="KSO_WM_UNIT_LAYERLEVEL" val="1"/>
  <p:tag name="KSO_WM_UNIT_VALUE" val="12"/>
  <p:tag name="KSO_WM_UNIT_ISCONTENTSTITLE" val="0"/>
  <p:tag name="KSO_WM_UNIT_HIGHLIGHT" val="0"/>
  <p:tag name="KSO_WM_UNIT_COMPATIBLE" val="0"/>
  <p:tag name="KSO_WM_UNIT_PRESET_TEXT_INDEX" val="3"/>
  <p:tag name="KSO_WM_UNIT_PRESET_TEXT_LEN" val="12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3631</Words>
  <Application>WPS 演示</Application>
  <PresentationFormat>全屏显示(16:9)</PresentationFormat>
  <Paragraphs>536</Paragraphs>
  <Slides>47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73" baseType="lpstr">
      <vt:lpstr>Arial</vt:lpstr>
      <vt:lpstr>方正书宋_GBK</vt:lpstr>
      <vt:lpstr>Wingdings</vt:lpstr>
      <vt:lpstr>黑体</vt:lpstr>
      <vt:lpstr>楷体</vt:lpstr>
      <vt:lpstr>楷体-简</vt:lpstr>
      <vt:lpstr>Calibri</vt:lpstr>
      <vt:lpstr>宋体</vt:lpstr>
      <vt:lpstr>汉语拼音</vt:lpstr>
      <vt:lpstr>幼圆</vt:lpstr>
      <vt:lpstr>Times New Roman</vt:lpstr>
      <vt:lpstr>Heiti SC Medium</vt:lpstr>
      <vt:lpstr>Tahoma</vt:lpstr>
      <vt:lpstr>行楷-简</vt:lpstr>
      <vt:lpstr>微软雅黑</vt:lpstr>
      <vt:lpstr>汉仪旗黑KW</vt:lpstr>
      <vt:lpstr>宋体</vt:lpstr>
      <vt:lpstr>Arial Unicode MS</vt:lpstr>
      <vt:lpstr>Helvetica Neue</vt:lpstr>
      <vt:lpstr>汉仪书宋二KW</vt:lpstr>
      <vt:lpstr>汉仪中黑KW</vt:lpstr>
      <vt:lpstr>汉仪楷体KW</vt:lpstr>
      <vt:lpstr>苹方-简</vt:lpstr>
      <vt:lpstr>冬青黑体简体中文</vt:lpstr>
      <vt:lpstr>Impact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115</cp:revision>
  <dcterms:created xsi:type="dcterms:W3CDTF">2019-07-04T09:47:49Z</dcterms:created>
  <dcterms:modified xsi:type="dcterms:W3CDTF">2019-07-04T09:47:49Z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