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8"/>
  </p:notesMasterIdLst>
  <p:handoutMasterIdLst>
    <p:handoutMasterId r:id="rId23"/>
  </p:handoutMasterIdLst>
  <p:sldIdLst>
    <p:sldId id="545" r:id="rId3"/>
    <p:sldId id="979" r:id="rId4"/>
    <p:sldId id="980" r:id="rId5"/>
    <p:sldId id="981" r:id="rId6"/>
    <p:sldId id="978" r:id="rId7"/>
    <p:sldId id="936" r:id="rId9"/>
    <p:sldId id="944" r:id="rId10"/>
    <p:sldId id="942" r:id="rId11"/>
    <p:sldId id="947" r:id="rId12"/>
    <p:sldId id="943" r:id="rId13"/>
    <p:sldId id="945" r:id="rId14"/>
    <p:sldId id="946" r:id="rId15"/>
    <p:sldId id="937" r:id="rId16"/>
    <p:sldId id="948" r:id="rId17"/>
    <p:sldId id="951" r:id="rId18"/>
    <p:sldId id="952" r:id="rId19"/>
    <p:sldId id="955" r:id="rId20"/>
    <p:sldId id="957" r:id="rId21"/>
    <p:sldId id="956" r:id="rId22"/>
  </p:sldIdLst>
  <p:sldSz cx="9144000" cy="5143500" type="screen16x9"/>
  <p:notesSz cx="6858000" cy="9144000"/>
  <p:embeddedFontLs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黑体" charset="-122"/>
      <p:regular r:id="rId31"/>
    </p:embeddedFont>
    <p:embeddedFont>
      <p:font typeface="楷体" pitchFamily="49" charset="-122"/>
      <p:regular r:id="rId32"/>
    </p:embeddedFont>
    <p:embeddedFont>
      <p:font typeface="汉语拼音" pitchFamily="34" charset="0"/>
      <p:regular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545"/>
            <p14:sldId id="979"/>
            <p14:sldId id="980"/>
            <p14:sldId id="981"/>
            <p14:sldId id="978"/>
            <p14:sldId id="936"/>
            <p14:sldId id="944"/>
            <p14:sldId id="942"/>
            <p14:sldId id="947"/>
            <p14:sldId id="943"/>
            <p14:sldId id="945"/>
            <p14:sldId id="946"/>
            <p14:sldId id="937"/>
            <p14:sldId id="948"/>
            <p14:sldId id="951"/>
            <p14:sldId id="952"/>
            <p14:sldId id="955"/>
            <p14:sldId id="957"/>
            <p14:sldId id="9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D0"/>
    <a:srgbClr val="FF0000"/>
    <a:srgbClr val="0070C0"/>
    <a:srgbClr val="FF6600"/>
    <a:srgbClr val="009900"/>
    <a:srgbClr val="FF9933"/>
    <a:srgbClr val="EE606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15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C:\Users\wzsdth\Desktop\图片1_副本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8817"/>
            <a:ext cx="9163795" cy="167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10" name="矩形 9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文本框 10"/>
            <p:cNvSpPr txBox="1"/>
            <p:nvPr userDrawn="1"/>
          </p:nvSpPr>
          <p:spPr>
            <a:xfrm>
              <a:off x="336747" y="92978"/>
              <a:ext cx="792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语文园地</a:t>
              </a:r>
              <a:endPara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1Q58PICtZ5_1024[1]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58" t="12756" r="13882" b="27205"/>
          <a:stretch>
            <a:fillRect/>
          </a:stretch>
        </p:blipFill>
        <p:spPr>
          <a:xfrm>
            <a:off x="361530" y="1275853"/>
            <a:ext cx="2519756" cy="2184424"/>
          </a:xfrm>
          <a:prstGeom prst="rect">
            <a:avLst/>
          </a:prstGeom>
        </p:spPr>
      </p:pic>
      <p:pic>
        <p:nvPicPr>
          <p:cNvPr id="5" name="图片 4" descr="09758PICqUQ_1024[1]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0704" y="303593"/>
            <a:ext cx="1470890" cy="1470890"/>
          </a:xfrm>
          <a:prstGeom prst="rect">
            <a:avLst/>
          </a:prstGeom>
        </p:spPr>
      </p:pic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73664" b="4943"/>
          <a:stretch>
            <a:fillRect/>
          </a:stretch>
        </p:blipFill>
        <p:spPr>
          <a:xfrm>
            <a:off x="3303310" y="3621543"/>
            <a:ext cx="5720180" cy="1263212"/>
          </a:xfrm>
          <a:prstGeom prst="snip2Same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61223" y="1475701"/>
            <a:ext cx="3550920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6600" b="1" dirty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语</a:t>
            </a:r>
            <a:r>
              <a:rPr lang="zh-CN" altLang="en-US" sz="6600" b="1" dirty="0" smtClean="0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文园地</a:t>
            </a:r>
            <a:endParaRPr lang="zh-CN" altLang="en-US" sz="6600" b="1" dirty="0" smtClean="0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679033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3007" y="1221840"/>
            <a:ext cx="6967863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神话充满神奇的想象，像盘古开天地、女娲补天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让我赞叹不已。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神话中很多人物个性鲜明，如精卫性情刚烈、坚韧执着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……</a:t>
            </a:r>
            <a:endParaRPr lang="en-US" altLang="zh-CN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古人创造了许多神的故事，来表达他们对世界的认识，如普罗米修斯上天拿取火种，就是古希腊人对火种来源的一种解释。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196949" y="1067967"/>
            <a:ext cx="7237935" cy="3085153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3"/>
          <p:cNvGrpSpPr/>
          <p:nvPr/>
        </p:nvGrpSpPr>
        <p:grpSpPr>
          <a:xfrm>
            <a:off x="59616" y="-2490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交流平台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图片 6" descr="timgRV80NSJX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2214" t="3301" r="14280" b="2181"/>
          <a:stretch>
            <a:fillRect/>
          </a:stretch>
        </p:blipFill>
        <p:spPr>
          <a:xfrm>
            <a:off x="6716651" y="2677468"/>
            <a:ext cx="2344469" cy="21305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8481" y="537655"/>
            <a:ext cx="1661160" cy="530225"/>
          </a:xfrm>
          <a:prstGeom prst="rect">
            <a:avLst/>
          </a:prstGeom>
          <a:noFill/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3000" b="0" cap="none" spc="0" dirty="0">
                <a:ln w="0"/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我还知道</a:t>
            </a:r>
            <a:endParaRPr lang="zh-CN" altLang="en-US" sz="3000" b="0" cap="none" spc="0" dirty="0">
              <a:ln w="0"/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8796" y="1293745"/>
            <a:ext cx="3976833" cy="25135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14338" y="2100639"/>
            <a:ext cx="29387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 b="1">
                <a:ln w="50800" cmpd="thickThin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哪吒闹海</a:t>
            </a:r>
            <a:endParaRPr lang="zh-CN" altLang="en-US" sz="5400" b="1">
              <a:ln w="50800" cmpd="thickThin">
                <a:solidFill>
                  <a:srgbClr val="5B9BD5">
                    <a:lumMod val="75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bright="6000" contrast="6000"/>
          </a:blip>
          <a:stretch>
            <a:fillRect/>
          </a:stretch>
        </p:blipFill>
        <p:spPr>
          <a:xfrm>
            <a:off x="554918" y="975084"/>
            <a:ext cx="3194232" cy="319423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476973" y="1154658"/>
            <a:ext cx="3779634" cy="3014657"/>
            <a:chOff x="9309" y="2047"/>
            <a:chExt cx="7935" cy="632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9" y="3636"/>
              <a:ext cx="7935" cy="474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0393" y="2047"/>
              <a:ext cx="6170" cy="1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54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愚公移山  </a:t>
              </a:r>
              <a:endParaRPr lang="zh-CN" altLang="en-US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04978" y="453169"/>
            <a:ext cx="2433411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识字加油站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451224" y="143558"/>
            <a:ext cx="3078823" cy="951718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888345" y="1584439"/>
            <a:ext cx="727204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花圃  花卉  花蕊</a:t>
            </a:r>
            <a:endParaRPr lang="en-US" altLang="zh-CN" sz="3000" b="1" dirty="0" smtClean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30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玫瑰  茉莉  牡丹  海棠</a:t>
            </a:r>
            <a:endParaRPr lang="en-US" altLang="zh-CN" sz="3000" b="1" dirty="0" smtClean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712581" y="1205761"/>
            <a:ext cx="6236039" cy="3301881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 rot="10800000" flipV="1">
            <a:off x="7110798" y="2273979"/>
            <a:ext cx="979799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这些词都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与花有</a:t>
            </a:r>
            <a:r>
              <a:rPr lang="zh-CN" altLang="en-US" sz="2400" b="1" dirty="0">
                <a:solidFill>
                  <a:srgbClr val="FF0000"/>
                </a:solidFill>
              </a:rPr>
              <a:t>关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41806" y="1259586"/>
            <a:ext cx="2863850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p</a:t>
            </a:r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ea typeface="楷体" panose="02010609060101010101" charset="-122"/>
                <a:cs typeface="Calibri" panose="020F0502020204030204"/>
              </a:rPr>
              <a:t>ŭ</a:t>
            </a:r>
            <a:r>
              <a:rPr lang="en-US" altLang="zh-CN" sz="2100" dirty="0" smtClean="0">
                <a:solidFill>
                  <a:srgbClr val="FF0000"/>
                </a:solidFill>
                <a:latin typeface="Calibri" panose="020F0502020204030204"/>
                <a:ea typeface="楷体" panose="02010609060101010101" charset="-122"/>
                <a:cs typeface="Calibri" panose="020F0502020204030204"/>
              </a:rPr>
              <a:t>    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ea typeface="楷体" panose="02010609060101010101" charset="-122"/>
                <a:cs typeface="Calibri" panose="020F0502020204030204"/>
              </a:rPr>
              <a:t>hu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  <a:sym typeface="+mn-ea"/>
              </a:rPr>
              <a:t>ì</a:t>
            </a:r>
            <a:r>
              <a:rPr lang="en-US" altLang="zh-CN" sz="2100" dirty="0" smtClean="0">
                <a:solidFill>
                  <a:srgbClr val="FF0000"/>
                </a:solidFill>
                <a:latin typeface="Calibri" panose="020F0502020204030204"/>
                <a:ea typeface="楷体" panose="02010609060101010101" charset="-122"/>
                <a:cs typeface="Calibri" panose="020F0502020204030204"/>
              </a:rPr>
              <a:t>     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ea typeface="楷体" panose="02010609060101010101" charset="-122"/>
                <a:cs typeface="Calibri" panose="020F0502020204030204"/>
              </a:rPr>
              <a:t>ruĭ</a:t>
            </a:r>
            <a:endParaRPr lang="en-US" altLang="zh-CN" sz="2100" dirty="0">
              <a:solidFill>
                <a:srgbClr val="FF0000"/>
              </a:solidFill>
              <a:latin typeface="汉语拼音" panose="020B0604020202020204" charset="0"/>
              <a:ea typeface="楷体" panose="02010609060101010101" charset="-122"/>
              <a:cs typeface="汉语拼音" panose="020B06040202020202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2618" y="2133641"/>
            <a:ext cx="4521200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méi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 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mò  lì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m</a:t>
            </a:r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ŭ</a:t>
            </a:r>
            <a:r>
              <a:rPr lang="en-US" altLang="zh-CN" sz="2100" dirty="0" smtClean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zh-CN" sz="2100" dirty="0" err="1" smtClean="0">
                <a:solidFill>
                  <a:srgbClr val="FF0000"/>
                </a:solidFill>
                <a:latin typeface="Calibri" panose="020F0502020204030204"/>
                <a:cs typeface="Calibri" panose="020F0502020204030204"/>
              </a:rPr>
              <a:t>dān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 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t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áng</a:t>
            </a:r>
            <a:endParaRPr lang="en-US" altLang="zh-CN" sz="2100" dirty="0">
              <a:solidFill>
                <a:srgbClr val="FF0000"/>
              </a:solidFill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29924" y="3255095"/>
            <a:ext cx="588757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3000" b="1" dirty="0" smtClean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30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</a:rPr>
              <a:t>圃 卉 蕊 玫 茉 莉 牡 丹 棠</a:t>
            </a:r>
            <a:endParaRPr lang="zh-CN" altLang="en-US" sz="3000" b="1" dirty="0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83938" y="3201081"/>
            <a:ext cx="5833559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charset="-122"/>
                <a:cs typeface="汉语拼音" panose="020B0604020202020204" charset="0"/>
              </a:rPr>
              <a:t>p</a:t>
            </a:r>
            <a:r>
              <a:rPr lang="en-US" altLang="zh-CN" sz="2100" dirty="0" err="1" smtClean="0">
                <a:solidFill>
                  <a:srgbClr val="FF0000"/>
                </a:solidFill>
                <a:ea typeface="楷体" panose="02010609060101010101" charset="-122"/>
                <a:cs typeface="Calibri" panose="020F0502020204030204"/>
              </a:rPr>
              <a:t>ŭ</a:t>
            </a:r>
            <a:r>
              <a:rPr lang="en-US" altLang="zh-CN" sz="2100" dirty="0" smtClean="0">
                <a:solidFill>
                  <a:srgbClr val="FF0000"/>
                </a:solidFill>
                <a:ea typeface="楷体" panose="02010609060101010101" charset="-122"/>
                <a:cs typeface="Calibri" panose="020F0502020204030204"/>
              </a:rPr>
              <a:t>    </a:t>
            </a:r>
            <a:r>
              <a:rPr lang="en-US" altLang="zh-CN" sz="2100" dirty="0" err="1" smtClean="0">
                <a:solidFill>
                  <a:srgbClr val="FF0000"/>
                </a:solidFill>
                <a:ea typeface="楷体" panose="02010609060101010101" charset="-122"/>
                <a:cs typeface="Calibri" panose="020F0502020204030204"/>
              </a:rPr>
              <a:t>hu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  <a:sym typeface="+mn-ea"/>
              </a:rPr>
              <a:t>ì</a:t>
            </a:r>
            <a:r>
              <a:rPr lang="en-US" altLang="zh-CN" sz="2100" dirty="0" smtClean="0">
                <a:solidFill>
                  <a:srgbClr val="FF0000"/>
                </a:solidFill>
                <a:ea typeface="楷体" panose="02010609060101010101" charset="-122"/>
                <a:cs typeface="Calibri" panose="020F0502020204030204"/>
              </a:rPr>
              <a:t>     </a:t>
            </a:r>
            <a:r>
              <a:rPr lang="en-US" altLang="zh-CN" sz="2100" dirty="0" err="1" smtClean="0">
                <a:solidFill>
                  <a:srgbClr val="FF0000"/>
                </a:solidFill>
                <a:ea typeface="楷体" panose="02010609060101010101" charset="-122"/>
                <a:cs typeface="Calibri" panose="020F0502020204030204"/>
              </a:rPr>
              <a:t>ruĭ</a:t>
            </a:r>
            <a:r>
              <a:rPr lang="en-US" altLang="zh-CN" sz="2100" dirty="0" smtClean="0">
                <a:solidFill>
                  <a:srgbClr val="FF0000"/>
                </a:solidFill>
                <a:ea typeface="楷体" panose="02010609060101010101" charset="-122"/>
                <a:cs typeface="Calibri" panose="020F0502020204030204"/>
              </a:rPr>
              <a:t>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méi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mò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lì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mŭ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dān</a:t>
            </a:r>
            <a:r>
              <a:rPr lang="en-US" altLang="zh-CN" sz="2100" dirty="0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 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t</a:t>
            </a:r>
            <a:r>
              <a:rPr lang="en-US" altLang="zh-CN" sz="2100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áng</a:t>
            </a:r>
            <a:endParaRPr lang="en-US" altLang="zh-CN" sz="2100" dirty="0">
              <a:solidFill>
                <a:srgbClr val="FF0000"/>
              </a:solidFill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7" grpId="0"/>
      <p:bldP spid="19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9"/>
          <p:cNvGrpSpPr/>
          <p:nvPr/>
        </p:nvGrpSpPr>
        <p:grpSpPr>
          <a:xfrm>
            <a:off x="-71755" y="215313"/>
            <a:ext cx="2984241" cy="951719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151848" y="2517393"/>
            <a:ext cx="6805819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腾云驾雾  上天入地  神机妙算 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各显神通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三头六臂  眼观六路  耳听八方  刀枪不入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9471" y="1274871"/>
            <a:ext cx="86029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说说下面的词语让你想到了哪些人物或故事。</a:t>
            </a:r>
            <a:endParaRPr lang="zh-CN" altLang="en-US" sz="33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86582" y="2210636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719543" y="518479"/>
            <a:ext cx="289210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  <a:endParaRPr lang="zh-CN" altLang="zh-CN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331253" y="2302128"/>
            <a:ext cx="6805819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《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西游记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中人物，像孙悟空，千里眼，顺风耳，哪吒，由</a:t>
            </a:r>
            <a:r>
              <a:rPr lang="zh-CN" altLang="en-US" sz="2700" b="1" dirty="0" smtClean="0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神机妙算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想到了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三国演义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中诸葛亮。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5050" y="1005781"/>
            <a:ext cx="5655945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让你想到了哪些人物或故事？</a:t>
            </a:r>
            <a:endParaRPr lang="zh-CN" altLang="en-US" sz="33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58337" y="1995371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3896233" y="2194099"/>
            <a:ext cx="3916752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endParaRPr lang="zh-CN" altLang="en-US" sz="2700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182090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2033440" y="1437897"/>
            <a:ext cx="6429427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100" dirty="0"/>
              <a:t> </a:t>
            </a:r>
            <a:r>
              <a:rPr lang="zh-CN" altLang="en-US" sz="2100" dirty="0" smtClean="0"/>
              <a:t>                                   </a:t>
            </a:r>
            <a:r>
              <a:rPr lang="zh-CN" altLang="en-US" sz="2400" dirty="0" smtClean="0"/>
              <a:t>  </a:t>
            </a:r>
            <a:r>
              <a:rPr lang="zh-CN" altLang="en-US" sz="2400" b="1" dirty="0" smtClean="0"/>
              <a:t> 神机妙算</a:t>
            </a:r>
            <a:r>
              <a:rPr lang="zh-CN" altLang="en-US" sz="2100" b="1" dirty="0" smtClean="0"/>
              <a:t>          </a:t>
            </a:r>
            <a:endParaRPr lang="zh-CN" altLang="en-US" sz="2100" b="1" dirty="0"/>
          </a:p>
          <a:p>
            <a:r>
              <a:rPr lang="zh-CN" altLang="en-US" sz="2100" b="1" dirty="0" smtClean="0"/>
              <a:t>         相传，诸葛亮在临死前对后代说：“我死后，你们中的一个将来会遇到杀身大祸。到那时，你们把房拆了，在墙里面有一个纸包，有补救的办法。” 诸葛亮死后，司马昭打下天下当了皇帝。他得知：朝廷中的一员将军是诸葛亮的后代，便想治治他。有一天，司马昭找了个借口，把这个将军定了死罪。</a:t>
            </a:r>
            <a:endParaRPr lang="zh-CN" altLang="en-US" sz="21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724966" y="715964"/>
            <a:ext cx="171450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2E2E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我的积累</a:t>
            </a:r>
            <a:endParaRPr lang="zh-CN" altLang="en-US" sz="3000" b="1" dirty="0" smtClean="0"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endParaRPr lang="zh-CN" altLang="en-US" sz="30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139221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1816716" y="1108373"/>
            <a:ext cx="6429427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100" dirty="0"/>
              <a:t> </a:t>
            </a:r>
            <a:r>
              <a:rPr lang="zh-CN" altLang="en-US" sz="2100" dirty="0" smtClean="0"/>
              <a:t>                                        </a:t>
            </a:r>
            <a:endParaRPr lang="zh-CN" altLang="en-US" sz="2100" dirty="0"/>
          </a:p>
          <a:p>
            <a:r>
              <a:rPr lang="zh-CN" altLang="en-US" sz="2100" b="1" dirty="0" smtClean="0"/>
              <a:t>在金殿上，司马昭问：“你祖父临死前说了些什么？”这个将军就一五一十地把诸葛亮的话说给他听。司马昭听后，使命令上兵们把房子拆了，取出纸包。只见纸包里面有封信，上面写着“遇皇而开”。 土兵们把信递给昭，昭打开信，只见里面写道：“访问后返三步。”昭立即站起身退后三步。他刚站稳，只听“咔</a:t>
            </a:r>
            <a:endParaRPr lang="zh-CN" altLang="en-US" sz="21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139221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1806427" y="1107707"/>
            <a:ext cx="6429427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100" dirty="0" smtClean="0"/>
              <a:t>       </a:t>
            </a:r>
            <a:endParaRPr lang="zh-CN" altLang="en-US" sz="2100" dirty="0"/>
          </a:p>
          <a:p>
            <a:r>
              <a:rPr lang="zh-CN" altLang="en-US" sz="2100" b="1" dirty="0" smtClean="0"/>
              <a:t>嚓嚓”一声响，昭龙案上面正对的房顶上，一根玉掉下来。把桌椅砸得粉碎。昭吓得出了一身冷汗。反过来再看信后面写道，“我救你一命，请你留我后代一命。”看完这封信，暗暗佩服诸葛亮的神机妙算。后来，他把那个将军官复原职。</a:t>
            </a:r>
            <a:endParaRPr lang="zh-CN" altLang="en-US" sz="21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139221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1817382" y="1329868"/>
            <a:ext cx="6429427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100" dirty="0"/>
              <a:t> </a:t>
            </a:r>
            <a:r>
              <a:rPr lang="zh-CN" altLang="en-US" sz="2100" dirty="0" smtClean="0"/>
              <a:t>                                     </a:t>
            </a:r>
            <a:r>
              <a:rPr lang="zh-CN" altLang="en-US" sz="2100" b="1" dirty="0" smtClean="0"/>
              <a:t> 孙悟空的故事</a:t>
            </a:r>
            <a:endParaRPr lang="zh-CN" altLang="en-US" sz="2100" b="1" dirty="0"/>
          </a:p>
          <a:p>
            <a:r>
              <a:rPr lang="zh-CN" altLang="en-US" sz="2100" b="1" dirty="0" smtClean="0"/>
              <a:t>         孙悟空，法号行者，是唐僧的大徒弟，会七十二变、腾云驾雾。一双火眼金睛，能看穿妖魔鬼怪伪装的伎俩；一个筋斗能翻十万八千里；使用的兵器如意金箍棒，能大能小，随心变化，小到绣花针或者看不到，大到顶天立地</a:t>
            </a:r>
            <a:r>
              <a:rPr lang="en-US" altLang="zh-CN" sz="2100" b="1" dirty="0" smtClean="0"/>
              <a:t>,</a:t>
            </a:r>
            <a:r>
              <a:rPr lang="zh-CN" altLang="en-US" sz="2100" b="1" dirty="0" smtClean="0"/>
              <a:t>上伸可到三十三重天</a:t>
            </a:r>
            <a:r>
              <a:rPr lang="en-US" altLang="zh-CN" sz="2100" b="1" dirty="0" smtClean="0"/>
              <a:t>,</a:t>
            </a:r>
            <a:r>
              <a:rPr lang="zh-CN" altLang="en-US" sz="2100" b="1" dirty="0" smtClean="0"/>
              <a:t>下伸可以至十八层地狱。</a:t>
            </a:r>
            <a:endParaRPr lang="zh-CN" altLang="en-US" sz="21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724966" y="715964"/>
            <a:ext cx="171450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2E2E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我的积累</a:t>
            </a:r>
            <a:endParaRPr lang="zh-CN" altLang="en-US" sz="3000" b="1" dirty="0" smtClean="0">
              <a:latin typeface="造字工房悦黑演示版常规体" pitchFamily="50" charset="-122"/>
              <a:ea typeface="造字工房悦黑演示版常规体" pitchFamily="50" charset="-122"/>
            </a:endParaRPr>
          </a:p>
          <a:p>
            <a:endParaRPr lang="zh-CN" altLang="en-US" sz="30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139221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1817382" y="1329868"/>
            <a:ext cx="6429427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endParaRPr lang="zh-CN" altLang="en-US" sz="2100" b="1" dirty="0"/>
          </a:p>
          <a:p>
            <a:r>
              <a:rPr lang="zh-CN" altLang="en-US" sz="2100" b="1" dirty="0" smtClean="0"/>
              <a:t>         他占花果山为王，号称齐天大圣，搅乱王母娘娘的蟠桃盛会，偷吃太上老君的万年金丹，打败十万天兵天将，又自不量力地与如来佛祖斗法，被压在五行山下五百多年。后来经观世音菩萨点化，保护唐僧西天取经，一路上降妖伏魔，历经九九八十一难，取回真经终成正果，被封为斗战胜佛。</a:t>
            </a:r>
            <a:endParaRPr lang="zh-CN" altLang="en-US" sz="21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9"/>
          <p:cNvGrpSpPr/>
          <p:nvPr/>
        </p:nvGrpSpPr>
        <p:grpSpPr>
          <a:xfrm>
            <a:off x="0" y="215313"/>
            <a:ext cx="2984241" cy="1005733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277428" y="2785188"/>
            <a:ext cx="6751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◆轻而清的东西，缓缓上升，变成了天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;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重而浊的东西，慢慢下降，变成了地。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943" y="1454233"/>
            <a:ext cx="83113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读下面的句子，感受想象的神奇。你在其他神话故事中，也读到过让你感到神奇的情节吗</a:t>
            </a:r>
            <a:r>
              <a:rPr lang="en-US" altLang="zh-CN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?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和同学交流。</a:t>
            </a:r>
            <a:endParaRPr lang="zh-CN" altLang="en-US" sz="27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58337" y="2697916"/>
            <a:ext cx="7427803" cy="1141273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758052" y="549916"/>
            <a:ext cx="2730057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词句段运用</a:t>
            </a:r>
            <a:endParaRPr lang="zh-CN" altLang="zh-CN" sz="33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007166" y="1437897"/>
            <a:ext cx="675180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◆当阿波罗驾着太阳车从天空驰过的时候，普罗米修斯跑到太阳车那里，从喷射着火焰的车轮上，拿取了一颗火星，带到人间。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7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◆</a:t>
            </a:r>
            <a:r>
              <a:rPr lang="en-US" altLang="zh-CN" sz="27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女娲把它装在一个大盆里，端到天边，对准那个大黑窟窿，往上一泼，只见金光四射，大窟窿立刻被补好了。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36874" y="1329946"/>
            <a:ext cx="7427803" cy="2860328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115195" y="1329868"/>
            <a:ext cx="675180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/>
              <a:t>         1.</a:t>
            </a:r>
            <a:r>
              <a:rPr lang="zh-CN" altLang="en-US" sz="2700" b="1" dirty="0" smtClean="0"/>
              <a:t>神农氏本是五氏之一，出生在烈山的一个石洞里，传说身体透明，头上长有两角，即牛头人身。 </a:t>
            </a:r>
            <a:endParaRPr lang="en-US" altLang="zh-CN" sz="2700" b="1" dirty="0" smtClean="0"/>
          </a:p>
          <a:p>
            <a:r>
              <a:rPr lang="en-US" altLang="zh-CN" sz="2700" b="1" dirty="0" smtClean="0"/>
              <a:t>         2.</a:t>
            </a:r>
            <a:r>
              <a:rPr lang="zh-CN" altLang="en-US" sz="2700" b="1" dirty="0" smtClean="0"/>
              <a:t>为了拯救人类，后羿张弓搭箭，向那</a:t>
            </a:r>
            <a:r>
              <a:rPr lang="en-US" altLang="zh-CN" sz="2700" b="1" dirty="0" smtClean="0"/>
              <a:t>9</a:t>
            </a:r>
            <a:r>
              <a:rPr lang="zh-CN" altLang="en-US" sz="2700" b="1" dirty="0" smtClean="0"/>
              <a:t>个太阳射去。只见天空出现爆裂的火球，坠下一个个三脚的乌鸦。最后，天上只留下一个太阳。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45123" y="1275853"/>
            <a:ext cx="7427803" cy="3132838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748049" y="398479"/>
            <a:ext cx="2730057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我知道</a:t>
            </a:r>
            <a:endParaRPr lang="zh-CN" altLang="en-US" sz="3300" b="1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115195" y="1599940"/>
            <a:ext cx="675180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/>
              <a:t>         3.</a:t>
            </a:r>
            <a:r>
              <a:rPr lang="zh-CN" altLang="en-US" sz="2700" b="1" dirty="0" smtClean="0"/>
              <a:t>相传在黄帝时期，夸父族首领夸父想要把太阳摘下，于是开始逐日，和太阳赛跑，在口渴时喝干了黄河、渭水之后，在奔于大泽路途中渴死，手杖化作桃林，身躯化作夸父山。</a:t>
            </a:r>
            <a:endParaRPr lang="en-US" altLang="zh-CN" sz="2700" b="1" dirty="0" smtClean="0"/>
          </a:p>
        </p:txBody>
      </p:sp>
      <p:sp>
        <p:nvSpPr>
          <p:cNvPr id="4" name="圆角矩形 3"/>
          <p:cNvSpPr/>
          <p:nvPr/>
        </p:nvSpPr>
        <p:spPr>
          <a:xfrm>
            <a:off x="845000" y="1275645"/>
            <a:ext cx="7427803" cy="2812219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26133" y="1653162"/>
            <a:ext cx="2734909" cy="2538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000" b="1" dirty="0" smtClean="0">
                <a:latin typeface="楷体" panose="02010609060101010101" charset="-122"/>
                <a:ea typeface="楷体" panose="02010609060101010101" charset="-122"/>
              </a:rPr>
              <a:t>嫦娥</a:t>
            </a:r>
            <a:endParaRPr lang="zh-CN" altLang="en-US" sz="30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en-US" altLang="zh-CN" sz="2100" b="1" dirty="0" smtClean="0">
                <a:latin typeface="楷体" panose="02010609060101010101" charset="-122"/>
                <a:ea typeface="楷体" panose="02010609060101010101" charset="-122"/>
              </a:rPr>
              <a:t>[</a:t>
            </a:r>
            <a:r>
              <a:rPr lang="zh-CN" altLang="en-US" sz="2100" b="1" dirty="0" smtClean="0">
                <a:latin typeface="楷体" panose="02010609060101010101" charset="-122"/>
                <a:ea typeface="楷体" panose="02010609060101010101" charset="-122"/>
              </a:rPr>
              <a:t>唐</a:t>
            </a:r>
            <a:r>
              <a:rPr lang="en-US" altLang="zh-CN" sz="2100" b="1" dirty="0" smtClean="0">
                <a:latin typeface="楷体" panose="02010609060101010101" charset="-122"/>
                <a:ea typeface="楷体" panose="02010609060101010101" charset="-122"/>
              </a:rPr>
              <a:t>]</a:t>
            </a:r>
            <a:r>
              <a:rPr lang="zh-CN" altLang="en-US" sz="2100" b="1" dirty="0" smtClean="0">
                <a:latin typeface="楷体" panose="02010609060101010101" charset="-122"/>
                <a:ea typeface="楷体" panose="02010609060101010101" charset="-122"/>
              </a:rPr>
              <a:t>李商隐</a:t>
            </a:r>
            <a:endParaRPr lang="zh-CN" altLang="en-US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云母屏风烛影深，   </a:t>
            </a:r>
            <a:endParaRPr lang="en-US" altLang="zh-CN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长河渐落晓星沉。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嫦娥应悔偷灵药，碧海青天夜夜心。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6" name="图片 15" descr="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1023" y="1437085"/>
            <a:ext cx="3084677" cy="3187087"/>
          </a:xfrm>
          <a:prstGeom prst="round2DiagRect">
            <a:avLst/>
          </a:prstGeom>
        </p:spPr>
      </p:pic>
      <p:grpSp>
        <p:nvGrpSpPr>
          <p:cNvPr id="2" name="组合 7"/>
          <p:cNvGrpSpPr/>
          <p:nvPr/>
        </p:nvGrpSpPr>
        <p:grpSpPr>
          <a:xfrm>
            <a:off x="0" y="215313"/>
            <a:ext cx="2571234" cy="822444"/>
            <a:chOff x="-111985" y="-57194"/>
            <a:chExt cx="3427776" cy="109642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sp>
        <p:nvSpPr>
          <p:cNvPr id="29" name="文本框 14"/>
          <p:cNvSpPr txBox="1"/>
          <p:nvPr/>
        </p:nvSpPr>
        <p:spPr>
          <a:xfrm>
            <a:off x="629065" y="410830"/>
            <a:ext cx="2895576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日积月累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0" name="对角圆角矩形 29"/>
          <p:cNvSpPr/>
          <p:nvPr/>
        </p:nvSpPr>
        <p:spPr>
          <a:xfrm>
            <a:off x="3653873" y="1329075"/>
            <a:ext cx="4591629" cy="3240866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63662" y="1438071"/>
            <a:ext cx="5431527" cy="2214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注释</a:t>
            </a:r>
            <a:br>
              <a:rPr lang="zh-CN" altLang="en-US" sz="3000" b="1" dirty="0" smtClean="0"/>
            </a:b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嫦娥：古代神话中的月中仙女。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云母屏风：嵌着云母石的屏风。</a:t>
            </a:r>
            <a:endParaRPr lang="en-US" altLang="zh-CN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此言嫦娥在月宫居室中独处，</a:t>
            </a:r>
            <a:endParaRPr lang="en-US" altLang="zh-CN" sz="27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夜晚，唯烛影和屏风相伴。</a:t>
            </a:r>
            <a:endParaRPr lang="zh-CN" altLang="en-US" sz="2700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6" name="图片 15" descr="2"/>
          <p:cNvPicPr>
            <a:picLocks noChangeAspect="1"/>
          </p:cNvPicPr>
          <p:nvPr/>
        </p:nvPicPr>
        <p:blipFill>
          <a:blip r:embed="rId1" cstate="print"/>
          <a:srcRect b="8941"/>
          <a:stretch>
            <a:fillRect/>
          </a:stretch>
        </p:blipFill>
        <p:spPr>
          <a:xfrm>
            <a:off x="123190" y="1337310"/>
            <a:ext cx="2904490" cy="2901950"/>
          </a:xfrm>
          <a:prstGeom prst="round2DiagRect">
            <a:avLst/>
          </a:prstGeom>
        </p:spPr>
      </p:pic>
      <p:sp>
        <p:nvSpPr>
          <p:cNvPr id="30" name="对角圆角矩形 29"/>
          <p:cNvSpPr/>
          <p:nvPr/>
        </p:nvSpPr>
        <p:spPr>
          <a:xfrm>
            <a:off x="3150522" y="1271200"/>
            <a:ext cx="5554419" cy="2963691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77960" y="1437897"/>
            <a:ext cx="3383083" cy="506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6" name="图片 15" descr="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2034" y="951767"/>
            <a:ext cx="2169580" cy="3456924"/>
          </a:xfrm>
          <a:prstGeom prst="round2DiagRect">
            <a:avLst/>
          </a:prstGeom>
        </p:spPr>
      </p:pic>
      <p:sp>
        <p:nvSpPr>
          <p:cNvPr id="30" name="对角圆角矩形 29"/>
          <p:cNvSpPr/>
          <p:nvPr/>
        </p:nvSpPr>
        <p:spPr>
          <a:xfrm>
            <a:off x="2897505" y="1113790"/>
            <a:ext cx="5485130" cy="3505835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TextBox 13"/>
          <p:cNvSpPr txBox="1"/>
          <p:nvPr/>
        </p:nvSpPr>
        <p:spPr>
          <a:xfrm>
            <a:off x="2897005" y="1653846"/>
            <a:ext cx="5348171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透过装饰着云母的屏风，烛影渐渐暗淡下去。银河也在静静地消失，晨星沉没在黎明的曙光里。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7481" y="2968978"/>
            <a:ext cx="5348171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月宫的嫦娥恐怕后悔偷了后羿的长生不老药，现在只有那青天碧海夜夜陪伴着她一颗孤独的心。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0003" y="1113810"/>
            <a:ext cx="248466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译文</a:t>
            </a:r>
            <a:endParaRPr lang="zh-CN" altLang="en-US" sz="30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1889</Words>
  <Application>WPS 演示</Application>
  <PresentationFormat>全屏显示(16:9)</PresentationFormat>
  <Paragraphs>101</Paragraphs>
  <Slides>19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Arial</vt:lpstr>
      <vt:lpstr>方正书宋_GBK</vt:lpstr>
      <vt:lpstr>Wingdings</vt:lpstr>
      <vt:lpstr>黑体</vt:lpstr>
      <vt:lpstr>楷体</vt:lpstr>
      <vt:lpstr>造字工房悦黑演示版常规体</vt:lpstr>
      <vt:lpstr>汉语拼音</vt:lpstr>
      <vt:lpstr>Calibri</vt:lpstr>
      <vt:lpstr>宋体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631</cp:revision>
  <dcterms:created xsi:type="dcterms:W3CDTF">2019-07-04T09:48:58Z</dcterms:created>
  <dcterms:modified xsi:type="dcterms:W3CDTF">2019-07-04T09:48:58Z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