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handoutMasterIdLst>
    <p:handoutMasterId r:id="rId21"/>
  </p:handoutMasterIdLst>
  <p:sldIdLst>
    <p:sldId id="523" r:id="rId3"/>
    <p:sldId id="634" r:id="rId5"/>
    <p:sldId id="665" r:id="rId6"/>
    <p:sldId id="644" r:id="rId7"/>
    <p:sldId id="657" r:id="rId8"/>
    <p:sldId id="666" r:id="rId9"/>
    <p:sldId id="649" r:id="rId10"/>
    <p:sldId id="690" r:id="rId11"/>
    <p:sldId id="691" r:id="rId12"/>
    <p:sldId id="692" r:id="rId13"/>
    <p:sldId id="693" r:id="rId14"/>
    <p:sldId id="694" r:id="rId15"/>
    <p:sldId id="667" r:id="rId16"/>
    <p:sldId id="645" r:id="rId17"/>
    <p:sldId id="646" r:id="rId18"/>
    <p:sldId id="647" r:id="rId19"/>
    <p:sldId id="683" r:id="rId20"/>
  </p:sldIdLst>
  <p:sldSz cx="9144000" cy="5143500" type="screen16x9"/>
  <p:notesSz cx="6858000" cy="9144000"/>
  <p:embeddedFontLst>
    <p:embeddedFont>
      <p:font typeface="微软雅黑" pitchFamily="34" charset="-122"/>
      <p:regular r:id="rId25"/>
      <p:bold r:id="rId26"/>
    </p:embeddedFont>
    <p:embeddedFont>
      <p:font typeface="黑体" charset="-122"/>
      <p:regular r:id="rId27"/>
    </p:embeddedFont>
    <p:embeddedFont>
      <p:font typeface="楷体" pitchFamily="49" charset="-122"/>
      <p:regular r:id="rId28"/>
    </p:embeddedFont>
    <p:embeddedFont>
      <p:font typeface="Calibri" pitchFamily="34" charset="0"/>
      <p:regular r:id="rId29"/>
      <p:bold r:id="rId30"/>
      <p:italic r:id="rId31"/>
      <p:boldItalic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D60093"/>
    <a:srgbClr val="FF5050"/>
    <a:srgbClr val="FF4BC7"/>
    <a:srgbClr val="FF7C80"/>
    <a:srgbClr val="FF6600"/>
    <a:srgbClr val="FF0066"/>
    <a:srgbClr val="FF33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5" autoAdjust="0"/>
    <p:restoredTop sz="94660"/>
  </p:normalViewPr>
  <p:slideViewPr>
    <p:cSldViewPr>
      <p:cViewPr>
        <p:scale>
          <a:sx n="100" d="100"/>
          <a:sy n="100" d="100"/>
        </p:scale>
        <p:origin x="-1944" y="-798"/>
      </p:cViewPr>
      <p:guideLst>
        <p:guide orient="horz" pos="2508"/>
        <p:guide pos="5159"/>
      </p:guideLst>
    </p:cSldViewPr>
  </p:slideViewPr>
  <p:notesTextViewPr>
    <p:cViewPr>
      <p:scale>
        <a:sx n="1" d="1"/>
        <a:sy n="1" d="1"/>
      </p:scale>
      <p:origin x="0" y="0"/>
    </p:cViewPr>
  </p:notesTextViewPr>
  <p:sorterViewPr>
    <p:cViewPr>
      <p:scale>
        <a:sx n="66" d="100"/>
        <a:sy n="66" d="100"/>
      </p:scale>
      <p:origin x="0" y="2754"/>
    </p:cViewPr>
  </p:sorterViewPr>
  <p:notesViewPr>
    <p:cSldViewPr>
      <p:cViewPr varScale="1">
        <p:scale>
          <a:sx n="65" d="100"/>
          <a:sy n="65" d="100"/>
        </p:scale>
        <p:origin x="-2502" y="-114"/>
      </p:cViewPr>
      <p:guideLst>
        <p:guide orient="horz" pos="3027"/>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 Target="slides/slide1.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C8EF0-063C-4EC8-822D-D4BEE606CB45}"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7F7337-2D4C-4836-9F96-E27918AAD3E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D2E35E-6DB1-4671-AA13-E9173BD066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534" y="685800"/>
            <a:ext cx="6094934"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1CD010-A9A3-4117-BFBF-9C1583B3E1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5514D-1C19-4227-9FDB-AE9C2557C60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E1CD010-A9A3-4117-BFBF-9C1583B3E14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ransition spd="slow" advTm="0">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jpe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4818" name="Picture 2" descr="http://pic.58pic.com/58pic/15/49/54/43e58PICiz7_1024.jpg"/>
          <p:cNvPicPr>
            <a:picLocks noChangeAspect="1" noChangeArrowheads="1"/>
          </p:cNvPicPr>
          <p:nvPr/>
        </p:nvPicPr>
        <p:blipFill>
          <a:blip r:embed="rId9" cstate="print">
            <a:lum contrast="40000"/>
          </a:blip>
          <a:srcRect t="55883"/>
          <a:stretch>
            <a:fillRect/>
          </a:stretch>
        </p:blipFill>
        <p:spPr bwMode="auto">
          <a:xfrm>
            <a:off x="-1" y="3000903"/>
            <a:ext cx="9144239" cy="2143497"/>
          </a:xfrm>
          <a:prstGeom prst="rect">
            <a:avLst/>
          </a:prstGeom>
          <a:noFill/>
        </p:spPr>
      </p:pic>
      <p:grpSp>
        <p:nvGrpSpPr>
          <p:cNvPr id="2" name="组合 1"/>
          <p:cNvGrpSpPr/>
          <p:nvPr/>
        </p:nvGrpSpPr>
        <p:grpSpPr>
          <a:xfrm>
            <a:off x="1" y="92978"/>
            <a:ext cx="2771800" cy="275590"/>
            <a:chOff x="1" y="92978"/>
            <a:chExt cx="2771800" cy="275590"/>
          </a:xfrm>
        </p:grpSpPr>
        <p:sp>
          <p:nvSpPr>
            <p:cNvPr id="5" name="矩形 4"/>
            <p:cNvSpPr/>
            <p:nvPr userDrawn="1"/>
          </p:nvSpPr>
          <p:spPr>
            <a:xfrm flipH="1">
              <a:off x="1" y="123478"/>
              <a:ext cx="2771800" cy="216000"/>
            </a:xfrm>
            <a:prstGeom prst="rect">
              <a:avLst/>
            </a:prstGeom>
            <a:gradFill flip="none" rotWithShape="1">
              <a:gsLst>
                <a:gs pos="40000">
                  <a:schemeClr val="accent5">
                    <a:lumMod val="60000"/>
                    <a:lumOff val="40000"/>
                  </a:schemeClr>
                </a:gs>
                <a:gs pos="97000">
                  <a:schemeClr val="bg1">
                    <a:alpha val="0"/>
                  </a:schemeClr>
                </a:gs>
                <a:gs pos="70000">
                  <a:schemeClr val="accent5">
                    <a:lumMod val="40000"/>
                    <a:lumOff val="60000"/>
                    <a:alpha val="76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黑体" panose="02010609060101010101" pitchFamily="49" charset="-122"/>
                <a:ea typeface="黑体" panose="02010609060101010101" pitchFamily="49" charset="-122"/>
              </a:endParaRPr>
            </a:p>
          </p:txBody>
        </p:sp>
        <p:sp>
          <p:nvSpPr>
            <p:cNvPr id="6" name="文本框 10"/>
            <p:cNvSpPr txBox="1"/>
            <p:nvPr userDrawn="1"/>
          </p:nvSpPr>
          <p:spPr>
            <a:xfrm>
              <a:off x="552012" y="92978"/>
              <a:ext cx="792480" cy="275590"/>
            </a:xfrm>
            <a:prstGeom prst="rect">
              <a:avLst/>
            </a:prstGeom>
            <a:noFill/>
          </p:spPr>
          <p:txBody>
            <a:bodyPr wrap="none" rtlCol="0">
              <a:spAutoFit/>
            </a:bodyPr>
            <a:lstStyle/>
            <a:p>
              <a:r>
                <a:rPr kumimoji="1" lang="zh-CN" altLang="en-US" sz="1200" smtClean="0">
                  <a:latin typeface="黑体" panose="02010609060101010101" pitchFamily="49" charset="-122"/>
                  <a:ea typeface="黑体" panose="02010609060101010101" pitchFamily="49" charset="-122"/>
                </a:rPr>
                <a:t>习作例文</a:t>
              </a:r>
              <a:endParaRPr kumimoji="1" lang="zh-CN" altLang="en-US" sz="1200" dirty="0" smtClean="0">
                <a:latin typeface="黑体" panose="02010609060101010101" pitchFamily="49" charset="-122"/>
                <a:ea typeface="黑体" panose="02010609060101010101" pitchFamily="49"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15000"/>
        </a:spcBef>
        <a:buFont typeface="Arial" panose="020B060402020209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9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9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9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8.jpe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9.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8.jpe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9.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48"/>
          <p:cNvSpPr txBox="1"/>
          <p:nvPr/>
        </p:nvSpPr>
        <p:spPr>
          <a:xfrm>
            <a:off x="5407308" y="2115329"/>
            <a:ext cx="2697480" cy="1106805"/>
          </a:xfrm>
          <a:prstGeom prst="rect">
            <a:avLst/>
          </a:prstGeom>
          <a:noFill/>
          <a:effectLst>
            <a:softEdge rad="31750"/>
          </a:effectLst>
        </p:spPr>
        <p:txBody>
          <a:bodyPr wrap="none" rtlCol="0">
            <a:spAutoFit/>
          </a:bodyPr>
          <a:lstStyle/>
          <a:p>
            <a:r>
              <a:rPr lang="zh-CN" altLang="en-US" sz="6600" b="1" dirty="0" smtClean="0">
                <a:ln w="19050">
                  <a:solidFill>
                    <a:schemeClr val="tx2">
                      <a:tint val="1000"/>
                    </a:schemeClr>
                  </a:solidFill>
                  <a:prstDash val="solid"/>
                </a:ln>
                <a:solidFill>
                  <a:srgbClr val="FF0000"/>
                </a:solidFill>
                <a:effectLst>
                  <a:glow rad="228600">
                    <a:schemeClr val="accent3">
                      <a:satMod val="175000"/>
                      <a:alpha val="40000"/>
                    </a:schemeClr>
                  </a:glow>
                  <a:outerShdw blurRad="50000" dist="50800" dir="7500000" algn="tl">
                    <a:srgbClr val="000000">
                      <a:shade val="5000"/>
                      <a:alpha val="35000"/>
                    </a:srgbClr>
                  </a:outerShdw>
                  <a:reflection blurRad="6350" stA="60000" endA="900" endPos="60000" dist="29997" dir="5400000" sy="-100000" algn="bl" rotWithShape="0"/>
                </a:effectLst>
                <a:latin typeface="+mn-ea"/>
              </a:rPr>
              <a:t>小木船</a:t>
            </a:r>
            <a:endParaRPr lang="zh-CN" altLang="en-US" sz="6600" b="1" dirty="0" smtClean="0">
              <a:ln w="19050">
                <a:solidFill>
                  <a:schemeClr val="tx2">
                    <a:tint val="1000"/>
                  </a:schemeClr>
                </a:solidFill>
                <a:prstDash val="solid"/>
              </a:ln>
              <a:solidFill>
                <a:srgbClr val="FF0000"/>
              </a:solidFill>
              <a:effectLst>
                <a:glow rad="228600">
                  <a:schemeClr val="accent3">
                    <a:satMod val="175000"/>
                    <a:alpha val="40000"/>
                  </a:schemeClr>
                </a:glow>
                <a:outerShdw blurRad="50000" dist="50800" dir="7500000" algn="tl">
                  <a:srgbClr val="000000">
                    <a:shade val="5000"/>
                    <a:alpha val="35000"/>
                  </a:srgbClr>
                </a:outerShdw>
                <a:reflection blurRad="6350" stA="60000" endA="900" endPos="60000" dist="29997" dir="5400000" sy="-100000" algn="bl" rotWithShape="0"/>
              </a:effectLst>
              <a:latin typeface="+mn-ea"/>
            </a:endParaRPr>
          </a:p>
        </p:txBody>
      </p:sp>
      <p:grpSp>
        <p:nvGrpSpPr>
          <p:cNvPr id="7" name="组合 6"/>
          <p:cNvGrpSpPr/>
          <p:nvPr/>
        </p:nvGrpSpPr>
        <p:grpSpPr>
          <a:xfrm>
            <a:off x="163830" y="483870"/>
            <a:ext cx="1467485" cy="549275"/>
            <a:chOff x="597" y="762"/>
            <a:chExt cx="2311" cy="865"/>
          </a:xfrm>
          <a:effectLst>
            <a:outerShdw blurRad="50800" dist="38100" dir="2700000" algn="tl" rotWithShape="0">
              <a:prstClr val="black">
                <a:alpha val="40000"/>
              </a:prstClr>
            </a:outerShdw>
          </a:effectLst>
        </p:grpSpPr>
        <p:sp>
          <p:nvSpPr>
            <p:cNvPr id="11" name="圆角矩形 10"/>
            <p:cNvSpPr/>
            <p:nvPr/>
          </p:nvSpPr>
          <p:spPr>
            <a:xfrm>
              <a:off x="597" y="762"/>
              <a:ext cx="2311" cy="865"/>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13" name="TextBox 9"/>
            <p:cNvSpPr txBox="1"/>
            <p:nvPr/>
          </p:nvSpPr>
          <p:spPr>
            <a:xfrm>
              <a:off x="681" y="850"/>
              <a:ext cx="2144" cy="689"/>
            </a:xfrm>
            <a:prstGeom prst="rect">
              <a:avLst/>
            </a:prstGeom>
            <a:noFill/>
          </p:spPr>
          <p:txBody>
            <a:bodyPr wrap="none" lIns="68580" tIns="34290" rIns="68580" bIns="34290" rtlCol="0">
              <a:spAutoFit/>
            </a:bodyPr>
            <a:lstStyle/>
            <a:p>
              <a:r>
                <a:rPr lang="zh-CN" altLang="en-US" sz="2400" b="1" dirty="0" smtClean="0">
                  <a:ln w="0"/>
                  <a:solidFill>
                    <a:srgbClr val="FFFF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rPr>
                <a:t>习作例文</a:t>
              </a:r>
              <a:endParaRPr lang="zh-CN" altLang="en-US" sz="2400" b="1" dirty="0" smtClean="0">
                <a:ln w="0"/>
                <a:solidFill>
                  <a:srgbClr val="FFFF00"/>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endParaRPr>
            </a:p>
          </p:txBody>
        </p:sp>
      </p:grpSp>
      <p:grpSp>
        <p:nvGrpSpPr>
          <p:cNvPr id="14" name="组合 13"/>
          <p:cNvGrpSpPr/>
          <p:nvPr/>
        </p:nvGrpSpPr>
        <p:grpSpPr>
          <a:xfrm>
            <a:off x="-2540" y="105410"/>
            <a:ext cx="5654660" cy="461665"/>
            <a:chOff x="-43001" y="136086"/>
            <a:chExt cx="4176534" cy="461665"/>
          </a:xfrm>
          <a:solidFill>
            <a:schemeClr val="bg1"/>
          </a:solidFill>
        </p:grpSpPr>
        <p:sp>
          <p:nvSpPr>
            <p:cNvPr id="15" name="矩形 14"/>
            <p:cNvSpPr/>
            <p:nvPr/>
          </p:nvSpPr>
          <p:spPr>
            <a:xfrm flipH="1">
              <a:off x="-36512" y="159581"/>
              <a:ext cx="4170045" cy="252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黑体" panose="02010609060101010101" pitchFamily="49" charset="-122"/>
                <a:ea typeface="黑体" panose="02010609060101010101" pitchFamily="49" charset="-122"/>
              </a:endParaRPr>
            </a:p>
          </p:txBody>
        </p:sp>
        <p:sp>
          <p:nvSpPr>
            <p:cNvPr id="16" name="文本框 1"/>
            <p:cNvSpPr txBox="1"/>
            <p:nvPr/>
          </p:nvSpPr>
          <p:spPr>
            <a:xfrm>
              <a:off x="-43001" y="136086"/>
              <a:ext cx="2205068" cy="461665"/>
            </a:xfrm>
            <a:prstGeom prst="rect">
              <a:avLst/>
            </a:prstGeom>
            <a:grpFill/>
          </p:spPr>
          <p:txBody>
            <a:bodyPr wrap="square" rtlCol="0">
              <a:spAutoFit/>
            </a:bodyPr>
            <a:lstStyle/>
            <a:p>
              <a:r>
                <a:rPr kumimoji="1" lang="en-US" altLang="zh-CN" sz="1200" dirty="0" smtClean="0">
                  <a:latin typeface="黑体" panose="02010609060101010101" pitchFamily="49" charset="-122"/>
                  <a:ea typeface="黑体" panose="02010609060101010101" pitchFamily="49" charset="-122"/>
                </a:rPr>
                <a:t>   </a:t>
              </a:r>
              <a:r>
                <a:rPr kumimoji="1" lang="zh-CN" altLang="en-US" sz="1200" dirty="0" smtClean="0">
                  <a:latin typeface="黑体" panose="02010609060101010101" pitchFamily="49" charset="-122"/>
                  <a:ea typeface="黑体" panose="02010609060101010101" pitchFamily="49" charset="-122"/>
                </a:rPr>
                <a:t>人教版  </a:t>
              </a:r>
              <a:r>
                <a:rPr kumimoji="1" lang="zh-CN" altLang="en-US" sz="1200" dirty="0">
                  <a:latin typeface="黑体" panose="02010609060101010101" pitchFamily="49" charset="-122"/>
                  <a:ea typeface="黑体" panose="02010609060101010101" pitchFamily="49" charset="-122"/>
                </a:rPr>
                <a:t>语文  四</a:t>
              </a:r>
              <a:r>
                <a:rPr kumimoji="1" lang="zh-CN" altLang="en-US" sz="1200" dirty="0" smtClean="0">
                  <a:latin typeface="黑体" panose="02010609060101010101" pitchFamily="49" charset="-122"/>
                  <a:ea typeface="黑体" panose="02010609060101010101" pitchFamily="49" charset="-122"/>
                </a:rPr>
                <a:t>年级  上册</a:t>
              </a:r>
              <a:endParaRPr kumimoji="1" lang="zh-CN" altLang="en-US" sz="1200" dirty="0">
                <a:latin typeface="黑体" panose="02010609060101010101" pitchFamily="49" charset="-122"/>
                <a:ea typeface="黑体" panose="02010609060101010101" pitchFamily="49" charset="-122"/>
              </a:endParaRPr>
            </a:p>
          </p:txBody>
        </p:sp>
      </p:grpSp>
      <p:pic>
        <p:nvPicPr>
          <p:cNvPr id="102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923928" y="2859782"/>
            <a:ext cx="1555115" cy="1811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48"/>
          <p:cNvSpPr txBox="1"/>
          <p:nvPr/>
        </p:nvSpPr>
        <p:spPr>
          <a:xfrm>
            <a:off x="1397283" y="1188229"/>
            <a:ext cx="3535680" cy="1106805"/>
          </a:xfrm>
          <a:prstGeom prst="rect">
            <a:avLst/>
          </a:prstGeom>
          <a:noFill/>
          <a:effectLst>
            <a:softEdge rad="31750"/>
          </a:effectLst>
        </p:spPr>
        <p:txBody>
          <a:bodyPr wrap="none" rtlCol="0">
            <a:spAutoFit/>
          </a:bodyPr>
          <a:lstStyle/>
          <a:p>
            <a:r>
              <a:rPr lang="zh-CN" altLang="en-US" sz="6600" b="1" dirty="0" smtClean="0">
                <a:ln w="19050">
                  <a:solidFill>
                    <a:schemeClr val="tx2">
                      <a:tint val="1000"/>
                    </a:schemeClr>
                  </a:solidFill>
                  <a:prstDash val="solid"/>
                </a:ln>
                <a:solidFill>
                  <a:srgbClr val="FF0000"/>
                </a:solidFill>
                <a:effectLst>
                  <a:glow rad="228600">
                    <a:schemeClr val="accent3">
                      <a:satMod val="175000"/>
                      <a:alpha val="40000"/>
                    </a:schemeClr>
                  </a:glow>
                  <a:outerShdw blurRad="50000" dist="50800" dir="7500000" algn="tl">
                    <a:srgbClr val="000000">
                      <a:shade val="5000"/>
                      <a:alpha val="35000"/>
                    </a:srgbClr>
                  </a:outerShdw>
                  <a:reflection blurRad="6350" stA="60000" endA="900" endPos="60000" dist="29997" dir="5400000" sy="-100000" algn="bl" rotWithShape="0"/>
                </a:effectLst>
                <a:latin typeface="+mn-ea"/>
              </a:rPr>
              <a:t>爬天都峰</a:t>
            </a:r>
            <a:endParaRPr lang="zh-CN" altLang="en-US" sz="6600" b="1" dirty="0" smtClean="0">
              <a:ln w="19050">
                <a:solidFill>
                  <a:schemeClr val="tx2">
                    <a:tint val="1000"/>
                  </a:schemeClr>
                </a:solidFill>
                <a:prstDash val="solid"/>
              </a:ln>
              <a:solidFill>
                <a:srgbClr val="FF0000"/>
              </a:solidFill>
              <a:effectLst>
                <a:glow rad="228600">
                  <a:schemeClr val="accent3">
                    <a:satMod val="175000"/>
                    <a:alpha val="40000"/>
                  </a:schemeClr>
                </a:glow>
                <a:outerShdw blurRad="50000" dist="50800" dir="7500000" algn="tl">
                  <a:srgbClr val="000000">
                    <a:shade val="5000"/>
                    <a:alpha val="35000"/>
                  </a:srgbClr>
                </a:outerShdw>
                <a:reflection blurRad="6350" stA="60000" endA="900" endPos="60000" dist="29997" dir="5400000" sy="-100000" algn="bl" rotWithShape="0"/>
              </a:effectLst>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807137" y="456250"/>
            <a:ext cx="1820462" cy="553085"/>
          </a:xfrm>
          <a:prstGeom prst="rect">
            <a:avLst/>
          </a:prstGeom>
          <a:noFill/>
        </p:spPr>
        <p:txBody>
          <a:bodyPr wrap="square" rtlCol="0">
            <a:spAutoFit/>
          </a:bodyPr>
          <a:lstStyle/>
          <a:p>
            <a:r>
              <a:rPr lang="zh-CN" altLang="en-US" sz="3000" b="1" dirty="0" smtClean="0">
                <a:solidFill>
                  <a:srgbClr val="7030A0"/>
                </a:solidFill>
                <a:latin typeface="楷体" panose="02010609060101010101" pitchFamily="49" charset="-122"/>
                <a:ea typeface="楷体" panose="02010609060101010101" pitchFamily="49" charset="-122"/>
              </a:rPr>
              <a:t>回顾课文</a:t>
            </a:r>
            <a:endParaRPr lang="zh-CN" altLang="en-US" sz="3000" b="1" dirty="0">
              <a:solidFill>
                <a:srgbClr val="7030A0"/>
              </a:solidFill>
              <a:latin typeface="楷体" panose="02010609060101010101" pitchFamily="49" charset="-122"/>
              <a:ea typeface="楷体" panose="02010609060101010101" pitchFamily="49" charset="-122"/>
            </a:endParaRPr>
          </a:p>
        </p:txBody>
      </p:sp>
      <p:sp>
        <p:nvSpPr>
          <p:cNvPr id="3" name="KSO_Shape"/>
          <p:cNvSpPr/>
          <p:nvPr/>
        </p:nvSpPr>
        <p:spPr>
          <a:xfrm>
            <a:off x="446443" y="555132"/>
            <a:ext cx="344665" cy="336386"/>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accent1"/>
          </a:solidFill>
          <a:ln w="12700">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p:txBody>
      </p:sp>
      <p:sp>
        <p:nvSpPr>
          <p:cNvPr id="7" name="Rectangle 1"/>
          <p:cNvSpPr>
            <a:spLocks noChangeArrowheads="1"/>
          </p:cNvSpPr>
          <p:nvPr/>
        </p:nvSpPr>
        <p:spPr bwMode="auto">
          <a:xfrm>
            <a:off x="899592" y="1108485"/>
            <a:ext cx="7560840" cy="3184525"/>
          </a:xfrm>
          <a:prstGeom prst="rect">
            <a:avLst/>
          </a:prstGeom>
          <a:noFill/>
          <a:ln w="9525">
            <a:solidFill>
              <a:srgbClr val="00B050"/>
            </a:solidFill>
            <a:miter lim="800000"/>
          </a:ln>
          <a:effectLst/>
        </p:spPr>
        <p:txBody>
          <a:bodyPr vert="horz" wrap="square" lIns="68590" tIns="34295" rIns="68590" bIns="34295" numCol="1" anchor="ctr" anchorCtr="0" compatLnSpc="1">
            <a:spAutoFit/>
          </a:bodyPr>
          <a:lstStyle/>
          <a:p>
            <a:pPr lvl="0" fontAlgn="base">
              <a:lnSpc>
                <a:spcPct val="150000"/>
              </a:lnSpc>
              <a:spcBef>
                <a:spcPct val="0"/>
              </a:spcBef>
              <a:spcAft>
                <a:spcPct val="0"/>
              </a:spcAft>
              <a:tabLst>
                <a:tab pos="198120" algn="l"/>
              </a:tabLst>
            </a:pP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每天都会发生各种各样的事情，</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有条理</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的写出事情的经过、自己的感受、体会它们的教育意义是写作中必不可少的。这就需要我们把握好记叙文的六要素，即：</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时间</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地点</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人物</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、事件的</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起因</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经过</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和</a:t>
            </a:r>
            <a:r>
              <a:rPr kumimoji="0" lang="zh-CN" altLang="en-US" sz="27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结果</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。我们先来回顾本单元的课文。</a:t>
            </a:r>
            <a:endPar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9270" y="1972945"/>
            <a:ext cx="1649095" cy="730885"/>
          </a:xfrm>
          <a:prstGeom prst="rect">
            <a:avLst/>
          </a:prstGeom>
          <a:noFill/>
          <a:ln>
            <a:solidFill>
              <a:schemeClr val="accent1"/>
            </a:solidFill>
          </a:ln>
        </p:spPr>
        <p:txBody>
          <a:bodyPr wrap="square" rtlCol="0" anchor="t">
            <a:spAutoFit/>
          </a:bodyPr>
          <a:lstStyle/>
          <a:p>
            <a:pPr algn="just">
              <a:lnSpc>
                <a:spcPct val="130000"/>
              </a:lnSpc>
            </a:pPr>
            <a:r>
              <a:rPr lang="zh-CN" altLang="en-US" sz="3200" dirty="0" smtClean="0">
                <a:ln>
                  <a:solidFill>
                    <a:srgbClr val="FF5050"/>
                  </a:solidFill>
                </a:ln>
                <a:latin typeface="楷体" panose="02010609060101010101" pitchFamily="49" charset="-122"/>
                <a:ea typeface="楷体" panose="02010609060101010101" pitchFamily="49" charset="-122"/>
              </a:rPr>
              <a:t>《风筝</a:t>
            </a:r>
            <a:r>
              <a:rPr lang="zh-CN" altLang="en-US" sz="3200" dirty="0" smtClean="0">
                <a:ln>
                  <a:solidFill>
                    <a:srgbClr val="FF5050"/>
                  </a:solidFill>
                </a:ln>
                <a:latin typeface="楷体" panose="02010609060101010101" pitchFamily="49" charset="-122"/>
                <a:ea typeface="楷体" panose="02010609060101010101" pitchFamily="49" charset="-122"/>
                <a:sym typeface="+mn-ea"/>
              </a:rPr>
              <a:t>》</a:t>
            </a:r>
            <a:endParaRPr lang="zh-CN" altLang="en-US" sz="3200" dirty="0" smtClean="0">
              <a:ln>
                <a:solidFill>
                  <a:srgbClr val="FF5050"/>
                </a:solidFill>
              </a:ln>
              <a:latin typeface="楷体" panose="02010609060101010101" pitchFamily="49" charset="-122"/>
              <a:ea typeface="楷体" panose="02010609060101010101" pitchFamily="49" charset="-122"/>
              <a:sym typeface="+mn-ea"/>
            </a:endParaRPr>
          </a:p>
        </p:txBody>
      </p:sp>
      <p:sp>
        <p:nvSpPr>
          <p:cNvPr id="3" name="左大括号 2"/>
          <p:cNvSpPr/>
          <p:nvPr/>
        </p:nvSpPr>
        <p:spPr>
          <a:xfrm>
            <a:off x="2555240" y="615315"/>
            <a:ext cx="360045" cy="3793490"/>
          </a:xfrm>
          <a:prstGeom prst="leftBrace">
            <a:avLst>
              <a:gd name="adj1" fmla="val 8333"/>
              <a:gd name="adj2" fmla="val 479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3004820" y="4768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时间：童年时</a:t>
            </a:r>
            <a:endParaRPr lang="zh-CN" altLang="en-US" sz="2400" b="1" dirty="0" smtClean="0">
              <a:latin typeface="楷体" panose="02010609060101010101" pitchFamily="49" charset="-122"/>
              <a:ea typeface="楷体" panose="02010609060101010101" pitchFamily="49" charset="-122"/>
            </a:endParaRPr>
          </a:p>
        </p:txBody>
      </p:sp>
      <p:sp>
        <p:nvSpPr>
          <p:cNvPr id="5" name="文本框 4"/>
          <p:cNvSpPr txBox="1"/>
          <p:nvPr/>
        </p:nvSpPr>
        <p:spPr>
          <a:xfrm>
            <a:off x="3004820" y="119316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地点：故乡的田野里</a:t>
            </a:r>
            <a:endParaRPr lang="zh-CN" altLang="en-US" sz="2400" b="1" dirty="0" smtClean="0">
              <a:latin typeface="楷体" panose="02010609060101010101" pitchFamily="49" charset="-122"/>
              <a:ea typeface="楷体" panose="02010609060101010101" pitchFamily="49" charset="-122"/>
            </a:endParaRPr>
          </a:p>
        </p:txBody>
      </p:sp>
      <p:sp>
        <p:nvSpPr>
          <p:cNvPr id="6" name="文本框 5"/>
          <p:cNvSpPr txBox="1"/>
          <p:nvPr/>
        </p:nvSpPr>
        <p:spPr>
          <a:xfrm>
            <a:off x="3004820" y="1908810"/>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人物：几个小伙伴</a:t>
            </a:r>
            <a:endParaRPr lang="zh-CN" altLang="en-US" sz="2400" b="1" dirty="0" smtClean="0">
              <a:latin typeface="楷体" panose="02010609060101010101" pitchFamily="49" charset="-122"/>
              <a:ea typeface="楷体" panose="02010609060101010101" pitchFamily="49" charset="-122"/>
            </a:endParaRPr>
          </a:p>
        </p:txBody>
      </p:sp>
      <p:sp>
        <p:nvSpPr>
          <p:cNvPr id="7" name="文本框 6"/>
          <p:cNvSpPr txBox="1"/>
          <p:nvPr/>
        </p:nvSpPr>
        <p:spPr>
          <a:xfrm>
            <a:off x="3004820" y="2703830"/>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起因：爱风筝</a:t>
            </a:r>
            <a:endParaRPr lang="zh-CN" altLang="en-US" sz="2400" b="1" dirty="0" smtClean="0">
              <a:latin typeface="楷体" panose="02010609060101010101" pitchFamily="49" charset="-122"/>
              <a:ea typeface="楷体" panose="02010609060101010101" pitchFamily="49" charset="-122"/>
            </a:endParaRPr>
          </a:p>
        </p:txBody>
      </p:sp>
      <p:sp>
        <p:nvSpPr>
          <p:cNvPr id="8" name="文本框 7"/>
          <p:cNvSpPr txBox="1"/>
          <p:nvPr/>
        </p:nvSpPr>
        <p:spPr>
          <a:xfrm>
            <a:off x="3004820" y="34105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经过：做风筝、放风筝</a:t>
            </a:r>
            <a:endParaRPr lang="zh-CN" altLang="en-US" sz="2400" b="1" dirty="0" smtClean="0">
              <a:latin typeface="楷体" panose="02010609060101010101" pitchFamily="49" charset="-122"/>
              <a:ea typeface="楷体" panose="02010609060101010101" pitchFamily="49" charset="-122"/>
            </a:endParaRPr>
          </a:p>
        </p:txBody>
      </p:sp>
      <p:sp>
        <p:nvSpPr>
          <p:cNvPr id="9" name="文本框 8"/>
          <p:cNvSpPr txBox="1"/>
          <p:nvPr/>
        </p:nvSpPr>
        <p:spPr>
          <a:xfrm>
            <a:off x="3004820" y="41090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结果：找风筝</a:t>
            </a:r>
            <a:endParaRPr lang="zh-CN" altLang="en-US" sz="2400" b="1" dirty="0" smtClean="0">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1" cstate="print"/>
          <a:srcRect l="15222" r="16496"/>
          <a:stretch>
            <a:fillRect/>
          </a:stretch>
        </p:blipFill>
        <p:spPr>
          <a:xfrm>
            <a:off x="120650" y="2898775"/>
            <a:ext cx="2381250" cy="15100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9270" y="1972945"/>
            <a:ext cx="1649095" cy="730885"/>
          </a:xfrm>
          <a:prstGeom prst="rect">
            <a:avLst/>
          </a:prstGeom>
          <a:noFill/>
          <a:ln>
            <a:solidFill>
              <a:schemeClr val="accent1"/>
            </a:solidFill>
          </a:ln>
        </p:spPr>
        <p:txBody>
          <a:bodyPr wrap="square" rtlCol="0" anchor="t">
            <a:spAutoFit/>
          </a:bodyPr>
          <a:lstStyle/>
          <a:p>
            <a:pPr algn="just">
              <a:lnSpc>
                <a:spcPct val="130000"/>
              </a:lnSpc>
            </a:pPr>
            <a:r>
              <a:rPr lang="zh-CN" altLang="en-US" sz="3200" dirty="0" smtClean="0">
                <a:ln>
                  <a:solidFill>
                    <a:srgbClr val="FF5050"/>
                  </a:solidFill>
                </a:ln>
                <a:latin typeface="楷体" panose="02010609060101010101" pitchFamily="49" charset="-122"/>
                <a:ea typeface="楷体" panose="02010609060101010101" pitchFamily="49" charset="-122"/>
              </a:rPr>
              <a:t>《</a:t>
            </a:r>
            <a:r>
              <a:rPr lang="zh-CN" altLang="en-US" sz="3200" dirty="0" smtClean="0">
                <a:ln>
                  <a:solidFill>
                    <a:srgbClr val="FF5050"/>
                  </a:solidFill>
                </a:ln>
                <a:latin typeface="楷体" panose="02010609060101010101" pitchFamily="49" charset="-122"/>
                <a:ea typeface="楷体" panose="02010609060101010101" pitchFamily="49" charset="-122"/>
                <a:sym typeface="+mn-ea"/>
              </a:rPr>
              <a:t>麻雀》</a:t>
            </a:r>
            <a:endParaRPr lang="zh-CN" altLang="en-US" sz="3200" dirty="0" smtClean="0">
              <a:ln>
                <a:solidFill>
                  <a:srgbClr val="FF5050"/>
                </a:solidFill>
              </a:ln>
              <a:latin typeface="楷体" panose="02010609060101010101" pitchFamily="49" charset="-122"/>
              <a:ea typeface="楷体" panose="02010609060101010101" pitchFamily="49" charset="-122"/>
              <a:sym typeface="+mn-ea"/>
            </a:endParaRPr>
          </a:p>
        </p:txBody>
      </p:sp>
      <p:sp>
        <p:nvSpPr>
          <p:cNvPr id="3" name="左大括号 2"/>
          <p:cNvSpPr/>
          <p:nvPr/>
        </p:nvSpPr>
        <p:spPr>
          <a:xfrm>
            <a:off x="2555240" y="615315"/>
            <a:ext cx="360045" cy="3793490"/>
          </a:xfrm>
          <a:prstGeom prst="leftBrace">
            <a:avLst>
              <a:gd name="adj1" fmla="val 8333"/>
              <a:gd name="adj2" fmla="val 479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 name="文本框 3"/>
          <p:cNvSpPr txBox="1"/>
          <p:nvPr/>
        </p:nvSpPr>
        <p:spPr>
          <a:xfrm>
            <a:off x="3004820" y="4768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时间：我打猎回来时</a:t>
            </a:r>
            <a:endParaRPr lang="zh-CN" altLang="en-US" sz="2400" b="1" dirty="0" smtClean="0">
              <a:latin typeface="楷体" panose="02010609060101010101" pitchFamily="49" charset="-122"/>
              <a:ea typeface="楷体" panose="02010609060101010101" pitchFamily="49" charset="-122"/>
            </a:endParaRPr>
          </a:p>
        </p:txBody>
      </p:sp>
      <p:sp>
        <p:nvSpPr>
          <p:cNvPr id="5" name="文本框 4"/>
          <p:cNvSpPr txBox="1"/>
          <p:nvPr/>
        </p:nvSpPr>
        <p:spPr>
          <a:xfrm>
            <a:off x="3004820" y="119316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地点：林荫路上</a:t>
            </a:r>
            <a:endParaRPr lang="zh-CN" altLang="en-US" sz="2400" b="1" dirty="0" smtClean="0">
              <a:latin typeface="楷体" panose="02010609060101010101" pitchFamily="49" charset="-122"/>
              <a:ea typeface="楷体" panose="02010609060101010101" pitchFamily="49" charset="-122"/>
            </a:endParaRPr>
          </a:p>
        </p:txBody>
      </p:sp>
      <p:sp>
        <p:nvSpPr>
          <p:cNvPr id="6" name="文本框 5"/>
          <p:cNvSpPr txBox="1"/>
          <p:nvPr/>
        </p:nvSpPr>
        <p:spPr>
          <a:xfrm>
            <a:off x="3004820" y="1908810"/>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人物：老麻雀、小麻雀、猎狗</a:t>
            </a:r>
            <a:endParaRPr lang="zh-CN" altLang="en-US" sz="2400" b="1" dirty="0" smtClean="0">
              <a:latin typeface="楷体" panose="02010609060101010101" pitchFamily="49" charset="-122"/>
              <a:ea typeface="楷体" panose="02010609060101010101" pitchFamily="49" charset="-122"/>
            </a:endParaRPr>
          </a:p>
        </p:txBody>
      </p:sp>
      <p:sp>
        <p:nvSpPr>
          <p:cNvPr id="7" name="文本框 6"/>
          <p:cNvSpPr txBox="1"/>
          <p:nvPr/>
        </p:nvSpPr>
        <p:spPr>
          <a:xfrm>
            <a:off x="3004820" y="2703830"/>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起因：猎狗要吃小麻雀</a:t>
            </a:r>
            <a:endParaRPr lang="zh-CN" altLang="en-US" sz="2400" b="1" dirty="0" smtClean="0">
              <a:latin typeface="楷体" panose="02010609060101010101" pitchFamily="49" charset="-122"/>
              <a:ea typeface="楷体" panose="02010609060101010101" pitchFamily="49" charset="-122"/>
            </a:endParaRPr>
          </a:p>
        </p:txBody>
      </p:sp>
      <p:sp>
        <p:nvSpPr>
          <p:cNvPr id="8" name="文本框 7"/>
          <p:cNvSpPr txBox="1"/>
          <p:nvPr/>
        </p:nvSpPr>
        <p:spPr>
          <a:xfrm>
            <a:off x="3004820" y="34105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经过：老麻雀勇斗猎狗</a:t>
            </a:r>
            <a:endParaRPr lang="zh-CN" altLang="en-US" sz="2400" b="1" dirty="0" smtClean="0">
              <a:latin typeface="楷体" panose="02010609060101010101" pitchFamily="49" charset="-122"/>
              <a:ea typeface="楷体" panose="02010609060101010101" pitchFamily="49" charset="-122"/>
            </a:endParaRPr>
          </a:p>
        </p:txBody>
      </p:sp>
      <p:sp>
        <p:nvSpPr>
          <p:cNvPr id="9" name="文本框 8"/>
          <p:cNvSpPr txBox="1"/>
          <p:nvPr/>
        </p:nvSpPr>
        <p:spPr>
          <a:xfrm>
            <a:off x="3004820" y="4109085"/>
            <a:ext cx="4409440" cy="570865"/>
          </a:xfrm>
          <a:prstGeom prst="rect">
            <a:avLst/>
          </a:prstGeom>
          <a:noFill/>
          <a:ln>
            <a:solidFill>
              <a:srgbClr val="00B050"/>
            </a:solidFill>
          </a:ln>
        </p:spPr>
        <p:txBody>
          <a:bodyPr wrap="square" rtlCol="0" anchor="t">
            <a:spAutoFit/>
          </a:bodyPr>
          <a:lstStyle/>
          <a:p>
            <a:pPr algn="just">
              <a:lnSpc>
                <a:spcPct val="130000"/>
              </a:lnSpc>
            </a:pPr>
            <a:r>
              <a:rPr lang="zh-CN" altLang="en-US" sz="2400" b="1" dirty="0" smtClean="0">
                <a:latin typeface="楷体" panose="02010609060101010101" pitchFamily="49" charset="-122"/>
                <a:ea typeface="楷体" panose="02010609060101010101" pitchFamily="49" charset="-122"/>
              </a:rPr>
              <a:t>结果：老麻雀救了小麻雀</a:t>
            </a:r>
            <a:endParaRPr lang="zh-CN" altLang="en-US" sz="2400" b="1" dirty="0" smtClean="0">
              <a:latin typeface="楷体" panose="02010609060101010101" pitchFamily="49" charset="-122"/>
              <a:ea typeface="楷体" panose="02010609060101010101" pitchFamily="49" charset="-122"/>
            </a:endParaRPr>
          </a:p>
        </p:txBody>
      </p:sp>
      <p:pic>
        <p:nvPicPr>
          <p:cNvPr id="10" name="图片 9"/>
          <p:cNvPicPr>
            <a:picLocks noChangeAspect="1"/>
          </p:cNvPicPr>
          <p:nvPr/>
        </p:nvPicPr>
        <p:blipFill>
          <a:blip r:embed="rId1" cstate="print"/>
          <a:stretch>
            <a:fillRect/>
          </a:stretch>
        </p:blipFill>
        <p:spPr>
          <a:xfrm>
            <a:off x="401955" y="3018790"/>
            <a:ext cx="2012950" cy="13538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616585" y="1567815"/>
            <a:ext cx="7840345" cy="2007235"/>
          </a:xfrm>
          <a:prstGeom prst="rect">
            <a:avLst/>
          </a:prstGeom>
          <a:solidFill>
            <a:schemeClr val="accent1">
              <a:lumMod val="60000"/>
              <a:lumOff val="40000"/>
            </a:schemeClr>
          </a:solidFill>
          <a:ln w="9525">
            <a:no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这几个要素在文中都要有充分的体现，不论是写人的记叙文，还是记事的记叙文，都要注意利用好六个要素表达自己想要表达的思想</a:t>
            </a:r>
            <a:r>
              <a:rPr lang="zh-CN" altLang="en-US" sz="2800" dirty="0" smtClean="0">
                <a:ln>
                  <a:noFill/>
                </a:ln>
                <a:effectLst/>
                <a:latin typeface="黑体" panose="02010609060101010101" pitchFamily="49" charset="-122"/>
                <a:ea typeface="黑体" panose="02010609060101010101" pitchFamily="49" charset="-122"/>
                <a:cs typeface="宋体" panose="02010600030101010101" pitchFamily="2" charset="-122"/>
                <a:sym typeface="+mn-ea"/>
              </a:rPr>
              <a:t>情</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感。</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2" name="剪去单角的矩形 1"/>
          <p:cNvSpPr/>
          <p:nvPr/>
        </p:nvSpPr>
        <p:spPr>
          <a:xfrm>
            <a:off x="5000625" y="695960"/>
            <a:ext cx="75565" cy="75565"/>
          </a:xfrm>
          <a:prstGeom prst="snip1Rec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波形 2"/>
          <p:cNvSpPr/>
          <p:nvPr/>
        </p:nvSpPr>
        <p:spPr>
          <a:xfrm>
            <a:off x="1285240" y="771525"/>
            <a:ext cx="1217295" cy="538480"/>
          </a:xfrm>
          <a:prstGeom prst="wave">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3"/>
          <p:cNvSpPr/>
          <p:nvPr/>
        </p:nvSpPr>
        <p:spPr>
          <a:xfrm>
            <a:off x="1115695" y="699770"/>
            <a:ext cx="2016125" cy="575945"/>
          </a:xfrm>
          <a:prstGeom prst="flowChartInputOutpu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807137" y="456250"/>
            <a:ext cx="1820462" cy="553085"/>
          </a:xfrm>
          <a:prstGeom prst="rect">
            <a:avLst/>
          </a:prstGeom>
          <a:noFill/>
        </p:spPr>
        <p:txBody>
          <a:bodyPr wrap="square" rtlCol="0">
            <a:spAutoFit/>
          </a:bodyPr>
          <a:lstStyle/>
          <a:p>
            <a:r>
              <a:rPr lang="zh-CN" altLang="en-US" sz="3000" b="1" dirty="0" smtClean="0">
                <a:solidFill>
                  <a:srgbClr val="7030A0"/>
                </a:solidFill>
                <a:latin typeface="楷体" panose="02010609060101010101" pitchFamily="49" charset="-122"/>
                <a:ea typeface="楷体" panose="02010609060101010101" pitchFamily="49" charset="-122"/>
              </a:rPr>
              <a:t>笔下生花</a:t>
            </a:r>
            <a:endParaRPr lang="zh-CN" altLang="en-US" sz="3000" b="1" dirty="0">
              <a:solidFill>
                <a:srgbClr val="7030A0"/>
              </a:solidFill>
              <a:latin typeface="楷体" panose="02010609060101010101" pitchFamily="49" charset="-122"/>
              <a:ea typeface="楷体" panose="02010609060101010101" pitchFamily="49" charset="-122"/>
            </a:endParaRPr>
          </a:p>
        </p:txBody>
      </p:sp>
      <p:sp>
        <p:nvSpPr>
          <p:cNvPr id="3" name="KSO_Shape"/>
          <p:cNvSpPr/>
          <p:nvPr/>
        </p:nvSpPr>
        <p:spPr>
          <a:xfrm>
            <a:off x="446443" y="555132"/>
            <a:ext cx="344665" cy="336386"/>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accent1"/>
          </a:solidFill>
          <a:ln w="12700">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p:txBody>
      </p:sp>
      <p:sp>
        <p:nvSpPr>
          <p:cNvPr id="7" name="Rectangle 1"/>
          <p:cNvSpPr>
            <a:spLocks noChangeArrowheads="1"/>
          </p:cNvSpPr>
          <p:nvPr/>
        </p:nvSpPr>
        <p:spPr bwMode="auto">
          <a:xfrm>
            <a:off x="791845" y="1009650"/>
            <a:ext cx="7860030" cy="691515"/>
          </a:xfrm>
          <a:prstGeom prst="rect">
            <a:avLst/>
          </a:prstGeom>
          <a:noFill/>
          <a:ln w="9525">
            <a:solidFill>
              <a:srgbClr val="00B050"/>
            </a:solidFill>
            <a:miter lim="800000"/>
          </a:ln>
          <a:effectLst/>
        </p:spPr>
        <p:txBody>
          <a:bodyPr vert="horz" wrap="square" lIns="68590" tIns="34295" rIns="68590" bIns="34295" numCol="1" anchor="ctr" anchorCtr="0" compatLnSpc="1">
            <a:spAutoFit/>
          </a:bodyPr>
          <a:lstStyle/>
          <a:p>
            <a:pPr lvl="0" fontAlgn="base">
              <a:lnSpc>
                <a:spcPct val="150000"/>
              </a:lnSpc>
              <a:spcBef>
                <a:spcPct val="0"/>
              </a:spcBef>
              <a:spcAft>
                <a:spcPct val="0"/>
              </a:spcAft>
              <a:tabLst>
                <a:tab pos="198120" algn="l"/>
              </a:tabLst>
            </a:pPr>
            <a:r>
              <a:rPr kumimoji="0" lang="zh-CN" altLang="en-US" sz="24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根据你的经历，写一段记叙性的文字，明确文中的六要素。</a:t>
            </a:r>
            <a:r>
              <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endParaRPr kumimoji="0" lang="zh-CN" altLang="en-US" sz="27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4" name="文本框 3"/>
          <p:cNvSpPr txBox="1"/>
          <p:nvPr/>
        </p:nvSpPr>
        <p:spPr>
          <a:xfrm>
            <a:off x="700405" y="2010410"/>
            <a:ext cx="7855585" cy="1770380"/>
          </a:xfrm>
          <a:prstGeom prst="rect">
            <a:avLst/>
          </a:prstGeom>
          <a:solidFill>
            <a:schemeClr val="accent4">
              <a:lumMod val="20000"/>
              <a:lumOff val="80000"/>
            </a:schemeClr>
          </a:solidFill>
        </p:spPr>
        <p:txBody>
          <a:bodyPr wrap="square" rtlCol="0" anchor="t">
            <a:spAutoFit/>
          </a:bodyPr>
          <a:lstStyle/>
          <a:p>
            <a:pPr algn="just">
              <a:lnSpc>
                <a:spcPct val="130000"/>
              </a:lnSpc>
            </a:pPr>
            <a:r>
              <a:rPr lang="en-US" altLang="zh-CN" sz="2400" b="1" dirty="0" smtClean="0">
                <a:solidFill>
                  <a:schemeClr val="accent1"/>
                </a:solidFill>
                <a:latin typeface="楷体" panose="02010609060101010101" pitchFamily="49" charset="-122"/>
                <a:ea typeface="楷体" panose="02010609060101010101" pitchFamily="49" charset="-122"/>
              </a:rPr>
              <a:t>    </a:t>
            </a:r>
            <a:r>
              <a:rPr lang="zh-CN" altLang="en-US" sz="2800" b="1" dirty="0" smtClean="0">
                <a:solidFill>
                  <a:schemeClr val="tx1"/>
                </a:solidFill>
                <a:latin typeface="楷体" panose="02010609060101010101" pitchFamily="49" charset="-122"/>
                <a:ea typeface="楷体" panose="02010609060101010101" pitchFamily="49" charset="-122"/>
              </a:rPr>
              <a:t>今天早上,妈妈要我买菜。我便到便民市场去,市场上的菜很多很多,我挑了一个冬瓜,付了十块钱买下,然后高高兴兴地把瓜抱回家。</a:t>
            </a:r>
            <a:endParaRPr lang="zh-CN" altLang="en-US" sz="2800" b="1" dirty="0" smtClean="0">
              <a:solidFill>
                <a:schemeClr val="tx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68755" y="535305"/>
            <a:ext cx="6405245" cy="3929380"/>
          </a:xfrm>
          <a:prstGeom prst="rect">
            <a:avLst/>
          </a:prstGeom>
          <a:solidFill>
            <a:schemeClr val="accent2">
              <a:lumMod val="20000"/>
              <a:lumOff val="80000"/>
            </a:schemeClr>
          </a:solidFill>
        </p:spPr>
        <p:txBody>
          <a:bodyPr wrap="square" rtlCol="0" anchor="t">
            <a:spAutoFit/>
          </a:bodyPr>
          <a:lstStyle/>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时间</a:t>
            </a:r>
            <a:r>
              <a:rPr lang="zh-CN" altLang="en-US" sz="2400" b="1" dirty="0" smtClean="0">
                <a:latin typeface="楷体" panose="02010609060101010101" pitchFamily="49" charset="-122"/>
                <a:ea typeface="楷体" panose="02010609060101010101" pitchFamily="49" charset="-122"/>
                <a:sym typeface="+mn-ea"/>
              </a:rPr>
              <a:t>——今天早上</a:t>
            </a:r>
            <a:endParaRPr lang="zh-CN" altLang="en-US" sz="2400" b="1" dirty="0" smtClean="0">
              <a:latin typeface="楷体" panose="02010609060101010101" pitchFamily="49" charset="-122"/>
              <a:ea typeface="楷体" panose="02010609060101010101" pitchFamily="49" charset="-122"/>
            </a:endParaRPr>
          </a:p>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地点</a:t>
            </a:r>
            <a:r>
              <a:rPr lang="zh-CN" altLang="en-US" sz="2400" b="1" dirty="0" smtClean="0">
                <a:latin typeface="楷体" panose="02010609060101010101" pitchFamily="49" charset="-122"/>
                <a:ea typeface="楷体" panose="02010609060101010101" pitchFamily="49" charset="-122"/>
                <a:sym typeface="+mn-ea"/>
              </a:rPr>
              <a:t>——便民市场</a:t>
            </a:r>
            <a:endParaRPr lang="zh-CN" altLang="en-US" sz="2400" b="1" dirty="0" smtClean="0">
              <a:latin typeface="楷体" panose="02010609060101010101" pitchFamily="49" charset="-122"/>
              <a:ea typeface="楷体" panose="02010609060101010101" pitchFamily="49" charset="-122"/>
            </a:endParaRPr>
          </a:p>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人物</a:t>
            </a:r>
            <a:r>
              <a:rPr lang="zh-CN" altLang="en-US" sz="2400" b="1" dirty="0" smtClean="0">
                <a:latin typeface="楷体" panose="02010609060101010101" pitchFamily="49" charset="-122"/>
                <a:ea typeface="楷体" panose="02010609060101010101" pitchFamily="49" charset="-122"/>
                <a:sym typeface="+mn-ea"/>
              </a:rPr>
              <a:t>——我</a:t>
            </a:r>
            <a:endParaRPr lang="zh-CN" altLang="en-US" sz="2400" b="1" dirty="0" smtClean="0">
              <a:latin typeface="楷体" panose="02010609060101010101" pitchFamily="49" charset="-122"/>
              <a:ea typeface="楷体" panose="02010609060101010101" pitchFamily="49" charset="-122"/>
            </a:endParaRPr>
          </a:p>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起因</a:t>
            </a:r>
            <a:r>
              <a:rPr lang="zh-CN" altLang="en-US" sz="2400" b="1" dirty="0" smtClean="0">
                <a:latin typeface="楷体" panose="02010609060101010101" pitchFamily="49" charset="-122"/>
                <a:ea typeface="楷体" panose="02010609060101010101" pitchFamily="49" charset="-122"/>
                <a:sym typeface="+mn-ea"/>
              </a:rPr>
              <a:t>——妈妈要我买菜</a:t>
            </a:r>
            <a:endParaRPr lang="zh-CN" altLang="en-US" sz="2400" b="1" dirty="0" smtClean="0">
              <a:latin typeface="楷体" panose="02010609060101010101" pitchFamily="49" charset="-122"/>
              <a:ea typeface="楷体" panose="02010609060101010101" pitchFamily="49" charset="-122"/>
            </a:endParaRPr>
          </a:p>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经过</a:t>
            </a:r>
            <a:r>
              <a:rPr lang="zh-CN" altLang="en-US" sz="2400" b="1" dirty="0" smtClean="0">
                <a:latin typeface="楷体" panose="02010609060101010101" pitchFamily="49" charset="-122"/>
                <a:ea typeface="楷体" panose="02010609060101010101" pitchFamily="49" charset="-122"/>
                <a:sym typeface="+mn-ea"/>
              </a:rPr>
              <a:t>——市场上的菜很多,我挑了一个冬瓜,付了十块钱买下</a:t>
            </a:r>
            <a:endParaRPr lang="zh-CN" altLang="en-US" sz="2400" b="1" dirty="0" smtClean="0">
              <a:latin typeface="楷体" panose="02010609060101010101" pitchFamily="49" charset="-122"/>
              <a:ea typeface="楷体" panose="02010609060101010101" pitchFamily="49" charset="-122"/>
            </a:endParaRPr>
          </a:p>
          <a:p>
            <a:pPr algn="just">
              <a:lnSpc>
                <a:spcPct val="130000"/>
              </a:lnSpc>
            </a:pPr>
            <a:r>
              <a:rPr lang="zh-CN" altLang="en-US" sz="2800" b="1" dirty="0" smtClean="0">
                <a:latin typeface="黑体" panose="02010609060101010101" pitchFamily="49" charset="-122"/>
                <a:ea typeface="黑体" panose="02010609060101010101" pitchFamily="49" charset="-122"/>
                <a:sym typeface="+mn-ea"/>
              </a:rPr>
              <a:t>结果</a:t>
            </a:r>
            <a:r>
              <a:rPr lang="zh-CN" altLang="en-US" sz="2400" b="1" dirty="0" smtClean="0">
                <a:latin typeface="楷体" panose="02010609060101010101" pitchFamily="49" charset="-122"/>
                <a:ea typeface="楷体" panose="02010609060101010101" pitchFamily="49" charset="-122"/>
                <a:sym typeface="+mn-ea"/>
              </a:rPr>
              <a:t>——高高兴兴地抱瓜回家</a:t>
            </a:r>
            <a:endParaRPr lang="zh-CN" altLang="en-US" sz="2400" b="1" dirty="0" smtClean="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807085" y="456565"/>
            <a:ext cx="3917950" cy="553085"/>
          </a:xfrm>
          <a:prstGeom prst="rect">
            <a:avLst/>
          </a:prstGeom>
          <a:noFill/>
        </p:spPr>
        <p:txBody>
          <a:bodyPr wrap="square" rtlCol="0">
            <a:spAutoFit/>
          </a:bodyPr>
          <a:lstStyle/>
          <a:p>
            <a:r>
              <a:rPr lang="zh-CN" altLang="en-US" sz="3000" b="1" dirty="0">
                <a:solidFill>
                  <a:srgbClr val="7030A0"/>
                </a:solidFill>
                <a:latin typeface="楷体" panose="02010609060101010101" pitchFamily="49" charset="-122"/>
                <a:ea typeface="楷体" panose="02010609060101010101" pitchFamily="49" charset="-122"/>
              </a:rPr>
              <a:t>习作例文：爬天都峰</a:t>
            </a:r>
            <a:endParaRPr lang="zh-CN" altLang="en-US" sz="3000" b="1" dirty="0">
              <a:solidFill>
                <a:srgbClr val="7030A0"/>
              </a:solidFill>
              <a:latin typeface="楷体" panose="02010609060101010101" pitchFamily="49" charset="-122"/>
              <a:ea typeface="楷体" panose="02010609060101010101" pitchFamily="49" charset="-122"/>
            </a:endParaRPr>
          </a:p>
        </p:txBody>
      </p:sp>
      <p:sp>
        <p:nvSpPr>
          <p:cNvPr id="3" name="KSO_Shape"/>
          <p:cNvSpPr/>
          <p:nvPr/>
        </p:nvSpPr>
        <p:spPr>
          <a:xfrm>
            <a:off x="446443" y="555132"/>
            <a:ext cx="344665" cy="336386"/>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accent1"/>
          </a:solidFill>
          <a:ln w="12700">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p:txBody>
      </p:sp>
      <p:sp>
        <p:nvSpPr>
          <p:cNvPr id="5" name="文本框 4"/>
          <p:cNvSpPr txBox="1"/>
          <p:nvPr/>
        </p:nvSpPr>
        <p:spPr>
          <a:xfrm>
            <a:off x="791210" y="1009650"/>
            <a:ext cx="4920615" cy="3448685"/>
          </a:xfrm>
          <a:prstGeom prst="rect">
            <a:avLst/>
          </a:prstGeom>
          <a:noFill/>
          <a:ln>
            <a:solidFill>
              <a:schemeClr val="tx1"/>
            </a:solidFill>
          </a:ln>
        </p:spPr>
        <p:txBody>
          <a:bodyPr wrap="square" rtlCol="0" anchor="t">
            <a:spAutoFit/>
          </a:bodyPr>
          <a:lstStyle/>
          <a:p>
            <a:pPr algn="just">
              <a:lnSpc>
                <a:spcPct val="130000"/>
              </a:lnSpc>
            </a:pPr>
            <a:r>
              <a:rPr lang="zh-CN" altLang="en-US" sz="2400" b="1" dirty="0" smtClean="0">
                <a:solidFill>
                  <a:srgbClr val="FF0000"/>
                </a:solidFill>
                <a:latin typeface="楷体" panose="02010609060101010101" pitchFamily="49" charset="-122"/>
                <a:ea typeface="楷体" panose="02010609060101010101" pitchFamily="49" charset="-122"/>
                <a:sym typeface="+mn-ea"/>
              </a:rPr>
              <a:t>阅读指导</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en-US" altLang="zh-CN" sz="2400" b="1" dirty="0" smtClean="0">
                <a:solidFill>
                  <a:schemeClr val="tx1"/>
                </a:solidFill>
                <a:latin typeface="楷体" panose="02010609060101010101" pitchFamily="49" charset="-122"/>
                <a:ea typeface="楷体" panose="02010609060101010101" pitchFamily="49" charset="-122"/>
                <a:sym typeface="+mn-ea"/>
              </a:rPr>
              <a:t>1.</a:t>
            </a:r>
            <a:r>
              <a:rPr lang="zh-CN" altLang="en-US" sz="2400" b="1" dirty="0" smtClean="0">
                <a:solidFill>
                  <a:schemeClr val="tx1"/>
                </a:solidFill>
                <a:latin typeface="楷体" panose="02010609060101010101" pitchFamily="49" charset="-122"/>
                <a:ea typeface="楷体" panose="02010609060101010101" pitchFamily="49" charset="-122"/>
                <a:sym typeface="+mn-ea"/>
              </a:rPr>
              <a:t>初读例文</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思考：文章主要写了一件什么事？</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en-US" altLang="zh-CN" sz="2400" b="1" dirty="0" smtClean="0">
                <a:solidFill>
                  <a:schemeClr val="tx1"/>
                </a:solidFill>
                <a:latin typeface="楷体" panose="02010609060101010101" pitchFamily="49" charset="-122"/>
                <a:ea typeface="楷体" panose="02010609060101010101" pitchFamily="49" charset="-122"/>
                <a:sym typeface="+mn-ea"/>
              </a:rPr>
              <a:t>2.</a:t>
            </a:r>
            <a:r>
              <a:rPr lang="zh-CN" altLang="en-US" sz="2400" b="1" dirty="0" smtClean="0">
                <a:solidFill>
                  <a:schemeClr val="tx1"/>
                </a:solidFill>
                <a:latin typeface="楷体" panose="02010609060101010101" pitchFamily="49" charset="-122"/>
                <a:ea typeface="楷体" panose="02010609060101010101" pitchFamily="49" charset="-122"/>
                <a:sym typeface="+mn-ea"/>
              </a:rPr>
              <a:t>细读例文</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作者是怎样刻画人物的</a:t>
            </a:r>
            <a:r>
              <a:rPr lang="en-US" altLang="zh-CN" sz="2400" b="1" dirty="0" smtClean="0">
                <a:solidFill>
                  <a:schemeClr val="tx1"/>
                </a:solidFill>
                <a:latin typeface="楷体" panose="02010609060101010101" pitchFamily="49" charset="-122"/>
                <a:ea typeface="楷体" panose="02010609060101010101" pitchFamily="49" charset="-122"/>
                <a:sym typeface="+mn-ea"/>
              </a:rPr>
              <a:t>?</a:t>
            </a:r>
            <a:endParaRPr lang="en-US" altLang="zh-CN"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用了什么写作方法？</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表现了人物的什么性格特点</a:t>
            </a:r>
            <a:r>
              <a:rPr lang="en-US" altLang="zh-CN" sz="2400" b="1" dirty="0" smtClean="0">
                <a:solidFill>
                  <a:schemeClr val="tx1"/>
                </a:solidFill>
                <a:latin typeface="楷体" panose="02010609060101010101" pitchFamily="49" charset="-122"/>
                <a:ea typeface="楷体" panose="02010609060101010101" pitchFamily="49" charset="-122"/>
                <a:sym typeface="+mn-ea"/>
              </a:rPr>
              <a:t>?</a:t>
            </a:r>
            <a:endParaRPr lang="en-US" altLang="zh-CN" sz="2400" b="1" dirty="0" smtClean="0">
              <a:solidFill>
                <a:schemeClr val="tx1"/>
              </a:solidFill>
              <a:latin typeface="楷体" panose="02010609060101010101" pitchFamily="49" charset="-122"/>
              <a:ea typeface="楷体" panose="02010609060101010101" pitchFamily="49" charset="-122"/>
              <a:sym typeface="+mn-ea"/>
            </a:endParaRPr>
          </a:p>
        </p:txBody>
      </p:sp>
      <p:pic>
        <p:nvPicPr>
          <p:cNvPr id="8" name="图片 7"/>
          <p:cNvPicPr>
            <a:picLocks noChangeAspect="1"/>
          </p:cNvPicPr>
          <p:nvPr/>
        </p:nvPicPr>
        <p:blipFill>
          <a:blip r:embed="rId1" cstate="print"/>
          <a:srcRect b="3610"/>
          <a:stretch>
            <a:fillRect/>
          </a:stretch>
        </p:blipFill>
        <p:spPr>
          <a:xfrm>
            <a:off x="6002020" y="1674495"/>
            <a:ext cx="2691765" cy="2118360"/>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32765" y="639445"/>
            <a:ext cx="4876800" cy="1770380"/>
          </a:xfrm>
          <a:prstGeom prst="rect">
            <a:avLst/>
          </a:prstGeom>
          <a:noFill/>
          <a:ln>
            <a:solidFill>
              <a:schemeClr val="tx1"/>
            </a:solidFill>
          </a:ln>
        </p:spPr>
        <p:txBody>
          <a:bodyPr wrap="square" rtlCol="0" anchor="t">
            <a:spAutoFit/>
          </a:bodyPr>
          <a:lstStyle/>
          <a:p>
            <a:pPr algn="just">
              <a:lnSpc>
                <a:spcPct val="130000"/>
              </a:lnSpc>
            </a:pPr>
            <a:r>
              <a:rPr lang="en-US" altLang="zh-CN" sz="2800" b="1" dirty="0" smtClean="0">
                <a:solidFill>
                  <a:schemeClr val="tx1"/>
                </a:solidFill>
                <a:latin typeface="楷体" panose="02010609060101010101" pitchFamily="49" charset="-122"/>
                <a:ea typeface="楷体" panose="02010609060101010101" pitchFamily="49" charset="-122"/>
              </a:rPr>
              <a:t>3.</a:t>
            </a:r>
            <a:r>
              <a:rPr lang="zh-CN" altLang="en-US" sz="2800" b="1" dirty="0" smtClean="0">
                <a:solidFill>
                  <a:schemeClr val="tx1"/>
                </a:solidFill>
                <a:latin typeface="楷体" panose="02010609060101010101" pitchFamily="49" charset="-122"/>
                <a:ea typeface="楷体" panose="02010609060101010101" pitchFamily="49" charset="-122"/>
              </a:rPr>
              <a:t>总结写法</a:t>
            </a:r>
            <a:endParaRPr lang="zh-CN" altLang="en-US" sz="28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800" b="1" dirty="0" smtClean="0">
                <a:solidFill>
                  <a:schemeClr val="tx1"/>
                </a:solidFill>
                <a:latin typeface="楷体" panose="02010609060101010101" pitchFamily="49" charset="-122"/>
                <a:ea typeface="楷体" panose="02010609060101010101" pitchFamily="49" charset="-122"/>
              </a:rPr>
              <a:t>思考：</a:t>
            </a:r>
            <a:r>
              <a:rPr lang="zh-CN" altLang="en-US" sz="2800" b="1" dirty="0" smtClean="0">
                <a:solidFill>
                  <a:schemeClr val="tx1"/>
                </a:solidFill>
                <a:latin typeface="楷体" panose="02010609060101010101" pitchFamily="49" charset="-122"/>
                <a:ea typeface="楷体" panose="02010609060101010101" pitchFamily="49" charset="-122"/>
                <a:sym typeface="+mn-ea"/>
              </a:rPr>
              <a:t>作者为什么能把爬天都峰的过程有条理地叙述出来</a:t>
            </a:r>
            <a:r>
              <a:rPr lang="en-US" altLang="zh-CN" sz="2800" b="1" dirty="0" smtClean="0">
                <a:solidFill>
                  <a:schemeClr val="tx1"/>
                </a:solidFill>
                <a:latin typeface="楷体" panose="02010609060101010101" pitchFamily="49" charset="-122"/>
                <a:ea typeface="楷体" panose="02010609060101010101" pitchFamily="49" charset="-122"/>
                <a:sym typeface="+mn-ea"/>
              </a:rPr>
              <a:t>?</a:t>
            </a:r>
            <a:endParaRPr lang="en-US" altLang="zh-CN" sz="2800" b="1" dirty="0" smtClean="0">
              <a:solidFill>
                <a:schemeClr val="tx1"/>
              </a:solidFill>
              <a:latin typeface="楷体" panose="02010609060101010101" pitchFamily="49" charset="-122"/>
              <a:ea typeface="楷体" panose="02010609060101010101" pitchFamily="49" charset="-122"/>
              <a:sym typeface="+mn-ea"/>
            </a:endParaRPr>
          </a:p>
        </p:txBody>
      </p:sp>
      <p:sp>
        <p:nvSpPr>
          <p:cNvPr id="3" name="云形标注 2"/>
          <p:cNvSpPr/>
          <p:nvPr/>
        </p:nvSpPr>
        <p:spPr>
          <a:xfrm>
            <a:off x="5507990" y="2211705"/>
            <a:ext cx="2664460" cy="1008380"/>
          </a:xfrm>
          <a:prstGeom prst="cloudCallou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云形标注 3"/>
          <p:cNvSpPr/>
          <p:nvPr/>
        </p:nvSpPr>
        <p:spPr>
          <a:xfrm>
            <a:off x="6057265" y="1466215"/>
            <a:ext cx="2211705" cy="1945005"/>
          </a:xfrm>
          <a:prstGeom prst="cloudCallout">
            <a:avLst>
              <a:gd name="adj1" fmla="val -86778"/>
              <a:gd name="adj2" fmla="val -15556"/>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247765" y="1777365"/>
            <a:ext cx="1949450" cy="1322070"/>
          </a:xfrm>
          <a:prstGeom prst="rect">
            <a:avLst/>
          </a:prstGeom>
          <a:noFill/>
        </p:spPr>
        <p:txBody>
          <a:bodyPr wrap="square" rtlCol="0" anchor="t">
            <a:spAutoFit/>
          </a:bodyPr>
          <a:lstStyle/>
          <a:p>
            <a:pPr algn="just">
              <a:lnSpc>
                <a:spcPct val="100000"/>
              </a:lnSpc>
            </a:pPr>
            <a:r>
              <a:rPr lang="zh-CN" altLang="en-US" sz="2000" b="1" dirty="0" smtClean="0">
                <a:latin typeface="楷体" panose="02010609060101010101" pitchFamily="49" charset="-122"/>
                <a:ea typeface="楷体" panose="02010609060101010101" pitchFamily="49" charset="-122"/>
              </a:rPr>
              <a:t>作者按照时间发展的顺序，抓住了记叙文的六要素。</a:t>
            </a:r>
            <a:endParaRPr lang="zh-CN" altLang="en-US" sz="2000" b="1" dirty="0" smtClean="0">
              <a:latin typeface="楷体" panose="02010609060101010101" pitchFamily="49" charset="-122"/>
              <a:ea typeface="楷体" panose="02010609060101010101" pitchFamily="49" charset="-122"/>
            </a:endParaRPr>
          </a:p>
        </p:txBody>
      </p:sp>
      <p:pic>
        <p:nvPicPr>
          <p:cNvPr id="6" name="图片 5"/>
          <p:cNvPicPr>
            <a:picLocks noChangeAspect="1"/>
          </p:cNvPicPr>
          <p:nvPr/>
        </p:nvPicPr>
        <p:blipFill>
          <a:blip r:embed="rId1" cstate="print">
            <a:lum bright="24000" contrast="6000"/>
          </a:blip>
          <a:stretch>
            <a:fillRect/>
          </a:stretch>
        </p:blipFill>
        <p:spPr>
          <a:xfrm>
            <a:off x="1953895" y="2769870"/>
            <a:ext cx="2035175" cy="18853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bldLvl="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3738880" y="848360"/>
            <a:ext cx="4516755" cy="3300095"/>
          </a:xfrm>
          <a:prstGeom prst="rect">
            <a:avLst/>
          </a:prstGeom>
          <a:noFill/>
          <a:ln w="9525">
            <a:solidFill>
              <a:srgbClr val="FF5050"/>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《爬天都峰》写了</a:t>
            </a:r>
            <a:r>
              <a:rPr kumimoji="0" lang="zh-CN" altLang="en-US" sz="2800" b="0" i="0" u="none" strike="noStrike" cap="none" normalizeH="0" baseline="0" dirty="0" smtClean="0">
                <a:ln>
                  <a:noFill/>
                </a:ln>
                <a:effectLst/>
                <a:latin typeface="黑体" panose="02010609060101010101" pitchFamily="49" charset="-122"/>
                <a:ea typeface="黑体" panose="02010609060101010101" pitchFamily="49" charset="-122"/>
                <a:cs typeface="宋体" panose="02010600030101010101" pitchFamily="2" charset="-122"/>
              </a:rPr>
              <a:t>暑假里，爸爸带“我”去爬天都峰，“我”和一位不相识的老爷爷互相鼓励，一起爬上了天都峰的故事</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pic>
        <p:nvPicPr>
          <p:cNvPr id="7" name="图片 6"/>
          <p:cNvPicPr>
            <a:picLocks noChangeAspect="1"/>
          </p:cNvPicPr>
          <p:nvPr/>
        </p:nvPicPr>
        <p:blipFill>
          <a:blip r:embed="rId1" cstate="print"/>
          <a:stretch>
            <a:fillRect/>
          </a:stretch>
        </p:blipFill>
        <p:spPr>
          <a:xfrm>
            <a:off x="370840" y="455295"/>
            <a:ext cx="542925" cy="446405"/>
          </a:xfrm>
          <a:prstGeom prst="rect">
            <a:avLst/>
          </a:prstGeom>
        </p:spPr>
      </p:pic>
      <p:sp>
        <p:nvSpPr>
          <p:cNvPr id="2" name="文本框 1"/>
          <p:cNvSpPr txBox="1"/>
          <p:nvPr/>
        </p:nvSpPr>
        <p:spPr>
          <a:xfrm>
            <a:off x="977265" y="281305"/>
            <a:ext cx="2101850" cy="730885"/>
          </a:xfrm>
          <a:prstGeom prst="rect">
            <a:avLst/>
          </a:prstGeom>
          <a:noFill/>
        </p:spPr>
        <p:txBody>
          <a:bodyPr wrap="square" rtlCol="0" anchor="t">
            <a:spAutoFit/>
          </a:bodyPr>
          <a:lstStyle/>
          <a:p>
            <a:pPr algn="just">
              <a:lnSpc>
                <a:spcPct val="130000"/>
              </a:lnSpc>
            </a:pPr>
            <a:r>
              <a:rPr lang="zh-CN" altLang="en-US" sz="3200" b="1" dirty="0" smtClean="0">
                <a:solidFill>
                  <a:srgbClr val="FF0000"/>
                </a:solidFill>
                <a:latin typeface="楷体" panose="02010609060101010101" pitchFamily="49" charset="-122"/>
                <a:ea typeface="楷体" panose="02010609060101010101" pitchFamily="49" charset="-122"/>
              </a:rPr>
              <a:t>例文分析</a:t>
            </a:r>
            <a:endParaRPr lang="zh-CN" altLang="en-US" sz="3200" b="1" dirty="0" smtClean="0">
              <a:solidFill>
                <a:srgbClr val="FF0000"/>
              </a:solidFill>
              <a:latin typeface="楷体" panose="02010609060101010101" pitchFamily="49" charset="-122"/>
              <a:ea typeface="楷体" panose="02010609060101010101" pitchFamily="49" charset="-122"/>
            </a:endParaRPr>
          </a:p>
        </p:txBody>
      </p:sp>
      <p:pic>
        <p:nvPicPr>
          <p:cNvPr id="3" name="图片 2" descr="43d3820f6edb6f1aff001ffb"/>
          <p:cNvPicPr>
            <a:picLocks noChangeAspect="1"/>
          </p:cNvPicPr>
          <p:nvPr/>
        </p:nvPicPr>
        <p:blipFill>
          <a:blip r:embed="rId2" cstate="print"/>
          <a:srcRect l="9735" t="28409" r="59628" b="13847"/>
          <a:stretch>
            <a:fillRect/>
          </a:stretch>
        </p:blipFill>
        <p:spPr>
          <a:xfrm>
            <a:off x="774700" y="1067435"/>
            <a:ext cx="2188845" cy="30092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499279" y="968042"/>
            <a:ext cx="8145205" cy="2930525"/>
          </a:xfrm>
          <a:prstGeom prst="rect">
            <a:avLst/>
          </a:prstGeom>
          <a:noFill/>
          <a:ln w="9525">
            <a:solidFill>
              <a:srgbClr val="00B050"/>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4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这篇文章在刻画人物时主要采用了</a:t>
            </a:r>
            <a:r>
              <a:rPr kumimoji="0" lang="zh-CN" altLang="en-US" sz="24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语言描写</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和</a:t>
            </a:r>
            <a:r>
              <a:rPr kumimoji="0" lang="zh-CN" altLang="en-US" sz="24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动作描写</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，生动形象的叙述了</a:t>
            </a:r>
            <a:r>
              <a:rPr kumimoji="0" lang="en-US" altLang="zh-CN"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我</a:t>
            </a:r>
            <a:r>
              <a:rPr kumimoji="0" lang="en-US" altLang="zh-CN"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和老爷爷互相鼓励爬天都峰的过程。写天都峰的高和陡是为下文描写爬山的艰难和体现人物的品质做好了铺垫，在写法上这叫</a:t>
            </a:r>
            <a:r>
              <a:rPr kumimoji="0" lang="zh-CN" altLang="en-US" sz="24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衬托</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。表现了</a:t>
            </a:r>
            <a:r>
              <a:rPr kumimoji="0" lang="en-US" altLang="zh-CN"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我</a:t>
            </a:r>
            <a:r>
              <a:rPr kumimoji="0" lang="en-US" altLang="zh-CN"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和老爷爷</a:t>
            </a:r>
            <a:r>
              <a:rPr kumimoji="0" lang="zh-CN" altLang="en-US" sz="24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不怕困难</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4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勇于攀登</a:t>
            </a:r>
            <a:r>
              <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的性格特点。</a:t>
            </a:r>
            <a:endParaRPr kumimoji="0" lang="zh-CN" altLang="en-US" sz="24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591820" y="1208405"/>
            <a:ext cx="8272145" cy="1360805"/>
          </a:xfrm>
          <a:prstGeom prst="rect">
            <a:avLst/>
          </a:prstGeom>
          <a:noFill/>
          <a:ln w="9525">
            <a:solidFill>
              <a:srgbClr val="D60093"/>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楷体" panose="02010609060101010101" pitchFamily="49" charset="-122"/>
              </a:rPr>
              <a:t>你有爬山的经历吗？你在爬山的时候有没有巧遇？说一说，写一写。</a:t>
            </a:r>
            <a:r>
              <a:rPr kumimoji="0" lang="en-US" altLang="zh-CN" sz="28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楷体" panose="02010609060101010101" pitchFamily="49" charset="-122"/>
              </a:rPr>
              <a:t> </a:t>
            </a: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8" name="矩形 7"/>
          <p:cNvSpPr/>
          <p:nvPr/>
        </p:nvSpPr>
        <p:spPr>
          <a:xfrm>
            <a:off x="977931" y="603614"/>
            <a:ext cx="1816100" cy="583565"/>
          </a:xfrm>
          <a:prstGeom prst="rect">
            <a:avLst/>
          </a:prstGeom>
          <a:noFill/>
          <a:ln>
            <a:noFill/>
          </a:ln>
        </p:spPr>
        <p:txBody>
          <a:bodyPr wrap="none" rtlCol="0" anchor="t">
            <a:spAutoFit/>
          </a:bodyPr>
          <a:lstStyle/>
          <a:p>
            <a:pPr algn="ctr"/>
            <a:r>
              <a:rPr lang="zh-CN" altLang="en-US" sz="3200" b="1" dirty="0" smtClean="0">
                <a:solidFill>
                  <a:srgbClr val="FF0000"/>
                </a:solidFill>
                <a:latin typeface="楷体" panose="02010609060101010101" pitchFamily="49" charset="-122"/>
                <a:ea typeface="楷体" panose="02010609060101010101" pitchFamily="49" charset="-122"/>
              </a:rPr>
              <a:t>课堂练笔</a:t>
            </a:r>
            <a:endParaRPr lang="zh-CN" altLang="en-US" sz="3200" b="1" dirty="0" smtClean="0">
              <a:solidFill>
                <a:srgbClr val="FF0000"/>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7" name="图片 6"/>
          <p:cNvPicPr>
            <a:picLocks noChangeAspect="1"/>
          </p:cNvPicPr>
          <p:nvPr/>
        </p:nvPicPr>
        <p:blipFill>
          <a:blip r:embed="rId1" cstate="print"/>
          <a:stretch>
            <a:fillRect/>
          </a:stretch>
        </p:blipFill>
        <p:spPr>
          <a:xfrm>
            <a:off x="407035" y="641350"/>
            <a:ext cx="542925" cy="446405"/>
          </a:xfrm>
          <a:prstGeom prst="rect">
            <a:avLst/>
          </a:prstGeom>
        </p:spPr>
      </p:pic>
      <p:sp>
        <p:nvSpPr>
          <p:cNvPr id="2" name="文本框 1"/>
          <p:cNvSpPr txBox="1"/>
          <p:nvPr/>
        </p:nvSpPr>
        <p:spPr>
          <a:xfrm>
            <a:off x="2879090" y="2799080"/>
            <a:ext cx="5341620" cy="1529715"/>
          </a:xfrm>
          <a:prstGeom prst="rect">
            <a:avLst/>
          </a:prstGeom>
          <a:noFill/>
        </p:spPr>
        <p:txBody>
          <a:bodyPr wrap="square" rtlCol="0" anchor="t">
            <a:spAutoFit/>
          </a:bodyPr>
          <a:lstStyle/>
          <a:p>
            <a:pPr algn="just">
              <a:lnSpc>
                <a:spcPct val="130000"/>
              </a:lnSpc>
            </a:pPr>
            <a:r>
              <a:rPr lang="zh-CN" altLang="en-US" sz="2400" b="1" dirty="0" smtClean="0">
                <a:solidFill>
                  <a:srgbClr val="FF0000"/>
                </a:solidFill>
                <a:latin typeface="楷体" panose="02010609060101010101" pitchFamily="49" charset="-122"/>
                <a:ea typeface="楷体" panose="02010609060101010101" pitchFamily="49" charset="-122"/>
              </a:rPr>
              <a:t>提示</a:t>
            </a:r>
            <a:r>
              <a:rPr lang="en-US" altLang="zh-CN" sz="2400" b="1" dirty="0" smtClean="0">
                <a:latin typeface="楷体" panose="02010609060101010101" pitchFamily="49" charset="-122"/>
                <a:ea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rPr>
              <a:t>按照一定的记叙顺序，把握记叙的六要素有条理的叙述事件过程。有详有略，刻画人物要生动形象。</a:t>
            </a:r>
            <a:endParaRPr lang="zh-CN" altLang="en-US" sz="2400" b="1" dirty="0" smtClean="0">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cstate="print"/>
          <a:srcRect t="60100" r="73875"/>
          <a:stretch>
            <a:fillRect/>
          </a:stretch>
        </p:blipFill>
        <p:spPr>
          <a:xfrm>
            <a:off x="1002665" y="2799080"/>
            <a:ext cx="1142365" cy="1710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4"/>
          <p:cNvSpPr txBox="1"/>
          <p:nvPr/>
        </p:nvSpPr>
        <p:spPr>
          <a:xfrm>
            <a:off x="807085" y="456565"/>
            <a:ext cx="3336925" cy="553085"/>
          </a:xfrm>
          <a:prstGeom prst="rect">
            <a:avLst/>
          </a:prstGeom>
          <a:noFill/>
        </p:spPr>
        <p:txBody>
          <a:bodyPr wrap="square" rtlCol="0">
            <a:spAutoFit/>
          </a:bodyPr>
          <a:lstStyle/>
          <a:p>
            <a:r>
              <a:rPr lang="zh-CN" altLang="en-US" sz="3000" b="1" dirty="0">
                <a:solidFill>
                  <a:srgbClr val="7030A0"/>
                </a:solidFill>
                <a:latin typeface="楷体" panose="02010609060101010101" pitchFamily="49" charset="-122"/>
                <a:ea typeface="楷体" panose="02010609060101010101" pitchFamily="49" charset="-122"/>
              </a:rPr>
              <a:t>习作例文：小木船</a:t>
            </a:r>
            <a:endParaRPr lang="zh-CN" altLang="en-US" sz="3000" b="1" dirty="0">
              <a:solidFill>
                <a:srgbClr val="7030A0"/>
              </a:solidFill>
              <a:latin typeface="楷体" panose="02010609060101010101" pitchFamily="49" charset="-122"/>
              <a:ea typeface="楷体" panose="02010609060101010101" pitchFamily="49" charset="-122"/>
            </a:endParaRPr>
          </a:p>
        </p:txBody>
      </p:sp>
      <p:sp>
        <p:nvSpPr>
          <p:cNvPr id="3" name="KSO_Shape"/>
          <p:cNvSpPr/>
          <p:nvPr/>
        </p:nvSpPr>
        <p:spPr>
          <a:xfrm>
            <a:off x="446443" y="555132"/>
            <a:ext cx="344665" cy="336386"/>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accent1"/>
          </a:solidFill>
          <a:ln w="12700">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rgbClr val="FFFFFF"/>
              </a:solidFill>
            </a:endParaRPr>
          </a:p>
        </p:txBody>
      </p:sp>
      <p:sp>
        <p:nvSpPr>
          <p:cNvPr id="5" name="文本框 4"/>
          <p:cNvSpPr txBox="1"/>
          <p:nvPr/>
        </p:nvSpPr>
        <p:spPr>
          <a:xfrm>
            <a:off x="791210" y="1009650"/>
            <a:ext cx="4920615" cy="3448685"/>
          </a:xfrm>
          <a:prstGeom prst="rect">
            <a:avLst/>
          </a:prstGeom>
          <a:noFill/>
          <a:ln>
            <a:solidFill>
              <a:schemeClr val="tx1"/>
            </a:solidFill>
          </a:ln>
        </p:spPr>
        <p:txBody>
          <a:bodyPr wrap="square" rtlCol="0" anchor="t">
            <a:spAutoFit/>
          </a:bodyPr>
          <a:lstStyle/>
          <a:p>
            <a:pPr algn="just">
              <a:lnSpc>
                <a:spcPct val="130000"/>
              </a:lnSpc>
            </a:pPr>
            <a:r>
              <a:rPr lang="zh-CN" altLang="en-US" sz="2400" b="1" dirty="0" smtClean="0">
                <a:solidFill>
                  <a:srgbClr val="FF0000"/>
                </a:solidFill>
                <a:latin typeface="楷体" panose="02010609060101010101" pitchFamily="49" charset="-122"/>
                <a:ea typeface="楷体" panose="02010609060101010101" pitchFamily="49" charset="-122"/>
                <a:sym typeface="+mn-ea"/>
              </a:rPr>
              <a:t>阅读指导</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en-US" altLang="zh-CN" sz="2400" b="1" dirty="0" smtClean="0">
                <a:solidFill>
                  <a:schemeClr val="tx1"/>
                </a:solidFill>
                <a:latin typeface="楷体" panose="02010609060101010101" pitchFamily="49" charset="-122"/>
                <a:ea typeface="楷体" panose="02010609060101010101" pitchFamily="49" charset="-122"/>
                <a:sym typeface="+mn-ea"/>
              </a:rPr>
              <a:t>1.</a:t>
            </a:r>
            <a:r>
              <a:rPr lang="zh-CN" altLang="en-US" sz="2400" b="1" dirty="0" smtClean="0">
                <a:solidFill>
                  <a:schemeClr val="tx1"/>
                </a:solidFill>
                <a:latin typeface="楷体" panose="02010609060101010101" pitchFamily="49" charset="-122"/>
                <a:ea typeface="楷体" panose="02010609060101010101" pitchFamily="49" charset="-122"/>
                <a:sym typeface="+mn-ea"/>
              </a:rPr>
              <a:t>初读例文</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思考：作者围绕小木船写了什么事？</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en-US" altLang="zh-CN" sz="2400" b="1" dirty="0" smtClean="0">
                <a:solidFill>
                  <a:schemeClr val="tx1"/>
                </a:solidFill>
                <a:latin typeface="楷体" panose="02010609060101010101" pitchFamily="49" charset="-122"/>
                <a:ea typeface="楷体" panose="02010609060101010101" pitchFamily="49" charset="-122"/>
                <a:sym typeface="+mn-ea"/>
              </a:rPr>
              <a:t>2.</a:t>
            </a:r>
            <a:r>
              <a:rPr lang="zh-CN" altLang="en-US" sz="2400" b="1" dirty="0" smtClean="0">
                <a:solidFill>
                  <a:schemeClr val="tx1"/>
                </a:solidFill>
                <a:latin typeface="楷体" panose="02010609060101010101" pitchFamily="49" charset="-122"/>
                <a:ea typeface="楷体" panose="02010609060101010101" pitchFamily="49" charset="-122"/>
                <a:sym typeface="+mn-ea"/>
              </a:rPr>
              <a:t>细读例文</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作者是怎样刻画人物的</a:t>
            </a:r>
            <a:r>
              <a:rPr lang="en-US" altLang="zh-CN" sz="2400" b="1" dirty="0" smtClean="0">
                <a:solidFill>
                  <a:schemeClr val="tx1"/>
                </a:solidFill>
                <a:latin typeface="楷体" panose="02010609060101010101" pitchFamily="49" charset="-122"/>
                <a:ea typeface="楷体" panose="02010609060101010101" pitchFamily="49" charset="-122"/>
                <a:sym typeface="+mn-ea"/>
              </a:rPr>
              <a:t>?</a:t>
            </a:r>
            <a:endParaRPr lang="en-US" altLang="zh-CN"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用了什么写作方法？</a:t>
            </a:r>
            <a:endParaRPr lang="zh-CN" altLang="en-US" sz="24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400" b="1" dirty="0" smtClean="0">
                <a:solidFill>
                  <a:schemeClr val="tx1"/>
                </a:solidFill>
                <a:latin typeface="楷体" panose="02010609060101010101" pitchFamily="49" charset="-122"/>
                <a:ea typeface="楷体" panose="02010609060101010101" pitchFamily="49" charset="-122"/>
                <a:sym typeface="+mn-ea"/>
              </a:rPr>
              <a:t>表现了人物的什么性格特点</a:t>
            </a:r>
            <a:r>
              <a:rPr lang="en-US" altLang="zh-CN" sz="2400" b="1" dirty="0" smtClean="0">
                <a:solidFill>
                  <a:schemeClr val="tx1"/>
                </a:solidFill>
                <a:latin typeface="楷体" panose="02010609060101010101" pitchFamily="49" charset="-122"/>
                <a:ea typeface="楷体" panose="02010609060101010101" pitchFamily="49" charset="-122"/>
                <a:sym typeface="+mn-ea"/>
              </a:rPr>
              <a:t>?</a:t>
            </a:r>
            <a:endParaRPr lang="en-US" altLang="zh-CN" sz="2400" b="1" dirty="0" smtClean="0">
              <a:solidFill>
                <a:schemeClr val="tx1"/>
              </a:solidFill>
              <a:latin typeface="楷体" panose="02010609060101010101" pitchFamily="49" charset="-122"/>
              <a:ea typeface="楷体" panose="02010609060101010101" pitchFamily="49" charset="-122"/>
              <a:sym typeface="+mn-ea"/>
            </a:endParaRPr>
          </a:p>
        </p:txBody>
      </p:sp>
      <p:pic>
        <p:nvPicPr>
          <p:cNvPr id="6" name="图片 5"/>
          <p:cNvPicPr>
            <a:picLocks noChangeAspect="1"/>
          </p:cNvPicPr>
          <p:nvPr/>
        </p:nvPicPr>
        <p:blipFill>
          <a:blip r:embed="rId1" cstate="print"/>
          <a:stretch>
            <a:fillRect/>
          </a:stretch>
        </p:blipFill>
        <p:spPr>
          <a:xfrm>
            <a:off x="6043295" y="1597660"/>
            <a:ext cx="2801620" cy="2122805"/>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91210" y="1009650"/>
            <a:ext cx="4396740" cy="1770380"/>
          </a:xfrm>
          <a:prstGeom prst="rect">
            <a:avLst/>
          </a:prstGeom>
          <a:noFill/>
          <a:ln>
            <a:solidFill>
              <a:schemeClr val="tx1"/>
            </a:solidFill>
          </a:ln>
        </p:spPr>
        <p:txBody>
          <a:bodyPr wrap="square" rtlCol="0" anchor="t">
            <a:spAutoFit/>
          </a:bodyPr>
          <a:lstStyle/>
          <a:p>
            <a:pPr algn="just">
              <a:lnSpc>
                <a:spcPct val="130000"/>
              </a:lnSpc>
            </a:pPr>
            <a:r>
              <a:rPr lang="en-US" altLang="zh-CN" sz="2800" b="1" dirty="0" smtClean="0">
                <a:solidFill>
                  <a:schemeClr val="tx1"/>
                </a:solidFill>
                <a:latin typeface="楷体" panose="02010609060101010101" pitchFamily="49" charset="-122"/>
                <a:ea typeface="楷体" panose="02010609060101010101" pitchFamily="49" charset="-122"/>
              </a:rPr>
              <a:t>3.</a:t>
            </a:r>
            <a:r>
              <a:rPr lang="zh-CN" altLang="en-US" sz="2800" b="1" dirty="0" smtClean="0">
                <a:solidFill>
                  <a:schemeClr val="tx1"/>
                </a:solidFill>
                <a:latin typeface="楷体" panose="02010609060101010101" pitchFamily="49" charset="-122"/>
                <a:ea typeface="楷体" panose="02010609060101010101" pitchFamily="49" charset="-122"/>
              </a:rPr>
              <a:t>总结写法</a:t>
            </a:r>
            <a:endParaRPr lang="zh-CN" altLang="en-US" sz="2800" b="1" dirty="0" smtClean="0">
              <a:solidFill>
                <a:schemeClr val="tx1"/>
              </a:solidFill>
              <a:latin typeface="楷体" panose="02010609060101010101" pitchFamily="49" charset="-122"/>
              <a:ea typeface="楷体" panose="02010609060101010101" pitchFamily="49" charset="-122"/>
            </a:endParaRPr>
          </a:p>
          <a:p>
            <a:pPr algn="just">
              <a:lnSpc>
                <a:spcPct val="130000"/>
              </a:lnSpc>
            </a:pPr>
            <a:r>
              <a:rPr lang="zh-CN" altLang="en-US" sz="2800" b="1" dirty="0" smtClean="0">
                <a:solidFill>
                  <a:schemeClr val="tx1"/>
                </a:solidFill>
                <a:latin typeface="楷体" panose="02010609060101010101" pitchFamily="49" charset="-122"/>
                <a:ea typeface="楷体" panose="02010609060101010101" pitchFamily="49" charset="-122"/>
              </a:rPr>
              <a:t>思考：</a:t>
            </a:r>
            <a:r>
              <a:rPr lang="zh-CN" altLang="en-US" sz="2800" b="1" dirty="0" smtClean="0">
                <a:solidFill>
                  <a:schemeClr val="tx1"/>
                </a:solidFill>
                <a:latin typeface="楷体" panose="02010609060101010101" pitchFamily="49" charset="-122"/>
                <a:ea typeface="楷体" panose="02010609060101010101" pitchFamily="49" charset="-122"/>
                <a:sym typeface="+mn-ea"/>
              </a:rPr>
              <a:t>作者为什么能把事情有条理的叙述出来</a:t>
            </a:r>
            <a:r>
              <a:rPr lang="en-US" altLang="zh-CN" sz="2800" b="1" dirty="0" smtClean="0">
                <a:solidFill>
                  <a:schemeClr val="tx1"/>
                </a:solidFill>
                <a:latin typeface="楷体" panose="02010609060101010101" pitchFamily="49" charset="-122"/>
                <a:ea typeface="楷体" panose="02010609060101010101" pitchFamily="49" charset="-122"/>
                <a:sym typeface="+mn-ea"/>
              </a:rPr>
              <a:t>?</a:t>
            </a:r>
            <a:endParaRPr lang="en-US" altLang="zh-CN" sz="2800" b="1" dirty="0" smtClean="0">
              <a:solidFill>
                <a:schemeClr val="tx1"/>
              </a:solidFill>
              <a:latin typeface="楷体" panose="02010609060101010101" pitchFamily="49" charset="-122"/>
              <a:ea typeface="楷体" panose="02010609060101010101" pitchFamily="49" charset="-122"/>
              <a:sym typeface="+mn-ea"/>
            </a:endParaRPr>
          </a:p>
        </p:txBody>
      </p:sp>
      <p:pic>
        <p:nvPicPr>
          <p:cNvPr id="2" name="图片 1"/>
          <p:cNvPicPr>
            <a:picLocks noChangeAspect="1"/>
          </p:cNvPicPr>
          <p:nvPr/>
        </p:nvPicPr>
        <p:blipFill>
          <a:blip r:embed="rId1" cstate="print"/>
          <a:stretch>
            <a:fillRect/>
          </a:stretch>
        </p:blipFill>
        <p:spPr>
          <a:xfrm>
            <a:off x="1631950" y="3098800"/>
            <a:ext cx="1746885" cy="1221105"/>
          </a:xfrm>
          <a:prstGeom prst="rect">
            <a:avLst/>
          </a:prstGeom>
        </p:spPr>
      </p:pic>
      <p:sp>
        <p:nvSpPr>
          <p:cNvPr id="3" name="云形标注 2"/>
          <p:cNvSpPr/>
          <p:nvPr/>
        </p:nvSpPr>
        <p:spPr>
          <a:xfrm>
            <a:off x="5507990" y="2211705"/>
            <a:ext cx="2664460" cy="1008380"/>
          </a:xfrm>
          <a:prstGeom prst="cloudCallout">
            <a:avLst/>
          </a:pr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云形标注 3"/>
          <p:cNvSpPr/>
          <p:nvPr/>
        </p:nvSpPr>
        <p:spPr>
          <a:xfrm>
            <a:off x="6057265" y="1466215"/>
            <a:ext cx="2211705" cy="1945005"/>
          </a:xfrm>
          <a:prstGeom prst="cloudCallout">
            <a:avLst>
              <a:gd name="adj1" fmla="val -86778"/>
              <a:gd name="adj2" fmla="val -15556"/>
            </a:avLst>
          </a:prstGeom>
          <a:solidFill>
            <a:schemeClr val="accent5">
              <a:lumMod val="20000"/>
              <a:lumOff val="8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247765" y="1710690"/>
            <a:ext cx="1949450" cy="1445260"/>
          </a:xfrm>
          <a:prstGeom prst="rect">
            <a:avLst/>
          </a:prstGeom>
          <a:noFill/>
        </p:spPr>
        <p:txBody>
          <a:bodyPr wrap="square" rtlCol="0" anchor="t">
            <a:spAutoFit/>
          </a:bodyPr>
          <a:lstStyle/>
          <a:p>
            <a:pPr algn="just">
              <a:lnSpc>
                <a:spcPct val="110000"/>
              </a:lnSpc>
            </a:pPr>
            <a:r>
              <a:rPr lang="zh-CN" altLang="en-US" sz="2000" b="1" dirty="0" smtClean="0">
                <a:latin typeface="楷体" panose="02010609060101010101" pitchFamily="49" charset="-122"/>
                <a:ea typeface="楷体" panose="02010609060101010101" pitchFamily="49" charset="-122"/>
              </a:rPr>
              <a:t>作者按照倒叙的顺序，抓住了记叙文的六要素。</a:t>
            </a:r>
            <a:endParaRPr lang="zh-CN" altLang="en-US" sz="2000" b="1" dirty="0" smtClean="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bldLvl="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3738880" y="1494790"/>
            <a:ext cx="4749800" cy="2007235"/>
          </a:xfrm>
          <a:prstGeom prst="rect">
            <a:avLst/>
          </a:prstGeom>
          <a:noFill/>
          <a:ln w="9525">
            <a:solidFill>
              <a:srgbClr val="FF5050"/>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4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《小木船》写了我和好友陈明因小木船</a:t>
            </a:r>
            <a:r>
              <a:rPr kumimoji="0" lang="zh-CN" altLang="en-US" sz="28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友谊破裂</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，又因小木船</a:t>
            </a:r>
            <a:r>
              <a:rPr kumimoji="0" lang="zh-CN" altLang="en-US" sz="2800" b="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重归于好</a:t>
            </a:r>
            <a:r>
              <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的故事。</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pic>
        <p:nvPicPr>
          <p:cNvPr id="7" name="图片 6"/>
          <p:cNvPicPr>
            <a:picLocks noChangeAspect="1"/>
          </p:cNvPicPr>
          <p:nvPr/>
        </p:nvPicPr>
        <p:blipFill>
          <a:blip r:embed="rId1" cstate="print"/>
          <a:stretch>
            <a:fillRect/>
          </a:stretch>
        </p:blipFill>
        <p:spPr>
          <a:xfrm>
            <a:off x="434340" y="535940"/>
            <a:ext cx="542925" cy="446405"/>
          </a:xfrm>
          <a:prstGeom prst="rect">
            <a:avLst/>
          </a:prstGeom>
        </p:spPr>
      </p:pic>
      <p:sp>
        <p:nvSpPr>
          <p:cNvPr id="2" name="文本框 1"/>
          <p:cNvSpPr txBox="1"/>
          <p:nvPr/>
        </p:nvSpPr>
        <p:spPr>
          <a:xfrm>
            <a:off x="977265" y="353060"/>
            <a:ext cx="2101850" cy="811530"/>
          </a:xfrm>
          <a:prstGeom prst="rect">
            <a:avLst/>
          </a:prstGeom>
          <a:noFill/>
        </p:spPr>
        <p:txBody>
          <a:bodyPr wrap="square" rtlCol="0" anchor="t">
            <a:spAutoFit/>
          </a:bodyPr>
          <a:lstStyle/>
          <a:p>
            <a:pPr algn="just">
              <a:lnSpc>
                <a:spcPct val="130000"/>
              </a:lnSpc>
            </a:pPr>
            <a:r>
              <a:rPr lang="zh-CN" altLang="en-US" sz="3600" b="1" dirty="0" smtClean="0">
                <a:solidFill>
                  <a:srgbClr val="FF0000"/>
                </a:solidFill>
                <a:latin typeface="楷体" panose="02010609060101010101" pitchFamily="49" charset="-122"/>
                <a:ea typeface="楷体" panose="02010609060101010101" pitchFamily="49" charset="-122"/>
              </a:rPr>
              <a:t>例文分析</a:t>
            </a:r>
            <a:endParaRPr lang="zh-CN" altLang="en-US" sz="3600" b="1" dirty="0" smtClean="0">
              <a:solidFill>
                <a:srgbClr val="FF0000"/>
              </a:solidFill>
              <a:latin typeface="楷体" panose="02010609060101010101" pitchFamily="49" charset="-122"/>
              <a:ea typeface="楷体" panose="02010609060101010101" pitchFamily="49" charset="-122"/>
            </a:endParaRPr>
          </a:p>
        </p:txBody>
      </p:sp>
      <p:pic>
        <p:nvPicPr>
          <p:cNvPr id="3" name="图片 2" descr="43d3820f6edb6f1aff001ffb"/>
          <p:cNvPicPr>
            <a:picLocks noChangeAspect="1"/>
          </p:cNvPicPr>
          <p:nvPr/>
        </p:nvPicPr>
        <p:blipFill>
          <a:blip r:embed="rId2" cstate="print"/>
          <a:srcRect l="9735" t="28409" r="59628" b="13847"/>
          <a:stretch>
            <a:fillRect/>
          </a:stretch>
        </p:blipFill>
        <p:spPr>
          <a:xfrm>
            <a:off x="636270" y="1419860"/>
            <a:ext cx="2188845" cy="30092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499279" y="1106472"/>
            <a:ext cx="8145205" cy="2653665"/>
          </a:xfrm>
          <a:prstGeom prst="rect">
            <a:avLst/>
          </a:prstGeom>
          <a:noFill/>
          <a:ln w="9525">
            <a:solidFill>
              <a:srgbClr val="00B050"/>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4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这篇文章在刻画人物时主要采用了</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语言描写</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和</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动作描写</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，生动形象的叙述了两人因小木船友谊破裂的过程。运用</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详略得当</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重点突出</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的写作方法，表现了陈明</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知错就改</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a:t>
            </a:r>
            <a:r>
              <a:rPr kumimoji="0" lang="zh-CN" altLang="en-US" sz="2800"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宋体" panose="02010600030101010101" pitchFamily="2" charset="-122"/>
              </a:rPr>
              <a:t>珍惜友情</a:t>
            </a:r>
            <a:r>
              <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的性格特点。</a:t>
            </a:r>
            <a:endParaRPr kumimoji="0" lang="zh-CN" altLang="en-US" sz="280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591820" y="1208405"/>
            <a:ext cx="8272145" cy="1360805"/>
          </a:xfrm>
          <a:prstGeom prst="rect">
            <a:avLst/>
          </a:prstGeom>
          <a:noFill/>
          <a:ln w="9525">
            <a:solidFill>
              <a:srgbClr val="D60093"/>
            </a:solidFill>
            <a:miter lim="800000"/>
          </a:ln>
          <a:effectLst/>
        </p:spPr>
        <p:txBody>
          <a:bodyPr vert="horz" wrap="square" lIns="68590" tIns="34295" rIns="68590" bIns="34295" numCol="1" anchor="ctr" anchorCtr="0" compatLnSpc="1">
            <a:spAutoFit/>
          </a:bodyPr>
          <a:lstStyle/>
          <a:p>
            <a:pPr marL="0" marR="0" lvl="0" indent="0" algn="l" defTabSz="914400" rtl="0" fontAlgn="base">
              <a:lnSpc>
                <a:spcPct val="15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楷体" panose="02010609060101010101" pitchFamily="49" charset="-122"/>
              </a:rPr>
              <a:t>你有好朋友吗？你和好朋友之间发生过矛盾吗？说一说，写一写。</a:t>
            </a:r>
            <a:r>
              <a:rPr kumimoji="0" lang="en-US" altLang="zh-CN" sz="2800" b="0"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楷体" panose="02010609060101010101" pitchFamily="49" charset="-122"/>
              </a:rPr>
              <a:t> </a:t>
            </a:r>
            <a:r>
              <a:rPr kumimoji="0" lang="en-US" altLang="zh-CN"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rPr>
              <a:t> </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8" name="矩形 7"/>
          <p:cNvSpPr/>
          <p:nvPr/>
        </p:nvSpPr>
        <p:spPr>
          <a:xfrm>
            <a:off x="977931" y="603614"/>
            <a:ext cx="1816100" cy="583565"/>
          </a:xfrm>
          <a:prstGeom prst="rect">
            <a:avLst/>
          </a:prstGeom>
          <a:noFill/>
          <a:ln>
            <a:noFill/>
          </a:ln>
        </p:spPr>
        <p:txBody>
          <a:bodyPr wrap="none" rtlCol="0" anchor="t">
            <a:spAutoFit/>
          </a:bodyPr>
          <a:lstStyle/>
          <a:p>
            <a:pPr algn="ctr"/>
            <a:r>
              <a:rPr lang="zh-CN" altLang="en-US" sz="3200" b="1" dirty="0" smtClean="0">
                <a:solidFill>
                  <a:srgbClr val="FF0000"/>
                </a:solidFill>
                <a:latin typeface="楷体" panose="02010609060101010101" pitchFamily="49" charset="-122"/>
                <a:ea typeface="楷体" panose="02010609060101010101" pitchFamily="49" charset="-122"/>
              </a:rPr>
              <a:t>课堂练笔</a:t>
            </a:r>
            <a:endParaRPr lang="zh-CN" altLang="en-US" sz="3200" b="1" dirty="0" smtClean="0">
              <a:solidFill>
                <a:srgbClr val="FF0000"/>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pic>
        <p:nvPicPr>
          <p:cNvPr id="7" name="图片 6"/>
          <p:cNvPicPr>
            <a:picLocks noChangeAspect="1"/>
          </p:cNvPicPr>
          <p:nvPr/>
        </p:nvPicPr>
        <p:blipFill>
          <a:blip r:embed="rId1" cstate="print"/>
          <a:stretch>
            <a:fillRect/>
          </a:stretch>
        </p:blipFill>
        <p:spPr>
          <a:xfrm>
            <a:off x="407035" y="641350"/>
            <a:ext cx="542925" cy="446405"/>
          </a:xfrm>
          <a:prstGeom prst="rect">
            <a:avLst/>
          </a:prstGeom>
        </p:spPr>
      </p:pic>
      <p:sp>
        <p:nvSpPr>
          <p:cNvPr id="2" name="文本框 1"/>
          <p:cNvSpPr txBox="1"/>
          <p:nvPr/>
        </p:nvSpPr>
        <p:spPr>
          <a:xfrm>
            <a:off x="2879090" y="2799080"/>
            <a:ext cx="5341620" cy="1529715"/>
          </a:xfrm>
          <a:prstGeom prst="rect">
            <a:avLst/>
          </a:prstGeom>
          <a:noFill/>
        </p:spPr>
        <p:txBody>
          <a:bodyPr wrap="square" rtlCol="0" anchor="t">
            <a:spAutoFit/>
          </a:bodyPr>
          <a:lstStyle/>
          <a:p>
            <a:pPr algn="just">
              <a:lnSpc>
                <a:spcPct val="130000"/>
              </a:lnSpc>
            </a:pPr>
            <a:r>
              <a:rPr lang="zh-CN" altLang="en-US" sz="2400" b="1" dirty="0" smtClean="0">
                <a:solidFill>
                  <a:srgbClr val="FF0000"/>
                </a:solidFill>
                <a:latin typeface="楷体" panose="02010609060101010101" pitchFamily="49" charset="-122"/>
                <a:ea typeface="楷体" panose="02010609060101010101" pitchFamily="49" charset="-122"/>
              </a:rPr>
              <a:t>提示</a:t>
            </a:r>
            <a:r>
              <a:rPr lang="en-US" altLang="zh-CN" sz="2400" b="1" dirty="0" smtClean="0">
                <a:latin typeface="楷体" panose="02010609060101010101" pitchFamily="49" charset="-122"/>
                <a:ea typeface="楷体" panose="02010609060101010101" pitchFamily="49" charset="-122"/>
              </a:rPr>
              <a:t>:</a:t>
            </a:r>
            <a:r>
              <a:rPr lang="zh-CN" altLang="en-US" sz="2400" b="1" dirty="0" smtClean="0">
                <a:latin typeface="楷体" panose="02010609060101010101" pitchFamily="49" charset="-122"/>
                <a:ea typeface="楷体" panose="02010609060101010101" pitchFamily="49" charset="-122"/>
              </a:rPr>
              <a:t>按照一定的记叙顺序，把握记叙的六要素有条理的叙述事件过程。有详有略，刻画人物要生动形象。</a:t>
            </a:r>
            <a:endParaRPr lang="zh-CN" altLang="en-US" sz="2400" b="1" dirty="0" smtClean="0">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2" cstate="print"/>
          <a:srcRect t="60100" r="73875"/>
          <a:stretch>
            <a:fillRect/>
          </a:stretch>
        </p:blipFill>
        <p:spPr>
          <a:xfrm>
            <a:off x="1002665" y="2799080"/>
            <a:ext cx="1142365" cy="17100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5"/>
                                        </p:tgtEl>
                                        <p:attrNameLst>
                                          <p:attrName>style.visibility</p:attrName>
                                        </p:attrNameLst>
                                      </p:cBhvr>
                                      <p:to>
                                        <p:strVal val="visible"/>
                                      </p:to>
                                    </p:set>
                                    <p:animEffect transition="in" filter="fade">
                                      <p:cBhvr>
                                        <p:cTn id="7" dur="2000"/>
                                        <p:tgtEl>
                                          <p:spTgt spid="614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bldLvl="0" animBg="1"/>
      <p:bldP spid="2" grpId="0"/>
    </p:bldLst>
  </p:timing>
</p:sld>
</file>

<file path=ppt/theme/theme1.xml><?xml version="1.0" encoding="utf-8"?>
<a:theme xmlns:a="http://schemas.openxmlformats.org/drawingml/2006/main" name="1_Office 主题​​">
  <a:themeElements>
    <a:clrScheme name="自定义 159">
      <a:dk1>
        <a:sysClr val="windowText" lastClr="000000"/>
      </a:dk1>
      <a:lt1>
        <a:sysClr val="window" lastClr="FFFFFF"/>
      </a:lt1>
      <a:dk2>
        <a:srgbClr val="1F497D"/>
      </a:dk2>
      <a:lt2>
        <a:srgbClr val="EEECE1"/>
      </a:lt2>
      <a:accent1>
        <a:srgbClr val="02B3C5"/>
      </a:accent1>
      <a:accent2>
        <a:srgbClr val="F07474"/>
      </a:accent2>
      <a:accent3>
        <a:srgbClr val="FFBF53"/>
      </a:accent3>
      <a:accent4>
        <a:srgbClr val="673B77"/>
      </a:accent4>
      <a:accent5>
        <a:srgbClr val="00B9FA"/>
      </a:accent5>
      <a:accent6>
        <a:srgbClr val="BECE37"/>
      </a:accent6>
      <a:hlink>
        <a:srgbClr val="B381D9"/>
      </a:hlink>
      <a:folHlink>
        <a:srgbClr val="800080"/>
      </a:folHlink>
    </a:clrScheme>
    <a:fontScheme name="自定义 3">
      <a:majorFont>
        <a:latin typeface="Impact"/>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outerShdw blurRad="444500" dist="254000" dir="8100000" algn="tr" rotWithShape="0">
            <a:prstClr val="black">
              <a:alpha val="5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t">
        <a:spAutoFit/>
      </a:bodyPr>
      <a:lstStyle>
        <a:defPPr algn="just">
          <a:lnSpc>
            <a:spcPct val="130000"/>
          </a:lnSpc>
          <a:defRPr sz="3200" dirty="0" smtClean="0">
            <a:latin typeface="楷体" panose="02010609060101010101" pitchFamily="49" charset="-122"/>
            <a:ea typeface="楷体" panose="02010609060101010101" pitchFamily="49"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A000120150324A09KPBG</Template>
  <TotalTime>0</TotalTime>
  <Words>1226</Words>
  <Application>WPS 演示</Application>
  <PresentationFormat>全屏显示(16:9)</PresentationFormat>
  <Paragraphs>109</Paragraphs>
  <Slides>17</Slides>
  <Notes>13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17</vt:i4>
      </vt:variant>
    </vt:vector>
  </HeadingPairs>
  <TitlesOfParts>
    <vt:vector size="35" baseType="lpstr">
      <vt:lpstr>Arial</vt:lpstr>
      <vt:lpstr>方正书宋_GBK</vt:lpstr>
      <vt:lpstr>Wingdings</vt:lpstr>
      <vt:lpstr>楷体</vt:lpstr>
      <vt:lpstr>黑体</vt:lpstr>
      <vt:lpstr>宋体</vt:lpstr>
      <vt:lpstr>行楷-简</vt:lpstr>
      <vt:lpstr>微软雅黑</vt:lpstr>
      <vt:lpstr>汉仪旗黑KW</vt:lpstr>
      <vt:lpstr>宋体</vt:lpstr>
      <vt:lpstr>Arial Unicode MS</vt:lpstr>
      <vt:lpstr>Calibri</vt:lpstr>
      <vt:lpstr>Helvetica Neue</vt:lpstr>
      <vt:lpstr>汉仪书宋二KW</vt:lpstr>
      <vt:lpstr>汉仪中黑KW</vt:lpstr>
      <vt:lpstr>Times New Roman</vt:lpstr>
      <vt:lpstr>汉仪楷体KW</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3588.pptx</dc:title>
  <dc:creator/>
  <cp:lastModifiedBy>macbook</cp:lastModifiedBy>
  <cp:revision>41</cp:revision>
  <dcterms:created xsi:type="dcterms:W3CDTF">2019-07-04T09:50:31Z</dcterms:created>
  <dcterms:modified xsi:type="dcterms:W3CDTF">2019-07-04T09:50:31Z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2052-1.1.0.1454</vt:lpwstr>
  </property>
</Properties>
</file>