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  <p:sldMasterId id="2147483677" r:id="rId3"/>
  </p:sldMasterIdLst>
  <p:notesMasterIdLst>
    <p:notesMasterId r:id="rId9"/>
  </p:notesMasterIdLst>
  <p:handoutMasterIdLst>
    <p:handoutMasterId r:id="rId64"/>
  </p:handoutMasterIdLst>
  <p:sldIdLst>
    <p:sldId id="1532" r:id="rId4"/>
    <p:sldId id="1369" r:id="rId5"/>
    <p:sldId id="1368" r:id="rId6"/>
    <p:sldId id="1539" r:id="rId7"/>
    <p:sldId id="1540" r:id="rId8"/>
    <p:sldId id="1541" r:id="rId10"/>
    <p:sldId id="1542" r:id="rId11"/>
    <p:sldId id="1537" r:id="rId12"/>
    <p:sldId id="1538" r:id="rId13"/>
    <p:sldId id="1377" r:id="rId14"/>
    <p:sldId id="1543" r:id="rId15"/>
    <p:sldId id="1384" r:id="rId16"/>
    <p:sldId id="1378" r:id="rId17"/>
    <p:sldId id="1380" r:id="rId18"/>
    <p:sldId id="1536" r:id="rId19"/>
    <p:sldId id="1393" r:id="rId20"/>
    <p:sldId id="1441" r:id="rId21"/>
    <p:sldId id="1444" r:id="rId22"/>
    <p:sldId id="1547" r:id="rId23"/>
    <p:sldId id="1448" r:id="rId24"/>
    <p:sldId id="1490" r:id="rId25"/>
    <p:sldId id="1446" r:id="rId26"/>
    <p:sldId id="1548" r:id="rId27"/>
    <p:sldId id="1598" r:id="rId28"/>
    <p:sldId id="1449" r:id="rId29"/>
    <p:sldId id="1454" r:id="rId30"/>
    <p:sldId id="1633" r:id="rId31"/>
    <p:sldId id="1455" r:id="rId32"/>
    <p:sldId id="1457" r:id="rId33"/>
    <p:sldId id="1459" r:id="rId34"/>
    <p:sldId id="1456" r:id="rId35"/>
    <p:sldId id="1550" r:id="rId36"/>
    <p:sldId id="1460" r:id="rId37"/>
    <p:sldId id="1549" r:id="rId38"/>
    <p:sldId id="1634" r:id="rId39"/>
    <p:sldId id="1462" r:id="rId40"/>
    <p:sldId id="1493" r:id="rId41"/>
    <p:sldId id="1463" r:id="rId42"/>
    <p:sldId id="1464" r:id="rId43"/>
    <p:sldId id="1465" r:id="rId44"/>
    <p:sldId id="1466" r:id="rId45"/>
    <p:sldId id="1467" r:id="rId46"/>
    <p:sldId id="1468" r:id="rId47"/>
    <p:sldId id="1593" r:id="rId48"/>
    <p:sldId id="1595" r:id="rId49"/>
    <p:sldId id="1594" r:id="rId50"/>
    <p:sldId id="1469" r:id="rId51"/>
    <p:sldId id="1471" r:id="rId52"/>
    <p:sldId id="1473" r:id="rId53"/>
    <p:sldId id="1534" r:id="rId54"/>
    <p:sldId id="1535" r:id="rId55"/>
    <p:sldId id="1600" r:id="rId56"/>
    <p:sldId id="1477" r:id="rId57"/>
    <p:sldId id="1478" r:id="rId58"/>
    <p:sldId id="1482" r:id="rId59"/>
    <p:sldId id="1599" r:id="rId60"/>
    <p:sldId id="1601" r:id="rId61"/>
    <p:sldId id="1545" r:id="rId62"/>
    <p:sldId id="1349" r:id="rId63"/>
  </p:sldIdLst>
  <p:sldSz cx="9144000" cy="5143500" type="screen16x9"/>
  <p:notesSz cx="6858000" cy="9144000"/>
  <p:embeddedFontLst>
    <p:embeddedFont>
      <p:font typeface="微软雅黑" pitchFamily="34" charset="-122"/>
      <p:regular r:id="rId69"/>
      <p:bold r:id="rId70"/>
    </p:embeddedFont>
    <p:embeddedFont>
      <p:font typeface="楷体" pitchFamily="49" charset="-122"/>
      <p:regular r:id="rId71"/>
    </p:embeddedFont>
    <p:embeddedFont>
      <p:font typeface="黑体" charset="-122"/>
      <p:regular r:id="rId72"/>
    </p:embeddedFont>
    <p:embeddedFont>
      <p:font typeface="汉语拼音" pitchFamily="34" charset="0"/>
      <p:regular r:id="rId73"/>
    </p:embeddedFont>
    <p:embeddedFont>
      <p:font typeface="幼圆" pitchFamily="49" charset="-122"/>
      <p:regular r:id="rId74"/>
    </p:embeddedFont>
    <p:embeddedFont>
      <p:font typeface="华文楷体" pitchFamily="2" charset="-122"/>
      <p:regular r:id="rId75"/>
    </p:embeddedFont>
    <p:embeddedFont>
      <p:font typeface="隶书" pitchFamily="49" charset="-122"/>
      <p:regular r:id="rId76"/>
    </p:embeddedFont>
    <p:embeddedFont>
      <p:font typeface="华文行楷" pitchFamily="2" charset="-122"/>
      <p:regular r:id="rId77"/>
    </p:embeddedFont>
    <p:embeddedFont>
      <p:font typeface="Calibri" pitchFamily="34" charset="0"/>
      <p:regular r:id="rId78"/>
      <p:bold r:id="rId79"/>
      <p:italic r:id="rId80"/>
      <p:boldItalic r:id="rId81"/>
    </p:embeddedFont>
    <p:embeddedFont>
      <p:font typeface="Impact" charset="0"/>
      <p:regular r:id="rId82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A38302"/>
    <a:srgbClr val="0066FF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45" autoAdjust="0"/>
    <p:restoredTop sz="93824" autoAdjust="0"/>
  </p:normalViewPr>
  <p:slideViewPr>
    <p:cSldViewPr>
      <p:cViewPr>
        <p:scale>
          <a:sx n="75" d="100"/>
          <a:sy n="75" d="100"/>
        </p:scale>
        <p:origin x="-2688" y="-1182"/>
      </p:cViewPr>
      <p:guideLst>
        <p:guide orient="horz" pos="3162"/>
        <p:guide pos="5716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90"/>
        <p:guide pos="2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2" Type="http://schemas.openxmlformats.org/officeDocument/2006/relationships/font" Target="fonts/font14.fntdata"/><Relationship Id="rId81" Type="http://schemas.openxmlformats.org/officeDocument/2006/relationships/font" Target="fonts/font13.fntdata"/><Relationship Id="rId80" Type="http://schemas.openxmlformats.org/officeDocument/2006/relationships/font" Target="fonts/font12.fntdata"/><Relationship Id="rId8" Type="http://schemas.openxmlformats.org/officeDocument/2006/relationships/slide" Target="slides/slide5.xml"/><Relationship Id="rId79" Type="http://schemas.openxmlformats.org/officeDocument/2006/relationships/font" Target="fonts/font11.fntdata"/><Relationship Id="rId78" Type="http://schemas.openxmlformats.org/officeDocument/2006/relationships/font" Target="fonts/font10.fntdata"/><Relationship Id="rId77" Type="http://schemas.openxmlformats.org/officeDocument/2006/relationships/font" Target="fonts/font9.fntdata"/><Relationship Id="rId76" Type="http://schemas.openxmlformats.org/officeDocument/2006/relationships/font" Target="fonts/font8.fntdata"/><Relationship Id="rId75" Type="http://schemas.openxmlformats.org/officeDocument/2006/relationships/font" Target="fonts/font7.fntdata"/><Relationship Id="rId74" Type="http://schemas.openxmlformats.org/officeDocument/2006/relationships/font" Target="fonts/font6.fntdata"/><Relationship Id="rId73" Type="http://schemas.openxmlformats.org/officeDocument/2006/relationships/font" Target="fonts/font5.fntdata"/><Relationship Id="rId72" Type="http://schemas.openxmlformats.org/officeDocument/2006/relationships/font" Target="fonts/font4.fntdata"/><Relationship Id="rId71" Type="http://schemas.openxmlformats.org/officeDocument/2006/relationships/font" Target="fonts/font3.fntdata"/><Relationship Id="rId70" Type="http://schemas.openxmlformats.org/officeDocument/2006/relationships/font" Target="fonts/font2.fntdata"/><Relationship Id="rId7" Type="http://schemas.openxmlformats.org/officeDocument/2006/relationships/slide" Target="slides/slide4.xml"/><Relationship Id="rId69" Type="http://schemas.openxmlformats.org/officeDocument/2006/relationships/font" Target="fonts/font1.fntdata"/><Relationship Id="rId68" Type="http://schemas.openxmlformats.org/officeDocument/2006/relationships/commentAuthors" Target="commentAuthors.xml"/><Relationship Id="rId67" Type="http://schemas.openxmlformats.org/officeDocument/2006/relationships/tableStyles" Target="tableStyles.xml"/><Relationship Id="rId66" Type="http://schemas.openxmlformats.org/officeDocument/2006/relationships/viewProps" Target="viewProps.xml"/><Relationship Id="rId65" Type="http://schemas.openxmlformats.org/officeDocument/2006/relationships/presProps" Target="presProps.xml"/><Relationship Id="rId64" Type="http://schemas.openxmlformats.org/officeDocument/2006/relationships/handoutMaster" Target="handoutMasters/handoutMaster1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3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46115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4611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i="0" dirty="0">
                <a:ea typeface="宋体" panose="02010600030101010101" pitchFamily="2" charset="-122"/>
              </a:rPr>
            </a:fld>
            <a:endParaRPr lang="zh-CN" altLang="en-US" sz="1200" i="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/>
          <a:p>
            <a:pPr lvl="0"/>
            <a:endParaRPr lang="zh-CN" altLang="en-US">
              <a:latin typeface="Arial" panose="020B060402020209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/>
          <a:p>
            <a:pPr lvl="0"/>
            <a:endParaRPr lang="zh-CN" altLang="en-US">
              <a:latin typeface="Arial" panose="020B060402020209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90204" pitchFamily="34" charset="0"/>
              </a:rPr>
            </a:fld>
            <a:endParaRPr lang="zh-CN" altLang="en-US">
              <a:latin typeface="Arial" panose="020B060402020209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F6FEEA-8F1C-4702-A90C-60DC9B384EF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BF6FEEA-8F1C-4702-A90C-60DC9B384EF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9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9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</p:spPr>
        <p:txBody>
          <a:bodyPr/>
          <a:lstStyle/>
          <a:p>
            <a:pPr lvl="0"/>
            <a:endParaRPr lang="zh-CN" altLang="en-US">
              <a:latin typeface="Arial" panose="020B060402020209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/>
          <a:p>
            <a:pPr lvl="0"/>
            <a:endParaRPr lang="zh-CN" altLang="en-US">
              <a:latin typeface="Arial" panose="020B060402020209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90204" pitchFamily="34" charset="0"/>
              </a:rPr>
            </a:fld>
            <a:endParaRPr lang="zh-CN" altLang="en-US">
              <a:latin typeface="Arial" panose="020B0604020202090204" pitchFamily="34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0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9" Type="http://schemas.openxmlformats.org/officeDocument/2006/relationships/image" Target="../media/image1.png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9" Type="http://schemas.openxmlformats.org/officeDocument/2006/relationships/theme" Target="../theme/theme2.xml"/><Relationship Id="rId28" Type="http://schemas.openxmlformats.org/officeDocument/2006/relationships/image" Target="../media/image1.png"/><Relationship Id="rId27" Type="http://schemas.openxmlformats.org/officeDocument/2006/relationships/image" Target="../media/image2.png"/><Relationship Id="rId26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82705" y="77589"/>
            <a:ext cx="11607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15 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女娲补天</a:t>
            </a:r>
            <a:endPara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9" cstate="print">
            <a:lum bright="6000" contrast="6000"/>
          </a:blip>
          <a:srcRect b="53251"/>
          <a:stretch>
            <a:fillRect/>
          </a:stretch>
        </p:blipFill>
        <p:spPr>
          <a:xfrm>
            <a:off x="0" y="4401820"/>
            <a:ext cx="9143365" cy="7435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123478"/>
            <a:ext cx="915984" cy="36004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82705" y="77589"/>
            <a:ext cx="11607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15 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女娲补天</a:t>
            </a:r>
            <a:endPara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8" cstate="print">
            <a:lum bright="6000" contrast="6000"/>
          </a:blip>
          <a:srcRect b="53251"/>
          <a:stretch>
            <a:fillRect/>
          </a:stretch>
        </p:blipFill>
        <p:spPr>
          <a:xfrm>
            <a:off x="0" y="4401820"/>
            <a:ext cx="9143365" cy="7435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hyperlink" Target="&#31070;&#35805;&#25925;&#20107;&#8212;&#8212;&#12298;&#22899;&#23090;&#36896;&#20154;&#12299;.mp4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hyperlink" Target="&#19971;&#24425;-&#35838;&#25991;&#26391;&#35835;-&#20154;&#22235;&#19978;-15.&#22899;&#23090;&#34917;&#22825;.mp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20.pn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1.wav"/><Relationship Id="rId1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7.xml"/><Relationship Id="rId4" Type="http://schemas.openxmlformats.org/officeDocument/2006/relationships/image" Target="../media/image11.jpeg"/><Relationship Id="rId3" Type="http://schemas.openxmlformats.org/officeDocument/2006/relationships/image" Target="../media/image22.png"/><Relationship Id="rId2" Type="http://schemas.openxmlformats.org/officeDocument/2006/relationships/hyperlink" Target="&#22899;&#23090;&#34917;&#22825;&#65288;&#23665;&#27946;&#30011;&#38754;&#65289;.mp4" TargetMode="External"/><Relationship Id="rId1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9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1.jpeg"/><Relationship Id="rId3" Type="http://schemas.openxmlformats.org/officeDocument/2006/relationships/image" Target="../media/image24.png"/><Relationship Id="rId2" Type="http://schemas.openxmlformats.org/officeDocument/2006/relationships/hyperlink" Target="&#22899;&#23090;&#34917;&#22825;&#65288;&#23665;&#27946;&#30011;&#38754;&#65289;.mp4" TargetMode="External"/><Relationship Id="rId1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0.png"/><Relationship Id="rId1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34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2.wav"/><Relationship Id="rId1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6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7.png"/><Relationship Id="rId1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 cstate="print"/>
          <a:srcRect t="14601" b="13768"/>
          <a:stretch>
            <a:fillRect/>
          </a:stretch>
        </p:blipFill>
        <p:spPr>
          <a:xfrm>
            <a:off x="2531110" y="169545"/>
            <a:ext cx="3660775" cy="43713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18640" y="484505"/>
            <a:ext cx="58737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女娲造人</a:t>
            </a:r>
            <a:endParaRPr lang="zh-CN" altLang="en-US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6335395" y="241935"/>
            <a:ext cx="58737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点击图片观看</a:t>
            </a:r>
            <a:endParaRPr lang="zh-CN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9250" y="1003300"/>
            <a:ext cx="859091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我国古代劳动人民勤劳、富有智慧，他们创造出了许多瑰丽、多彩、优美的神话故事，女娲就是其中的一位女神。传说她创造了人类。今天我们就来学习关于她创造人类后，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为人类造福的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另一个故事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H="1">
            <a:off x="-36195" y="123190"/>
            <a:ext cx="3861435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278090" y="1397769"/>
            <a:ext cx="5400600" cy="9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15  </a:t>
            </a:r>
            <a:r>
              <a:rPr lang="zh-CN" altLang="zh-CN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女娲补天</a:t>
            </a:r>
            <a:endParaRPr lang="zh-CN" altLang="zh-CN" sz="54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63830" y="123349"/>
            <a:ext cx="2411760" cy="2768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pPr defTabSz="914400"/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人</a:t>
            </a:r>
            <a:r>
              <a:rPr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教版  语文 四年级  上册</a:t>
            </a:r>
            <a:endParaRPr lang="zh-CN" altLang="en-US" sz="1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820" y="87475"/>
            <a:ext cx="1026248" cy="48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40605" y="-15240"/>
            <a:ext cx="4293870" cy="5198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6700" y="653415"/>
            <a:ext cx="5998845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</a:t>
            </a:r>
            <a:r>
              <a:rPr sz="3200" b="1" u="sng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女娲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是我国上古神话中的创世女神。又称娲皇、女阴娘娘，是华夏民族人文先始。女娲不但是补天救世的英雌和抟土造人的女神，还是一个创造万物的自然之神，神通广大化生万物。她开世造物，因此被称为大地之母。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rcRect t="14601" b="13768"/>
          <a:stretch>
            <a:fillRect/>
          </a:stretch>
        </p:blipFill>
        <p:spPr>
          <a:xfrm>
            <a:off x="6265545" y="755650"/>
            <a:ext cx="2790825" cy="3333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4" name="TextBox 11"/>
          <p:cNvSpPr txBox="1"/>
          <p:nvPr/>
        </p:nvSpPr>
        <p:spPr>
          <a:xfrm>
            <a:off x="3385156" y="3797238"/>
            <a:ext cx="1286051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熄</a:t>
            </a:r>
            <a:r>
              <a:rPr kumimoji="1"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灭</a:t>
            </a:r>
            <a:endParaRPr kumimoji="1"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198245" y="2591435"/>
            <a:ext cx="1525905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女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娲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244529" y="3765672"/>
            <a:ext cx="123246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冶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炼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14150" y="2162798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wā</a:t>
            </a:r>
            <a:endParaRPr lang="en-US" sz="3000" b="1" dirty="0" err="1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63207" y="3350099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xī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337336" y="3283465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yě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59131" y="2643546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023135" y="3849358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19479" y="3830334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05294" y="1510576"/>
            <a:ext cx="1121491" cy="438582"/>
            <a:chOff x="505294" y="1510576"/>
            <a:chExt cx="1121491" cy="438582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505294" y="1510576"/>
              <a:ext cx="1121491" cy="4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我会认</a:t>
              </a:r>
              <a:endPara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524285" y="1582624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525663" y="1582624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080618" y="2539129"/>
            <a:ext cx="2750041" cy="68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轰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隆隆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08491" y="2110492"/>
            <a:ext cx="14860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lōng</a:t>
            </a:r>
            <a:endParaRPr 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41504" y="2591240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1331640" y="3760063"/>
            <a:ext cx="1525905" cy="684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挣</a:t>
            </a:r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扎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947545" y="3331426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zhá</a:t>
            </a:r>
            <a:endParaRPr 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392526" y="3812174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013283" y="2526888"/>
            <a:ext cx="123246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塌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96383" y="2097625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 err="1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tā</a:t>
            </a:r>
            <a:endParaRPr lang="en-US" sz="3000" b="1" dirty="0" err="1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630659" y="2627382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4" grpId="0"/>
      <p:bldP spid="24" grpId="1"/>
      <p:bldP spid="25" grpId="0"/>
      <p:bldP spid="25" grpId="1"/>
      <p:bldP spid="8" grpId="0" bldLvl="0" animBg="1"/>
      <p:bldP spid="36" grpId="0" bldLvl="0" animBg="1"/>
      <p:bldP spid="37" grpId="0" bldLvl="0" animBg="1"/>
      <p:bldP spid="26" grpId="0"/>
      <p:bldP spid="26" grpId="1"/>
      <p:bldP spid="27" grpId="0" bldLvl="0" animBg="1"/>
      <p:bldP spid="29" grpId="0"/>
      <p:bldP spid="29" grpId="1"/>
      <p:bldP spid="30" grpId="0" bldLvl="0" animBg="1"/>
      <p:bldP spid="4" grpId="0"/>
      <p:bldP spid="4" grpId="1"/>
      <p:bldP spid="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697230" y="1344930"/>
            <a:ext cx="614045" cy="810260"/>
          </a:xfrm>
          <a:prstGeom prst="ellipse">
            <a:avLst/>
          </a:prstGeom>
          <a:solidFill>
            <a:srgbClr val="DCFDFF"/>
          </a:solidFill>
          <a:ln>
            <a:solidFill>
              <a:schemeClr val="tx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97678" y="1414620"/>
            <a:ext cx="535855" cy="589364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隆</a:t>
            </a:r>
            <a:endParaRPr lang="zh-CN" altLang="en-US" sz="4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52862" y="431959"/>
            <a:ext cx="1974790" cy="559118"/>
            <a:chOff x="3752862" y="431959"/>
            <a:chExt cx="1974790" cy="559118"/>
          </a:xfrm>
        </p:grpSpPr>
        <p:grpSp>
          <p:nvGrpSpPr>
            <p:cNvPr id="13" name="组合 12"/>
            <p:cNvGrpSpPr/>
            <p:nvPr/>
          </p:nvGrpSpPr>
          <p:grpSpPr>
            <a:xfrm>
              <a:off x="3752862" y="526257"/>
              <a:ext cx="410581" cy="377666"/>
              <a:chOff x="631825" y="5181600"/>
              <a:chExt cx="1554163" cy="1552575"/>
            </a:xfrm>
          </p:grpSpPr>
          <p:sp>
            <p:nvSpPr>
              <p:cNvPr id="14" name="Oval 10"/>
              <p:cNvSpPr>
                <a:spLocks noChangeArrowheads="1"/>
              </p:cNvSpPr>
              <p:nvPr/>
            </p:nvSpPr>
            <p:spPr bwMode="auto">
              <a:xfrm>
                <a:off x="631825" y="5181600"/>
                <a:ext cx="1554163" cy="1552575"/>
              </a:xfrm>
              <a:prstGeom prst="ellipse">
                <a:avLst/>
              </a:prstGeom>
              <a:solidFill>
                <a:srgbClr val="FFC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" name="Freeform 11"/>
              <p:cNvSpPr/>
              <p:nvPr/>
            </p:nvSpPr>
            <p:spPr bwMode="auto">
              <a:xfrm>
                <a:off x="1468438" y="5353050"/>
                <a:ext cx="34925" cy="87313"/>
              </a:xfrm>
              <a:custGeom>
                <a:avLst/>
                <a:gdLst>
                  <a:gd name="T0" fmla="*/ 4 w 12"/>
                  <a:gd name="T1" fmla="*/ 30 h 31"/>
                  <a:gd name="T2" fmla="*/ 12 w 12"/>
                  <a:gd name="T3" fmla="*/ 3 h 31"/>
                  <a:gd name="T4" fmla="*/ 11 w 12"/>
                  <a:gd name="T5" fmla="*/ 0 h 31"/>
                  <a:gd name="T6" fmla="*/ 0 w 12"/>
                  <a:gd name="T7" fmla="*/ 31 h 31"/>
                  <a:gd name="T8" fmla="*/ 4 w 1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4" y="30"/>
                    </a:moveTo>
                    <a:cubicBezTo>
                      <a:pt x="4" y="20"/>
                      <a:pt x="7" y="7"/>
                      <a:pt x="12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" y="6"/>
                      <a:pt x="0" y="21"/>
                      <a:pt x="0" y="31"/>
                    </a:cubicBez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4F2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" name="Freeform 12"/>
              <p:cNvSpPr/>
              <p:nvPr/>
            </p:nvSpPr>
            <p:spPr bwMode="auto">
              <a:xfrm>
                <a:off x="1471613" y="5410200"/>
                <a:ext cx="204788" cy="358775"/>
              </a:xfrm>
              <a:custGeom>
                <a:avLst/>
                <a:gdLst>
                  <a:gd name="T0" fmla="*/ 0 w 72"/>
                  <a:gd name="T1" fmla="*/ 119 h 126"/>
                  <a:gd name="T2" fmla="*/ 66 w 72"/>
                  <a:gd name="T3" fmla="*/ 67 h 126"/>
                  <a:gd name="T4" fmla="*/ 45 w 72"/>
                  <a:gd name="T5" fmla="*/ 7 h 126"/>
                  <a:gd name="T6" fmla="*/ 1 w 72"/>
                  <a:gd name="T7" fmla="*/ 9 h 126"/>
                  <a:gd name="T8" fmla="*/ 0 w 72"/>
                  <a:gd name="T9" fmla="*/ 1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0" y="119"/>
                    </a:moveTo>
                    <a:cubicBezTo>
                      <a:pt x="29" y="126"/>
                      <a:pt x="60" y="101"/>
                      <a:pt x="66" y="67"/>
                    </a:cubicBezTo>
                    <a:cubicBezTo>
                      <a:pt x="72" y="33"/>
                      <a:pt x="61" y="15"/>
                      <a:pt x="45" y="7"/>
                    </a:cubicBezTo>
                    <a:cubicBezTo>
                      <a:pt x="31" y="0"/>
                      <a:pt x="3" y="11"/>
                      <a:pt x="1" y="9"/>
                    </a:cubicBez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C90D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" name="Freeform 13"/>
              <p:cNvSpPr/>
              <p:nvPr/>
            </p:nvSpPr>
            <p:spPr bwMode="auto">
              <a:xfrm>
                <a:off x="1274763" y="5410200"/>
                <a:ext cx="200025" cy="355600"/>
              </a:xfrm>
              <a:custGeom>
                <a:avLst/>
                <a:gdLst>
                  <a:gd name="T0" fmla="*/ 70 w 70"/>
                  <a:gd name="T1" fmla="*/ 9 h 125"/>
                  <a:gd name="T2" fmla="*/ 26 w 70"/>
                  <a:gd name="T3" fmla="*/ 8 h 125"/>
                  <a:gd name="T4" fmla="*/ 8 w 70"/>
                  <a:gd name="T5" fmla="*/ 69 h 125"/>
                  <a:gd name="T6" fmla="*/ 69 w 70"/>
                  <a:gd name="T7" fmla="*/ 119 h 125"/>
                  <a:gd name="T8" fmla="*/ 70 w 70"/>
                  <a:gd name="T9" fmla="*/ 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5">
                    <a:moveTo>
                      <a:pt x="70" y="9"/>
                    </a:moveTo>
                    <a:cubicBezTo>
                      <a:pt x="68" y="11"/>
                      <a:pt x="40" y="0"/>
                      <a:pt x="26" y="8"/>
                    </a:cubicBezTo>
                    <a:cubicBezTo>
                      <a:pt x="11" y="17"/>
                      <a:pt x="0" y="35"/>
                      <a:pt x="8" y="69"/>
                    </a:cubicBezTo>
                    <a:cubicBezTo>
                      <a:pt x="16" y="103"/>
                      <a:pt x="38" y="125"/>
                      <a:pt x="69" y="119"/>
                    </a:cubicBez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DB19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8" name="Freeform 14"/>
              <p:cNvSpPr/>
              <p:nvPr/>
            </p:nvSpPr>
            <p:spPr bwMode="auto">
              <a:xfrm>
                <a:off x="1374775" y="5313363"/>
                <a:ext cx="125413" cy="53975"/>
              </a:xfrm>
              <a:custGeom>
                <a:avLst/>
                <a:gdLst>
                  <a:gd name="T0" fmla="*/ 44 w 44"/>
                  <a:gd name="T1" fmla="*/ 19 h 19"/>
                  <a:gd name="T2" fmla="*/ 27 w 44"/>
                  <a:gd name="T3" fmla="*/ 4 h 19"/>
                  <a:gd name="T4" fmla="*/ 0 w 44"/>
                  <a:gd name="T5" fmla="*/ 1 h 19"/>
                  <a:gd name="T6" fmla="*/ 0 w 44"/>
                  <a:gd name="T7" fmla="*/ 2 h 19"/>
                  <a:gd name="T8" fmla="*/ 44 w 4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9">
                    <a:moveTo>
                      <a:pt x="44" y="19"/>
                    </a:moveTo>
                    <a:cubicBezTo>
                      <a:pt x="44" y="19"/>
                      <a:pt x="40" y="9"/>
                      <a:pt x="27" y="4"/>
                    </a:cubicBezTo>
                    <a:cubicBezTo>
                      <a:pt x="15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2" y="10"/>
                      <a:pt x="28" y="14"/>
                      <a:pt x="44" y="19"/>
                    </a:cubicBezTo>
                    <a:close/>
                  </a:path>
                </a:pathLst>
              </a:custGeom>
              <a:solidFill>
                <a:srgbClr val="128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9" name="Freeform 15"/>
              <p:cNvSpPr/>
              <p:nvPr/>
            </p:nvSpPr>
            <p:spPr bwMode="auto">
              <a:xfrm>
                <a:off x="1374775" y="5318125"/>
                <a:ext cx="125413" cy="103188"/>
              </a:xfrm>
              <a:custGeom>
                <a:avLst/>
                <a:gdLst>
                  <a:gd name="T0" fmla="*/ 0 w 44"/>
                  <a:gd name="T1" fmla="*/ 0 h 36"/>
                  <a:gd name="T2" fmla="*/ 6 w 44"/>
                  <a:gd name="T3" fmla="*/ 12 h 36"/>
                  <a:gd name="T4" fmla="*/ 44 w 44"/>
                  <a:gd name="T5" fmla="*/ 17 h 36"/>
                  <a:gd name="T6" fmla="*/ 0 w 4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cubicBezTo>
                      <a:pt x="0" y="2"/>
                      <a:pt x="2" y="7"/>
                      <a:pt x="6" y="12"/>
                    </a:cubicBezTo>
                    <a:cubicBezTo>
                      <a:pt x="30" y="36"/>
                      <a:pt x="43" y="18"/>
                      <a:pt x="44" y="17"/>
                    </a:cubicBezTo>
                    <a:cubicBezTo>
                      <a:pt x="28" y="12"/>
                      <a:pt x="12" y="8"/>
                      <a:pt x="0" y="0"/>
                    </a:cubicBezTo>
                    <a:close/>
                  </a:path>
                </a:pathLst>
              </a:custGeom>
              <a:solidFill>
                <a:srgbClr val="0E77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" name="Rectangle 16"/>
              <p:cNvSpPr>
                <a:spLocks noChangeArrowheads="1"/>
              </p:cNvSpPr>
              <p:nvPr/>
            </p:nvSpPr>
            <p:spPr bwMode="auto">
              <a:xfrm>
                <a:off x="908050" y="6238875"/>
                <a:ext cx="904875" cy="227013"/>
              </a:xfrm>
              <a:prstGeom prst="rect">
                <a:avLst/>
              </a:prstGeom>
              <a:solidFill>
                <a:srgbClr val="F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" name="Rectangle 17"/>
              <p:cNvSpPr>
                <a:spLocks noChangeArrowheads="1"/>
              </p:cNvSpPr>
              <p:nvPr/>
            </p:nvSpPr>
            <p:spPr bwMode="auto">
              <a:xfrm>
                <a:off x="1681163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" name="Rectangle 18"/>
              <p:cNvSpPr>
                <a:spLocks noChangeArrowheads="1"/>
              </p:cNvSpPr>
              <p:nvPr/>
            </p:nvSpPr>
            <p:spPr bwMode="auto">
              <a:xfrm>
                <a:off x="16510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" name="Rectangle 19"/>
              <p:cNvSpPr>
                <a:spLocks noChangeArrowheads="1"/>
              </p:cNvSpPr>
              <p:nvPr/>
            </p:nvSpPr>
            <p:spPr bwMode="auto">
              <a:xfrm>
                <a:off x="16129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Rectangle 20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solidFill>
                <a:srgbClr val="F9EE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Rectangle 21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" name="Rectangle 22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" name="Rectangle 23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" name="Rectangle 24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4" name="Rectangle 25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5" name="Rectangle 26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6" name="Rectangle 27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7" name="Rectangle 28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8" name="Rectangle 29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9" name="Rectangle 30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0" name="Rectangle 31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1" name="Rectangle 32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2" name="Rectangle 33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3" name="Rectangle 34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4" name="Rectangle 35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5" name="Rectangle 36"/>
              <p:cNvSpPr>
                <a:spLocks noChangeArrowheads="1"/>
              </p:cNvSpPr>
              <p:nvPr/>
            </p:nvSpPr>
            <p:spPr bwMode="auto">
              <a:xfrm>
                <a:off x="879475" y="6118225"/>
                <a:ext cx="1058863" cy="120650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6" name="Rectangle 37"/>
              <p:cNvSpPr>
                <a:spLocks noChangeArrowheads="1"/>
              </p:cNvSpPr>
              <p:nvPr/>
            </p:nvSpPr>
            <p:spPr bwMode="auto">
              <a:xfrm>
                <a:off x="1835150" y="6118225"/>
                <a:ext cx="28575" cy="120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7" name="Rectangle 38"/>
              <p:cNvSpPr>
                <a:spLocks noChangeArrowheads="1"/>
              </p:cNvSpPr>
              <p:nvPr/>
            </p:nvSpPr>
            <p:spPr bwMode="auto">
              <a:xfrm>
                <a:off x="1101725" y="5751513"/>
                <a:ext cx="588963" cy="150813"/>
              </a:xfrm>
              <a:prstGeom prst="rect">
                <a:avLst/>
              </a:prstGeom>
              <a:solidFill>
                <a:srgbClr val="2B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8" name="Rectangle 39"/>
              <p:cNvSpPr>
                <a:spLocks noChangeArrowheads="1"/>
              </p:cNvSpPr>
              <p:nvPr/>
            </p:nvSpPr>
            <p:spPr bwMode="auto">
              <a:xfrm>
                <a:off x="1633538" y="5751513"/>
                <a:ext cx="14288" cy="150813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1012825" y="5902325"/>
                <a:ext cx="530225" cy="215900"/>
              </a:xfrm>
              <a:custGeom>
                <a:avLst/>
                <a:gdLst>
                  <a:gd name="T0" fmla="*/ 186 w 186"/>
                  <a:gd name="T1" fmla="*/ 38 h 76"/>
                  <a:gd name="T2" fmla="*/ 183 w 186"/>
                  <a:gd name="T3" fmla="*/ 0 h 76"/>
                  <a:gd name="T4" fmla="*/ 183 w 186"/>
                  <a:gd name="T5" fmla="*/ 0 h 76"/>
                  <a:gd name="T6" fmla="*/ 182 w 186"/>
                  <a:gd name="T7" fmla="*/ 0 h 76"/>
                  <a:gd name="T8" fmla="*/ 182 w 186"/>
                  <a:gd name="T9" fmla="*/ 0 h 76"/>
                  <a:gd name="T10" fmla="*/ 182 w 186"/>
                  <a:gd name="T11" fmla="*/ 0 h 76"/>
                  <a:gd name="T12" fmla="*/ 0 w 186"/>
                  <a:gd name="T13" fmla="*/ 0 h 76"/>
                  <a:gd name="T14" fmla="*/ 0 w 186"/>
                  <a:gd name="T15" fmla="*/ 8 h 76"/>
                  <a:gd name="T16" fmla="*/ 173 w 186"/>
                  <a:gd name="T17" fmla="*/ 8 h 76"/>
                  <a:gd name="T18" fmla="*/ 173 w 186"/>
                  <a:gd name="T19" fmla="*/ 68 h 76"/>
                  <a:gd name="T20" fmla="*/ 0 w 186"/>
                  <a:gd name="T21" fmla="*/ 68 h 76"/>
                  <a:gd name="T22" fmla="*/ 0 w 186"/>
                  <a:gd name="T23" fmla="*/ 76 h 76"/>
                  <a:gd name="T24" fmla="*/ 183 w 186"/>
                  <a:gd name="T25" fmla="*/ 76 h 76"/>
                  <a:gd name="T26" fmla="*/ 183 w 186"/>
                  <a:gd name="T27" fmla="*/ 76 h 76"/>
                  <a:gd name="T28" fmla="*/ 186 w 186"/>
                  <a:gd name="T2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76">
                    <a:moveTo>
                      <a:pt x="186" y="38"/>
                    </a:moveTo>
                    <a:cubicBezTo>
                      <a:pt x="186" y="19"/>
                      <a:pt x="184" y="3"/>
                      <a:pt x="183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3"/>
                      <a:pt x="186" y="57"/>
                      <a:pt x="186" y="38"/>
                    </a:cubicBezTo>
                    <a:close/>
                  </a:path>
                </a:pathLst>
              </a:custGeom>
              <a:solidFill>
                <a:srgbClr val="5D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0" name="Freeform 41"/>
              <p:cNvSpPr/>
              <p:nvPr/>
            </p:nvSpPr>
            <p:spPr bwMode="auto">
              <a:xfrm>
                <a:off x="1425575" y="6034088"/>
                <a:ext cx="42863" cy="122238"/>
              </a:xfrm>
              <a:custGeom>
                <a:avLst/>
                <a:gdLst>
                  <a:gd name="T0" fmla="*/ 0 w 27"/>
                  <a:gd name="T1" fmla="*/ 0 h 77"/>
                  <a:gd name="T2" fmla="*/ 0 w 27"/>
                  <a:gd name="T3" fmla="*/ 77 h 77"/>
                  <a:gd name="T4" fmla="*/ 13 w 27"/>
                  <a:gd name="T5" fmla="*/ 64 h 77"/>
                  <a:gd name="T6" fmla="*/ 27 w 27"/>
                  <a:gd name="T7" fmla="*/ 77 h 77"/>
                  <a:gd name="T8" fmla="*/ 27 w 27"/>
                  <a:gd name="T9" fmla="*/ 0 h 77"/>
                  <a:gd name="T10" fmla="*/ 0 w 2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7">
                    <a:moveTo>
                      <a:pt x="0" y="0"/>
                    </a:moveTo>
                    <a:lnTo>
                      <a:pt x="0" y="77"/>
                    </a:lnTo>
                    <a:lnTo>
                      <a:pt x="13" y="64"/>
                    </a:lnTo>
                    <a:lnTo>
                      <a:pt x="27" y="77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2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4162967" y="431959"/>
              <a:ext cx="1564685" cy="559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51435" tIns="25718" rIns="51435" bIns="25718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3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多音字</a:t>
              </a:r>
              <a:endParaRPr lang="zh-CN" altLang="en-US" sz="25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837055" y="1594485"/>
            <a:ext cx="6287770" cy="10534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女娲突然被一阵轰</a:t>
            </a:r>
            <a:r>
              <a:rPr lang="zh-CN" altLang="en-US" sz="32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隆隆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的巨大响声震醒了。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27685" y="1110744"/>
            <a:ext cx="1080120" cy="4838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7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lōng</a:t>
            </a:r>
            <a:endParaRPr lang="en-US" sz="27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826181" y="3239929"/>
            <a:ext cx="6308752" cy="1053465"/>
          </a:xfrm>
          <a:prstGeom prst="rect">
            <a:avLst/>
          </a:prstGeom>
          <a:solidFill>
            <a:srgbClr val="FDFEC3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我们来到天安门广场，观看</a:t>
            </a: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隆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重的升国旗仪式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。</a:t>
            </a:r>
            <a:endParaRPr lang="zh-CN" altLang="en-US" sz="3200" b="1" dirty="0" smtClean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389612" y="2756065"/>
            <a:ext cx="890308" cy="4847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l"/>
            <a:r>
              <a:rPr lang="en-US" altLang="zh-CN" sz="27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lóng </a:t>
            </a:r>
            <a:endParaRPr lang="en-US" sz="27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3" grpId="0" bldLvl="0" animBg="1"/>
      <p:bldP spid="32" grpId="0"/>
      <p:bldP spid="51" grpId="0" bldLvl="0" animBg="1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697230" y="1344930"/>
            <a:ext cx="614045" cy="810260"/>
          </a:xfrm>
          <a:prstGeom prst="ellipse">
            <a:avLst/>
          </a:prstGeom>
          <a:solidFill>
            <a:srgbClr val="DCFDFF"/>
          </a:solidFill>
          <a:ln>
            <a:solidFill>
              <a:schemeClr val="tx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97678" y="1414620"/>
            <a:ext cx="535855" cy="589364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扎</a:t>
            </a:r>
            <a:endParaRPr lang="zh-CN" altLang="en-US" sz="4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838960" y="1092200"/>
            <a:ext cx="4211320" cy="560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挣</a:t>
            </a:r>
            <a:r>
              <a:rPr lang="zh-CN" altLang="en-US" sz="32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扎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在洪水中的人们</a:t>
            </a:r>
            <a:endParaRPr lang="zh-CN" altLang="en-US" sz="32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49180" y="608459"/>
            <a:ext cx="1080120" cy="4838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zhá</a:t>
            </a:r>
            <a:endParaRPr 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826181" y="2307114"/>
            <a:ext cx="6308752" cy="560705"/>
          </a:xfrm>
          <a:prstGeom prst="rect">
            <a:avLst/>
          </a:prstGeom>
          <a:solidFill>
            <a:srgbClr val="FDFEC3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他一边流着泪一边包</a:t>
            </a: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扎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伤口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。</a:t>
            </a:r>
            <a:endParaRPr lang="zh-CN" altLang="en-US" sz="3200" b="1" dirty="0" smtClean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330432" y="1823250"/>
            <a:ext cx="483870" cy="48387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l"/>
            <a:r>
              <a:rPr lang="en-US" altLang="zh-CN" sz="2700" b="1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zā </a:t>
            </a:r>
            <a:endParaRPr 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09750" y="3438525"/>
            <a:ext cx="5379085" cy="5607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    </a:t>
            </a:r>
            <a:r>
              <a: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他不小心被针</a:t>
            </a:r>
            <a:r>
              <a:rPr lang="zh-CN" altLang="en-US" sz="32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扎</a:t>
            </a:r>
            <a:r>
              <a:rPr lang="zh-CN" altLang="en-US" sz="3200" b="1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到手了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。</a:t>
            </a:r>
            <a:endParaRPr lang="zh-CN" altLang="en-US" sz="3200" b="1" dirty="0" smtClean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27412" y="2954820"/>
            <a:ext cx="657225" cy="48387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l"/>
            <a:r>
              <a:rPr lang="en-US" altLang="zh-CN" sz="2700" b="1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zhā </a:t>
            </a:r>
            <a:endParaRPr 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3" grpId="0" bldLvl="0" animBg="1"/>
      <p:bldP spid="32" grpId="0"/>
      <p:bldP spid="51" grpId="0" bldLvl="0" animBg="1"/>
      <p:bldP spid="52" grpId="0"/>
      <p:bldP spid="4" grpId="0" bldLvl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26770" y="1347470"/>
            <a:ext cx="7639050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换偏旁：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塌</a:t>
            </a:r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--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榻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冶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--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治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娲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--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蜗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75970" y="2572385"/>
            <a:ext cx="2029460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口诀识字：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68905" y="2572385"/>
            <a:ext cx="6263005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火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休息了就是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熄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图片 6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5240" y="-13970"/>
            <a:ext cx="9163050" cy="1540510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3193089" y="2650475"/>
            <a:ext cx="456833" cy="456366"/>
            <a:chOff x="631825" y="5181600"/>
            <a:chExt cx="1554163" cy="1552575"/>
          </a:xfrm>
        </p:grpSpPr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6" name="TextBox 11"/>
          <p:cNvSpPr txBox="1">
            <a:spLocks noChangeArrowheads="1"/>
          </p:cNvSpPr>
          <p:nvPr/>
        </p:nvSpPr>
        <p:spPr bwMode="auto">
          <a:xfrm>
            <a:off x="3682534" y="2578586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TextBox 39"/>
          <p:cNvSpPr txBox="1"/>
          <p:nvPr/>
        </p:nvSpPr>
        <p:spPr>
          <a:xfrm>
            <a:off x="3305175" y="3190875"/>
            <a:ext cx="2513330" cy="991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女娲补天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9" name="任意多边形 68"/>
          <p:cNvSpPr/>
          <p:nvPr/>
        </p:nvSpPr>
        <p:spPr>
          <a:xfrm>
            <a:off x="1421130" y="475615"/>
            <a:ext cx="985520" cy="608965"/>
          </a:xfrm>
          <a:custGeom>
            <a:avLst/>
            <a:gdLst>
              <a:gd name="connisteX0" fmla="*/ 237811 w 1684263"/>
              <a:gd name="connsiteY0" fmla="*/ 610393 h 674810"/>
              <a:gd name="connisteX1" fmla="*/ 166056 w 1684263"/>
              <a:gd name="connsiteY1" fmla="*/ 600233 h 674810"/>
              <a:gd name="connisteX2" fmla="*/ 93666 w 1684263"/>
              <a:gd name="connsiteY2" fmla="*/ 579278 h 674810"/>
              <a:gd name="connisteX3" fmla="*/ 42231 w 1684263"/>
              <a:gd name="connsiteY3" fmla="*/ 507523 h 674810"/>
              <a:gd name="connisteX4" fmla="*/ 11751 w 1684263"/>
              <a:gd name="connsiteY4" fmla="*/ 435768 h 674810"/>
              <a:gd name="connisteX5" fmla="*/ 956 w 1684263"/>
              <a:gd name="connsiteY5" fmla="*/ 363378 h 674810"/>
              <a:gd name="connisteX6" fmla="*/ 11751 w 1684263"/>
              <a:gd name="connsiteY6" fmla="*/ 291623 h 674810"/>
              <a:gd name="connisteX7" fmla="*/ 83506 w 1684263"/>
              <a:gd name="connsiteY7" fmla="*/ 230028 h 674810"/>
              <a:gd name="connisteX8" fmla="*/ 166056 w 1684263"/>
              <a:gd name="connsiteY8" fmla="*/ 219233 h 674810"/>
              <a:gd name="connisteX9" fmla="*/ 247971 w 1684263"/>
              <a:gd name="connsiteY9" fmla="*/ 219233 h 674810"/>
              <a:gd name="connisteX10" fmla="*/ 320361 w 1684263"/>
              <a:gd name="connsiteY10" fmla="*/ 209073 h 674810"/>
              <a:gd name="connisteX11" fmla="*/ 392116 w 1684263"/>
              <a:gd name="connsiteY11" fmla="*/ 167798 h 674810"/>
              <a:gd name="connisteX12" fmla="*/ 463871 w 1684263"/>
              <a:gd name="connsiteY12" fmla="*/ 137318 h 674810"/>
              <a:gd name="connisteX13" fmla="*/ 536261 w 1684263"/>
              <a:gd name="connsiteY13" fmla="*/ 75723 h 674810"/>
              <a:gd name="connisteX14" fmla="*/ 618176 w 1684263"/>
              <a:gd name="connsiteY14" fmla="*/ 64928 h 674810"/>
              <a:gd name="connisteX15" fmla="*/ 690566 w 1684263"/>
              <a:gd name="connsiteY15" fmla="*/ 44608 h 674810"/>
              <a:gd name="connisteX16" fmla="*/ 762321 w 1684263"/>
              <a:gd name="connsiteY16" fmla="*/ 75723 h 674810"/>
              <a:gd name="connisteX17" fmla="*/ 834076 w 1684263"/>
              <a:gd name="connsiteY17" fmla="*/ 106203 h 674810"/>
              <a:gd name="connisteX18" fmla="*/ 916626 w 1684263"/>
              <a:gd name="connsiteY18" fmla="*/ 106203 h 674810"/>
              <a:gd name="connisteX19" fmla="*/ 988381 w 1684263"/>
              <a:gd name="connsiteY19" fmla="*/ 75723 h 674810"/>
              <a:gd name="connisteX20" fmla="*/ 1070931 w 1684263"/>
              <a:gd name="connsiteY20" fmla="*/ 44608 h 674810"/>
              <a:gd name="connisteX21" fmla="*/ 1142686 w 1684263"/>
              <a:gd name="connsiteY21" fmla="*/ 34448 h 674810"/>
              <a:gd name="connisteX22" fmla="*/ 1225236 w 1684263"/>
              <a:gd name="connsiteY22" fmla="*/ 24288 h 674810"/>
              <a:gd name="connisteX23" fmla="*/ 1296991 w 1684263"/>
              <a:gd name="connsiteY23" fmla="*/ 3333 h 674810"/>
              <a:gd name="connisteX24" fmla="*/ 1369381 w 1684263"/>
              <a:gd name="connsiteY24" fmla="*/ 3333 h 674810"/>
              <a:gd name="connisteX25" fmla="*/ 1441136 w 1684263"/>
              <a:gd name="connsiteY25" fmla="*/ 24288 h 674810"/>
              <a:gd name="connisteX26" fmla="*/ 1482411 w 1684263"/>
              <a:gd name="connsiteY26" fmla="*/ 96043 h 674810"/>
              <a:gd name="connisteX27" fmla="*/ 1554166 w 1684263"/>
              <a:gd name="connsiteY27" fmla="*/ 157638 h 674810"/>
              <a:gd name="connisteX28" fmla="*/ 1626556 w 1684263"/>
              <a:gd name="connsiteY28" fmla="*/ 188753 h 674810"/>
              <a:gd name="connisteX29" fmla="*/ 1677991 w 1684263"/>
              <a:gd name="connsiteY29" fmla="*/ 260508 h 674810"/>
              <a:gd name="connisteX30" fmla="*/ 1677991 w 1684263"/>
              <a:gd name="connsiteY30" fmla="*/ 332898 h 674810"/>
              <a:gd name="connisteX31" fmla="*/ 1646876 w 1684263"/>
              <a:gd name="connsiteY31" fmla="*/ 404653 h 674810"/>
              <a:gd name="connisteX32" fmla="*/ 1616396 w 1684263"/>
              <a:gd name="connsiteY32" fmla="*/ 487203 h 674810"/>
              <a:gd name="connisteX33" fmla="*/ 1554166 w 1684263"/>
              <a:gd name="connsiteY33" fmla="*/ 558958 h 674810"/>
              <a:gd name="connisteX34" fmla="*/ 1472251 w 1684263"/>
              <a:gd name="connsiteY34" fmla="*/ 610393 h 674810"/>
              <a:gd name="connisteX35" fmla="*/ 1399861 w 1684263"/>
              <a:gd name="connsiteY35" fmla="*/ 630713 h 674810"/>
              <a:gd name="connisteX36" fmla="*/ 1328106 w 1684263"/>
              <a:gd name="connsiteY36" fmla="*/ 641508 h 674810"/>
              <a:gd name="connisteX37" fmla="*/ 1256351 w 1684263"/>
              <a:gd name="connsiteY37" fmla="*/ 671988 h 674810"/>
              <a:gd name="connisteX38" fmla="*/ 1183961 w 1684263"/>
              <a:gd name="connsiteY38" fmla="*/ 671988 h 674810"/>
              <a:gd name="connisteX39" fmla="*/ 1112206 w 1684263"/>
              <a:gd name="connsiteY39" fmla="*/ 671988 h 674810"/>
              <a:gd name="connisteX40" fmla="*/ 1039816 w 1684263"/>
              <a:gd name="connsiteY40" fmla="*/ 671988 h 674810"/>
              <a:gd name="connisteX41" fmla="*/ 968061 w 1684263"/>
              <a:gd name="connsiteY41" fmla="*/ 671988 h 674810"/>
              <a:gd name="connisteX42" fmla="*/ 896306 w 1684263"/>
              <a:gd name="connsiteY42" fmla="*/ 671988 h 674810"/>
              <a:gd name="connisteX43" fmla="*/ 823916 w 1684263"/>
              <a:gd name="connsiteY43" fmla="*/ 671988 h 674810"/>
              <a:gd name="connisteX44" fmla="*/ 752161 w 1684263"/>
              <a:gd name="connsiteY44" fmla="*/ 651668 h 674810"/>
              <a:gd name="connisteX45" fmla="*/ 669611 w 1684263"/>
              <a:gd name="connsiteY45" fmla="*/ 630713 h 674810"/>
              <a:gd name="connisteX46" fmla="*/ 597856 w 1684263"/>
              <a:gd name="connsiteY46" fmla="*/ 610393 h 674810"/>
              <a:gd name="connisteX47" fmla="*/ 526101 w 1684263"/>
              <a:gd name="connsiteY47" fmla="*/ 600233 h 674810"/>
              <a:gd name="connisteX48" fmla="*/ 453711 w 1684263"/>
              <a:gd name="connsiteY48" fmla="*/ 600233 h 674810"/>
              <a:gd name="connisteX49" fmla="*/ 381956 w 1684263"/>
              <a:gd name="connsiteY49" fmla="*/ 600233 h 674810"/>
              <a:gd name="connisteX50" fmla="*/ 299406 w 1684263"/>
              <a:gd name="connsiteY50" fmla="*/ 600233 h 674810"/>
              <a:gd name="connisteX51" fmla="*/ 227651 w 1684263"/>
              <a:gd name="connsiteY51" fmla="*/ 600233 h 674810"/>
              <a:gd name="connisteX52" fmla="*/ 237811 w 1684263"/>
              <a:gd name="connsiteY52" fmla="*/ 610393 h 67481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  <a:cxn ang="0">
                <a:pos x="connisteX28" y="connsiteY28"/>
              </a:cxn>
              <a:cxn ang="0">
                <a:pos x="connisteX29" y="connsiteY29"/>
              </a:cxn>
              <a:cxn ang="0">
                <a:pos x="connisteX30" y="connsiteY30"/>
              </a:cxn>
              <a:cxn ang="0">
                <a:pos x="connisteX31" y="connsiteY31"/>
              </a:cxn>
              <a:cxn ang="0">
                <a:pos x="connisteX32" y="connsiteY32"/>
              </a:cxn>
              <a:cxn ang="0">
                <a:pos x="connisteX33" y="connsiteY33"/>
              </a:cxn>
              <a:cxn ang="0">
                <a:pos x="connisteX34" y="connsiteY34"/>
              </a:cxn>
              <a:cxn ang="0">
                <a:pos x="connisteX35" y="connsiteY35"/>
              </a:cxn>
              <a:cxn ang="0">
                <a:pos x="connisteX36" y="connsiteY36"/>
              </a:cxn>
              <a:cxn ang="0">
                <a:pos x="connisteX37" y="connsiteY37"/>
              </a:cxn>
              <a:cxn ang="0">
                <a:pos x="connisteX38" y="connsiteY38"/>
              </a:cxn>
              <a:cxn ang="0">
                <a:pos x="connisteX39" y="connsiteY39"/>
              </a:cxn>
              <a:cxn ang="0">
                <a:pos x="connisteX40" y="connsiteY40"/>
              </a:cxn>
              <a:cxn ang="0">
                <a:pos x="connisteX41" y="connsiteY41"/>
              </a:cxn>
              <a:cxn ang="0">
                <a:pos x="connisteX42" y="connsiteY42"/>
              </a:cxn>
              <a:cxn ang="0">
                <a:pos x="connisteX43" y="connsiteY43"/>
              </a:cxn>
              <a:cxn ang="0">
                <a:pos x="connisteX44" y="connsiteY44"/>
              </a:cxn>
              <a:cxn ang="0">
                <a:pos x="connisteX45" y="connsiteY45"/>
              </a:cxn>
              <a:cxn ang="0">
                <a:pos x="connisteX46" y="connsiteY46"/>
              </a:cxn>
              <a:cxn ang="0">
                <a:pos x="connisteX47" y="connsiteY47"/>
              </a:cxn>
              <a:cxn ang="0">
                <a:pos x="connisteX48" y="connsiteY48"/>
              </a:cxn>
              <a:cxn ang="0">
                <a:pos x="connisteX49" y="connsiteY49"/>
              </a:cxn>
              <a:cxn ang="0">
                <a:pos x="connisteX50" y="connsiteY50"/>
              </a:cxn>
              <a:cxn ang="0">
                <a:pos x="connisteX51" y="connsiteY51"/>
              </a:cxn>
              <a:cxn ang="0">
                <a:pos x="connisteX52" y="connsiteY52"/>
              </a:cxn>
            </a:cxnLst>
            <a:rect l="l" t="t" r="r" b="b"/>
            <a:pathLst>
              <a:path w="1684263" h="674811">
                <a:moveTo>
                  <a:pt x="237811" y="610394"/>
                </a:moveTo>
                <a:cubicBezTo>
                  <a:pt x="225746" y="610394"/>
                  <a:pt x="194631" y="606584"/>
                  <a:pt x="166056" y="600234"/>
                </a:cubicBezTo>
                <a:cubicBezTo>
                  <a:pt x="137481" y="593884"/>
                  <a:pt x="118431" y="597694"/>
                  <a:pt x="93666" y="579279"/>
                </a:cubicBezTo>
                <a:cubicBezTo>
                  <a:pt x="68901" y="560864"/>
                  <a:pt x="58741" y="536099"/>
                  <a:pt x="42231" y="507524"/>
                </a:cubicBezTo>
                <a:cubicBezTo>
                  <a:pt x="25721" y="478949"/>
                  <a:pt x="20006" y="464344"/>
                  <a:pt x="11751" y="435769"/>
                </a:cubicBezTo>
                <a:cubicBezTo>
                  <a:pt x="3496" y="407194"/>
                  <a:pt x="956" y="391954"/>
                  <a:pt x="956" y="363379"/>
                </a:cubicBezTo>
                <a:cubicBezTo>
                  <a:pt x="956" y="334804"/>
                  <a:pt x="-4759" y="318294"/>
                  <a:pt x="11751" y="291624"/>
                </a:cubicBezTo>
                <a:cubicBezTo>
                  <a:pt x="28261" y="264954"/>
                  <a:pt x="52391" y="244634"/>
                  <a:pt x="83506" y="230029"/>
                </a:cubicBezTo>
                <a:cubicBezTo>
                  <a:pt x="114621" y="215424"/>
                  <a:pt x="133036" y="221139"/>
                  <a:pt x="166056" y="219234"/>
                </a:cubicBezTo>
                <a:cubicBezTo>
                  <a:pt x="199076" y="217329"/>
                  <a:pt x="216856" y="221139"/>
                  <a:pt x="247971" y="219234"/>
                </a:cubicBezTo>
                <a:cubicBezTo>
                  <a:pt x="279086" y="217329"/>
                  <a:pt x="291786" y="219234"/>
                  <a:pt x="320361" y="209074"/>
                </a:cubicBezTo>
                <a:cubicBezTo>
                  <a:pt x="348936" y="198914"/>
                  <a:pt x="363541" y="182404"/>
                  <a:pt x="392116" y="167799"/>
                </a:cubicBezTo>
                <a:cubicBezTo>
                  <a:pt x="420691" y="153194"/>
                  <a:pt x="435296" y="155734"/>
                  <a:pt x="463871" y="137319"/>
                </a:cubicBezTo>
                <a:cubicBezTo>
                  <a:pt x="492446" y="118904"/>
                  <a:pt x="505146" y="90329"/>
                  <a:pt x="536261" y="75724"/>
                </a:cubicBezTo>
                <a:cubicBezTo>
                  <a:pt x="567376" y="61119"/>
                  <a:pt x="587061" y="71279"/>
                  <a:pt x="618176" y="64929"/>
                </a:cubicBezTo>
                <a:cubicBezTo>
                  <a:pt x="649291" y="58579"/>
                  <a:pt x="661991" y="42704"/>
                  <a:pt x="690566" y="44609"/>
                </a:cubicBezTo>
                <a:cubicBezTo>
                  <a:pt x="719141" y="46514"/>
                  <a:pt x="733746" y="63659"/>
                  <a:pt x="762321" y="75724"/>
                </a:cubicBezTo>
                <a:cubicBezTo>
                  <a:pt x="790896" y="87789"/>
                  <a:pt x="802961" y="99854"/>
                  <a:pt x="834076" y="106204"/>
                </a:cubicBezTo>
                <a:cubicBezTo>
                  <a:pt x="865191" y="112554"/>
                  <a:pt x="885511" y="112554"/>
                  <a:pt x="916626" y="106204"/>
                </a:cubicBezTo>
                <a:cubicBezTo>
                  <a:pt x="947741" y="99854"/>
                  <a:pt x="957266" y="87789"/>
                  <a:pt x="988381" y="75724"/>
                </a:cubicBezTo>
                <a:cubicBezTo>
                  <a:pt x="1019496" y="63659"/>
                  <a:pt x="1039816" y="52864"/>
                  <a:pt x="1070931" y="44609"/>
                </a:cubicBezTo>
                <a:cubicBezTo>
                  <a:pt x="1102046" y="36354"/>
                  <a:pt x="1111571" y="38259"/>
                  <a:pt x="1142686" y="34449"/>
                </a:cubicBezTo>
                <a:cubicBezTo>
                  <a:pt x="1173801" y="30639"/>
                  <a:pt x="1194121" y="30639"/>
                  <a:pt x="1225236" y="24289"/>
                </a:cubicBezTo>
                <a:cubicBezTo>
                  <a:pt x="1256351" y="17939"/>
                  <a:pt x="1268416" y="7779"/>
                  <a:pt x="1296991" y="3334"/>
                </a:cubicBezTo>
                <a:cubicBezTo>
                  <a:pt x="1325566" y="-1111"/>
                  <a:pt x="1340806" y="-1111"/>
                  <a:pt x="1369381" y="3334"/>
                </a:cubicBezTo>
                <a:cubicBezTo>
                  <a:pt x="1397956" y="7779"/>
                  <a:pt x="1418276" y="5874"/>
                  <a:pt x="1441136" y="24289"/>
                </a:cubicBezTo>
                <a:cubicBezTo>
                  <a:pt x="1463996" y="42704"/>
                  <a:pt x="1459551" y="69374"/>
                  <a:pt x="1482411" y="96044"/>
                </a:cubicBezTo>
                <a:cubicBezTo>
                  <a:pt x="1505271" y="122714"/>
                  <a:pt x="1525591" y="139224"/>
                  <a:pt x="1554166" y="157639"/>
                </a:cubicBezTo>
                <a:cubicBezTo>
                  <a:pt x="1582741" y="176054"/>
                  <a:pt x="1601791" y="168434"/>
                  <a:pt x="1626556" y="188754"/>
                </a:cubicBezTo>
                <a:cubicBezTo>
                  <a:pt x="1651321" y="209074"/>
                  <a:pt x="1667831" y="231934"/>
                  <a:pt x="1677991" y="260509"/>
                </a:cubicBezTo>
                <a:cubicBezTo>
                  <a:pt x="1688151" y="289084"/>
                  <a:pt x="1684341" y="304324"/>
                  <a:pt x="1677991" y="332899"/>
                </a:cubicBezTo>
                <a:cubicBezTo>
                  <a:pt x="1671641" y="361474"/>
                  <a:pt x="1658941" y="373539"/>
                  <a:pt x="1646876" y="404654"/>
                </a:cubicBezTo>
                <a:cubicBezTo>
                  <a:pt x="1634811" y="435769"/>
                  <a:pt x="1634811" y="456089"/>
                  <a:pt x="1616396" y="487204"/>
                </a:cubicBezTo>
                <a:cubicBezTo>
                  <a:pt x="1597981" y="518319"/>
                  <a:pt x="1582741" y="534194"/>
                  <a:pt x="1554166" y="558959"/>
                </a:cubicBezTo>
                <a:cubicBezTo>
                  <a:pt x="1525591" y="583724"/>
                  <a:pt x="1503366" y="595789"/>
                  <a:pt x="1472251" y="610394"/>
                </a:cubicBezTo>
                <a:cubicBezTo>
                  <a:pt x="1441136" y="624999"/>
                  <a:pt x="1428436" y="624364"/>
                  <a:pt x="1399861" y="630714"/>
                </a:cubicBezTo>
                <a:cubicBezTo>
                  <a:pt x="1371286" y="637064"/>
                  <a:pt x="1356681" y="633254"/>
                  <a:pt x="1328106" y="641509"/>
                </a:cubicBezTo>
                <a:cubicBezTo>
                  <a:pt x="1299531" y="649764"/>
                  <a:pt x="1284926" y="665639"/>
                  <a:pt x="1256351" y="671989"/>
                </a:cubicBezTo>
                <a:cubicBezTo>
                  <a:pt x="1227776" y="678339"/>
                  <a:pt x="1212536" y="671989"/>
                  <a:pt x="1183961" y="671989"/>
                </a:cubicBezTo>
                <a:cubicBezTo>
                  <a:pt x="1155386" y="671989"/>
                  <a:pt x="1140781" y="671989"/>
                  <a:pt x="1112206" y="671989"/>
                </a:cubicBezTo>
                <a:cubicBezTo>
                  <a:pt x="1083631" y="671989"/>
                  <a:pt x="1068391" y="671989"/>
                  <a:pt x="1039816" y="671989"/>
                </a:cubicBezTo>
                <a:cubicBezTo>
                  <a:pt x="1011241" y="671989"/>
                  <a:pt x="996636" y="671989"/>
                  <a:pt x="968061" y="671989"/>
                </a:cubicBezTo>
                <a:cubicBezTo>
                  <a:pt x="939486" y="671989"/>
                  <a:pt x="924881" y="671989"/>
                  <a:pt x="896306" y="671989"/>
                </a:cubicBezTo>
                <a:cubicBezTo>
                  <a:pt x="867731" y="671989"/>
                  <a:pt x="852491" y="675799"/>
                  <a:pt x="823916" y="671989"/>
                </a:cubicBezTo>
                <a:cubicBezTo>
                  <a:pt x="795341" y="668179"/>
                  <a:pt x="783276" y="659924"/>
                  <a:pt x="752161" y="651669"/>
                </a:cubicBezTo>
                <a:cubicBezTo>
                  <a:pt x="721046" y="643414"/>
                  <a:pt x="700726" y="638969"/>
                  <a:pt x="669611" y="630714"/>
                </a:cubicBezTo>
                <a:cubicBezTo>
                  <a:pt x="638496" y="622459"/>
                  <a:pt x="626431" y="616744"/>
                  <a:pt x="597856" y="610394"/>
                </a:cubicBezTo>
                <a:cubicBezTo>
                  <a:pt x="569281" y="604044"/>
                  <a:pt x="554676" y="602139"/>
                  <a:pt x="526101" y="600234"/>
                </a:cubicBezTo>
                <a:cubicBezTo>
                  <a:pt x="497526" y="598329"/>
                  <a:pt x="482286" y="600234"/>
                  <a:pt x="453711" y="600234"/>
                </a:cubicBezTo>
                <a:cubicBezTo>
                  <a:pt x="425136" y="600234"/>
                  <a:pt x="413071" y="600234"/>
                  <a:pt x="381956" y="600234"/>
                </a:cubicBezTo>
                <a:cubicBezTo>
                  <a:pt x="350841" y="600234"/>
                  <a:pt x="330521" y="600234"/>
                  <a:pt x="299406" y="600234"/>
                </a:cubicBezTo>
                <a:cubicBezTo>
                  <a:pt x="268291" y="600234"/>
                  <a:pt x="239716" y="598329"/>
                  <a:pt x="227651" y="600234"/>
                </a:cubicBezTo>
                <a:cubicBezTo>
                  <a:pt x="215586" y="602139"/>
                  <a:pt x="249876" y="610394"/>
                  <a:pt x="237811" y="610394"/>
                </a:cubicBezTo>
                <a:close/>
              </a:path>
            </a:pathLst>
          </a:custGeom>
          <a:solidFill>
            <a:schemeClr val="tx1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0" name="TextBox 39"/>
          <p:cNvSpPr txBox="1"/>
          <p:nvPr/>
        </p:nvSpPr>
        <p:spPr>
          <a:xfrm>
            <a:off x="6394450" y="1456690"/>
            <a:ext cx="888365" cy="99187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娲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" name="TextBox 39"/>
          <p:cNvSpPr txBox="1"/>
          <p:nvPr/>
        </p:nvSpPr>
        <p:spPr>
          <a:xfrm>
            <a:off x="5194300" y="1170940"/>
            <a:ext cx="888365" cy="9918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熄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2" name="TextBox 39"/>
          <p:cNvSpPr txBox="1"/>
          <p:nvPr/>
        </p:nvSpPr>
        <p:spPr>
          <a:xfrm>
            <a:off x="4128135" y="1085215"/>
            <a:ext cx="888365" cy="9918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冶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3" name="TextBox 39"/>
          <p:cNvSpPr txBox="1"/>
          <p:nvPr/>
        </p:nvSpPr>
        <p:spPr>
          <a:xfrm>
            <a:off x="3025775" y="704850"/>
            <a:ext cx="888365" cy="9918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塌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17241" r="13651" b="7400"/>
          <a:stretch>
            <a:fillRect/>
          </a:stretch>
        </p:blipFill>
        <p:spPr>
          <a:xfrm>
            <a:off x="7004685" y="1816735"/>
            <a:ext cx="2070100" cy="2765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17 0.000021 L -0.009530 -0.001690 L -0.017968 -0.004908 L -0.027516 -0.009838 L -0.041949 -0.021205 L -0.055123 -0.032573 L -0.064746 -0.040721 L -0.074293 -0.047260 L -0.082731 -0.055409 L -0.093463 -0.068486 L -0.103085 -0.076635 L -0.110264 -0.088002 L -0.113891 -0.099471 L -0.117444 -0.110838 L -0.121071 -0.122205 L -0.123439 -0.133673 L -0.127066 -0.145041 " pathEditMode="relative" rAng="0" ptsTypes="">
                                      <p:cBhvr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0" y="-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4194 -0.186885 L -0.152860 -0.186885 L -0.162668 -0.186885 L -0.171402 -0.186885 L -0.182285 -0.186885 L -0.190950 -0.186885 L -0.201833 -0.186885 L -0.210567 -0.190009 L -0.218158 -0.192049 L -0.230115 -0.197213 L -0.237774 -0.199317 L -0.246440 -0.203396 L -0.254098 -0.206520 L -0.261689 -0.210664 L -0.269280 -0.214808 L -0.278014 -0.219972 " pathEditMode="relative" rAng="0" ptsTypes="">
                                      <p:cBhvr>
                                        <p:cTn id="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00" y="-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0379 -0.242891 L -0.301760 -0.244118 L -0.309769 -0.245383 L -0.318831 -0.247836 L -0.327964 -0.249715 L -0.337097 -0.251593 L -0.345035 -0.254047 L -0.352973 -0.256538 L -0.362106 -0.257803 L -0.370044 -0.260257 L -0.379177 -0.262749 L -0.387115 -0.265854 " pathEditMode="relative" rAng="0" ptsTypes="">
                                      <p:cBhvr>
                                        <p:cTn id="3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0" y="-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595 -0.277862 L -0.413488 -0.278709 L -0.428080 -0.279389 L -0.441073 -0.279889 L -0.452366 -0.280234 L -0.463761 -0.280737 L -0.476654 -0.281416 L -0.487946 -0.281930 L -0.499341 -0.282430 L -0.513932 -0.283109 L -0.530124 -0.283789 L -0.541416 -0.284291 L -0.554409 -0.284804 L -0.565703 -0.285138 L -0.578696 -0.285650 L -0.589989 -0.285818 L -0.601282 -0.286497 L -0.614276 -0.286997 " pathEditMode="relative" rAng="0" ptsTypes="">
                                      <p:cBhvr>
                                        <p:cTn id="4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0" grpId="0" bldLvl="0" animBg="1"/>
      <p:bldP spid="71" grpId="0" bldLvl="0" animBg="1"/>
      <p:bldP spid="72" grpId="0" bldLvl="0" animBg="1"/>
      <p:bldP spid="7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30885" y="1686560"/>
            <a:ext cx="68484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形容火势旺盛而猛烈。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0885" y="1097280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熊熊大火：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59075" y="1102995"/>
            <a:ext cx="5906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“熊熊”是火光，很亮的火光。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5058" name="图片 45057" descr="20090831084807d4b3e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11265" y="1800860"/>
            <a:ext cx="2230120" cy="227203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523441" y="426641"/>
            <a:ext cx="1944216" cy="500137"/>
            <a:chOff x="882216" y="713661"/>
            <a:chExt cx="1944216" cy="500137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882216" y="713661"/>
              <a:ext cx="1944216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 smtClean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词语解释</a:t>
              </a:r>
              <a:endPara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11760" y="807590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1326" y="818043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730885" y="2675890"/>
            <a:ext cx="529590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远处失火啦，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熊熊大火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照亮半边天。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94000" y="905510"/>
            <a:ext cx="52082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指物体发出灿烂耀眼的光芒。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8815" y="905510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金光四射：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6740" y="2157730"/>
            <a:ext cx="413385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太阳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金光四射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照射在河滩上好美丽。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895850" y="1671320"/>
            <a:ext cx="3592830" cy="23952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054225" y="1049655"/>
            <a:ext cx="44488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尽力支撑或摆脱。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4375" y="1049655"/>
            <a:ext cx="140779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挣扎：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6415" y="2239010"/>
            <a:ext cx="493649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虫子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挣扎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着从粘粘的物体里出来，可是没能如愿以偿。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74030" y="974725"/>
            <a:ext cx="3357245" cy="22275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30350" y="1619250"/>
            <a:ext cx="49149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熊熊大火</a:t>
            </a:r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29205" y="3217545"/>
            <a:ext cx="201930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挣扎</a:t>
            </a:r>
            <a:r>
              <a:rPr lang="en-US" altLang="zh-CN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——</a:t>
            </a:r>
            <a:endParaRPr lang="en-US" altLang="zh-CN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15155" y="3217545"/>
            <a:ext cx="11010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挣脱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9940" y="469900"/>
            <a:ext cx="140779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近义词</a:t>
            </a:r>
            <a:endParaRPr lang="zh-CN" altLang="en-US" sz="3200" b="1" dirty="0">
              <a:solidFill>
                <a:srgbClr val="C00000"/>
              </a:solidFill>
              <a:latin typeface="幼圆" panose="02010509060101010101" pitchFamily="49" charset="-122"/>
              <a:ea typeface="幼圆" panose="020105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63720" y="1619250"/>
            <a:ext cx="201930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火光冲天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63720" y="2141220"/>
            <a:ext cx="201930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火光烛天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63720" y="1097280"/>
            <a:ext cx="201930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熊熊烈火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5" name="Picture 9" descr="10"/>
          <p:cNvPicPr>
            <a:picLocks noChangeAspect="1"/>
          </p:cNvPicPr>
          <p:nvPr/>
        </p:nvPicPr>
        <p:blipFill>
          <a:blip r:embed="rId1" cstate="print">
            <a:lum bright="12000" contrast="6000"/>
          </a:blip>
          <a:srcRect l="15152" r="10606"/>
          <a:stretch>
            <a:fillRect/>
          </a:stretch>
        </p:blipFill>
        <p:spPr>
          <a:xfrm>
            <a:off x="7426960" y="1457960"/>
            <a:ext cx="1057910" cy="1163320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/>
          <p:nvPr/>
        </p:nvSpPr>
        <p:spPr>
          <a:xfrm>
            <a:off x="1973501" y="174705"/>
            <a:ext cx="5962650" cy="51390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en-US" altLang="zh-CN" sz="3600" b="1" dirty="0">
              <a:solidFill>
                <a:srgbClr val="008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塌下   露出   燃烧  围困  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挣扎   熄灭   喷火  缺少  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冶炼   液体   大盆  云霞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金光四射  熊熊大火  轰隆隆 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3200" b="1" dirty="0">
              <a:solidFill>
                <a:srgbClr val="008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sz="3600" b="1" dirty="0">
                <a:solidFill>
                  <a:srgbClr val="008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</a:t>
            </a:r>
            <a:endParaRPr lang="zh-CN" altLang="en-US" sz="3600" b="1" dirty="0">
              <a:solidFill>
                <a:srgbClr val="008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9878" name="Text Box 6"/>
          <p:cNvSpPr txBox="1"/>
          <p:nvPr/>
        </p:nvSpPr>
        <p:spPr>
          <a:xfrm>
            <a:off x="3395821" y="330041"/>
            <a:ext cx="1134666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lù</a:t>
            </a:r>
            <a:endParaRPr lang="en-US" altLang="zh-CN" sz="3200" b="1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79879" name="Text Box 7"/>
          <p:cNvSpPr txBox="1"/>
          <p:nvPr/>
        </p:nvSpPr>
        <p:spPr>
          <a:xfrm>
            <a:off x="2292985" y="1266825"/>
            <a:ext cx="102171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zhá</a:t>
            </a:r>
            <a:endParaRPr lang="en-US" altLang="zh-CN" sz="3200" b="1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79881" name="Text Box 9"/>
          <p:cNvSpPr txBox="1"/>
          <p:nvPr/>
        </p:nvSpPr>
        <p:spPr>
          <a:xfrm>
            <a:off x="1973819" y="2203291"/>
            <a:ext cx="641522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yě</a:t>
            </a:r>
            <a:endParaRPr lang="en-US" altLang="zh-CN" sz="3200" b="1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79882" name="Text Box 10"/>
          <p:cNvSpPr txBox="1"/>
          <p:nvPr/>
        </p:nvSpPr>
        <p:spPr>
          <a:xfrm>
            <a:off x="6319600" y="3218656"/>
            <a:ext cx="960519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rPr>
              <a:t>lōng</a:t>
            </a:r>
            <a:endParaRPr lang="en-US" altLang="zh-CN" sz="3200" b="1" dirty="0">
              <a:solidFill>
                <a:srgbClr val="FF0000"/>
              </a:solidFill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pic>
        <p:nvPicPr>
          <p:cNvPr id="126978" name="Picture 9" descr="10"/>
          <p:cNvPicPr>
            <a:picLocks noChangeAspect="1"/>
          </p:cNvPicPr>
          <p:nvPr/>
        </p:nvPicPr>
        <p:blipFill>
          <a:blip r:embed="rId1" cstate="print">
            <a:lum bright="12000" contrast="6000"/>
          </a:blip>
          <a:srcRect l="15152" r="10606"/>
          <a:stretch>
            <a:fillRect/>
          </a:stretch>
        </p:blipFill>
        <p:spPr>
          <a:xfrm>
            <a:off x="7426960" y="1457960"/>
            <a:ext cx="1057910" cy="116332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533400" y="913765"/>
            <a:ext cx="65341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开火车读词语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79878" grpId="0"/>
      <p:bldP spid="79879" grpId="0"/>
      <p:bldP spid="79881" grpId="0"/>
      <p:bldP spid="7988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文本占位符 80898"/>
          <p:cNvSpPr>
            <a:spLocks noGrp="1"/>
          </p:cNvSpPr>
          <p:nvPr>
            <p:ph type="body" idx="1"/>
          </p:nvPr>
        </p:nvSpPr>
        <p:spPr>
          <a:xfrm>
            <a:off x="840105" y="1344930"/>
            <a:ext cx="7308850" cy="2321560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自由朗读课文，把故事读正确，读通顺，难读的词句要多读几遍。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  读完课文，想想这个故事的主要内容，然后同桌说一说。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9" name="文本框 14"/>
          <p:cNvSpPr txBox="1"/>
          <p:nvPr/>
        </p:nvSpPr>
        <p:spPr>
          <a:xfrm>
            <a:off x="680446" y="507913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00" y="560590"/>
            <a:ext cx="366860" cy="4563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730885" y="1026795"/>
            <a:ext cx="7484745" cy="1932305"/>
          </a:xfrm>
        </p:spPr>
        <p:txBody>
          <a:bodyPr vert="horz" wrap="square" lIns="68580" tIns="34290" rIns="68580" bIns="34290" anchor="t"/>
          <a:lstStyle/>
          <a:p>
            <a:pPr>
              <a:buNone/>
            </a:pPr>
            <a:r>
              <a:rPr lang="en-US" altLang="zh-CN" sz="32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本文写了天塌下一大块，地被震裂，人们被水火围困，</a:t>
            </a:r>
            <a:r>
              <a:rPr lang="zh-CN" altLang="en-US" sz="3600" b="1" u="sng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把人们从水火中救了出来，她又寻找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buNone/>
            </a:pP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600" b="1" u="sng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冶炼，补好了天。</a:t>
            </a:r>
            <a:endParaRPr lang="zh-CN" altLang="en-US" sz="36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8540" y="2729865"/>
            <a:ext cx="156019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五彩石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53480" y="1538605"/>
            <a:ext cx="110109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女娲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6"/>
          <p:cNvSpPr txBox="1"/>
          <p:nvPr/>
        </p:nvSpPr>
        <p:spPr>
          <a:xfrm>
            <a:off x="669290" y="1110615"/>
            <a:ext cx="5494020" cy="1268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再读课文思考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: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</a:pPr>
            <a:endParaRPr lang="zh-CN" altLang="en-US" sz="2700" b="1" dirty="0">
              <a:latin typeface="Times New Roman" panose="02020503050405090304" charset="0"/>
              <a:ea typeface="华文行楷" panose="02010800040101010101" pitchFamily="2" charset="-122"/>
            </a:endParaRPr>
          </a:p>
        </p:txBody>
      </p:sp>
      <p:sp>
        <p:nvSpPr>
          <p:cNvPr id="13317" name="Text Box 7"/>
          <p:cNvSpPr txBox="1"/>
          <p:nvPr/>
        </p:nvSpPr>
        <p:spPr>
          <a:xfrm>
            <a:off x="1458675" y="2392442"/>
            <a:ext cx="565785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dirty="0">
                <a:latin typeface="Times New Roman" panose="02020503050405090304" charset="0"/>
                <a:ea typeface="华文行楷" panose="02010800040101010101" pitchFamily="2" charset="-122"/>
              </a:rPr>
              <a:t> 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天为什么要补？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318" name="Text Box 8"/>
          <p:cNvSpPr txBox="1"/>
          <p:nvPr/>
        </p:nvSpPr>
        <p:spPr>
          <a:xfrm>
            <a:off x="1566228" y="1726168"/>
            <a:ext cx="53721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女娲是谁？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319" name="Text Box 9"/>
          <p:cNvSpPr txBox="1"/>
          <p:nvPr/>
        </p:nvSpPr>
        <p:spPr>
          <a:xfrm>
            <a:off x="734060" y="3182620"/>
            <a:ext cx="675957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她是怎样补天的？遇到了哪些困难？结果怎样？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34060" y="400685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互动课堂</a:t>
            </a:r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17241" r="13651" b="7400"/>
          <a:stretch>
            <a:fillRect/>
          </a:stretch>
        </p:blipFill>
        <p:spPr>
          <a:xfrm>
            <a:off x="6805295" y="1640840"/>
            <a:ext cx="2070100" cy="27654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7" grpId="0"/>
      <p:bldP spid="13318" grpId="0"/>
      <p:bldP spid="133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/>
          <p:nvPr/>
        </p:nvSpPr>
        <p:spPr>
          <a:xfrm>
            <a:off x="701675" y="1007745"/>
            <a:ext cx="759650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000" b="1" dirty="0">
                <a:latin typeface="Arial" panose="020B0604020202090204" pitchFamily="34" charset="0"/>
                <a:ea typeface="楷体" panose="02010609060101010101" pitchFamily="49" charset="-122"/>
              </a:rPr>
              <a:t>      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自从女娲创造了人，大地上到处是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欢歌笑语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，人们一直过着快乐幸福的生活。</a:t>
            </a:r>
            <a:endParaRPr lang="zh-CN" altLang="en-US" sz="3200" b="1" dirty="0">
              <a:solidFill>
                <a:schemeClr val="tx1"/>
              </a:solidFill>
              <a:latin typeface="Arial" panose="020B0604020202090204" pitchFamily="34" charset="0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9570" y="3867150"/>
            <a:ext cx="38715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用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欢歌笑语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说话。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47565" y="3168650"/>
            <a:ext cx="1632585" cy="5219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谈笑风生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9570" y="424180"/>
            <a:ext cx="344932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自读第一自然段：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96690" y="3897630"/>
            <a:ext cx="5080000" cy="46037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春节到了，到处都充满了欢歌笑语。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4625" y="2310765"/>
            <a:ext cx="44729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欢歌笑语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是什么意思？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89475" y="2310765"/>
            <a:ext cx="4257040" cy="521970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又说又笑，气氛欢快热烈。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0105" y="3168650"/>
            <a:ext cx="34004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它的近义词是什么？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7" grpId="0" bldLvl="0" animBg="1"/>
      <p:bldP spid="8" grpId="0"/>
      <p:bldP spid="9" grpId="0" animBg="1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7240" y="2135505"/>
            <a:ext cx="554545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你从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快乐幸福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中体会到什么？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7240" y="2943225"/>
            <a:ext cx="7632065" cy="1137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体会到：女娲创造了人类，人们生活安定，过得舒适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Rectangle 3"/>
          <p:cNvSpPr/>
          <p:nvPr/>
        </p:nvSpPr>
        <p:spPr>
          <a:xfrm>
            <a:off x="691515" y="688975"/>
            <a:ext cx="759650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000" b="1" dirty="0">
                <a:latin typeface="Arial" panose="020B0604020202090204" pitchFamily="34" charset="0"/>
                <a:ea typeface="楷体" panose="02010609060101010101" pitchFamily="49" charset="-122"/>
              </a:rPr>
              <a:t>      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自从女娲创造了人，大地上到处是欢歌笑语，人们一直过着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快乐幸福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的生活。</a:t>
            </a:r>
            <a:endParaRPr lang="zh-CN" altLang="en-US" sz="3200" b="1" dirty="0">
              <a:solidFill>
                <a:schemeClr val="tx1"/>
              </a:solidFill>
              <a:latin typeface="Arial" panose="020B0604020202090204" pitchFamily="34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3" descr="图片1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144895" y="2755265"/>
            <a:ext cx="1819275" cy="152971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116744" name="Text Box 8"/>
          <p:cNvSpPr txBox="1"/>
          <p:nvPr/>
        </p:nvSpPr>
        <p:spPr>
          <a:xfrm>
            <a:off x="2821385" y="467995"/>
            <a:ext cx="3449320" cy="5835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天哪，太可怕了！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362" name="Picture 4" descr="4ddb2dcbfe9dd3aec817682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8530" y="2730500"/>
            <a:ext cx="1781175" cy="155384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6386" name="Picture 4" descr="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64865" y="2730500"/>
            <a:ext cx="1950720" cy="155448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4078605" y="467995"/>
            <a:ext cx="140779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太可怕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28420" y="1215390"/>
            <a:ext cx="699008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“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太可怕</a:t>
            </a: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表现在哪些地方？从书中找出语句读一读。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11" y="968981"/>
            <a:ext cx="1104039" cy="1582166"/>
          </a:xfrm>
          <a:prstGeom prst="rect">
            <a:avLst/>
          </a:prstGeom>
        </p:spPr>
      </p:pic>
    </p:spTree>
  </p:cSld>
  <p:clrMapOvr>
    <a:masterClrMapping/>
  </p:clrMapOvr>
  <p:transition spd="med">
    <p:checker/>
    <p:sndAc>
      <p:stSnd>
        <p:snd r:embed="rId5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4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4" name="Text Box 8"/>
          <p:cNvSpPr txBox="1"/>
          <p:nvPr/>
        </p:nvSpPr>
        <p:spPr>
          <a:xfrm>
            <a:off x="1470025" y="212725"/>
            <a:ext cx="6313805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远远的天空塌下一大块，露出一个黑黑的大窟窿。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5362" name="Picture 4" descr="4ddb2dcbfe9dd3aec817682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20065" y="1289050"/>
            <a:ext cx="1781175" cy="155384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291080" y="705485"/>
            <a:ext cx="263271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黑黑的大窟窿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684145" y="1527810"/>
            <a:ext cx="4869180" cy="798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黑黑的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类似的词语：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8780" y="3154045"/>
            <a:ext cx="877062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塌下、露出大窟窿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说明了</a:t>
            </a:r>
            <a:r>
              <a:rPr lang="zh-CN" altLang="en-US" sz="3200" b="1" u="sng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  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zh-CN" altLang="en-US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15635" y="3154045"/>
            <a:ext cx="304101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女娲补天的原因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879090" y="2155190"/>
            <a:ext cx="467423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红红的、绿绿的、花花的</a:t>
            </a:r>
            <a:endParaRPr lang="zh-CN" altLang="en-US"/>
          </a:p>
        </p:txBody>
      </p:sp>
    </p:spTree>
  </p:cSld>
  <p:clrMapOvr>
    <a:masterClrMapping/>
  </p:clrMapOvr>
  <p:transition spd="med">
    <p:checker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44" grpId="0"/>
      <p:bldP spid="3" grpId="0"/>
      <p:bldP spid="5" grpId="0"/>
      <p:bldP spid="6" grpId="0"/>
      <p:bldP spid="7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66370" y="1617980"/>
            <a:ext cx="3383915" cy="253809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16387" name="Text Box 5"/>
          <p:cNvSpPr txBox="1"/>
          <p:nvPr/>
        </p:nvSpPr>
        <p:spPr>
          <a:xfrm>
            <a:off x="1555750" y="800100"/>
            <a:ext cx="60325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tx1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地被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震裂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了，出现了</a:t>
            </a:r>
            <a:r>
              <a:rPr lang="zh-CN" altLang="en-US" sz="3200" b="1" dirty="0">
                <a:solidFill>
                  <a:srgbClr val="FF0000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一道道深沟</a:t>
            </a:r>
            <a:r>
              <a:rPr lang="zh-CN" altLang="en-US" sz="3200" b="1" dirty="0">
                <a:solidFill>
                  <a:schemeClr val="tx1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。</a:t>
            </a:r>
            <a:endParaRPr lang="zh-CN" altLang="en-US" sz="3200" b="1" dirty="0">
              <a:solidFill>
                <a:schemeClr val="tx1"/>
              </a:solidFill>
              <a:latin typeface="Arial" panose="020B0604020202090204" pitchFamily="34" charset="0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42995" y="2269490"/>
            <a:ext cx="468820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看图片说说</a:t>
            </a: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震裂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一道道深沟</a:t>
            </a: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的意思。</a:t>
            </a:r>
            <a:endParaRPr lang="zh-CN" altLang="en-US" sz="32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7" descr="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38225" y="2025015"/>
            <a:ext cx="1885315" cy="121285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155653" name="Text Box 5"/>
          <p:cNvSpPr txBox="1"/>
          <p:nvPr/>
        </p:nvSpPr>
        <p:spPr>
          <a:xfrm>
            <a:off x="708660" y="461645"/>
            <a:ext cx="768921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山冈上燃烧着熊熊大火，许多人被火围困在山顶上。田野里到处是洪水，还有许多人在水里挣扎。</a:t>
            </a:r>
            <a:endParaRPr lang="zh-CN" altLang="en-US" sz="3200" b="1" u="sng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434" name="Picture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/>
          <a:srcRect b="25540"/>
          <a:stretch>
            <a:fillRect/>
          </a:stretch>
        </p:blipFill>
        <p:spPr>
          <a:xfrm>
            <a:off x="6445885" y="2025015"/>
            <a:ext cx="1743075" cy="121285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45058" name="图片 45057" descr="20090831084807d4b3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520" y="2025015"/>
            <a:ext cx="1750060" cy="121285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000125" y="3336925"/>
            <a:ext cx="7470140" cy="1038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这样写与开头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人们一直过着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快乐幸福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的生活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形成</a:t>
            </a:r>
            <a:r>
              <a:rPr lang="zh-CN" altLang="en-US" sz="2800" b="1" u="sng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90570" y="3792220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Arial" panose="020B0604020202090204" pitchFamily="34" charset="0"/>
                <a:ea typeface="楷体" panose="02010609060101010101" pitchFamily="49" charset="-122"/>
                <a:sym typeface="+mn-ea"/>
              </a:rPr>
              <a:t>对比</a:t>
            </a:r>
            <a:endParaRPr lang="zh-CN" altLang="en-US" sz="3200" b="1" dirty="0">
              <a:solidFill>
                <a:srgbClr val="FF0000"/>
              </a:solidFill>
              <a:latin typeface="Arial" panose="020B0604020202090204" pitchFamily="34" charset="0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5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26625"/>
          <p:cNvSpPr txBox="1"/>
          <p:nvPr/>
        </p:nvSpPr>
        <p:spPr>
          <a:xfrm>
            <a:off x="644446" y="857091"/>
            <a:ext cx="5913834" cy="31076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天空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---------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地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---------   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山冈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-----------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田野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-----------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人们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---------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6627" name="文本框 26626"/>
          <p:cNvSpPr txBox="1"/>
          <p:nvPr/>
        </p:nvSpPr>
        <p:spPr>
          <a:xfrm>
            <a:off x="1887538" y="668338"/>
            <a:ext cx="972741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塌下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628" name="文本框 26627"/>
          <p:cNvSpPr txBox="1"/>
          <p:nvPr/>
        </p:nvSpPr>
        <p:spPr>
          <a:xfrm>
            <a:off x="1566863" y="1283018"/>
            <a:ext cx="89789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震裂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629" name="文本框 26628"/>
          <p:cNvSpPr txBox="1"/>
          <p:nvPr/>
        </p:nvSpPr>
        <p:spPr>
          <a:xfrm>
            <a:off x="1742520" y="1921510"/>
            <a:ext cx="9715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燃烧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630" name="文本框 26629"/>
          <p:cNvSpPr txBox="1"/>
          <p:nvPr/>
        </p:nvSpPr>
        <p:spPr>
          <a:xfrm>
            <a:off x="1854041" y="2545954"/>
            <a:ext cx="1081088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到处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631" name="文本框 26630"/>
          <p:cNvSpPr txBox="1"/>
          <p:nvPr/>
        </p:nvSpPr>
        <p:spPr>
          <a:xfrm>
            <a:off x="1853883" y="3169920"/>
            <a:ext cx="91797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围困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6632" name="组合 26631"/>
          <p:cNvGrpSpPr/>
          <p:nvPr/>
        </p:nvGrpSpPr>
        <p:grpSpPr>
          <a:xfrm>
            <a:off x="5661146" y="1441131"/>
            <a:ext cx="3441700" cy="1605995"/>
            <a:chOff x="-12" y="-718"/>
            <a:chExt cx="2426" cy="1815"/>
          </a:xfrm>
        </p:grpSpPr>
        <p:sp>
          <p:nvSpPr>
            <p:cNvPr id="26633" name="云形标注 26632"/>
            <p:cNvSpPr/>
            <p:nvPr/>
          </p:nvSpPr>
          <p:spPr>
            <a:xfrm>
              <a:off x="-12" y="-718"/>
              <a:ext cx="2426" cy="1815"/>
            </a:xfrm>
            <a:prstGeom prst="cloudCallout">
              <a:avLst>
                <a:gd name="adj1" fmla="val -49099"/>
                <a:gd name="adj2" fmla="val 44874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pPr algn="ctr"/>
              <a:endParaRPr sz="1050">
                <a:latin typeface="Arial" panose="020B0604020202090204" pitchFamily="34" charset="0"/>
              </a:endParaRPr>
            </a:p>
          </p:txBody>
        </p:sp>
        <p:sp>
          <p:nvSpPr>
            <p:cNvPr id="26634" name="文本框 26633"/>
            <p:cNvSpPr txBox="1"/>
            <p:nvPr/>
          </p:nvSpPr>
          <p:spPr>
            <a:xfrm>
              <a:off x="334" y="-581"/>
              <a:ext cx="1880" cy="13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抓住哪里发生了怎样的变化就能复述和概括故事内容！</a:t>
              </a:r>
              <a:endPara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6635" name="文本框 26634"/>
          <p:cNvSpPr txBox="1"/>
          <p:nvPr/>
        </p:nvSpPr>
        <p:spPr>
          <a:xfrm>
            <a:off x="2935446" y="1399779"/>
            <a:ext cx="183713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（深沟）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636" name="文本框 26635"/>
          <p:cNvSpPr txBox="1"/>
          <p:nvPr/>
        </p:nvSpPr>
        <p:spPr>
          <a:xfrm>
            <a:off x="3224371" y="2095341"/>
            <a:ext cx="2755106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（熊熊大火）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6637" name="文本框 26636"/>
          <p:cNvSpPr txBox="1"/>
          <p:nvPr/>
        </p:nvSpPr>
        <p:spPr>
          <a:xfrm>
            <a:off x="3440668" y="2717165"/>
            <a:ext cx="210621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洪水 ）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6638" name="文本框 26637"/>
          <p:cNvSpPr txBox="1"/>
          <p:nvPr/>
        </p:nvSpPr>
        <p:spPr>
          <a:xfrm>
            <a:off x="3224768" y="3405902"/>
            <a:ext cx="2538413" cy="1214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挣扎  ）</a:t>
            </a:r>
            <a:endParaRPr lang="zh-CN" altLang="en-US" sz="3000">
              <a:latin typeface="Arial" panose="020B0604020202090204" pitchFamily="34" charset="0"/>
            </a:endParaRPr>
          </a:p>
          <a:p>
            <a:pPr>
              <a:spcBef>
                <a:spcPct val="50000"/>
              </a:spcBef>
            </a:pPr>
            <a:endParaRPr lang="zh-CN" altLang="en-US" sz="3000">
              <a:latin typeface="Arial" panose="020B060402020209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48000" y="857250"/>
            <a:ext cx="161290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（窟窿）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2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/>
      <p:bldP spid="26628" grpId="0"/>
      <p:bldP spid="26629" grpId="0"/>
      <p:bldP spid="26630" grpId="0"/>
      <p:bldP spid="26631" grpId="0"/>
      <p:bldP spid="26635" grpId="0"/>
      <p:bldP spid="26636" grpId="0"/>
      <p:bldP spid="26637" grpId="0"/>
      <p:bldP spid="26638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7" descr="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0960" y="1224915"/>
            <a:ext cx="2492375" cy="160337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104265" y="3032125"/>
            <a:ext cx="6934835" cy="1168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我仿佛看到了</a:t>
            </a:r>
            <a:r>
              <a:rPr lang="zh-CN" altLang="en-US" sz="2800" b="1" u="sng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       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spcBef>
                <a:spcPct val="50000"/>
              </a:spcBef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听到了</a:t>
            </a:r>
            <a:r>
              <a:rPr lang="zh-CN" altLang="en-US" sz="2800" b="1" u="sng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             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18434" name="Picture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/>
          <a:srcRect b="25540"/>
          <a:stretch>
            <a:fillRect/>
          </a:stretch>
        </p:blipFill>
        <p:spPr>
          <a:xfrm>
            <a:off x="6635750" y="1342390"/>
            <a:ext cx="2427605" cy="168973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45058" name="图片 45057" descr="20090831084807d4b3e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7545" y="1224915"/>
            <a:ext cx="2433955" cy="168719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5362" name="Picture 4" descr="4ddb2dcbfe9dd3aec817682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41805" y="-1905"/>
            <a:ext cx="2235835" cy="155384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6386" name="Picture 4" descr="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33645" y="-1905"/>
            <a:ext cx="2390140" cy="1793240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/>
          <p:nvPr/>
        </p:nvSpPr>
        <p:spPr>
          <a:xfrm>
            <a:off x="1656160" y="2518172"/>
            <a:ext cx="588645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000" b="1" dirty="0">
                <a:latin typeface="Arial" panose="020B0604020202090204" pitchFamily="34" charset="0"/>
                <a:ea typeface="楷体" panose="02010609060101010101" pitchFamily="49" charset="-122"/>
              </a:rPr>
              <a:t>       </a:t>
            </a:r>
            <a:endParaRPr lang="en-US" altLang="zh-CN" sz="3000" b="1" dirty="0">
              <a:latin typeface="Arial" panose="020B0604020202090204" pitchFamily="34" charset="0"/>
              <a:ea typeface="楷体" panose="02010609060101010101" pitchFamily="49" charset="-122"/>
            </a:endParaRPr>
          </a:p>
        </p:txBody>
      </p:sp>
      <p:sp>
        <p:nvSpPr>
          <p:cNvPr id="20483" name="Rectangle 5"/>
          <p:cNvSpPr/>
          <p:nvPr/>
        </p:nvSpPr>
        <p:spPr>
          <a:xfrm>
            <a:off x="466090" y="1187450"/>
            <a:ext cx="8265795" cy="3044190"/>
          </a:xfrm>
          <a:prstGeom prst="rect">
            <a:avLst/>
          </a:prstGeom>
          <a:noFill/>
          <a:ln w="9525">
            <a:solidFill>
              <a:srgbClr val="00B050"/>
            </a:solidFill>
          </a:ln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天哪，太可怕了！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远远的天空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塌下一大块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，露出一个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黑黑的大窟窿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！地被震裂了，出现了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一道道深沟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。山冈上燃烧着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熊熊大火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，田野里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到处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是洪水。许多人被火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围困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在山顶上，还有许多人在水里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挣扎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8935" y="519430"/>
            <a:ext cx="840549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抓住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红色重点的词语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开火车比赛读，说出体会。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ldLvl="0" animBg="1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Rectangle 6"/>
          <p:cNvSpPr/>
          <p:nvPr/>
        </p:nvSpPr>
        <p:spPr>
          <a:xfrm>
            <a:off x="201295" y="841058"/>
            <a:ext cx="5670550" cy="329057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eaLnBrk="0" hangingPunct="0">
              <a:lnSpc>
                <a:spcPct val="130000"/>
              </a:lnSpc>
            </a:pPr>
            <a:r>
              <a:rPr lang="zh-CN" altLang="en-US" sz="3200" dirty="0">
                <a:latin typeface="Arial" panose="020B0604020202090204" pitchFamily="34" charset="0"/>
                <a:ea typeface="微软雅黑" panose="020B0503020204020204" pitchFamily="34" charset="-122"/>
              </a:rPr>
              <a:t>      女娲创造了人类，人类就是她的子女呀，看着自己的孩子处于水深火热之中，听着他们悲惨的求救声，女娲的心情怎么样？她是怎么做的？</a:t>
            </a:r>
            <a:endParaRPr lang="zh-CN" altLang="en-US" sz="3200" dirty="0">
              <a:latin typeface="Arial" panose="020B060402020209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69640" name="Picture 2" descr="e5c340a77a6bac81d043583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709" y="1297662"/>
            <a:ext cx="3266226" cy="273486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e5c340a77a6bac81d043583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861685" y="525145"/>
            <a:ext cx="1870710" cy="140335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159748" name="Rectangle 4"/>
          <p:cNvSpPr>
            <a:spLocks noGrp="1" noChangeArrowheads="1"/>
          </p:cNvSpPr>
          <p:nvPr>
            <p:ph idx="1"/>
          </p:nvPr>
        </p:nvSpPr>
        <p:spPr>
          <a:xfrm>
            <a:off x="1591310" y="896620"/>
            <a:ext cx="4918710" cy="1031875"/>
          </a:xfrm>
        </p:spPr>
        <p:txBody>
          <a:bodyPr vert="horz" wrap="square" lIns="68580" tIns="34290" rIns="68580" bIns="3429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None/>
              <a:defRPr/>
            </a:pPr>
            <a:r>
              <a:rPr kumimoji="0" lang="zh-CN" altLang="en-US" sz="45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楷体" panose="02010609060101010101" pitchFamily="49" charset="-122"/>
                <a:cs typeface="+mn-cs"/>
              </a:rPr>
              <a:t>女娲难过极了。</a:t>
            </a:r>
            <a:endParaRPr kumimoji="0" lang="zh-CN" altLang="en-US" sz="4500" b="1" i="0" u="none" strike="noStrike" kern="0" cap="none" spc="0" normalizeH="0" baseline="0" noProof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59750" name="Text Box 6"/>
          <p:cNvSpPr txBox="1"/>
          <p:nvPr/>
        </p:nvSpPr>
        <p:spPr>
          <a:xfrm>
            <a:off x="1331595" y="2272665"/>
            <a:ext cx="7244080" cy="1106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6600CC"/>
                </a:solidFill>
                <a:latin typeface="Arial" panose="020B0604020202090204" pitchFamily="34" charset="0"/>
              </a:rPr>
              <a:t>      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3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女娲这样难过，她会怎么想、怎么做呢？</a:t>
            </a:r>
            <a:endParaRPr lang="zh-CN" altLang="en-US" sz="33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26" y="2034511"/>
            <a:ext cx="1104039" cy="15821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9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8" grpId="0" build="p"/>
      <p:bldP spid="15975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7" name="Text Box 7"/>
          <p:cNvSpPr txBox="1"/>
          <p:nvPr/>
        </p:nvSpPr>
        <p:spPr>
          <a:xfrm>
            <a:off x="573405" y="1878330"/>
            <a:ext cx="7997190" cy="24612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用心读课文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自然段，说说女娲补天的过程。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女娲为了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补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天做了哪几件事？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女娲补天遇到了哪些危险和困难？用“</a:t>
            </a:r>
            <a:r>
              <a:rPr lang="en-US" altLang="zh-CN" sz="28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画出。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3556" name="WordArt 9"/>
          <p:cNvSpPr>
            <a:spLocks noTextEdit="1"/>
          </p:cNvSpPr>
          <p:nvPr/>
        </p:nvSpPr>
        <p:spPr>
          <a:xfrm>
            <a:off x="635000" y="710565"/>
            <a:ext cx="7303135" cy="72834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2700" b="1">
                <a:solidFill>
                  <a:srgbClr val="0000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四人小组合作学习，交流：</a:t>
            </a:r>
            <a:endParaRPr lang="zh-CN" altLang="en-US" sz="2700" b="1">
              <a:solidFill>
                <a:srgbClr val="0000FF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newsflash/>
    <p:sndAc>
      <p:stSnd>
        <p:snd r:embed="rId1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11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Text Box 3"/>
          <p:cNvSpPr txBox="1"/>
          <p:nvPr/>
        </p:nvSpPr>
        <p:spPr>
          <a:xfrm>
            <a:off x="-52070" y="826135"/>
            <a:ext cx="592709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Times New Roman" panose="02020503050405090304" charset="0"/>
              </a:rPr>
              <a:t> </a:t>
            </a:r>
            <a:r>
              <a:rPr lang="en-US" altLang="zh-CN" sz="3200" b="1" dirty="0">
                <a:solidFill>
                  <a:srgbClr val="C00000"/>
                </a:solidFill>
                <a:latin typeface="Times New Roman" panose="02020503050405090304" charset="0"/>
              </a:rPr>
              <a:t>           </a:t>
            </a:r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求雨灭火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造船救人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3.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找石补天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en-US" altLang="zh-CN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4.</a:t>
            </a:r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炼石补天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751830" y="438150"/>
            <a:ext cx="3155950" cy="3821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3"/>
          <p:cNvSpPr txBox="1"/>
          <p:nvPr/>
        </p:nvSpPr>
        <p:spPr>
          <a:xfrm>
            <a:off x="807720" y="1682115"/>
            <a:ext cx="788924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她立刻去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找雨神，求他下一场雨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，把天火熄灭。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又造了船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，好救出挣扎在洪水中的人们。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410" name="Picture 7" descr="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6515" y="3477895"/>
            <a:ext cx="1210310" cy="10401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56515" y="33655"/>
            <a:ext cx="5820410" cy="829945"/>
          </a:xfrm>
          <a:prstGeom prst="rect">
            <a:avLst/>
          </a:prstGeom>
          <a:solidFill>
            <a:schemeClr val="bg1"/>
          </a:solidFill>
          <a:ln w="28575">
            <a:solidFill>
              <a:srgbClr val="0000FF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求雨灭火  造船救人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/>
          <p:nvPr/>
        </p:nvSpPr>
        <p:spPr>
          <a:xfrm>
            <a:off x="1627823" y="2160905"/>
            <a:ext cx="5940029" cy="7835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1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　　　　　　</a:t>
            </a:r>
            <a:endParaRPr lang="zh-CN" altLang="en-US" sz="1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7941" name="Text Box 5"/>
          <p:cNvSpPr txBox="1"/>
          <p:nvPr/>
        </p:nvSpPr>
        <p:spPr>
          <a:xfrm>
            <a:off x="212090" y="2016760"/>
            <a:ext cx="6637020" cy="13709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女娲来到雨神跟前，对他说：（                        ）。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0505" y="648970"/>
            <a:ext cx="86836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展开想象说一说：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女娲是怎样求雨神下一场雨的？</a:t>
            </a:r>
            <a:endParaRPr lang="zh-CN" altLang="en-US" sz="36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6387" name="Text Box 5"/>
          <p:cNvSpPr txBox="1"/>
          <p:nvPr/>
        </p:nvSpPr>
        <p:spPr>
          <a:xfrm>
            <a:off x="616585" y="2797175"/>
            <a:ext cx="60325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人类太可怜了，请您帮帮他们吧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33490" y="1847850"/>
            <a:ext cx="2689225" cy="2002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167941" grpId="0"/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6270" y="1295400"/>
            <a:ext cx="787146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天上的大窟窿还在喷火。女娲决定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冒着生命危险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把天补上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女娲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忙了几天几夜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找到了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红黄蓝白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四种石头，可是还差一种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纯青石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，于是她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到处寻找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纯青石</a:t>
            </a:r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终于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在一眼清清的泉水中找到了。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060" y="78740"/>
            <a:ext cx="2631440" cy="829945"/>
          </a:xfrm>
          <a:prstGeom prst="rect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txBody>
          <a:bodyPr wrap="none" rtlCol="0" anchor="t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找石补天</a:t>
            </a:r>
            <a:endParaRPr lang="zh-CN" altLang="en-US"/>
          </a:p>
        </p:txBody>
      </p:sp>
      <p:sp>
        <p:nvSpPr>
          <p:cNvPr id="24" name="爆炸形 1 23"/>
          <p:cNvSpPr/>
          <p:nvPr/>
        </p:nvSpPr>
        <p:spPr>
          <a:xfrm>
            <a:off x="3817273" y="-73025"/>
            <a:ext cx="2088231" cy="1656184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不畏艰险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Text Box 3"/>
          <p:cNvSpPr txBox="1"/>
          <p:nvPr/>
        </p:nvSpPr>
        <p:spPr>
          <a:xfrm>
            <a:off x="1393825" y="1450340"/>
            <a:ext cx="719582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FF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4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想一想</a:t>
            </a:r>
            <a:r>
              <a:rPr lang="en-US" altLang="zh-CN" sz="4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:</a:t>
            </a:r>
            <a:r>
              <a:rPr lang="zh-CN" altLang="en-US" sz="4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女娲为了寻找五彩石</a:t>
            </a:r>
            <a:r>
              <a:rPr lang="en-US" altLang="zh-CN" sz="4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,</a:t>
            </a:r>
            <a:r>
              <a:rPr lang="zh-CN" altLang="en-US" sz="4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她会碰到什么困难呢</a:t>
            </a:r>
            <a:r>
              <a:rPr lang="en-US" altLang="zh-CN" sz="4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?</a:t>
            </a:r>
            <a:endParaRPr lang="en-US" altLang="zh-CN" sz="4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65" y="1109345"/>
            <a:ext cx="1290320" cy="1849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3"/>
          <p:cNvSpPr/>
          <p:nvPr/>
        </p:nvSpPr>
        <p:spPr>
          <a:xfrm>
            <a:off x="318135" y="1794510"/>
            <a:ext cx="848550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她跑到山上，去寻找补天用的五彩石，她原以为这种石头很多，用不着费多大力气。到山上一看，全是一些零零星星的碎块。于是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518" name="Rectangle 6"/>
          <p:cNvSpPr/>
          <p:nvPr/>
        </p:nvSpPr>
        <p:spPr>
          <a:xfrm>
            <a:off x="488950" y="2691130"/>
            <a:ext cx="838581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Calibri" panose="020F0502020204030204" charset="0"/>
              </a:rPr>
              <a:t>                          在黑黑的山洞里，女娲边走边用手摸着每一块石头，细细地分辨着。她走遍了每一个山洞，终于在最后一个山洞里找到了白颜色的石头。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Calibri" panose="020F0502020204030204" charset="0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073015" y="3062605"/>
            <a:ext cx="3603625" cy="12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501015" y="3500755"/>
            <a:ext cx="8175625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84505" y="4058285"/>
            <a:ext cx="8175625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97205" y="4429760"/>
            <a:ext cx="2418715" cy="139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112770" y="29845"/>
            <a:ext cx="3137535" cy="1764665"/>
          </a:xfrm>
          <a:prstGeom prst="ellipse">
            <a:avLst/>
          </a:prstGeo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6451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" fill="hold"/>
                                        <p:tgtEl>
                                          <p:spTgt spid="6451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/>
      <p:bldP spid="6451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3820" y="3119755"/>
            <a:ext cx="643636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女娲来到了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，她找哇找哇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28674" name="Picture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402205" y="263525"/>
            <a:ext cx="3705860" cy="2780030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/>
          </p:cNvPicPr>
          <p:nvPr/>
        </p:nvPicPr>
        <p:blipFill>
          <a:blip r:embed="rId1" cstate="print"/>
          <a:srcRect b="5137"/>
          <a:stretch>
            <a:fillRect/>
          </a:stretch>
        </p:blipFill>
        <p:spPr>
          <a:xfrm>
            <a:off x="2586990" y="383540"/>
            <a:ext cx="3658235" cy="259334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353820" y="3076575"/>
            <a:ext cx="643636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女娲又来到了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，她找哇找哇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/>
          <p:cNvPicPr>
            <a:picLocks noChangeAspect="1"/>
          </p:cNvPicPr>
          <p:nvPr/>
        </p:nvPicPr>
        <p:blipFill>
          <a:blip r:embed="rId1" cstate="print">
            <a:lum bright="12000" contrast="6000"/>
          </a:blip>
          <a:stretch>
            <a:fillRect/>
          </a:stretch>
        </p:blipFill>
        <p:spPr>
          <a:xfrm>
            <a:off x="2371090" y="113030"/>
            <a:ext cx="3902075" cy="292417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0723" name="Text Box 5"/>
          <p:cNvSpPr txBox="1"/>
          <p:nvPr/>
        </p:nvSpPr>
        <p:spPr>
          <a:xfrm>
            <a:off x="1385888" y="3975497"/>
            <a:ext cx="138113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1050" dirty="0">
              <a:latin typeface="Arial" panose="020B060402020209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29030" y="3152140"/>
            <a:ext cx="70745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女娲又来到了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，她找哇找哇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/>
          </p:cNvPicPr>
          <p:nvPr/>
        </p:nvPicPr>
        <p:blipFill>
          <a:blip r:embed="rId1" cstate="print">
            <a:lum bright="6000" contrast="6000"/>
          </a:blip>
          <a:srcRect b="3498"/>
          <a:stretch>
            <a:fillRect/>
          </a:stretch>
        </p:blipFill>
        <p:spPr>
          <a:xfrm>
            <a:off x="2567940" y="243205"/>
            <a:ext cx="3660140" cy="2487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590040" y="2821305"/>
            <a:ext cx="655002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女娲又来到了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spcBef>
                <a:spcPct val="5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她找哇找哇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472055" y="212725"/>
            <a:ext cx="3694430" cy="281305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2771" name="Text Box 5"/>
          <p:cNvSpPr txBox="1"/>
          <p:nvPr/>
        </p:nvSpPr>
        <p:spPr>
          <a:xfrm>
            <a:off x="1277541" y="4245769"/>
            <a:ext cx="6723459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1050" dirty="0">
              <a:latin typeface="Arial" panose="020B0604020202090204" pitchFamily="34" charset="0"/>
            </a:endParaRPr>
          </a:p>
        </p:txBody>
      </p:sp>
      <p:sp>
        <p:nvSpPr>
          <p:cNvPr id="32772" name="Text Box 6"/>
          <p:cNvSpPr txBox="1"/>
          <p:nvPr/>
        </p:nvSpPr>
        <p:spPr>
          <a:xfrm>
            <a:off x="1277541" y="3025775"/>
            <a:ext cx="6723459" cy="10763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700" dirty="0">
                <a:latin typeface="Arial" panose="020B0604020202090204" pitchFamily="34" charset="0"/>
              </a:rPr>
              <a:t>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于是，她又找哇找哇，终于在一眼清清的泉水中找到了。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/>
          </p:cNvSpPr>
          <p:nvPr>
            <p:ph idx="1"/>
          </p:nvPr>
        </p:nvSpPr>
        <p:spPr>
          <a:xfrm>
            <a:off x="290830" y="1043940"/>
            <a:ext cx="7999095" cy="3394710"/>
          </a:xfrm>
        </p:spPr>
        <p:txBody>
          <a:bodyPr vert="horz" wrap="square" lIns="68580" tIns="34290" rIns="68580" bIns="34290" anchor="t"/>
          <a:lstStyle/>
          <a:p>
            <a:pPr eaLnBrk="1" hangingPunct="1">
              <a:buNone/>
            </a:pPr>
            <a:r>
              <a:rPr lang="en-US" altLang="zh-CN" sz="2800" b="1" dirty="0">
                <a:ea typeface="楷体" panose="02010609060101010101" pitchFamily="49" charset="-122"/>
              </a:rPr>
              <a:t>          </a:t>
            </a:r>
            <a:r>
              <a:rPr lang="zh-CN" altLang="en-US" sz="2800" b="1" dirty="0">
                <a:ea typeface="楷体" panose="02010609060101010101" pitchFamily="49" charset="-122"/>
              </a:rPr>
              <a:t>五彩石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找</a:t>
            </a:r>
            <a:r>
              <a:rPr lang="zh-CN" altLang="en-US" sz="2800" b="1" dirty="0">
                <a:ea typeface="楷体" panose="02010609060101010101" pitchFamily="49" charset="-122"/>
              </a:rPr>
              <a:t>齐了，女娲在地上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挖</a:t>
            </a:r>
            <a:r>
              <a:rPr lang="zh-CN" altLang="en-US" sz="2800" b="1" dirty="0">
                <a:ea typeface="楷体" panose="02010609060101010101" pitchFamily="49" charset="-122"/>
              </a:rPr>
              <a:t>个圆坑，把五彩石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放</a:t>
            </a:r>
            <a:r>
              <a:rPr lang="zh-CN" altLang="en-US" sz="2800" b="1" dirty="0">
                <a:ea typeface="楷体" panose="02010609060101010101" pitchFamily="49" charset="-122"/>
              </a:rPr>
              <a:t>在里面，用神火进行冶炼。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炼</a:t>
            </a:r>
            <a:r>
              <a:rPr lang="zh-CN" altLang="en-US" sz="2800" b="1" dirty="0">
                <a:ea typeface="楷体" panose="02010609060101010101" pitchFamily="49" charset="-122"/>
              </a:rPr>
              <a:t>了五天五夜，五彩石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化</a:t>
            </a:r>
            <a:r>
              <a:rPr lang="zh-CN" altLang="en-US" sz="2800" b="1" dirty="0">
                <a:ea typeface="楷体" panose="02010609060101010101" pitchFamily="49" charset="-122"/>
              </a:rPr>
              <a:t>成了很稠的液体。女娲把它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装</a:t>
            </a:r>
            <a:r>
              <a:rPr lang="zh-CN" altLang="en-US" sz="2800" b="1" dirty="0">
                <a:ea typeface="楷体" panose="02010609060101010101" pitchFamily="49" charset="-122"/>
              </a:rPr>
              <a:t>在一个大盆里，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端</a:t>
            </a:r>
            <a:r>
              <a:rPr lang="zh-CN" altLang="en-US" sz="2800" b="1" dirty="0">
                <a:ea typeface="楷体" panose="02010609060101010101" pitchFamily="49" charset="-122"/>
              </a:rPr>
              <a:t>到天边，对准那个大黑窟窿，往上一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泼</a:t>
            </a:r>
            <a:r>
              <a:rPr lang="zh-CN" altLang="en-US" sz="2800" b="1" dirty="0">
                <a:ea typeface="楷体" panose="02010609060101010101" pitchFamily="49" charset="-122"/>
              </a:rPr>
              <a:t>，</a:t>
            </a:r>
            <a:r>
              <a:rPr lang="zh-CN" altLang="en-US" sz="2800" b="1" dirty="0">
                <a:solidFill>
                  <a:srgbClr val="0000FF"/>
                </a:solidFill>
                <a:ea typeface="楷体" panose="02010609060101010101" pitchFamily="49" charset="-122"/>
              </a:rPr>
              <a:t>只见金光四射</a:t>
            </a:r>
            <a:r>
              <a:rPr lang="zh-CN" altLang="en-US" sz="2800" b="1" dirty="0">
                <a:ea typeface="楷体" panose="02010609060101010101" pitchFamily="49" charset="-122"/>
              </a:rPr>
              <a:t>，大窟窿立刻被</a:t>
            </a:r>
            <a:r>
              <a:rPr lang="zh-CN" altLang="en-US" sz="2800" b="1" dirty="0">
                <a:solidFill>
                  <a:srgbClr val="0000FF"/>
                </a:solidFill>
                <a:ea typeface="楷体" panose="02010609060101010101" pitchFamily="49" charset="-122"/>
              </a:rPr>
              <a:t>补好</a:t>
            </a:r>
            <a:r>
              <a:rPr lang="zh-CN" altLang="en-US" sz="2800" b="1" dirty="0">
                <a:ea typeface="楷体" panose="02010609060101010101" pitchFamily="49" charset="-122"/>
              </a:rPr>
              <a:t>了。</a:t>
            </a:r>
            <a:endParaRPr lang="zh-CN" altLang="en-US" sz="2800" b="1" dirty="0">
              <a:ea typeface="楷体" panose="02010609060101010101" pitchFamily="49" charset="-122"/>
            </a:endParaRPr>
          </a:p>
        </p:txBody>
      </p:sp>
      <p:pic>
        <p:nvPicPr>
          <p:cNvPr id="34819" name="Picture 4" descr="966a32ad46123de27dd92a3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9060" y="3197860"/>
            <a:ext cx="2287905" cy="169799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844800" y="3420745"/>
            <a:ext cx="53841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女娲不畏艰辛，补天成功。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060" y="78740"/>
            <a:ext cx="2631440" cy="829945"/>
          </a:xfrm>
          <a:prstGeom prst="rect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txBody>
          <a:bodyPr wrap="none" rtlCol="0" anchor="t">
            <a:spAutoFit/>
          </a:bodyPr>
          <a:lstStyle/>
          <a:p>
            <a:r>
              <a:rPr lang="zh-CN" altLang="en-US" sz="4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炼石补天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5080" y="-14605"/>
            <a:ext cx="9143365" cy="5172710"/>
          </a:xfrm>
          <a:prstGeom prst="rect">
            <a:avLst/>
          </a:prstGeom>
        </p:spPr>
      </p:pic>
      <p:sp>
        <p:nvSpPr>
          <p:cNvPr id="203779" name="Text Box 3"/>
          <p:cNvSpPr txBox="1"/>
          <p:nvPr/>
        </p:nvSpPr>
        <p:spPr>
          <a:xfrm>
            <a:off x="1918335" y="1431290"/>
            <a:ext cx="5678170" cy="2122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试一试，用三个词语来概括女娲补天的过程。</a:t>
            </a:r>
            <a:endParaRPr lang="zh-CN" altLang="en-US" sz="44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bldLvl="0" build="allAtOnce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5080" y="-14605"/>
            <a:ext cx="9143365" cy="5172710"/>
          </a:xfrm>
          <a:prstGeom prst="rect">
            <a:avLst/>
          </a:prstGeom>
        </p:spPr>
      </p:pic>
      <p:sp>
        <p:nvSpPr>
          <p:cNvPr id="204803" name="Text Box 3"/>
          <p:cNvSpPr txBox="1"/>
          <p:nvPr/>
        </p:nvSpPr>
        <p:spPr>
          <a:xfrm>
            <a:off x="1821815" y="1715135"/>
            <a:ext cx="6322060" cy="18503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找彩石</a:t>
            </a:r>
            <a:r>
              <a:rPr lang="en-US" altLang="zh-CN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</a:t>
            </a:r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炼彩石</a:t>
            </a:r>
            <a:r>
              <a:rPr lang="en-US" altLang="zh-CN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</a:t>
            </a:r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补天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找</a:t>
            </a:r>
            <a:r>
              <a:rPr lang="en-US" altLang="zh-CN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炼</a:t>
            </a:r>
            <a:r>
              <a:rPr lang="en-US" altLang="zh-CN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补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4803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3">
                                            <p:txEl>
                                              <p:charRg st="13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4803">
                                            <p:txEl>
                                              <p:charRg st="13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882216" y="641906"/>
            <a:ext cx="1944216" cy="499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28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9062" y="3363585"/>
            <a:ext cx="3240360" cy="46037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endParaRPr lang="zh-CN" altLang="en-US" sz="24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1040" y="464185"/>
            <a:ext cx="385762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根据课文内容填一填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64565" y="1305560"/>
            <a:ext cx="721995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b="1">
                <a:latin typeface="Times New Roman" panose="02020503050405090304" charset="0"/>
                <a:ea typeface="楷体" panose="02010609060101010101" pitchFamily="49" charset="-122"/>
                <a:sym typeface="+mn-ea"/>
              </a:rPr>
              <a:t>              </a:t>
            </a:r>
            <a:r>
              <a:rPr lang="zh-CN" altLang="en-US" sz="2800" b="1">
                <a:latin typeface="Times New Roman" panose="02020503050405090304" charset="0"/>
                <a:ea typeface="楷体" panose="02010609060101010101" pitchFamily="49" charset="-122"/>
                <a:sym typeface="+mn-ea"/>
              </a:rPr>
              <a:t>很久很久以前，一声巨响之后，天（    ）了，地（     ）了，人们被火（    </a:t>
            </a:r>
            <a:r>
              <a:rPr lang="zh-CN" altLang="en-US" sz="2800" b="1">
                <a:latin typeface="Arial" panose="020B0604020202090204" pitchFamily="34" charset="0"/>
                <a:sym typeface="+mn-ea"/>
              </a:rPr>
              <a:t> </a:t>
            </a:r>
            <a:r>
              <a:rPr lang="zh-CN" altLang="en-US" sz="2800" b="1">
                <a:latin typeface="Times New Roman" panose="02020503050405090304" charset="0"/>
                <a:ea typeface="楷体" panose="02010609060101010101" pitchFamily="49" charset="-122"/>
                <a:sym typeface="+mn-ea"/>
              </a:rPr>
              <a:t>  ） ，在水 中（        ） ，女娲难过极了，她立刻去找雨神降雨，把天火（        ） ，又（       ）了船，救出人 们，为了补天，女娲（       ）五彩石，用神火进行（       ） ，最后终于把天补好了。 </a:t>
            </a:r>
            <a:endParaRPr lang="zh-CN" altLang="en-US" sz="2800" b="1">
              <a:latin typeface="Times New Roman" panose="02020503050405090304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41745" y="157480"/>
            <a:ext cx="23241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  <a:latin typeface="Arial" panose="020B0604020202090204" pitchFamily="34" charset="0"/>
                <a:sym typeface="+mn-ea"/>
              </a:rPr>
              <a:t> 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289165" y="1305560"/>
            <a:ext cx="54038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503050405090304" charset="0"/>
                <a:ea typeface="楷体" panose="02010609060101010101" pitchFamily="49" charset="-122"/>
                <a:sym typeface="+mn-ea"/>
              </a:rPr>
              <a:t>塌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395855" y="1761490"/>
            <a:ext cx="54038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Times New Roman" panose="02020503050405090304" charset="0"/>
                <a:ea typeface="楷体" panose="02010609060101010101" pitchFamily="49" charset="-122"/>
                <a:sym typeface="+mn-ea"/>
              </a:rPr>
              <a:t>裂</a:t>
            </a:r>
            <a:endParaRPr lang="zh-CN" altLang="en-US" sz="2800" b="1">
              <a:solidFill>
                <a:srgbClr val="FF0000"/>
              </a:solidFill>
              <a:latin typeface="Times New Roman" panose="02020503050405090304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634355" y="1761490"/>
            <a:ext cx="95377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Times New Roman" panose="02020503050405090304" charset="0"/>
                <a:ea typeface="楷体" panose="02010609060101010101" pitchFamily="49" charset="-122"/>
                <a:sym typeface="+mn-ea"/>
              </a:rPr>
              <a:t>围困</a:t>
            </a:r>
            <a:endParaRPr lang="zh-CN" altLang="en-US" sz="2800" b="1">
              <a:solidFill>
                <a:srgbClr val="FF0000"/>
              </a:solidFill>
              <a:latin typeface="Times New Roman" panose="02020503050405090304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68930" y="3460115"/>
            <a:ext cx="15875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Times New Roman" panose="02020503050405090304" charset="0"/>
                <a:ea typeface="楷体" panose="02010609060101010101" pitchFamily="49" charset="-122"/>
                <a:sym typeface="+mn-ea"/>
              </a:rPr>
              <a:t>  冶炼     </a:t>
            </a:r>
            <a:endParaRPr lang="zh-CN" altLang="en-US" sz="2800" b="1">
              <a:solidFill>
                <a:srgbClr val="FF0000"/>
              </a:solidFill>
              <a:latin typeface="Times New Roman" panose="02020503050405090304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27780" y="2605405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503050405090304" charset="0"/>
                <a:ea typeface="楷体" panose="02010609060101010101" pitchFamily="49" charset="-122"/>
                <a:sym typeface="+mn-ea"/>
              </a:rPr>
              <a:t>熄灭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640840" y="2157095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503050405090304" charset="0"/>
                <a:ea typeface="楷体" panose="02010609060101010101" pitchFamily="49" charset="-122"/>
                <a:sym typeface="+mn-ea"/>
              </a:rPr>
              <a:t>挣扎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6160135" y="2605405"/>
            <a:ext cx="54038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503050405090304" charset="0"/>
                <a:ea typeface="楷体" panose="02010609060101010101" pitchFamily="49" charset="-122"/>
                <a:sym typeface="+mn-ea"/>
              </a:rPr>
              <a:t>造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662295" y="3048000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503050405090304" charset="0"/>
                <a:ea typeface="楷体" panose="02010609060101010101" pitchFamily="49" charset="-122"/>
                <a:sym typeface="+mn-ea"/>
              </a:rPr>
              <a:t>寻找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/>
      <p:bldP spid="16" grpId="0"/>
      <p:bldP spid="17" grpId="0"/>
      <p:bldP spid="18" grpId="0"/>
      <p:bldP spid="19" grpId="0"/>
      <p:bldP spid="2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9457" descr="1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27660" y="1064895"/>
            <a:ext cx="8345170" cy="35699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60" name="文本框 19459"/>
          <p:cNvSpPr txBox="1"/>
          <p:nvPr/>
        </p:nvSpPr>
        <p:spPr>
          <a:xfrm>
            <a:off x="1343025" y="1189990"/>
            <a:ext cx="6918960" cy="33191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2400" b="1">
                <a:solidFill>
                  <a:schemeClr val="bg1"/>
                </a:solidFill>
                <a:latin typeface="Times New Roman" panose="02020503050405090304" charset="0"/>
                <a:ea typeface="楷体" panose="02010609060101010101" pitchFamily="49" charset="-122"/>
              </a:rPr>
              <a:t>        </a:t>
            </a:r>
            <a:r>
              <a:rPr lang="zh-CN" altLang="en-US" sz="2800" b="1">
                <a:solidFill>
                  <a:srgbClr val="FFFF00"/>
                </a:solidFill>
                <a:latin typeface="Times New Roman" panose="02020503050405090304" charset="0"/>
                <a:ea typeface="楷体" panose="02010609060101010101" pitchFamily="49" charset="-122"/>
              </a:rPr>
              <a:t>神话表现了远古人类征服自然的理想和信念</a:t>
            </a:r>
            <a:r>
              <a:rPr lang="zh-CN" altLang="en-US" sz="2800" b="1">
                <a:solidFill>
                  <a:schemeClr val="bg1"/>
                </a:solidFill>
                <a:latin typeface="Times New Roman" panose="02020503050405090304" charset="0"/>
                <a:ea typeface="楷体" panose="02010609060101010101" pitchFamily="49" charset="-122"/>
              </a:rPr>
              <a:t>。正因为这样，所以神话具有丰富多彩的想象、奇妙的情节和感人的艺术力量。其中的人物形象，大多具有超人的力量。</a:t>
            </a:r>
            <a:endParaRPr lang="zh-CN" altLang="en-US" sz="2800" b="1">
              <a:solidFill>
                <a:schemeClr val="bg1"/>
              </a:solidFill>
              <a:latin typeface="Times New Roman" panose="02020503050405090304" charset="0"/>
              <a:ea typeface="楷体" panose="02010609060101010101" pitchFamily="49" charset="-122"/>
            </a:endParaRPr>
          </a:p>
          <a:p>
            <a:pPr>
              <a:lnSpc>
                <a:spcPct val="125000"/>
              </a:lnSpc>
            </a:pPr>
            <a:endParaRPr lang="zh-CN" altLang="en-US" sz="2700" b="1">
              <a:solidFill>
                <a:schemeClr val="bg1"/>
              </a:solidFill>
              <a:latin typeface="Times New Roman" panose="02020503050405090304" charset="0"/>
              <a:ea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2400" b="1">
              <a:latin typeface="Times New Roman" panose="02020503050405090304" charset="0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9605" y="400685"/>
            <a:ext cx="222440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你知道吗？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20481"/>
          <p:cNvSpPr txBox="1"/>
          <p:nvPr/>
        </p:nvSpPr>
        <p:spPr>
          <a:xfrm>
            <a:off x="663575" y="1461135"/>
            <a:ext cx="5205095" cy="26149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小组分工合作，各选择一处神奇的地方，用自己的语言将故事讲生动、讲完整</a:t>
            </a:r>
            <a:r>
              <a:rPr lang="zh-CN" altLang="en-US" sz="4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4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7685" y="530225"/>
            <a:ext cx="201930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讲故事</a:t>
            </a:r>
            <a:endParaRPr lang="zh-CN" altLang="en-US" sz="4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868670" y="530225"/>
            <a:ext cx="3155950" cy="38214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/>
          <p:nvPr/>
        </p:nvSpPr>
        <p:spPr>
          <a:xfrm>
            <a:off x="345440" y="495935"/>
            <a:ext cx="8395335" cy="13093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　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　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现在，人们常常看见天边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五彩的云霞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，传说那就是女娲补天的地方。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62675" y="557530"/>
            <a:ext cx="25679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五彩的云霞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7745" y="2000885"/>
            <a:ext cx="61595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想一想：为什么称作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五彩的云霞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？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5440" y="2860675"/>
            <a:ext cx="718693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因为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天空是女娲用五彩石炼成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，所以称作五彩的云霞，从中可以看出人们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对女娲的怀念与敬仰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38914" name="Picture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167245" y="1497330"/>
            <a:ext cx="1976120" cy="1728470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2" grpId="0"/>
      <p:bldP spid="3" grpId="0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/>
          <p:nvPr/>
        </p:nvSpPr>
        <p:spPr>
          <a:xfrm>
            <a:off x="476250" y="417195"/>
            <a:ext cx="83445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读完了这个神话故事，你想对女娲说些什么？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1100610" y="1451637"/>
            <a:ext cx="7285827" cy="2758172"/>
            <a:chOff x="2019" y="-347"/>
            <a:chExt cx="5963" cy="4780"/>
          </a:xfrm>
        </p:grpSpPr>
        <p:pic>
          <p:nvPicPr>
            <p:cNvPr id="40965" name="Picture 4" descr="小孩子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7134" y="2137"/>
              <a:ext cx="848" cy="22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0966" name="AutoShape 6"/>
            <p:cNvSpPr/>
            <p:nvPr/>
          </p:nvSpPr>
          <p:spPr>
            <a:xfrm>
              <a:off x="2019" y="-347"/>
              <a:ext cx="4806" cy="3181"/>
            </a:xfrm>
            <a:prstGeom prst="wedgeEllipseCallout">
              <a:avLst>
                <a:gd name="adj1" fmla="val 54996"/>
                <a:gd name="adj2" fmla="val 51594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 algn="l"/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女娲，你真了不起！你勇敢、善良、不畏艰险，是个无私奉献的女神……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 Box 3"/>
          <p:cNvSpPr txBox="1"/>
          <p:nvPr/>
        </p:nvSpPr>
        <p:spPr>
          <a:xfrm>
            <a:off x="2521585" y="366395"/>
            <a:ext cx="65595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女娲是了不起的女神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4036" name="Text Box 4"/>
          <p:cNvSpPr txBox="1"/>
          <p:nvPr/>
        </p:nvSpPr>
        <p:spPr>
          <a:xfrm>
            <a:off x="2888853" y="273606"/>
            <a:ext cx="4319270" cy="41541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1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善良的女娲，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创造了人类，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让大地有了欢歌笑语。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神奇的女娲，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求雨又造船，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救出灾难中的百姓。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勇敢的女娲，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你日夜奔波补好天，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不辞辛劳为人类。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啊，女娲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endParaRPr lang="en-US" altLang="zh-CN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一位了不起的女神！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26978" name="Picture 9" descr="10"/>
          <p:cNvPicPr>
            <a:picLocks noChangeAspect="1"/>
          </p:cNvPicPr>
          <p:nvPr/>
        </p:nvPicPr>
        <p:blipFill>
          <a:blip r:embed="rId1" cstate="print">
            <a:lum bright="12000" contrast="6000"/>
          </a:blip>
          <a:srcRect l="15152" r="10606"/>
          <a:stretch>
            <a:fillRect/>
          </a:stretch>
        </p:blipFill>
        <p:spPr>
          <a:xfrm>
            <a:off x="394335" y="1344930"/>
            <a:ext cx="1548130" cy="2387600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  <p:bldP spid="4403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图片 83969" descr="2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9430" y="1478915"/>
            <a:ext cx="2425065" cy="224409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83971" name="文本框 83970"/>
          <p:cNvSpPr txBox="1"/>
          <p:nvPr/>
        </p:nvSpPr>
        <p:spPr>
          <a:xfrm>
            <a:off x="826453" y="3722370"/>
            <a:ext cx="2228850" cy="58356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90204" pitchFamily="34" charset="0"/>
                <a:ea typeface="楷体" panose="02010609060101010101" pitchFamily="49" charset="-122"/>
              </a:rPr>
              <a:t>哪吒闹海</a:t>
            </a:r>
            <a:endParaRPr lang="zh-CN" altLang="en-US" sz="3200" b="1" dirty="0">
              <a:solidFill>
                <a:srgbClr val="FF0000"/>
              </a:solidFill>
              <a:latin typeface="Arial" panose="020B0604020202090204" pitchFamily="34" charset="0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8615" y="575945"/>
            <a:ext cx="844677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你还知道哪些神话故事？跟大家说一说。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84994" name="图片 84993" descr="pic_25437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6255" y="1221105"/>
            <a:ext cx="2581275" cy="243586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507740" y="367284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defTabSz="914400" fontAlgn="base">
              <a:buFont typeface="Arial" panose="020B0604020202090204" pitchFamily="34" charset="0"/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90204" pitchFamily="34" charset="0"/>
                <a:ea typeface="楷体" panose="02010609060101010101" pitchFamily="49" charset="-122"/>
                <a:cs typeface="+mn-ea"/>
                <a:sym typeface="+mn-ea"/>
              </a:rPr>
              <a:t>嫦娥奔月</a:t>
            </a:r>
            <a:endParaRPr lang="zh-CN" altLang="en-US" sz="3200" b="1" dirty="0">
              <a:solidFill>
                <a:srgbClr val="FF0000"/>
              </a:solidFill>
              <a:latin typeface="Arial" panose="020B0604020202090204" pitchFamily="34" charset="0"/>
              <a:ea typeface="楷体" panose="02010609060101010101" pitchFamily="49" charset="-122"/>
              <a:cs typeface="+mn-ea"/>
              <a:sym typeface="+mn-ea"/>
            </a:endParaRPr>
          </a:p>
        </p:txBody>
      </p:sp>
      <p:pic>
        <p:nvPicPr>
          <p:cNvPr id="6147" name="内容占位符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5325" y="1373505"/>
            <a:ext cx="2607945" cy="229933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170930" y="367284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Arial" panose="020B0604020202090204" pitchFamily="34" charset="0"/>
                <a:ea typeface="楷体" panose="02010609060101010101" pitchFamily="49" charset="-122"/>
                <a:cs typeface="+mn-ea"/>
                <a:sym typeface="+mn-ea"/>
              </a:rPr>
              <a:t>后羿射日</a:t>
            </a:r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ldLvl="0" animBg="1"/>
      <p:bldP spid="2" grpId="0"/>
      <p:bldP spid="3" grpId="0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/>
          <p:nvPr/>
        </p:nvSpPr>
        <p:spPr>
          <a:xfrm>
            <a:off x="6831330" y="3553460"/>
            <a:ext cx="188722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夸父追日 </a:t>
            </a:r>
            <a:endParaRPr lang="zh-CN" altLang="zh-CN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r="22373"/>
          <a:stretch>
            <a:fillRect/>
          </a:stretch>
        </p:blipFill>
        <p:spPr>
          <a:xfrm>
            <a:off x="63500" y="1003300"/>
            <a:ext cx="3082925" cy="2550160"/>
          </a:xfrm>
          <a:prstGeom prst="ellipse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39470" y="3655695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/>
            <a:r>
              <a:rPr lang="zh-CN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愚公移山</a:t>
            </a:r>
            <a:endParaRPr lang="zh-CN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rcRect l="1400" r="8507" b="7324"/>
          <a:stretch>
            <a:fillRect/>
          </a:stretch>
        </p:blipFill>
        <p:spPr>
          <a:xfrm>
            <a:off x="2950210" y="1026795"/>
            <a:ext cx="3244215" cy="2503170"/>
          </a:xfrm>
          <a:prstGeom prst="ellipse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664585" y="3655695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大禹治水</a:t>
            </a:r>
            <a:endParaRPr lang="zh-CN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/>
          <a:srcRect l="13627" r="16373"/>
          <a:stretch>
            <a:fillRect/>
          </a:stretch>
        </p:blipFill>
        <p:spPr>
          <a:xfrm>
            <a:off x="6119495" y="1233170"/>
            <a:ext cx="2985770" cy="2090420"/>
          </a:xfrm>
          <a:prstGeom prst="round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6" grpId="0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图片 23554" descr="1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14045" y="867410"/>
            <a:ext cx="8126730" cy="35388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6" name="文本框 23555"/>
          <p:cNvSpPr txBox="1"/>
          <p:nvPr/>
        </p:nvSpPr>
        <p:spPr>
          <a:xfrm>
            <a:off x="2465785" y="1653779"/>
            <a:ext cx="3726656" cy="575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endParaRPr sz="2100" b="1">
              <a:latin typeface="Times New Roman" panose="02020503050405090304" charset="0"/>
              <a:ea typeface="楷体" panose="02010609060101010101" pitchFamily="49" charset="-122"/>
            </a:endParaRPr>
          </a:p>
        </p:txBody>
      </p:sp>
      <p:sp>
        <p:nvSpPr>
          <p:cNvPr id="23558" name="文本框 23557"/>
          <p:cNvSpPr txBox="1"/>
          <p:nvPr/>
        </p:nvSpPr>
        <p:spPr>
          <a:xfrm>
            <a:off x="2627710" y="1653779"/>
            <a:ext cx="3511153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sz="2100" b="1">
              <a:latin typeface="Times New Roman" panose="02020503050405090304" charset="0"/>
              <a:ea typeface="楷体" panose="02010609060101010101" pitchFamily="49" charset="-122"/>
            </a:endParaRPr>
          </a:p>
        </p:txBody>
      </p:sp>
      <p:sp>
        <p:nvSpPr>
          <p:cNvPr id="23559" name="文本框 23558"/>
          <p:cNvSpPr txBox="1"/>
          <p:nvPr/>
        </p:nvSpPr>
        <p:spPr>
          <a:xfrm>
            <a:off x="2132965" y="1172845"/>
            <a:ext cx="7211060" cy="24612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推荐阅读：</a:t>
            </a:r>
            <a:r>
              <a:rPr lang="en-US" altLang="zh-CN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中国神话故事</a:t>
            </a:r>
            <a:r>
              <a:rPr lang="en-US" altLang="zh-CN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endParaRPr lang="en-US" altLang="zh-CN" sz="28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《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古代神话故事</a:t>
            </a:r>
            <a:r>
              <a:rPr lang="en-US" altLang="zh-CN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endParaRPr lang="en-US" altLang="zh-CN" sz="28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《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希腊神话故事</a:t>
            </a:r>
            <a:r>
              <a:rPr lang="en-US" altLang="zh-CN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endParaRPr lang="en-US" altLang="zh-CN" sz="28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        ……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5361"/>
          <p:cNvSpPr txBox="1"/>
          <p:nvPr/>
        </p:nvSpPr>
        <p:spPr>
          <a:xfrm>
            <a:off x="518160" y="1198245"/>
            <a:ext cx="80264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看到了什么（起因）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怎么做的（经过）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结果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363" name="文本框 15362"/>
          <p:cNvSpPr txBox="1"/>
          <p:nvPr/>
        </p:nvSpPr>
        <p:spPr>
          <a:xfrm>
            <a:off x="590233" y="1815941"/>
            <a:ext cx="4482704" cy="18148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>
                <a:latin typeface="Arial" panose="020B0604020202090204" pitchFamily="34" charset="0"/>
              </a:rPr>
              <a:t>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熊熊大火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到处洪水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露出窟窿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364" name="直接连接符 15363"/>
          <p:cNvSpPr/>
          <p:nvPr/>
        </p:nvSpPr>
        <p:spPr>
          <a:xfrm>
            <a:off x="3191748" y="2084705"/>
            <a:ext cx="756047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5365" name="直接连接符 15364"/>
          <p:cNvSpPr/>
          <p:nvPr/>
        </p:nvSpPr>
        <p:spPr>
          <a:xfrm>
            <a:off x="3191748" y="2759949"/>
            <a:ext cx="864394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5366" name="直接连接符 15365"/>
          <p:cNvSpPr/>
          <p:nvPr/>
        </p:nvSpPr>
        <p:spPr>
          <a:xfrm flipV="1">
            <a:off x="3245326" y="3369945"/>
            <a:ext cx="864394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5367" name="文本框 15366"/>
          <p:cNvSpPr txBox="1"/>
          <p:nvPr/>
        </p:nvSpPr>
        <p:spPr>
          <a:xfrm>
            <a:off x="6856413" y="2498566"/>
            <a:ext cx="1079897" cy="927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天补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好了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8" name="右大括号 15367"/>
          <p:cNvSpPr/>
          <p:nvPr/>
        </p:nvSpPr>
        <p:spPr>
          <a:xfrm>
            <a:off x="6361430" y="2010410"/>
            <a:ext cx="425450" cy="1874520"/>
          </a:xfrm>
          <a:prstGeom prst="rightBrace">
            <a:avLst>
              <a:gd name="adj1" fmla="val 17205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15369" name="文本框 15368"/>
          <p:cNvSpPr txBox="1"/>
          <p:nvPr/>
        </p:nvSpPr>
        <p:spPr>
          <a:xfrm>
            <a:off x="4326255" y="1851025"/>
            <a:ext cx="1891665" cy="24612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求雨灭火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70" name="文本框 15369"/>
          <p:cNvSpPr txBox="1"/>
          <p:nvPr/>
        </p:nvSpPr>
        <p:spPr>
          <a:xfrm>
            <a:off x="4326255" y="2498725"/>
            <a:ext cx="19996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造船救人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71" name="文本框 15370"/>
          <p:cNvSpPr txBox="1"/>
          <p:nvPr/>
        </p:nvSpPr>
        <p:spPr>
          <a:xfrm>
            <a:off x="4326255" y="3120390"/>
            <a:ext cx="1782366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找五彩石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炼石补天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4995" y="367665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结构梳理</a:t>
            </a:r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60" y="431166"/>
            <a:ext cx="366860" cy="45633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7" grpId="0"/>
      <p:bldP spid="15369" grpId="0"/>
      <p:bldP spid="15370" grpId="0"/>
      <p:bldP spid="1537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14"/>
          <p:cNvSpPr txBox="1"/>
          <p:nvPr/>
        </p:nvSpPr>
        <p:spPr>
          <a:xfrm>
            <a:off x="713327" y="464215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62" y="464187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3105" y="1295400"/>
            <a:ext cx="763397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本文主要讲了天塌下一块，地被震裂，人们被水火所围困，女娲把人们从水深火热中救了出来，她又寻找五彩石冶炼，补好了天，赞美了女娲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、  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的精神。</a:t>
            </a:r>
            <a:r>
              <a:rPr lang="zh-CN" altLang="en-US" sz="1600" b="1"/>
              <a:t> </a:t>
            </a:r>
            <a:endParaRPr lang="zh-CN" altLang="en-US" sz="1600" b="1"/>
          </a:p>
        </p:txBody>
      </p:sp>
      <p:sp>
        <p:nvSpPr>
          <p:cNvPr id="2" name="文本框 1"/>
          <p:cNvSpPr txBox="1"/>
          <p:nvPr/>
        </p:nvSpPr>
        <p:spPr>
          <a:xfrm>
            <a:off x="4354830" y="273685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勇敢善良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51905" y="273685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不畏艰险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3105" y="326517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无私奉献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4"/>
          <p:cNvSpPr txBox="1"/>
          <p:nvPr/>
        </p:nvSpPr>
        <p:spPr>
          <a:xfrm>
            <a:off x="3771900" y="802640"/>
            <a:ext cx="5207635" cy="3538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臭氧层是地球的“保护伞”，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它可以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抵挡外太空的射线，让我们可以在地球上生活。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1985年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，人们发现了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臭氧层空洞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。当时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人类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经常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使用的空调和冰箱，会释放出一种气体，这种气体会和臭氧发生化学反应，使臭氧浓度减少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。为了保护自身的生存环境，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7850" y="421005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拓展延伸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70" y="464186"/>
            <a:ext cx="366860" cy="45633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20" y="1734820"/>
            <a:ext cx="3646170" cy="23628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2580" y="1078230"/>
            <a:ext cx="304101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天真的会“漏”</a:t>
            </a:r>
            <a:endParaRPr lang="zh-CN" altLang="en-US" sz="32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/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4"/>
          <p:cNvSpPr txBox="1"/>
          <p:nvPr/>
        </p:nvSpPr>
        <p:spPr>
          <a:xfrm>
            <a:off x="3221990" y="770255"/>
            <a:ext cx="5694680" cy="3538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人们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研制出了新型的冰箱和空调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主动淘汰了以前的冰箱和空调，使得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臭氧层空洞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开始恢复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并缓慢好转。“臭氧层空洞”让人们意识到了保护环境的重要性，如果当初只顾发展而没能及时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地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发现臭氧空洞，也没能及时</a:t>
            </a:r>
            <a:r>
              <a:rPr 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地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给出对策，也许我们现在就会为破坏环境买单。</a:t>
            </a:r>
            <a:endParaRPr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6205" y="1156970"/>
            <a:ext cx="2925445" cy="27647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1"/>
          <p:cNvSpPr>
            <a:spLocks noChangeArrowheads="1"/>
          </p:cNvSpPr>
          <p:nvPr/>
        </p:nvSpPr>
        <p:spPr bwMode="auto">
          <a:xfrm>
            <a:off x="412115" y="1576070"/>
            <a:ext cx="8319770" cy="26523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algn="ctr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泼   装   端   补</a:t>
            </a: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 </a:t>
            </a:r>
            <a:endParaRPr sz="3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  <a:p>
            <a:pPr indent="20002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  女娲把它(   )在一个大盆里，(   )到天边，对准那个大黑窟窿，往上一(   )，只见金光四射，大窟窿立刻被(   )好了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。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 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921000" y="2348865"/>
            <a:ext cx="822325" cy="622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装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82903" y="973279"/>
            <a:ext cx="7019697" cy="622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一、我会选动词填空</a:t>
            </a:r>
            <a:r>
              <a:rPr lang="zh-CN" altLang="en-US" sz="36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。</a:t>
            </a:r>
            <a:endParaRPr lang="zh-CN" altLang="en-US" sz="3600" b="1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50305040509030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9512" y="411510"/>
            <a:ext cx="2376264" cy="561692"/>
            <a:chOff x="179512" y="411510"/>
            <a:chExt cx="2376264" cy="561692"/>
          </a:xfrm>
        </p:grpSpPr>
        <p:sp>
          <p:nvSpPr>
            <p:cNvPr id="10" name="文本框 14"/>
            <p:cNvSpPr txBox="1"/>
            <p:nvPr/>
          </p:nvSpPr>
          <p:spPr>
            <a:xfrm>
              <a:off x="624428" y="411510"/>
              <a:ext cx="1931348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8950" y="2348865"/>
            <a:ext cx="822325" cy="622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端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217285" y="3011805"/>
            <a:ext cx="822325" cy="622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泼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997450" y="3571875"/>
            <a:ext cx="822325" cy="622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indent="20002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补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0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3" grpId="0" bldLvl="0" animBg="1"/>
      <p:bldP spid="6" grpId="0" bldLvl="0" animBg="1"/>
      <p:bldP spid="9" grpId="0" bldLvl="0" animBg="1"/>
      <p:bldP spid="3" grpId="0" bldLvl="0" animBg="1"/>
      <p:bldP spid="4" grpId="0" bldLvl="0" animBg="1"/>
      <p:bldP spid="5" grpId="0" bldLvl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22529"/>
          <p:cNvSpPr txBox="1"/>
          <p:nvPr/>
        </p:nvSpPr>
        <p:spPr>
          <a:xfrm>
            <a:off x="767715" y="581660"/>
            <a:ext cx="779843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二、拓展阅读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夸父追日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，勾画出表现神奇的地方。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507" name="文本框 21506"/>
          <p:cNvSpPr txBox="1"/>
          <p:nvPr/>
        </p:nvSpPr>
        <p:spPr>
          <a:xfrm>
            <a:off x="948055" y="1960880"/>
            <a:ext cx="7438390" cy="2245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就在这时候，夸父的喉咙干得直冒烟。他实在是太渴、太累了。夸父伏下身子，去喝黄河、渭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(wèi)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河里的水。咕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(gū)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嘟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(du)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咕嘟，霎时间两条大河都给他喝干了，可是还没止住口渴。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 flipV="1">
            <a:off x="4901565" y="3249930"/>
            <a:ext cx="3094990" cy="2476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 flipV="1">
            <a:off x="1059815" y="3715385"/>
            <a:ext cx="7184390" cy="889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971550" y="4156075"/>
            <a:ext cx="93599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150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TextBox 4"/>
          <p:cNvSpPr txBox="1"/>
          <p:nvPr/>
        </p:nvSpPr>
        <p:spPr>
          <a:xfrm>
            <a:off x="837565" y="1160780"/>
            <a:ext cx="746887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3200" b="1" i="0">
                <a:latin typeface="黑体" panose="02010609060101010101" pitchFamily="49" charset="-122"/>
                <a:ea typeface="黑体" panose="02010609060101010101" pitchFamily="49" charset="-122"/>
              </a:rPr>
              <a:t>三、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回家将</a:t>
            </a:r>
            <a:r>
              <a:rPr sz="32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《女娲补天》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这个故事讲给爸爸妈妈听，要讲生动，讲完整。</a:t>
            </a:r>
            <a:endParaRPr lang="zh-CN" altLang="en-US" sz="2400" b="1" i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6057900" y="4682729"/>
            <a:ext cx="1600200" cy="342900"/>
          </a:xfrm>
        </p:spPr>
        <p:txBody>
          <a:bodyPr/>
          <a:lstStyle/>
          <a:p>
            <a:pPr lvl="0" eaLnBrk="1" hangingPunct="1"/>
            <a:fld id="{9A0DB2DC-4C9A-4742-B13C-FB6460FD3503}" type="slidenum">
              <a:rPr lang="en-US" altLang="zh-CN" sz="105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90204" pitchFamily="34" charset="0"/>
              </a:rPr>
            </a:fld>
            <a:endParaRPr lang="en-US" altLang="zh-CN" sz="1050">
              <a:effectLst>
                <a:outerShdw blurRad="38100" dist="38100" dir="2700000">
                  <a:srgbClr val="C0C0C0"/>
                </a:outerShdw>
              </a:effectLst>
              <a:latin typeface="Arial" panose="020B0604020202090204" pitchFamily="34" charset="0"/>
            </a:endParaRPr>
          </a:p>
        </p:txBody>
      </p:sp>
      <p:pic>
        <p:nvPicPr>
          <p:cNvPr id="65538" name="Picture 2" descr="http://p2.so.qhimgs1.com/bdr/_240_/t0140ef378a65ccb3f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7802880" y="3446780"/>
            <a:ext cx="1090930" cy="900430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837565" y="2959100"/>
            <a:ext cx="712406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32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四、</a:t>
            </a:r>
            <a:r>
              <a:rPr sz="32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上网看看《女娲补天》的动画片。</a:t>
            </a:r>
            <a:endParaRPr lang="zh-CN" altLang="en-US" sz="2400" b="1" i="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5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0" grpId="0"/>
      <p:bldP spid="4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444500" dist="254000" dir="8100000" algn="tr" rotWithShape="0">
            <a:schemeClr val="bg1">
              <a:alpha val="50000"/>
            </a:schemeClr>
          </a:outerShdw>
        </a:effectLst>
      </a:spPr>
      <a:bodyPr rtlCol="0" anchor="ctr"/>
      <a:lstStyle>
        <a:defPPr>
          <a:defRPr sz="2400" dirty="0" smtClean="0">
            <a:solidFill>
              <a:srgbClr val="FF0000"/>
            </a:solidFill>
            <a:latin typeface="华文楷体" panose="02010600040101010101" pitchFamily="2" charset="-122"/>
            <a:ea typeface="华文楷体" panose="02010600040101010101" pitchFamily="2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444500" dist="254000" dir="8100000" algn="tr" rotWithShape="0">
            <a:schemeClr val="bg1">
              <a:alpha val="50000"/>
            </a:schemeClr>
          </a:outerShdw>
        </a:effectLst>
      </a:spPr>
      <a:bodyPr rtlCol="0" anchor="ctr"/>
      <a:lstStyle>
        <a:defPPr>
          <a:defRPr sz="2400" dirty="0" smtClean="0">
            <a:solidFill>
              <a:srgbClr val="FF0000"/>
            </a:solidFill>
            <a:latin typeface="华文楷体" panose="02010600040101010101" pitchFamily="2" charset="-122"/>
            <a:ea typeface="华文楷体" panose="02010600040101010101" pitchFamily="2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4130</Words>
  <Application>WPS 演示</Application>
  <PresentationFormat>全屏显示(16:9)</PresentationFormat>
  <Paragraphs>460</Paragraphs>
  <Slides>59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59</vt:i4>
      </vt:variant>
    </vt:vector>
  </HeadingPairs>
  <TitlesOfParts>
    <vt:vector size="85" baseType="lpstr">
      <vt:lpstr>Arial</vt:lpstr>
      <vt:lpstr>方正书宋_GBK</vt:lpstr>
      <vt:lpstr>Wingdings</vt:lpstr>
      <vt:lpstr>华文楷体</vt:lpstr>
      <vt:lpstr>黑体</vt:lpstr>
      <vt:lpstr>宋体</vt:lpstr>
      <vt:lpstr>楷体</vt:lpstr>
      <vt:lpstr>微软雅黑</vt:lpstr>
      <vt:lpstr>Calibri</vt:lpstr>
      <vt:lpstr>汉语拼音</vt:lpstr>
      <vt:lpstr>幼圆</vt:lpstr>
      <vt:lpstr>隶书</vt:lpstr>
      <vt:lpstr>Times New Roman</vt:lpstr>
      <vt:lpstr>华文行楷</vt:lpstr>
      <vt:lpstr>行楷-简</vt:lpstr>
      <vt:lpstr>汉仪旗黑KW</vt:lpstr>
      <vt:lpstr>宋体</vt:lpstr>
      <vt:lpstr>Arial Unicode MS</vt:lpstr>
      <vt:lpstr>Helvetica Neue</vt:lpstr>
      <vt:lpstr>汉仪书宋二KW</vt:lpstr>
      <vt:lpstr>汉仪中黑KW</vt:lpstr>
      <vt:lpstr>汉仪楷体KW</vt:lpstr>
      <vt:lpstr>苹方-简</vt:lpstr>
      <vt:lpstr>报隶-简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>macbook</cp:lastModifiedBy>
  <cp:revision>198</cp:revision>
  <dcterms:created xsi:type="dcterms:W3CDTF">2019-07-04T09:48:10Z</dcterms:created>
  <dcterms:modified xsi:type="dcterms:W3CDTF">2019-07-04T09:48:10Z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