
<file path=[Content_Types].xml><?xml version="1.0" encoding="utf-8"?>
<Types xmlns="http://schemas.openxmlformats.org/package/2006/content-types">
  <Default Extension="png" ContentType="image/png"/>
  <Default Extension="jpeg" ContentType="image/jpeg"/>
  <Default Extension="gif" ContentType="image/gi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5"/>
  </p:notesMasterIdLst>
  <p:handoutMasterIdLst>
    <p:handoutMasterId r:id="rId51"/>
  </p:handoutMasterIdLst>
  <p:sldIdLst>
    <p:sldId id="1408" r:id="rId3"/>
    <p:sldId id="523" r:id="rId4"/>
    <p:sldId id="1379" r:id="rId6"/>
    <p:sldId id="1585" r:id="rId7"/>
    <p:sldId id="1377" r:id="rId8"/>
    <p:sldId id="1378" r:id="rId9"/>
    <p:sldId id="1370" r:id="rId10"/>
    <p:sldId id="1371" r:id="rId11"/>
    <p:sldId id="1373" r:id="rId12"/>
    <p:sldId id="1520" r:id="rId13"/>
    <p:sldId id="1532" r:id="rId14"/>
    <p:sldId id="1375" r:id="rId15"/>
    <p:sldId id="1588" r:id="rId16"/>
    <p:sldId id="1376" r:id="rId17"/>
    <p:sldId id="1467" r:id="rId18"/>
    <p:sldId id="1586" r:id="rId19"/>
    <p:sldId id="1019" r:id="rId20"/>
    <p:sldId id="1020" r:id="rId21"/>
    <p:sldId id="1388" r:id="rId22"/>
    <p:sldId id="941" r:id="rId23"/>
    <p:sldId id="1396" r:id="rId24"/>
    <p:sldId id="1522" r:id="rId25"/>
    <p:sldId id="1521" r:id="rId26"/>
    <p:sldId id="1533" r:id="rId27"/>
    <p:sldId id="1523" r:id="rId28"/>
    <p:sldId id="1536" r:id="rId29"/>
    <p:sldId id="1524" r:id="rId30"/>
    <p:sldId id="1525" r:id="rId31"/>
    <p:sldId id="1537" r:id="rId32"/>
    <p:sldId id="1526" r:id="rId33"/>
    <p:sldId id="1538" r:id="rId34"/>
    <p:sldId id="1539" r:id="rId35"/>
    <p:sldId id="1540" r:id="rId36"/>
    <p:sldId id="1590" r:id="rId37"/>
    <p:sldId id="1528" r:id="rId38"/>
    <p:sldId id="1589" r:id="rId39"/>
    <p:sldId id="1529" r:id="rId40"/>
    <p:sldId id="1530" r:id="rId41"/>
    <p:sldId id="1531" r:id="rId42"/>
    <p:sldId id="1591" r:id="rId43"/>
    <p:sldId id="1517" r:id="rId44"/>
    <p:sldId id="1365" r:id="rId45"/>
    <p:sldId id="1460" r:id="rId46"/>
    <p:sldId id="1358" r:id="rId47"/>
    <p:sldId id="1359" r:id="rId48"/>
    <p:sldId id="1406" r:id="rId49"/>
    <p:sldId id="1592" r:id="rId50"/>
  </p:sldIdLst>
  <p:sldSz cx="9144000" cy="5143500" type="screen16x9"/>
  <p:notesSz cx="6858000" cy="9144000"/>
  <p:embeddedFontLst>
    <p:embeddedFont>
      <p:font typeface="微软雅黑" pitchFamily="34" charset="-122"/>
      <p:regular r:id="rId55"/>
      <p:bold r:id="rId56"/>
    </p:embeddedFont>
    <p:embeddedFont>
      <p:font typeface="楷体" pitchFamily="49" charset="-122"/>
      <p:regular r:id="rId57"/>
    </p:embeddedFont>
    <p:embeddedFont>
      <p:font typeface="黑体" charset="-122"/>
      <p:regular r:id="rId58"/>
    </p:embeddedFont>
    <p:embeddedFont>
      <p:font typeface="汉语拼音" pitchFamily="34" charset="0"/>
      <p:regular r:id="rId59"/>
    </p:embeddedFont>
    <p:embeddedFont>
      <p:font typeface="幼圆" pitchFamily="49" charset="-122"/>
      <p:regular r:id="rId60"/>
    </p:embeddedFont>
    <p:embeddedFont>
      <p:font typeface="Calibri" pitchFamily="34" charset="0"/>
      <p:regular r:id="rId61"/>
      <p:bold r:id="rId62"/>
      <p:italic r:id="rId63"/>
      <p:boldItalic r:id="rId64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2605"/>
    <a:srgbClr val="FA5534"/>
    <a:srgbClr val="B8188E"/>
    <a:srgbClr val="15F32A"/>
    <a:srgbClr val="0AC21C"/>
    <a:srgbClr val="0000FF"/>
    <a:srgbClr val="FF66FF"/>
    <a:srgbClr val="F074C7"/>
    <a:srgbClr val="2060BE"/>
    <a:srgbClr val="FF9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55" autoAdjust="0"/>
    <p:restoredTop sz="94705" autoAdjust="0"/>
  </p:normalViewPr>
  <p:slideViewPr>
    <p:cSldViewPr>
      <p:cViewPr>
        <p:scale>
          <a:sx n="100" d="100"/>
          <a:sy n="100" d="100"/>
        </p:scale>
        <p:origin x="-2130" y="-798"/>
      </p:cViewPr>
      <p:guideLst>
        <p:guide orient="horz" pos="3162"/>
        <p:guide pos="5759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2814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27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4" Type="http://schemas.openxmlformats.org/officeDocument/2006/relationships/font" Target="fonts/font10.fntdata"/><Relationship Id="rId63" Type="http://schemas.openxmlformats.org/officeDocument/2006/relationships/font" Target="fonts/font9.fntdata"/><Relationship Id="rId62" Type="http://schemas.openxmlformats.org/officeDocument/2006/relationships/font" Target="fonts/font8.fntdata"/><Relationship Id="rId61" Type="http://schemas.openxmlformats.org/officeDocument/2006/relationships/font" Target="fonts/font7.fntdata"/><Relationship Id="rId60" Type="http://schemas.openxmlformats.org/officeDocument/2006/relationships/font" Target="fonts/font6.fntdata"/><Relationship Id="rId6" Type="http://schemas.openxmlformats.org/officeDocument/2006/relationships/slide" Target="slides/slide3.xml"/><Relationship Id="rId59" Type="http://schemas.openxmlformats.org/officeDocument/2006/relationships/font" Target="fonts/font5.fntdata"/><Relationship Id="rId58" Type="http://schemas.openxmlformats.org/officeDocument/2006/relationships/font" Target="fonts/font4.fntdata"/><Relationship Id="rId57" Type="http://schemas.openxmlformats.org/officeDocument/2006/relationships/font" Target="fonts/font3.fntdata"/><Relationship Id="rId56" Type="http://schemas.openxmlformats.org/officeDocument/2006/relationships/font" Target="fonts/font2.fntdata"/><Relationship Id="rId55" Type="http://schemas.openxmlformats.org/officeDocument/2006/relationships/font" Target="fonts/font1.fntdata"/><Relationship Id="rId54" Type="http://schemas.openxmlformats.org/officeDocument/2006/relationships/tableStyles" Target="tableStyles.xml"/><Relationship Id="rId53" Type="http://schemas.openxmlformats.org/officeDocument/2006/relationships/viewProps" Target="viewProps.xml"/><Relationship Id="rId52" Type="http://schemas.openxmlformats.org/officeDocument/2006/relationships/presProps" Target="presProps.xml"/><Relationship Id="rId51" Type="http://schemas.openxmlformats.org/officeDocument/2006/relationships/handoutMaster" Target="handoutMasters/handoutMaster1.xml"/><Relationship Id="rId50" Type="http://schemas.openxmlformats.org/officeDocument/2006/relationships/slide" Target="slides/slide47.xml"/><Relationship Id="rId5" Type="http://schemas.openxmlformats.org/officeDocument/2006/relationships/notesMaster" Target="notesMasters/notesMaster1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png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92710"/>
            <a:ext cx="2350135" cy="275590"/>
            <a:chOff x="1" y="92978"/>
            <a:chExt cx="2771800" cy="275728"/>
          </a:xfrm>
        </p:grpSpPr>
        <p:sp>
          <p:nvSpPr>
            <p:cNvPr id="5" name="矩形 4"/>
            <p:cNvSpPr/>
            <p:nvPr userDrawn="1"/>
          </p:nvSpPr>
          <p:spPr>
            <a:xfrm flipH="1">
              <a:off x="1" y="123478"/>
              <a:ext cx="2771800" cy="216000"/>
            </a:xfrm>
            <a:prstGeom prst="rect">
              <a:avLst/>
            </a:prstGeom>
            <a:gradFill flip="none" rotWithShape="1">
              <a:gsLst>
                <a:gs pos="40000">
                  <a:schemeClr val="accent5">
                    <a:lumMod val="60000"/>
                    <a:lumOff val="40000"/>
                  </a:schemeClr>
                </a:gs>
                <a:gs pos="97000">
                  <a:schemeClr val="bg1">
                    <a:alpha val="0"/>
                  </a:schemeClr>
                </a:gs>
                <a:gs pos="70000">
                  <a:schemeClr val="accent5">
                    <a:lumMod val="40000"/>
                    <a:lumOff val="60000"/>
                    <a:alpha val="76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文本框 10"/>
            <p:cNvSpPr txBox="1"/>
            <p:nvPr userDrawn="1"/>
          </p:nvSpPr>
          <p:spPr>
            <a:xfrm>
              <a:off x="362484" y="92978"/>
              <a:ext cx="1264198" cy="2757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200" dirty="0" smtClean="0">
                  <a:latin typeface="Heiti SC Light" panose="02000000000000000000" pitchFamily="2" charset="-128"/>
                  <a:ea typeface="Heiti SC Light"/>
                </a:rPr>
                <a:t>17</a:t>
              </a:r>
              <a:r>
                <a:rPr kumimoji="1" lang="zh-CN" altLang="en-US" sz="1200" dirty="0" smtClean="0">
                  <a:latin typeface="Heiti SC Light" panose="02000000000000000000" pitchFamily="2" charset="-128"/>
                  <a:ea typeface="Heiti SC Light" panose="02000000000000000000" pitchFamily="2" charset="-128"/>
                </a:rPr>
                <a:t>   麻 雀</a:t>
              </a:r>
              <a:endParaRPr kumimoji="1" lang="en-US" altLang="zh-CN" sz="1200" dirty="0" smtClean="0">
                <a:latin typeface="Heiti SC Light" panose="02000000000000000000" pitchFamily="2" charset="-128"/>
                <a:ea typeface="Heiti SC Light" panose="02000000000000000000" pitchFamily="2" charset="-128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9" cstate="print">
            <a:lum contrast="6000"/>
          </a:blip>
          <a:srcRect r="3304" b="16014"/>
          <a:stretch>
            <a:fillRect/>
          </a:stretch>
        </p:blipFill>
        <p:spPr>
          <a:xfrm>
            <a:off x="0" y="4223385"/>
            <a:ext cx="9147175" cy="92837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8.xml"/><Relationship Id="rId3" Type="http://schemas.openxmlformats.org/officeDocument/2006/relationships/slide" Target="slide20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hyperlink" Target="&#19971;&#24425;-&#35838;&#25991;&#26391;&#35835;-&#20154;&#22235;&#19978;-17.&#40635;&#38592;.mp4" TargetMode="Externa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1.png"/><Relationship Id="rId1" Type="http://schemas.openxmlformats.org/officeDocument/2006/relationships/hyperlink" Target="&#29983;&#23383;&#35270;&#39057;-&#20154;&#22235;&#19978;-17.&#40635;&#38592;.mp4" TargetMode="Externa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4.jpeg"/><Relationship Id="rId1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6.jpeg"/><Relationship Id="rId1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hyperlink" Target="&#19971;&#24425;-&#23383;&#35789;&#21548;&#20889;-&#20154;&#22235;&#19978;-17.&#40635;&#38592;.mp4" TargetMode="Externa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.png"/><Relationship Id="rId1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5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6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40.jpeg"/><Relationship Id="rId3" Type="http://schemas.openxmlformats.org/officeDocument/2006/relationships/image" Target="../media/image39.jpeg"/><Relationship Id="rId2" Type="http://schemas.openxmlformats.org/officeDocument/2006/relationships/image" Target="../media/image38.GIF"/><Relationship Id="rId1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7" Type="http://schemas.openxmlformats.org/officeDocument/2006/relationships/image" Target="../media/image41.png"/><Relationship Id="rId6" Type="http://schemas.microsoft.com/office/2007/relationships/media" Target="../media/media1.mp3"/><Relationship Id="rId5" Type="http://schemas.openxmlformats.org/officeDocument/2006/relationships/audio" Target="../media/media1.mp3"/><Relationship Id="rId4" Type="http://schemas.openxmlformats.org/officeDocument/2006/relationships/image" Target="../media/image40.jpeg"/><Relationship Id="rId3" Type="http://schemas.openxmlformats.org/officeDocument/2006/relationships/image" Target="../media/image39.jpeg"/><Relationship Id="rId2" Type="http://schemas.openxmlformats.org/officeDocument/2006/relationships/image" Target="../media/image38.GIF"/><Relationship Id="rId1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40.jpeg"/><Relationship Id="rId3" Type="http://schemas.openxmlformats.org/officeDocument/2006/relationships/image" Target="../media/image39.jpeg"/><Relationship Id="rId2" Type="http://schemas.openxmlformats.org/officeDocument/2006/relationships/image" Target="../media/image38.GIF"/><Relationship Id="rId1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40.jpeg"/><Relationship Id="rId3" Type="http://schemas.openxmlformats.org/officeDocument/2006/relationships/image" Target="../media/image39.jpeg"/><Relationship Id="rId2" Type="http://schemas.openxmlformats.org/officeDocument/2006/relationships/image" Target="../media/image38.GIF"/><Relationship Id="rId1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3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6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7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68325" y="1160145"/>
            <a:ext cx="4020185" cy="3015615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7" name="椭圆 6"/>
          <p:cNvSpPr/>
          <p:nvPr/>
        </p:nvSpPr>
        <p:spPr>
          <a:xfrm>
            <a:off x="6929454" y="1500180"/>
            <a:ext cx="1428760" cy="1928826"/>
          </a:xfrm>
          <a:prstGeom prst="ellipse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152819" y="416862"/>
            <a:ext cx="712406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你能用词语来形容一下这两种动物吗？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9" name="组合 9"/>
          <p:cNvGrpSpPr/>
          <p:nvPr/>
        </p:nvGrpSpPr>
        <p:grpSpPr>
          <a:xfrm>
            <a:off x="1596306" y="3642683"/>
            <a:ext cx="4151086" cy="635007"/>
            <a:chOff x="1014010" y="3500439"/>
            <a:chExt cx="5939247" cy="902379"/>
          </a:xfrm>
        </p:grpSpPr>
        <p:sp>
          <p:nvSpPr>
            <p:cNvPr id="10" name="流程图: 可选过程 9"/>
            <p:cNvSpPr/>
            <p:nvPr/>
          </p:nvSpPr>
          <p:spPr>
            <a:xfrm>
              <a:off x="1014010" y="3590680"/>
              <a:ext cx="2555284" cy="812138"/>
            </a:xfrm>
            <a:prstGeom prst="flowChartAlternateProcess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023903" y="3500439"/>
              <a:ext cx="5929354" cy="7954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庞大、凶猛</a:t>
              </a:r>
              <a:endPara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2" name="组合 9"/>
          <p:cNvGrpSpPr/>
          <p:nvPr/>
        </p:nvGrpSpPr>
        <p:grpSpPr>
          <a:xfrm>
            <a:off x="6929454" y="3429006"/>
            <a:ext cx="2071702" cy="635007"/>
            <a:chOff x="1014010" y="3500439"/>
            <a:chExt cx="2964128" cy="902379"/>
          </a:xfrm>
        </p:grpSpPr>
        <p:sp>
          <p:nvSpPr>
            <p:cNvPr id="13" name="流程图: 可选过程 12"/>
            <p:cNvSpPr/>
            <p:nvPr/>
          </p:nvSpPr>
          <p:spPr>
            <a:xfrm>
              <a:off x="1014010" y="3590680"/>
              <a:ext cx="2555284" cy="812138"/>
            </a:xfrm>
            <a:prstGeom prst="flowChartAlternateProcess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023902" y="3500439"/>
              <a:ext cx="2954236" cy="795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弱小、可怜</a:t>
              </a:r>
              <a:endPara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5" name="圆角矩形 14"/>
          <p:cNvSpPr/>
          <p:nvPr/>
        </p:nvSpPr>
        <p:spPr>
          <a:xfrm>
            <a:off x="4249100" y="1349048"/>
            <a:ext cx="2000264" cy="2357454"/>
          </a:xfrm>
          <a:prstGeom prst="roundRect">
            <a:avLst/>
          </a:prstGeom>
          <a:solidFill>
            <a:srgbClr val="0000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当这两种动物相遇，又会发生怎样的故事呢？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36512" y="153020"/>
            <a:ext cx="2771800" cy="276999"/>
            <a:chOff x="-36512" y="153020"/>
            <a:chExt cx="2771800" cy="276999"/>
          </a:xfrm>
        </p:grpSpPr>
        <p:sp>
          <p:nvSpPr>
            <p:cNvPr id="9" name="矩形 8"/>
            <p:cNvSpPr/>
            <p:nvPr/>
          </p:nvSpPr>
          <p:spPr>
            <a:xfrm flipH="1">
              <a:off x="-36512" y="159510"/>
              <a:ext cx="2771800" cy="252000"/>
            </a:xfrm>
            <a:prstGeom prst="rect">
              <a:avLst/>
            </a:prstGeom>
            <a:gradFill flip="none" rotWithShape="1">
              <a:gsLst>
                <a:gs pos="40000">
                  <a:schemeClr val="bg1"/>
                </a:gs>
                <a:gs pos="99000">
                  <a:schemeClr val="bg1">
                    <a:alpha val="0"/>
                  </a:schemeClr>
                </a:gs>
                <a:gs pos="77000">
                  <a:schemeClr val="bg1">
                    <a:alpha val="5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"/>
            <p:cNvSpPr txBox="1"/>
            <p:nvPr/>
          </p:nvSpPr>
          <p:spPr>
            <a:xfrm>
              <a:off x="161281" y="153020"/>
              <a:ext cx="2185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人教版  </a:t>
              </a:r>
              <a:r>
                <a:rPr kumimoji="1" lang="zh-CN" altLang="en-US" sz="1200" dirty="0">
                  <a:latin typeface="黑体" panose="02010609060101010101" pitchFamily="49" charset="-122"/>
                  <a:ea typeface="黑体" panose="02010609060101010101" pitchFamily="49" charset="-122"/>
                </a:rPr>
                <a:t>语文  </a:t>
              </a:r>
              <a:r>
                <a:rPr kumimoji="1" lang="zh-CN" altLang="en-US" sz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四年级  上册</a:t>
              </a:r>
              <a:endParaRPr kumimoji="1" lang="zh-CN" altLang="en-US" sz="12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97" y="4238670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97" y="4630648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文本框 15">
            <a:hlinkClick r:id="" action="ppaction://hlinkshowjump?jump=nextslide"/>
          </p:cNvPr>
          <p:cNvSpPr txBox="1"/>
          <p:nvPr/>
        </p:nvSpPr>
        <p:spPr>
          <a:xfrm>
            <a:off x="7275010" y="4227934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第一课时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7" name="文本框 14">
            <a:hlinkClick r:id="rId3" action="ppaction://hlinksldjump"/>
          </p:cNvPr>
          <p:cNvSpPr txBox="1"/>
          <p:nvPr/>
        </p:nvSpPr>
        <p:spPr>
          <a:xfrm>
            <a:off x="7275010" y="4619912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第二课时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4" name="TextBox 48"/>
          <p:cNvSpPr txBox="1"/>
          <p:nvPr/>
        </p:nvSpPr>
        <p:spPr>
          <a:xfrm>
            <a:off x="413385" y="1210310"/>
            <a:ext cx="4074160" cy="108394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66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17  </a:t>
            </a:r>
            <a:r>
              <a:rPr lang="zh-CN" altLang="en-US" sz="66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麻 雀</a:t>
            </a:r>
            <a:endParaRPr lang="zh-CN" altLang="en-US" sz="6600" b="1" dirty="0" smtClean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-简" panose="02010600040101010101" pitchFamily="2" charset="-122"/>
              <a:ea typeface="楷体-简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46" y="509347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文本框 11"/>
          <p:cNvSpPr txBox="1"/>
          <p:nvPr/>
        </p:nvSpPr>
        <p:spPr>
          <a:xfrm>
            <a:off x="315672" y="484216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第一课时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796290" y="1285875"/>
            <a:ext cx="1929130" cy="2571750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214359" y="795008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u="sng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屠格涅夫</a:t>
            </a:r>
            <a:endParaRPr lang="zh-CN" altLang="en-US" sz="3200" b="1" u="sng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14678" y="891967"/>
            <a:ext cx="3071834" cy="3107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俄国作家，其成名作是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猎人笔记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。他的作品极大丰富了俄国文学宝库，为俄国文学的发展作出了巨大贡献。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/>
          <a:srcRect l="2922" t="16519" r="3023" b="26411"/>
          <a:stretch>
            <a:fillRect/>
          </a:stretch>
        </p:blipFill>
        <p:spPr>
          <a:xfrm>
            <a:off x="6540500" y="1466850"/>
            <a:ext cx="2371090" cy="2209165"/>
          </a:xfrm>
          <a:prstGeom prst="rect">
            <a:avLst/>
          </a:prstGeom>
          <a:ln w="31750">
            <a:solidFill>
              <a:srgbClr val="FF0000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1310" y="553720"/>
            <a:ext cx="4431030" cy="3340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麻雀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是雀科麻雀属</a:t>
            </a:r>
            <a:r>
              <a:rPr lang="en-US" altLang="zh-CN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27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种小型鸟类的统称。它们的大小、体色相近。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一般上体呈棕、黑色的斑杂状，因而俗称麻雀。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翅膀短小，不能远飞，善于跳跃，啄食谷粒和昆虫，常栖息于树林或建筑物缝隙中。</a:t>
            </a:r>
            <a:endParaRPr lang="zh-CN" altLang="en-US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5" name="图片 4" descr="u=4005166063,3968210329&amp;fm=200&amp;gp=0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071110" y="2613025"/>
            <a:ext cx="4071620" cy="2499995"/>
          </a:xfrm>
          <a:prstGeom prst="rect">
            <a:avLst/>
          </a:prstGeom>
        </p:spPr>
      </p:pic>
      <p:pic>
        <p:nvPicPr>
          <p:cNvPr id="6" name="图片 5" descr="u=4072290667,2740139956&amp;fm=200&amp;gp=0.jpg"/>
          <p:cNvPicPr>
            <a:picLocks noChangeAspect="1"/>
          </p:cNvPicPr>
          <p:nvPr/>
        </p:nvPicPr>
        <p:blipFill>
          <a:blip r:embed="rId2" cstate="print"/>
          <a:srcRect b="4955"/>
          <a:stretch>
            <a:fillRect/>
          </a:stretch>
        </p:blipFill>
        <p:spPr>
          <a:xfrm>
            <a:off x="5071110" y="33020"/>
            <a:ext cx="4071620" cy="25387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4893867" y="1129871"/>
            <a:ext cx="1173201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nài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014935" y="2838044"/>
            <a:ext cx="1643186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zhěng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954992" y="1213279"/>
            <a:ext cx="857368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shā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143108" y="1142990"/>
            <a:ext cx="117888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xiù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964512" y="2625328"/>
            <a:ext cx="2036248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3000" dirty="0">
                <a:latin typeface="宋体" panose="02010600030101010101" pitchFamily="2" charset="-122"/>
                <a:ea typeface="宋体" panose="02010600030101010101" pitchFamily="2" charset="-122"/>
              </a:rPr>
              <a:t> </a:t>
            </a:r>
            <a:r>
              <a:rPr lang="en-US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sī</a:t>
            </a:r>
            <a:r>
              <a:rPr lang="en-US" sz="3000" dirty="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    y</a:t>
            </a:r>
            <a:r>
              <a:rPr lang="vi-VN" sz="3000" dirty="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ǎ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643702" y="2683777"/>
            <a:ext cx="1059464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páng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505294" y="1510576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我会认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524285" y="1582624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525663" y="1582624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文本框 14">
            <a:hlinkClick r:id="rId1" action="ppaction://hlinkfile"/>
          </p:cNvPr>
          <p:cNvSpPr txBox="1"/>
          <p:nvPr/>
        </p:nvSpPr>
        <p:spPr>
          <a:xfrm>
            <a:off x="653667" y="422324"/>
            <a:ext cx="403383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朗读课文 扫清障碍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018" y="603851"/>
            <a:ext cx="351070" cy="38016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4408959" y="550061"/>
            <a:ext cx="335134" cy="472337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1" y="489080"/>
            <a:ext cx="366860" cy="456339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4924060" y="1517910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奈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923928" y="1517910"/>
            <a:ext cx="22275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无可  何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317440" y="3161139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拯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960382" y="3161139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救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043295" y="1570469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煞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471791" y="1576963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扎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143108" y="1531029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嗅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714612" y="1531029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到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000496" y="3149748"/>
            <a:ext cx="171704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嘶  哑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786578" y="314325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庞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446273" y="314325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大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9" grpId="0"/>
      <p:bldP spid="29" grpId="1"/>
      <p:bldP spid="42" grpId="0"/>
      <p:bldP spid="44" grpId="0"/>
      <p:bldP spid="46" grpId="0"/>
      <p:bldP spid="48" grpId="0"/>
      <p:bldP spid="5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文本框 64"/>
          <p:cNvSpPr txBox="1"/>
          <p:nvPr/>
        </p:nvSpPr>
        <p:spPr>
          <a:xfrm>
            <a:off x="2598209" y="1364531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呆</a:t>
            </a:r>
            <a:endParaRPr lang="en-US" altLang="zh-CN" sz="6600" b="1" dirty="0" err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4" name="文本框 64"/>
          <p:cNvSpPr txBox="1"/>
          <p:nvPr/>
        </p:nvSpPr>
        <p:spPr>
          <a:xfrm>
            <a:off x="3687112" y="1364531"/>
            <a:ext cx="999303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奈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8" name="文本框 64"/>
          <p:cNvSpPr txBox="1"/>
          <p:nvPr/>
        </p:nvSpPr>
        <p:spPr>
          <a:xfrm>
            <a:off x="4750000" y="1364531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巢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00" name="文本框 64"/>
          <p:cNvSpPr txBox="1"/>
          <p:nvPr/>
        </p:nvSpPr>
        <p:spPr>
          <a:xfrm>
            <a:off x="5797333" y="1364531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齿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06" name="文本框 64"/>
          <p:cNvSpPr txBox="1"/>
          <p:nvPr/>
        </p:nvSpPr>
        <p:spPr>
          <a:xfrm>
            <a:off x="3038211" y="2954243"/>
            <a:ext cx="566811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幼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08" name="文本框 64"/>
          <p:cNvSpPr txBox="1"/>
          <p:nvPr/>
        </p:nvSpPr>
        <p:spPr>
          <a:xfrm>
            <a:off x="4110378" y="2954243"/>
            <a:ext cx="608488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搏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12" name="文本框 64"/>
          <p:cNvSpPr txBox="1"/>
          <p:nvPr/>
        </p:nvSpPr>
        <p:spPr>
          <a:xfrm>
            <a:off x="5201416" y="2954243"/>
            <a:ext cx="854291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庞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" name="组合 7"/>
          <p:cNvGrpSpPr/>
          <p:nvPr/>
        </p:nvGrpSpPr>
        <p:grpSpPr>
          <a:xfrm>
            <a:off x="2966773" y="2986292"/>
            <a:ext cx="1029163" cy="1085656"/>
            <a:chOff x="2437" y="2032"/>
            <a:chExt cx="1244" cy="1264"/>
          </a:xfrm>
        </p:grpSpPr>
        <p:sp>
          <p:nvSpPr>
            <p:cNvPr id="7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7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7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5" name="组合 7"/>
          <p:cNvGrpSpPr/>
          <p:nvPr/>
        </p:nvGrpSpPr>
        <p:grpSpPr>
          <a:xfrm>
            <a:off x="4046893" y="2986292"/>
            <a:ext cx="1029163" cy="1085656"/>
            <a:chOff x="2437" y="2032"/>
            <a:chExt cx="1244" cy="1264"/>
          </a:xfrm>
        </p:grpSpPr>
        <p:sp>
          <p:nvSpPr>
            <p:cNvPr id="8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8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8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7" name="组合 7"/>
          <p:cNvGrpSpPr/>
          <p:nvPr/>
        </p:nvGrpSpPr>
        <p:grpSpPr>
          <a:xfrm>
            <a:off x="5127013" y="2986292"/>
            <a:ext cx="1029163" cy="1085656"/>
            <a:chOff x="2437" y="2032"/>
            <a:chExt cx="1244" cy="1264"/>
          </a:xfrm>
        </p:grpSpPr>
        <p:sp>
          <p:nvSpPr>
            <p:cNvPr id="88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89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0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8" name="组合 7"/>
          <p:cNvGrpSpPr/>
          <p:nvPr/>
        </p:nvGrpSpPr>
        <p:grpSpPr>
          <a:xfrm>
            <a:off x="5775085" y="1364531"/>
            <a:ext cx="1029163" cy="1085656"/>
            <a:chOff x="2437" y="2032"/>
            <a:chExt cx="1244" cy="1264"/>
          </a:xfrm>
        </p:grpSpPr>
        <p:sp>
          <p:nvSpPr>
            <p:cNvPr id="9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9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9" name="组合 7"/>
          <p:cNvGrpSpPr/>
          <p:nvPr/>
        </p:nvGrpSpPr>
        <p:grpSpPr>
          <a:xfrm>
            <a:off x="4665364" y="1358995"/>
            <a:ext cx="1029163" cy="1085656"/>
            <a:chOff x="2437" y="2032"/>
            <a:chExt cx="1244" cy="1264"/>
          </a:xfrm>
        </p:grpSpPr>
        <p:sp>
          <p:nvSpPr>
            <p:cNvPr id="9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9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1" name="组合 7"/>
          <p:cNvGrpSpPr/>
          <p:nvPr/>
        </p:nvGrpSpPr>
        <p:grpSpPr>
          <a:xfrm>
            <a:off x="3614845" y="1358995"/>
            <a:ext cx="1029163" cy="1085656"/>
            <a:chOff x="2437" y="2032"/>
            <a:chExt cx="1244" cy="1264"/>
          </a:xfrm>
        </p:grpSpPr>
        <p:sp>
          <p:nvSpPr>
            <p:cNvPr id="10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2" name="组合 7"/>
          <p:cNvGrpSpPr/>
          <p:nvPr/>
        </p:nvGrpSpPr>
        <p:grpSpPr>
          <a:xfrm>
            <a:off x="2534725" y="1363787"/>
            <a:ext cx="1029163" cy="1085656"/>
            <a:chOff x="2437" y="2032"/>
            <a:chExt cx="1244" cy="1264"/>
          </a:xfrm>
        </p:grpSpPr>
        <p:sp>
          <p:nvSpPr>
            <p:cNvPr id="108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9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10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67" name="TextBox 11">
            <a:hlinkClick r:id="rId1" action="ppaction://hlinkfile"/>
          </p:cNvPr>
          <p:cNvSpPr txBox="1">
            <a:spLocks noChangeArrowheads="1"/>
          </p:cNvSpPr>
          <p:nvPr/>
        </p:nvSpPr>
        <p:spPr bwMode="auto">
          <a:xfrm>
            <a:off x="428596" y="357172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我会写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8" name="图片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1615559" y="408411"/>
            <a:ext cx="335134" cy="472337"/>
          </a:xfrm>
          <a:prstGeom prst="rect">
            <a:avLst/>
          </a:prstGeom>
        </p:spPr>
      </p:pic>
      <p:sp>
        <p:nvSpPr>
          <p:cNvPr id="69" name="矩形 68"/>
          <p:cNvSpPr/>
          <p:nvPr/>
        </p:nvSpPr>
        <p:spPr>
          <a:xfrm>
            <a:off x="1504535" y="428610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487913" y="428610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63" name="组合 7"/>
          <p:cNvGrpSpPr/>
          <p:nvPr/>
        </p:nvGrpSpPr>
        <p:grpSpPr>
          <a:xfrm>
            <a:off x="878541" y="2986292"/>
            <a:ext cx="1029163" cy="1085656"/>
            <a:chOff x="2437" y="2032"/>
            <a:chExt cx="1244" cy="1264"/>
          </a:xfrm>
        </p:grpSpPr>
        <p:sp>
          <p:nvSpPr>
            <p:cNvPr id="6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6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6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71" name="文本框 64"/>
          <p:cNvSpPr txBox="1"/>
          <p:nvPr/>
        </p:nvSpPr>
        <p:spPr>
          <a:xfrm>
            <a:off x="942025" y="2987036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掩</a:t>
            </a:r>
            <a:endParaRPr lang="en-US" altLang="zh-CN" sz="6600" b="1" dirty="0" err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5" name="文本框 64"/>
          <p:cNvSpPr txBox="1"/>
          <p:nvPr/>
        </p:nvSpPr>
        <p:spPr>
          <a:xfrm>
            <a:off x="1450680" y="1343962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嗅</a:t>
            </a:r>
            <a:endParaRPr lang="en-US" altLang="zh-CN" sz="6600" b="1" dirty="0" err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9" name="文本框 64"/>
          <p:cNvSpPr txBox="1"/>
          <p:nvPr/>
        </p:nvSpPr>
        <p:spPr>
          <a:xfrm>
            <a:off x="6918689" y="1359768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躯</a:t>
            </a:r>
            <a:endParaRPr lang="en-US" altLang="zh-CN" sz="6600" b="1" dirty="0" err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3" name="文本框 64"/>
          <p:cNvSpPr txBox="1"/>
          <p:nvPr/>
        </p:nvSpPr>
        <p:spPr>
          <a:xfrm>
            <a:off x="1958661" y="2987036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护</a:t>
            </a:r>
            <a:endParaRPr lang="en-US" altLang="zh-CN" sz="6600" b="1" dirty="0" err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87" name="组合 7"/>
          <p:cNvGrpSpPr/>
          <p:nvPr/>
        </p:nvGrpSpPr>
        <p:grpSpPr>
          <a:xfrm>
            <a:off x="1958661" y="2986292"/>
            <a:ext cx="1029163" cy="1085656"/>
            <a:chOff x="2437" y="2032"/>
            <a:chExt cx="1244" cy="1264"/>
          </a:xfrm>
        </p:grpSpPr>
        <p:sp>
          <p:nvSpPr>
            <p:cNvPr id="91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9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03" name="组合 7"/>
          <p:cNvGrpSpPr/>
          <p:nvPr/>
        </p:nvGrpSpPr>
        <p:grpSpPr>
          <a:xfrm>
            <a:off x="6855205" y="1359024"/>
            <a:ext cx="1029163" cy="1085656"/>
            <a:chOff x="2437" y="2032"/>
            <a:chExt cx="1244" cy="1264"/>
          </a:xfrm>
        </p:grpSpPr>
        <p:sp>
          <p:nvSpPr>
            <p:cNvPr id="10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1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1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13" name="组合 7"/>
          <p:cNvGrpSpPr/>
          <p:nvPr/>
        </p:nvGrpSpPr>
        <p:grpSpPr>
          <a:xfrm>
            <a:off x="1458634" y="1343218"/>
            <a:ext cx="1029163" cy="1085656"/>
            <a:chOff x="2437" y="2032"/>
            <a:chExt cx="1244" cy="1264"/>
          </a:xfrm>
        </p:grpSpPr>
        <p:sp>
          <p:nvSpPr>
            <p:cNvPr id="11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1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1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18" name="TextBox 117"/>
          <p:cNvSpPr txBox="1"/>
          <p:nvPr/>
        </p:nvSpPr>
        <p:spPr>
          <a:xfrm>
            <a:off x="1640882" y="857238"/>
            <a:ext cx="70403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xiù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2706632" y="857238"/>
            <a:ext cx="73609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dāi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3757721" y="874744"/>
            <a:ext cx="75373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nài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4622957" y="857238"/>
            <a:ext cx="109998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cháo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5926876" y="857238"/>
            <a:ext cx="75373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chǐ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6967827" y="873044"/>
            <a:ext cx="61266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qū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983147" y="2500312"/>
            <a:ext cx="88357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y</a:t>
            </a:r>
            <a:r>
              <a:rPr lang="vi-VN" altLang="zh-CN" sz="3000" dirty="0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ǎn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2169586" y="2500312"/>
            <a:ext cx="64633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hù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3043952" y="2500312"/>
            <a:ext cx="85151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yòu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4242662" y="2500312"/>
            <a:ext cx="61908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bó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5127013" y="2500312"/>
            <a:ext cx="108234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páng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84" name="文本框 64"/>
          <p:cNvSpPr txBox="1"/>
          <p:nvPr/>
        </p:nvSpPr>
        <p:spPr>
          <a:xfrm>
            <a:off x="6270618" y="2953673"/>
            <a:ext cx="608488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量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86" name="组合 7"/>
          <p:cNvGrpSpPr/>
          <p:nvPr/>
        </p:nvGrpSpPr>
        <p:grpSpPr>
          <a:xfrm>
            <a:off x="6207133" y="2985722"/>
            <a:ext cx="1029163" cy="1085656"/>
            <a:chOff x="2437" y="2032"/>
            <a:chExt cx="1244" cy="1264"/>
          </a:xfrm>
        </p:grpSpPr>
        <p:sp>
          <p:nvSpPr>
            <p:cNvPr id="11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24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27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36" name="TextBox 135"/>
          <p:cNvSpPr txBox="1"/>
          <p:nvPr/>
        </p:nvSpPr>
        <p:spPr>
          <a:xfrm>
            <a:off x="6207133" y="2499742"/>
            <a:ext cx="104547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liàng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44" name="文本框 64"/>
          <p:cNvSpPr txBox="1"/>
          <p:nvPr/>
        </p:nvSpPr>
        <p:spPr>
          <a:xfrm>
            <a:off x="7361656" y="2966213"/>
            <a:ext cx="854291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愣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45" name="组合 7"/>
          <p:cNvGrpSpPr/>
          <p:nvPr/>
        </p:nvGrpSpPr>
        <p:grpSpPr>
          <a:xfrm>
            <a:off x="7287253" y="2998262"/>
            <a:ext cx="1029163" cy="1085656"/>
            <a:chOff x="2437" y="2032"/>
            <a:chExt cx="1244" cy="1264"/>
          </a:xfrm>
        </p:grpSpPr>
        <p:sp>
          <p:nvSpPr>
            <p:cNvPr id="14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4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4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49" name="TextBox 148"/>
          <p:cNvSpPr txBox="1"/>
          <p:nvPr/>
        </p:nvSpPr>
        <p:spPr>
          <a:xfrm>
            <a:off x="7287253" y="2512282"/>
            <a:ext cx="90762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lèng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2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2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500"/>
                            </p:stCondLst>
                            <p:childTnLst>
                              <p:par>
                                <p:cTn id="14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  <p:bldP spid="12294" grpId="0"/>
      <p:bldP spid="12298" grpId="0"/>
      <p:bldP spid="12300" grpId="0"/>
      <p:bldP spid="12306" grpId="0"/>
      <p:bldP spid="12308" grpId="0"/>
      <p:bldP spid="12312" grpId="0"/>
      <p:bldP spid="71" grpId="0"/>
      <p:bldP spid="75" grpId="0"/>
      <p:bldP spid="79" grpId="0"/>
      <p:bldP spid="83" grpId="0"/>
      <p:bldP spid="118" grpId="0"/>
      <p:bldP spid="118" grpId="1"/>
      <p:bldP spid="119" grpId="0"/>
      <p:bldP spid="119" grpId="1"/>
      <p:bldP spid="120" grpId="0"/>
      <p:bldP spid="120" grpId="1"/>
      <p:bldP spid="122" grpId="0"/>
      <p:bldP spid="122" grpId="1"/>
      <p:bldP spid="123" grpId="0"/>
      <p:bldP spid="123" grpId="1"/>
      <p:bldP spid="125" grpId="0"/>
      <p:bldP spid="125" grpId="1"/>
      <p:bldP spid="126" grpId="0"/>
      <p:bldP spid="126" grpId="1"/>
      <p:bldP spid="128" grpId="0"/>
      <p:bldP spid="128" grpId="1"/>
      <p:bldP spid="129" grpId="0"/>
      <p:bldP spid="129" grpId="1"/>
      <p:bldP spid="130" grpId="0"/>
      <p:bldP spid="130" grpId="1"/>
      <p:bldP spid="132" grpId="0"/>
      <p:bldP spid="132" grpId="1"/>
      <p:bldP spid="84" grpId="0"/>
      <p:bldP spid="136" grpId="0"/>
      <p:bldP spid="136" grpId="1"/>
      <p:bldP spid="144" grpId="0"/>
      <p:bldP spid="149" grpId="0"/>
      <p:bldP spid="149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3651870"/>
            <a:ext cx="1857388" cy="1223789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3491880" y="3927668"/>
            <a:ext cx="1840889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上中下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结构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3616896" y="4365059"/>
            <a:ext cx="1660934" cy="11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图片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430" y="2357436"/>
            <a:ext cx="1857388" cy="1294434"/>
          </a:xfrm>
          <a:prstGeom prst="rect">
            <a:avLst/>
          </a:prstGeom>
        </p:spPr>
      </p:pic>
      <p:pic>
        <p:nvPicPr>
          <p:cNvPr id="2" name="图片 1" descr="图片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2538" y="428610"/>
            <a:ext cx="2804425" cy="75009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2000246"/>
            <a:ext cx="2357454" cy="221457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301" y="2211710"/>
            <a:ext cx="2428860" cy="17281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7546" y="2418920"/>
            <a:ext cx="1687000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左右  结构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500034" y="2856311"/>
            <a:ext cx="1714512" cy="11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500826" y="2418920"/>
            <a:ext cx="1687000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上下 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结构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6572264" y="2857502"/>
            <a:ext cx="1660934" cy="11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710890" y="1269401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躯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64138" y="1269336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嗅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90312" y="1269336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护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264402" y="1299179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齿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37984" y="1269970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呆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49204" y="1298545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巢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242040" y="1269336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奈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98424" y="1300430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搏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202480" y="1300430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庞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194368" y="1269970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幼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232560" y="1269336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掩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500430" y="2633234"/>
            <a:ext cx="1840889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半包围 结构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3625446" y="3070625"/>
            <a:ext cx="1660934" cy="11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706536" y="1294160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量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210592" y="1294160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愣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2.59259E-6 L -0.09618 0.346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09" y="17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59259E-6 L 0.53698 0.3046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840" y="152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59259E-6 L 0.56059 0.3046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021" y="152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2.96296E-6 L 0.42639 0.3969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19" y="198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2.96296E-6 L 0.45677 0.3969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30" y="198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2.59259E-6 L -0.30105 0.346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52" y="17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59259E-6 L -0.28698 0.346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58" y="17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59259E-6 L -0.49461 0.4305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40" y="215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2.59259E-6 L -0.50243 0.43055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22" y="215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1.60494E-6 L -0.49462 0.42469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40" y="212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0494E-6 L -0.23472 0.34074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36" y="1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96296E-6 L -0.28993 0.59382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97" y="296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96296E-6 L -0.60486 0.42592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243" y="2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6" grpId="0"/>
      <p:bldP spid="28" grpId="0"/>
      <p:bldP spid="29" grpId="0"/>
      <p:bldP spid="25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9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964645" y="375032"/>
            <a:ext cx="3107553" cy="8311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71605" y="1500180"/>
            <a:ext cx="1682192" cy="5309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加一加</a:t>
            </a:r>
            <a:r>
              <a:rPr lang="zh-CN" altLang="en-US" sz="3000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：</a:t>
            </a:r>
            <a:endParaRPr lang="zh-CN" altLang="en-US" sz="3000" dirty="0">
              <a:solidFill>
                <a:srgbClr val="FF0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78959" y="1607338"/>
            <a:ext cx="1677382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口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＋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臭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＝</a:t>
            </a:r>
            <a:r>
              <a:rPr lang="zh-CN" altLang="en-US" sz="2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嗅</a:t>
            </a:r>
            <a:endParaRPr lang="zh-CN" altLang="en-US" sz="24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2537" y="2250280"/>
            <a:ext cx="1677382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身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＋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区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＝</a:t>
            </a:r>
            <a:r>
              <a:rPr lang="zh-CN" altLang="en-US" sz="2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躯</a:t>
            </a:r>
            <a:endParaRPr lang="zh-CN" altLang="en-US" sz="24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18025" y="3000378"/>
            <a:ext cx="1682192" cy="5309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换一换：</a:t>
            </a:r>
            <a:endParaRPr lang="zh-CN" altLang="en-US" sz="3000" b="1" dirty="0">
              <a:solidFill>
                <a:srgbClr val="FF0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71803" y="3161114"/>
            <a:ext cx="594360" cy="62230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淹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右箭头 8"/>
          <p:cNvSpPr/>
          <p:nvPr/>
        </p:nvSpPr>
        <p:spPr>
          <a:xfrm>
            <a:off x="3803009" y="3311451"/>
            <a:ext cx="428628" cy="321471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000"/>
          </a:p>
        </p:txBody>
      </p:sp>
      <p:sp>
        <p:nvSpPr>
          <p:cNvPr id="10" name="TextBox 9"/>
          <p:cNvSpPr txBox="1"/>
          <p:nvPr/>
        </p:nvSpPr>
        <p:spPr>
          <a:xfrm>
            <a:off x="4304108" y="3161114"/>
            <a:ext cx="594360" cy="62230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掩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下弧形箭头 10"/>
          <p:cNvSpPr/>
          <p:nvPr/>
        </p:nvSpPr>
        <p:spPr>
          <a:xfrm>
            <a:off x="4857752" y="1785932"/>
            <a:ext cx="1214446" cy="495062"/>
          </a:xfrm>
          <a:prstGeom prst="curvedUpArrow">
            <a:avLst>
              <a:gd name="adj1" fmla="val 25000"/>
              <a:gd name="adj2" fmla="val 50000"/>
              <a:gd name="adj3" fmla="val 42316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2" name="图片 11" descr="u=1923943678,2590681463&amp;fm=26&amp;gp=0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2761"/>
          <a:stretch>
            <a:fillRect/>
          </a:stretch>
        </p:blipFill>
        <p:spPr>
          <a:xfrm>
            <a:off x="7917819" y="3530921"/>
            <a:ext cx="964412" cy="1253615"/>
          </a:xfrm>
          <a:prstGeom prst="rect">
            <a:avLst/>
          </a:prstGeom>
        </p:spPr>
      </p:pic>
      <p:pic>
        <p:nvPicPr>
          <p:cNvPr id="13" name="图片 12" descr="下载.jpg"/>
          <p:cNvPicPr>
            <a:picLocks noChangeAspect="1"/>
          </p:cNvPicPr>
          <p:nvPr/>
        </p:nvPicPr>
        <p:blipFill>
          <a:blip r:embed="rId3" cstate="print">
            <a:lum bright="18000" contrast="6000"/>
          </a:blip>
          <a:stretch>
            <a:fillRect/>
          </a:stretch>
        </p:blipFill>
        <p:spPr>
          <a:xfrm>
            <a:off x="6072198" y="928676"/>
            <a:ext cx="2809878" cy="1899478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 bldLvl="0" animBg="1"/>
      <p:bldP spid="10" grpId="0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>
          <a:xfrm>
            <a:off x="2000232" y="1209395"/>
            <a:ext cx="1178727" cy="1875248"/>
            <a:chOff x="1381092" y="1071546"/>
            <a:chExt cx="1571636" cy="2500330"/>
          </a:xfrm>
        </p:grpSpPr>
        <p:grpSp>
          <p:nvGrpSpPr>
            <p:cNvPr id="8" name="组合 1"/>
            <p:cNvGrpSpPr/>
            <p:nvPr/>
          </p:nvGrpSpPr>
          <p:grpSpPr>
            <a:xfrm>
              <a:off x="1381092" y="1928802"/>
              <a:ext cx="1571636" cy="1643074"/>
              <a:chOff x="2437" y="2032"/>
              <a:chExt cx="1244" cy="1264"/>
            </a:xfrm>
          </p:grpSpPr>
          <p:sp>
            <p:nvSpPr>
              <p:cNvPr id="3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4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5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sp>
          <p:nvSpPr>
            <p:cNvPr id="6" name="TextBox 5"/>
            <p:cNvSpPr txBox="1"/>
            <p:nvPr/>
          </p:nvSpPr>
          <p:spPr>
            <a:xfrm>
              <a:off x="1523968" y="1911012"/>
              <a:ext cx="1374735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600" dirty="0">
                  <a:latin typeface="楷体" panose="02010609060101010101" pitchFamily="49" charset="-122"/>
                  <a:ea typeface="楷体" panose="02010609060101010101" pitchFamily="49" charset="-122"/>
                </a:rPr>
                <a:t>幼</a:t>
              </a:r>
              <a:endParaRPr lang="zh-CN" altLang="en-US" sz="66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595407" y="1071546"/>
              <a:ext cx="1135353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dirty="0" err="1" smtClean="0">
                  <a:solidFill>
                    <a:srgbClr val="FF0000"/>
                  </a:solidFill>
                  <a:latin typeface="汉语拼音" panose="020B0604020202020204" pitchFamily="34" charset="0"/>
                  <a:cs typeface="汉语拼音" panose="020B0604020202020204" pitchFamily="34" charset="0"/>
                </a:rPr>
                <a:t>yòu</a:t>
              </a:r>
              <a:endParaRPr lang="zh-CN" altLang="en-US" sz="3000" dirty="0">
                <a:solidFill>
                  <a:srgbClr val="FF0000"/>
                </a:solidFill>
                <a:latin typeface="汉语拼音" panose="020B0604020202020204" pitchFamily="34" charset="0"/>
                <a:cs typeface="汉语拼音" panose="020B0604020202020204" pitchFamily="34" charset="0"/>
              </a:endParaRPr>
            </a:p>
          </p:txBody>
        </p:sp>
      </p:grpSp>
      <p:sp>
        <p:nvSpPr>
          <p:cNvPr id="9" name="线形标注 2 8"/>
          <p:cNvSpPr/>
          <p:nvPr/>
        </p:nvSpPr>
        <p:spPr>
          <a:xfrm>
            <a:off x="4500562" y="995081"/>
            <a:ext cx="2035983" cy="459486"/>
          </a:xfrm>
          <a:prstGeom prst="borderCallout2">
            <a:avLst>
              <a:gd name="adj1" fmla="val 47638"/>
              <a:gd name="adj2" fmla="val 903"/>
              <a:gd name="adj3" fmla="val 52452"/>
              <a:gd name="adj4" fmla="val -17210"/>
              <a:gd name="adj5" fmla="val 247177"/>
              <a:gd name="adj6" fmla="val -90190"/>
            </a:avLst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500562" y="995081"/>
            <a:ext cx="2023631" cy="3924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100" dirty="0">
                <a:solidFill>
                  <a:srgbClr val="FF0000"/>
                </a:solidFill>
              </a:rPr>
              <a:t>不要写成</a:t>
            </a:r>
            <a:r>
              <a:rPr lang="zh-CN" altLang="en-US" sz="2100" dirty="0" smtClean="0">
                <a:solidFill>
                  <a:srgbClr val="FF0000"/>
                </a:solidFill>
              </a:rPr>
              <a:t>“纟”</a:t>
            </a:r>
            <a:endParaRPr lang="zh-CN" altLang="en-US" sz="21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14942" y="2209527"/>
            <a:ext cx="3286148" cy="17303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我们从小应该养成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尊老爱幼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的习惯</a:t>
            </a:r>
            <a:r>
              <a:rPr lang="zh-CN" altLang="en-US" sz="3200" b="1" dirty="0" smtClean="0"/>
              <a:t>。</a:t>
            </a:r>
            <a:endParaRPr lang="zh-CN" altLang="en-US" sz="3200" b="1" dirty="0"/>
          </a:p>
        </p:txBody>
      </p:sp>
      <p:sp>
        <p:nvSpPr>
          <p:cNvPr id="13" name="矩形 12"/>
          <p:cNvSpPr/>
          <p:nvPr/>
        </p:nvSpPr>
        <p:spPr>
          <a:xfrm>
            <a:off x="2214546" y="2138089"/>
            <a:ext cx="428628" cy="607223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3929058" y="2066651"/>
            <a:ext cx="124087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/>
            <a:r>
              <a:rPr lang="zh-CN" altLang="en-US" sz="36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造句</a:t>
            </a:r>
            <a:endParaRPr lang="zh-CN" altLang="en-US" sz="28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5" name="图片 14" descr="图片10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661166" y="107139"/>
            <a:ext cx="2004126" cy="6429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bldLvl="0" animBg="1"/>
      <p:bldP spid="13" grpId="0" animBg="1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>
          <a:xfrm>
            <a:off x="2000232" y="857238"/>
            <a:ext cx="1178727" cy="1875248"/>
            <a:chOff x="1381092" y="1071546"/>
            <a:chExt cx="1571636" cy="2500330"/>
          </a:xfrm>
        </p:grpSpPr>
        <p:grpSp>
          <p:nvGrpSpPr>
            <p:cNvPr id="8" name="组合 1"/>
            <p:cNvGrpSpPr/>
            <p:nvPr/>
          </p:nvGrpSpPr>
          <p:grpSpPr>
            <a:xfrm>
              <a:off x="1381092" y="1928802"/>
              <a:ext cx="1571636" cy="1643074"/>
              <a:chOff x="2437" y="2032"/>
              <a:chExt cx="1244" cy="1264"/>
            </a:xfrm>
          </p:grpSpPr>
          <p:sp>
            <p:nvSpPr>
              <p:cNvPr id="3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4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5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sp>
          <p:nvSpPr>
            <p:cNvPr id="6" name="TextBox 5"/>
            <p:cNvSpPr txBox="1"/>
            <p:nvPr/>
          </p:nvSpPr>
          <p:spPr>
            <a:xfrm>
              <a:off x="1523968" y="1911012"/>
              <a:ext cx="1374735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600" dirty="0">
                  <a:latin typeface="楷体" panose="02010609060101010101" pitchFamily="49" charset="-122"/>
                  <a:ea typeface="楷体" panose="02010609060101010101" pitchFamily="49" charset="-122"/>
                </a:rPr>
                <a:t>躯</a:t>
              </a:r>
              <a:endParaRPr lang="zh-CN" altLang="en-US" sz="66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595407" y="1071546"/>
              <a:ext cx="816891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dirty="0" err="1" smtClean="0">
                  <a:solidFill>
                    <a:srgbClr val="FF0000"/>
                  </a:solidFill>
                  <a:latin typeface="汉语拼音" panose="020B0604020202020204" pitchFamily="34" charset="0"/>
                  <a:cs typeface="汉语拼音" panose="020B0604020202020204" pitchFamily="34" charset="0"/>
                </a:rPr>
                <a:t>qū</a:t>
              </a:r>
              <a:endParaRPr lang="zh-CN" altLang="en-US" sz="3000" dirty="0">
                <a:solidFill>
                  <a:srgbClr val="FF0000"/>
                </a:solidFill>
                <a:latin typeface="汉语拼音" panose="020B0604020202020204" pitchFamily="34" charset="0"/>
                <a:cs typeface="汉语拼音" panose="020B0604020202020204" pitchFamily="34" charset="0"/>
              </a:endParaRPr>
            </a:p>
          </p:txBody>
        </p:sp>
      </p:grpSp>
      <p:sp>
        <p:nvSpPr>
          <p:cNvPr id="9" name="线形标注 2 8"/>
          <p:cNvSpPr/>
          <p:nvPr/>
        </p:nvSpPr>
        <p:spPr>
          <a:xfrm>
            <a:off x="4500562" y="642924"/>
            <a:ext cx="2035983" cy="459486"/>
          </a:xfrm>
          <a:prstGeom prst="borderCallout2">
            <a:avLst>
              <a:gd name="adj1" fmla="val 47638"/>
              <a:gd name="adj2" fmla="val 903"/>
              <a:gd name="adj3" fmla="val 52452"/>
              <a:gd name="adj4" fmla="val -17210"/>
              <a:gd name="adj5" fmla="val 234739"/>
              <a:gd name="adj6" fmla="val -96740"/>
            </a:avLst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500562" y="642924"/>
            <a:ext cx="2023631" cy="3924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100" dirty="0" smtClean="0">
                <a:solidFill>
                  <a:srgbClr val="FF0000"/>
                </a:solidFill>
              </a:rPr>
              <a:t>不要写成“身”</a:t>
            </a:r>
            <a:endParaRPr lang="zh-CN" altLang="en-US" sz="21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43306" y="1857370"/>
            <a:ext cx="124087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/>
            <a:r>
              <a:rPr lang="zh-CN" altLang="en-US" sz="36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字源</a:t>
            </a:r>
            <a:endParaRPr lang="zh-CN" altLang="en-US" sz="28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214546" y="1714494"/>
            <a:ext cx="357190" cy="750099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 26" descr="1116878qū.jpg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4898" r="76092"/>
          <a:stretch>
            <a:fillRect/>
          </a:stretch>
        </p:blipFill>
        <p:spPr>
          <a:xfrm>
            <a:off x="2857488" y="2786064"/>
            <a:ext cx="1643074" cy="1542058"/>
          </a:xfrm>
          <a:prstGeom prst="rect">
            <a:avLst/>
          </a:prstGeom>
        </p:spPr>
      </p:pic>
      <p:pic>
        <p:nvPicPr>
          <p:cNvPr id="28" name="图片 27" descr="1116878qū.jpg"/>
          <p:cNvPicPr>
            <a:picLocks noChangeAspect="1"/>
          </p:cNvPicPr>
          <p:nvPr/>
        </p:nvPicPr>
        <p:blipFill>
          <a:blip r:embed="rId1" cstate="print">
            <a:lum contrast="6000"/>
          </a:blip>
          <a:srcRect l="24210" t="62166" r="26269"/>
          <a:stretch>
            <a:fillRect/>
          </a:stretch>
        </p:blipFill>
        <p:spPr>
          <a:xfrm>
            <a:off x="4572000" y="2857502"/>
            <a:ext cx="4133199" cy="12858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4" grpId="0"/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8890"/>
            <a:ext cx="9143365" cy="5137785"/>
          </a:xfrm>
          <a:prstGeom prst="rect">
            <a:avLst/>
          </a:prstGeom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br>
              <a:rPr lang="zh-CN" altLang="zh-CN" sz="1800">
                <a:solidFill>
                  <a:prstClr val="black"/>
                </a:solidFill>
                <a:latin typeface="Arial" panose="020B0604020202090204" pitchFamily="34" charset="0"/>
                <a:ea typeface="宋体" panose="02010600030101010101" pitchFamily="2" charset="-122"/>
                <a:cs typeface="宋体" panose="02010600030101010101" pitchFamily="2" charset="-122"/>
              </a:rPr>
            </a:br>
            <a:endParaRPr lang="zh-CN" altLang="zh-CN" sz="1800">
              <a:solidFill>
                <a:prstClr val="black"/>
              </a:solidFill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br>
              <a:rPr lang="zh-CN" altLang="zh-CN" sz="1800">
                <a:solidFill>
                  <a:prstClr val="black"/>
                </a:solidFill>
                <a:latin typeface="Arial" panose="020B0604020202090204" pitchFamily="34" charset="0"/>
                <a:ea typeface="宋体" panose="02010600030101010101" pitchFamily="2" charset="-122"/>
                <a:cs typeface="宋体" panose="02010600030101010101" pitchFamily="2" charset="-122"/>
              </a:rPr>
            </a:br>
            <a:endParaRPr lang="zh-CN" altLang="zh-CN" sz="1800">
              <a:solidFill>
                <a:prstClr val="black"/>
              </a:solidFill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2" name="组合 49"/>
          <p:cNvGrpSpPr/>
          <p:nvPr/>
        </p:nvGrpSpPr>
        <p:grpSpPr>
          <a:xfrm>
            <a:off x="3387260" y="573514"/>
            <a:ext cx="456833" cy="456366"/>
            <a:chOff x="631825" y="5181600"/>
            <a:chExt cx="1554163" cy="1552575"/>
          </a:xfrm>
        </p:grpSpPr>
        <p:sp>
          <p:nvSpPr>
            <p:cNvPr id="51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46" name="TextBox 11"/>
          <p:cNvSpPr txBox="1">
            <a:spLocks noChangeArrowheads="1"/>
          </p:cNvSpPr>
          <p:nvPr/>
        </p:nvSpPr>
        <p:spPr bwMode="auto">
          <a:xfrm>
            <a:off x="3876705" y="501625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识字游戏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6" name="矩形 3"/>
          <p:cNvSpPr>
            <a:spLocks noChangeArrowheads="1"/>
          </p:cNvSpPr>
          <p:nvPr/>
        </p:nvSpPr>
        <p:spPr bwMode="auto">
          <a:xfrm>
            <a:off x="304800" y="951020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3200" b="1" dirty="0" smtClean="0">
                <a:solidFill>
                  <a:srgbClr val="0000FF"/>
                </a:solidFill>
                <a:latin typeface="宋体" panose="02010600030101010101" pitchFamily="2" charset="-122"/>
              </a:rPr>
              <a:t>一飞冲天</a:t>
            </a:r>
            <a:endParaRPr lang="zh-CN" altLang="en-US" sz="3200" dirty="0">
              <a:solidFill>
                <a:srgbClr val="0000FF"/>
              </a:solidFill>
            </a:endParaRPr>
          </a:p>
        </p:txBody>
      </p:sp>
      <p:grpSp>
        <p:nvGrpSpPr>
          <p:cNvPr id="3" name="组合 99"/>
          <p:cNvGrpSpPr/>
          <p:nvPr/>
        </p:nvGrpSpPr>
        <p:grpSpPr>
          <a:xfrm>
            <a:off x="0" y="3014654"/>
            <a:ext cx="1666870" cy="2128846"/>
            <a:chOff x="333362" y="2928940"/>
            <a:chExt cx="1666870" cy="2128846"/>
          </a:xfrm>
        </p:grpSpPr>
        <p:grpSp>
          <p:nvGrpSpPr>
            <p:cNvPr id="4" name="组合 89"/>
            <p:cNvGrpSpPr/>
            <p:nvPr/>
          </p:nvGrpSpPr>
          <p:grpSpPr>
            <a:xfrm>
              <a:off x="333362" y="2928940"/>
              <a:ext cx="1666870" cy="2128846"/>
              <a:chOff x="333362" y="2928940"/>
              <a:chExt cx="1666870" cy="2128846"/>
            </a:xfrm>
          </p:grpSpPr>
          <p:pic>
            <p:nvPicPr>
              <p:cNvPr id="87" name="图片 86" descr="下载.jpg"/>
              <p:cNvPicPr>
                <a:picLocks noChangeAspect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33362" y="2928940"/>
                <a:ext cx="1666870" cy="1550189"/>
              </a:xfrm>
              <a:prstGeom prst="rect">
                <a:avLst/>
              </a:prstGeom>
            </p:spPr>
          </p:pic>
          <p:sp>
            <p:nvSpPr>
              <p:cNvPr id="88" name="心形 87"/>
              <p:cNvSpPr/>
              <p:nvPr/>
            </p:nvSpPr>
            <p:spPr>
              <a:xfrm>
                <a:off x="428596" y="4143386"/>
                <a:ext cx="1428760" cy="914400"/>
              </a:xfrm>
              <a:prstGeom prst="hear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89" name="TextBox 88"/>
            <p:cNvSpPr txBox="1"/>
            <p:nvPr/>
          </p:nvSpPr>
          <p:spPr>
            <a:xfrm>
              <a:off x="571472" y="4211435"/>
              <a:ext cx="111120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绒毛</a:t>
              </a:r>
              <a:endPara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5" name="组合 101"/>
          <p:cNvGrpSpPr/>
          <p:nvPr/>
        </p:nvGrpSpPr>
        <p:grpSpPr>
          <a:xfrm>
            <a:off x="-24" y="3017512"/>
            <a:ext cx="1666870" cy="2128846"/>
            <a:chOff x="1714480" y="714362"/>
            <a:chExt cx="1666870" cy="2128846"/>
          </a:xfrm>
        </p:grpSpPr>
        <p:grpSp>
          <p:nvGrpSpPr>
            <p:cNvPr id="9" name="组合 90"/>
            <p:cNvGrpSpPr/>
            <p:nvPr/>
          </p:nvGrpSpPr>
          <p:grpSpPr>
            <a:xfrm>
              <a:off x="1714480" y="714362"/>
              <a:ext cx="1666870" cy="2128846"/>
              <a:chOff x="333362" y="2928940"/>
              <a:chExt cx="1666870" cy="2128846"/>
            </a:xfrm>
          </p:grpSpPr>
          <p:pic>
            <p:nvPicPr>
              <p:cNvPr id="92" name="图片 91" descr="下载.jpg"/>
              <p:cNvPicPr>
                <a:picLocks noChangeAspect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33362" y="2928940"/>
                <a:ext cx="1666870" cy="1550189"/>
              </a:xfrm>
              <a:prstGeom prst="rect">
                <a:avLst/>
              </a:prstGeom>
            </p:spPr>
          </p:pic>
          <p:sp>
            <p:nvSpPr>
              <p:cNvPr id="93" name="心形 92"/>
              <p:cNvSpPr/>
              <p:nvPr/>
            </p:nvSpPr>
            <p:spPr>
              <a:xfrm>
                <a:off x="428596" y="4143386"/>
                <a:ext cx="1428760" cy="914400"/>
              </a:xfrm>
              <a:prstGeom prst="hear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101" name="TextBox 100"/>
            <p:cNvSpPr txBox="1"/>
            <p:nvPr/>
          </p:nvSpPr>
          <p:spPr>
            <a:xfrm>
              <a:off x="2000232" y="2000246"/>
              <a:ext cx="111120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掩护</a:t>
              </a:r>
              <a:endPara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1" name="组合 103"/>
          <p:cNvGrpSpPr/>
          <p:nvPr/>
        </p:nvGrpSpPr>
        <p:grpSpPr>
          <a:xfrm>
            <a:off x="0" y="3009258"/>
            <a:ext cx="1666870" cy="2128846"/>
            <a:chOff x="3071802" y="2714626"/>
            <a:chExt cx="1666870" cy="2128846"/>
          </a:xfrm>
        </p:grpSpPr>
        <p:grpSp>
          <p:nvGrpSpPr>
            <p:cNvPr id="13" name="组合 96"/>
            <p:cNvGrpSpPr/>
            <p:nvPr/>
          </p:nvGrpSpPr>
          <p:grpSpPr>
            <a:xfrm>
              <a:off x="3071802" y="2714626"/>
              <a:ext cx="1666870" cy="2128846"/>
              <a:chOff x="333362" y="2928940"/>
              <a:chExt cx="1666870" cy="2128846"/>
            </a:xfrm>
          </p:grpSpPr>
          <p:pic>
            <p:nvPicPr>
              <p:cNvPr id="98" name="图片 97" descr="下载.jpg"/>
              <p:cNvPicPr>
                <a:picLocks noChangeAspect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33362" y="2928940"/>
                <a:ext cx="1666870" cy="1550189"/>
              </a:xfrm>
              <a:prstGeom prst="rect">
                <a:avLst/>
              </a:prstGeom>
            </p:spPr>
          </p:pic>
          <p:sp>
            <p:nvSpPr>
              <p:cNvPr id="99" name="心形 98"/>
              <p:cNvSpPr/>
              <p:nvPr/>
            </p:nvSpPr>
            <p:spPr>
              <a:xfrm>
                <a:off x="428596" y="4143386"/>
                <a:ext cx="1428760" cy="914400"/>
              </a:xfrm>
              <a:prstGeom prst="hear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103" name="TextBox 102"/>
            <p:cNvSpPr txBox="1"/>
            <p:nvPr/>
          </p:nvSpPr>
          <p:spPr>
            <a:xfrm>
              <a:off x="3321128" y="4000510"/>
              <a:ext cx="111120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嘴角</a:t>
              </a:r>
              <a:endPara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4" name="组合 105"/>
          <p:cNvGrpSpPr/>
          <p:nvPr/>
        </p:nvGrpSpPr>
        <p:grpSpPr>
          <a:xfrm>
            <a:off x="293" y="3017829"/>
            <a:ext cx="1666870" cy="2128846"/>
            <a:chOff x="5143504" y="2357436"/>
            <a:chExt cx="1666870" cy="2128846"/>
          </a:xfrm>
        </p:grpSpPr>
        <p:grpSp>
          <p:nvGrpSpPr>
            <p:cNvPr id="15" name="组合 93"/>
            <p:cNvGrpSpPr/>
            <p:nvPr/>
          </p:nvGrpSpPr>
          <p:grpSpPr>
            <a:xfrm>
              <a:off x="5143504" y="2357436"/>
              <a:ext cx="1666870" cy="2128846"/>
              <a:chOff x="333362" y="2928940"/>
              <a:chExt cx="1666870" cy="2128846"/>
            </a:xfrm>
          </p:grpSpPr>
          <p:pic>
            <p:nvPicPr>
              <p:cNvPr id="95" name="图片 94" descr="下载.jpg"/>
              <p:cNvPicPr>
                <a:picLocks noChangeAspect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33362" y="2928940"/>
                <a:ext cx="1666870" cy="1550189"/>
              </a:xfrm>
              <a:prstGeom prst="rect">
                <a:avLst/>
              </a:prstGeom>
            </p:spPr>
          </p:pic>
          <p:sp>
            <p:nvSpPr>
              <p:cNvPr id="96" name="心形 95"/>
              <p:cNvSpPr/>
              <p:nvPr/>
            </p:nvSpPr>
            <p:spPr>
              <a:xfrm>
                <a:off x="428596" y="4143386"/>
                <a:ext cx="1428760" cy="914400"/>
              </a:xfrm>
              <a:prstGeom prst="hear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105" name="TextBox 104"/>
            <p:cNvSpPr txBox="1"/>
            <p:nvPr/>
          </p:nvSpPr>
          <p:spPr>
            <a:xfrm>
              <a:off x="5392830" y="3571882"/>
              <a:ext cx="111120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猛烈</a:t>
              </a:r>
              <a:endPara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7" name="组合 101"/>
          <p:cNvGrpSpPr/>
          <p:nvPr/>
        </p:nvGrpSpPr>
        <p:grpSpPr>
          <a:xfrm>
            <a:off x="-16534" y="3001002"/>
            <a:ext cx="1666870" cy="2128846"/>
            <a:chOff x="1714480" y="714362"/>
            <a:chExt cx="1666870" cy="2128846"/>
          </a:xfrm>
        </p:grpSpPr>
        <p:grpSp>
          <p:nvGrpSpPr>
            <p:cNvPr id="18" name="组合 90"/>
            <p:cNvGrpSpPr/>
            <p:nvPr/>
          </p:nvGrpSpPr>
          <p:grpSpPr>
            <a:xfrm>
              <a:off x="1714480" y="714362"/>
              <a:ext cx="1666870" cy="2128846"/>
              <a:chOff x="333362" y="2928940"/>
              <a:chExt cx="1666870" cy="2128846"/>
            </a:xfrm>
          </p:grpSpPr>
          <p:pic>
            <p:nvPicPr>
              <p:cNvPr id="19" name="图片 18" descr="下载.jpg"/>
              <p:cNvPicPr>
                <a:picLocks noChangeAspect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33362" y="2928940"/>
                <a:ext cx="1666870" cy="1550189"/>
              </a:xfrm>
              <a:prstGeom prst="rect">
                <a:avLst/>
              </a:prstGeom>
            </p:spPr>
          </p:pic>
          <p:sp>
            <p:nvSpPr>
              <p:cNvPr id="20" name="心形 19"/>
              <p:cNvSpPr/>
              <p:nvPr/>
            </p:nvSpPr>
            <p:spPr>
              <a:xfrm>
                <a:off x="428596" y="4143386"/>
                <a:ext cx="1428760" cy="914400"/>
              </a:xfrm>
              <a:prstGeom prst="hear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21" name="TextBox 100"/>
            <p:cNvSpPr txBox="1"/>
            <p:nvPr/>
          </p:nvSpPr>
          <p:spPr>
            <a:xfrm>
              <a:off x="2000232" y="2000246"/>
              <a:ext cx="110109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拯救</a:t>
              </a:r>
              <a:endPara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2" name="组合 101"/>
          <p:cNvGrpSpPr/>
          <p:nvPr/>
        </p:nvGrpSpPr>
        <p:grpSpPr>
          <a:xfrm>
            <a:off x="3786" y="3001002"/>
            <a:ext cx="1666870" cy="2128846"/>
            <a:chOff x="1714480" y="714362"/>
            <a:chExt cx="1666870" cy="2128846"/>
          </a:xfrm>
        </p:grpSpPr>
        <p:grpSp>
          <p:nvGrpSpPr>
            <p:cNvPr id="23" name="组合 90"/>
            <p:cNvGrpSpPr/>
            <p:nvPr/>
          </p:nvGrpSpPr>
          <p:grpSpPr>
            <a:xfrm>
              <a:off x="1714480" y="714362"/>
              <a:ext cx="1666870" cy="2128846"/>
              <a:chOff x="333362" y="2928940"/>
              <a:chExt cx="1666870" cy="2128846"/>
            </a:xfrm>
          </p:grpSpPr>
          <p:pic>
            <p:nvPicPr>
              <p:cNvPr id="24" name="图片 23" descr="下载.jpg"/>
              <p:cNvPicPr>
                <a:picLocks noChangeAspect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33362" y="2928940"/>
                <a:ext cx="1666870" cy="1550189"/>
              </a:xfrm>
              <a:prstGeom prst="rect">
                <a:avLst/>
              </a:prstGeom>
            </p:spPr>
          </p:pic>
          <p:sp>
            <p:nvSpPr>
              <p:cNvPr id="25" name="心形 24"/>
              <p:cNvSpPr/>
              <p:nvPr/>
            </p:nvSpPr>
            <p:spPr>
              <a:xfrm>
                <a:off x="428596" y="4143386"/>
                <a:ext cx="1428760" cy="914400"/>
              </a:xfrm>
              <a:prstGeom prst="hear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26" name="TextBox 100"/>
            <p:cNvSpPr txBox="1"/>
            <p:nvPr/>
          </p:nvSpPr>
          <p:spPr>
            <a:xfrm>
              <a:off x="2000232" y="2000246"/>
              <a:ext cx="110109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搏斗</a:t>
              </a:r>
              <a:endPara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9957 -0.009487 C 0.186457 -0.019677 0.352947 -0.029547 0.457287 -0.137847 C 0.561627 -0.246147 0.614927 -0.573207 0.646527 -0.660217 " pathEditMode="relative" rAng="0" ptsTypes="a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00" y="-3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93 0.018538 C 0.170693 0.008348 0.337183 -0.001522 0.441523 -0.109822 C 0.545863 -0.218122 0.599163 -0.545182 0.630763 -0.632192 " pathEditMode="relative" rAng="0" ptsTypes="aaA">
                                      <p:cBhvr>
                                        <p:cTn id="1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00" y="-3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1.85128E-8 C 0.20834 -0.00494 0.41684 -0.00956 0.54445 -0.11879 C 0.67188 -0.22771 0.72848 -0.56557 0.76528 -0.65474 " pathEditMode="relative" rAng="0" ptsTypes="aaA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300" y="-32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5721 0.046439 C 0.202221 0.036249 0.368711 0.026379 0.473051 -0.081921 C 0.577391 -0.190221 0.630691 -0.517281 0.662291 -0.604291 " pathEditMode="relative" rAng="0" ptsTypes="aaA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00" y="-3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253 0.001643 C 0.176353 0.073533 0.345623 0.145733 0.465063 0.040213 C 0.584163 -0.065317 0.654303 -0.348867 0.724093 -0.632116 " pathEditMode="relative" rAng="0" ptsTypes="aaA"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00" y="-27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8547E-8 C 0.18125 -0.04258 0.3625 -0.08516 0.48073 -0.19285 C 0.59896 -0.30084 0.67135 -0.57112 0.70955 -0.64672 " pathEditMode="relative" ptsTypes="aaA">
                                      <p:cBhvr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.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39299" y="374080"/>
            <a:ext cx="2506038" cy="69652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43453" y="1412708"/>
            <a:ext cx="4572000" cy="1237615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锋利</a:t>
            </a:r>
            <a:r>
              <a:rPr lang="zh-CN" altLang="en-US" sz="2400" b="1" dirty="0" smtClean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（工具、武器等）头尖或刃薄，容易刺入或切入物体。</a:t>
            </a:r>
            <a:r>
              <a:rPr lang="zh-CN" altLang="en-US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本课指猎狗牙齿尖，凶猛无比。</a:t>
            </a:r>
            <a:endParaRPr lang="zh-CN" altLang="en-US" sz="2400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 descr="下载 (1).jpg"/>
          <p:cNvPicPr>
            <a:picLocks noChangeAspect="1"/>
          </p:cNvPicPr>
          <p:nvPr/>
        </p:nvPicPr>
        <p:blipFill>
          <a:blip r:embed="rId2" cstate="print"/>
          <a:srcRect t="10000"/>
          <a:stretch>
            <a:fillRect/>
          </a:stretch>
        </p:blipFill>
        <p:spPr>
          <a:xfrm flipH="1">
            <a:off x="5214942" y="1214428"/>
            <a:ext cx="3571900" cy="2571768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36905" y="2846705"/>
            <a:ext cx="3426460" cy="6508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这把刀子十分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锋利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51180" y="1181100"/>
            <a:ext cx="5784850" cy="86868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无可奈何</a:t>
            </a:r>
            <a:r>
              <a:rPr lang="zh-CN" altLang="en-US" sz="2400" b="1" dirty="0" smtClean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指没有一点办法，只好这样了。</a:t>
            </a:r>
            <a:r>
              <a:rPr lang="zh-CN" altLang="en-US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本课指小麻雀对自己的处境没有办法。</a:t>
            </a:r>
            <a:endParaRPr lang="zh-CN" altLang="en-US" sz="2400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51180" y="2718435"/>
            <a:ext cx="6854825" cy="6508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遇到这么蛮不讲理的人，我也是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无可奈何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lum contrast="18000"/>
          </a:blip>
          <a:stretch>
            <a:fillRect/>
          </a:stretch>
        </p:blipFill>
        <p:spPr>
          <a:xfrm>
            <a:off x="6634480" y="592455"/>
            <a:ext cx="1884045" cy="17665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53613" y="1125131"/>
            <a:ext cx="3964809" cy="122341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7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搏斗</a:t>
            </a:r>
            <a:r>
              <a:rPr lang="zh-CN" altLang="en-US" sz="2400" b="1" dirty="0" smtClean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使用身体、器械等双方或多方相互间进行的一种实战行为。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615" y="2893221"/>
            <a:ext cx="3375444" cy="80791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他与歹徒展开了一场殊死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搏斗</a:t>
            </a:r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 descr="u=643008416,2192467438&amp;fm=15&amp;gp=0.jpg"/>
          <p:cNvPicPr>
            <a:picLocks noChangeAspect="1"/>
          </p:cNvPicPr>
          <p:nvPr/>
        </p:nvPicPr>
        <p:blipFill>
          <a:blip r:embed="rId1" cstate="print"/>
          <a:srcRect b="7954"/>
          <a:stretch>
            <a:fillRect/>
          </a:stretch>
        </p:blipFill>
        <p:spPr>
          <a:xfrm>
            <a:off x="4500562" y="1142990"/>
            <a:ext cx="4165600" cy="228601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4"/>
          <p:cNvSpPr txBox="1"/>
          <p:nvPr/>
        </p:nvSpPr>
        <p:spPr>
          <a:xfrm>
            <a:off x="536936" y="436158"/>
            <a:ext cx="214737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整体感知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90" y="488835"/>
            <a:ext cx="366860" cy="456338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52145" y="1238250"/>
            <a:ext cx="8089900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28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大声朗读课文，</a:t>
            </a:r>
            <a:r>
              <a:rPr lang="zh-CN" altLang="en-US" sz="28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说一说课文围绕麻雀写了一件什么事？</a:t>
            </a:r>
            <a:endParaRPr lang="zh-CN" altLang="en-US" sz="28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2" name="文本框 6"/>
          <p:cNvSpPr txBox="1"/>
          <p:nvPr/>
        </p:nvSpPr>
        <p:spPr>
          <a:xfrm>
            <a:off x="754311" y="2221280"/>
            <a:ext cx="8136904" cy="2011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本文叙述了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_____________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在庞大的猎狗面前，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___________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地保护小麻雀，使小麻雀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____________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的动人故事。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6"/>
          <p:cNvSpPr txBox="1"/>
          <p:nvPr/>
        </p:nvSpPr>
        <p:spPr>
          <a:xfrm>
            <a:off x="2790994" y="2934062"/>
            <a:ext cx="1944216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bg1"/>
                </a:solidFill>
                <a:latin typeface="迷你简毡笔黑" panose="03000509000000000000" pitchFamily="65" charset="-122"/>
                <a:ea typeface="迷你简毡笔黑" panose="03000509000000000000" pitchFamily="65" charset="-122"/>
              </a:defRPr>
            </a:lvl1pPr>
          </a:lstStyle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奋不顾身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922931" y="2295262"/>
            <a:ext cx="237626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bg1"/>
                </a:solidFill>
                <a:latin typeface="迷你简毡笔黑" panose="03000509000000000000" pitchFamily="65" charset="-122"/>
                <a:ea typeface="迷你简毡笔黑" panose="03000509000000000000" pitchFamily="65" charset="-122"/>
              </a:defRPr>
            </a:lvl1pPr>
          </a:lstStyle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一只老麻雀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6"/>
          <p:cNvSpPr txBox="1"/>
          <p:nvPr/>
        </p:nvSpPr>
        <p:spPr>
          <a:xfrm>
            <a:off x="1978581" y="3519269"/>
            <a:ext cx="1944216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bg1"/>
                </a:solidFill>
                <a:latin typeface="迷你简毡笔黑" panose="03000509000000000000" pitchFamily="65" charset="-122"/>
                <a:ea typeface="迷你简毡笔黑" panose="03000509000000000000" pitchFamily="65" charset="-122"/>
              </a:defRPr>
            </a:lvl1pPr>
          </a:lstStyle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免受伤害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204293" y="1721454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(</a:t>
            </a:r>
            <a:r>
              <a:rPr lang="zh-CN" altLang="en-US" sz="20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课后</a:t>
            </a:r>
            <a:r>
              <a:rPr lang="zh-CN" altLang="en-US" sz="20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第一题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)</a:t>
            </a:r>
            <a:endParaRPr lang="en-US" altLang="zh-CN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" grpId="0"/>
      <p:bldP spid="5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78" name="矩形 4"/>
          <p:cNvSpPr/>
          <p:nvPr/>
        </p:nvSpPr>
        <p:spPr>
          <a:xfrm>
            <a:off x="865089" y="1570373"/>
            <a:ext cx="7690405" cy="95440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第一部分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）：猎狗和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我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打猎回来，看到一只从树上跌落下来的小麻雀。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7" name=" 217"/>
          <p:cNvSpPr/>
          <p:nvPr/>
        </p:nvSpPr>
        <p:spPr>
          <a:xfrm>
            <a:off x="664892" y="1725385"/>
            <a:ext cx="270037" cy="270002"/>
          </a:xfrm>
          <a:prstGeom prst="teardrop">
            <a:avLst/>
          </a:prstGeom>
          <a:solidFill>
            <a:srgbClr val="92D050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5" name=" 217"/>
          <p:cNvSpPr/>
          <p:nvPr/>
        </p:nvSpPr>
        <p:spPr>
          <a:xfrm>
            <a:off x="611307" y="2839542"/>
            <a:ext cx="270037" cy="270002"/>
          </a:xfrm>
          <a:prstGeom prst="teardrop">
            <a:avLst/>
          </a:prstGeom>
          <a:solidFill>
            <a:srgbClr val="92D050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5475" name="矩形 20"/>
          <p:cNvSpPr/>
          <p:nvPr/>
        </p:nvSpPr>
        <p:spPr>
          <a:xfrm>
            <a:off x="879233" y="2625228"/>
            <a:ext cx="7385694" cy="51117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第二部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分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（ 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）：老麻雀奋不顾身地救护小麻雀。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483516" y="1564650"/>
            <a:ext cx="792088" cy="43858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1—3</a:t>
            </a:r>
            <a:endParaRPr lang="en-US" alt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483768" y="2662151"/>
            <a:ext cx="1008112" cy="43815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4—6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文本框 6"/>
          <p:cNvSpPr txBox="1"/>
          <p:nvPr/>
        </p:nvSpPr>
        <p:spPr>
          <a:xfrm>
            <a:off x="426732" y="721638"/>
            <a:ext cx="8128692" cy="6508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课文可以分为几部分？每一部分讲了什么？</a:t>
            </a:r>
            <a:endParaRPr lang="zh-CN" altLang="en-US" sz="2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 217"/>
          <p:cNvSpPr/>
          <p:nvPr/>
        </p:nvSpPr>
        <p:spPr>
          <a:xfrm>
            <a:off x="539299" y="3539701"/>
            <a:ext cx="270037" cy="270002"/>
          </a:xfrm>
          <a:prstGeom prst="teardrop">
            <a:avLst/>
          </a:prstGeom>
          <a:solidFill>
            <a:srgbClr val="92D050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3" name="矩形 20"/>
          <p:cNvSpPr/>
          <p:nvPr/>
        </p:nvSpPr>
        <p:spPr>
          <a:xfrm>
            <a:off x="807085" y="3325495"/>
            <a:ext cx="7920355" cy="51117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第三部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分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（ 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）：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我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唤回猎狗，带着它离开了。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770505" y="3371850"/>
            <a:ext cx="505460" cy="43751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7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886272" y="2031276"/>
            <a:ext cx="1043608" cy="549508"/>
            <a:chOff x="8100392" y="1962696"/>
            <a:chExt cx="1043608" cy="549508"/>
          </a:xfrm>
        </p:grpSpPr>
        <p:sp>
          <p:nvSpPr>
            <p:cNvPr id="77" name="云形 76"/>
            <p:cNvSpPr/>
            <p:nvPr/>
          </p:nvSpPr>
          <p:spPr>
            <a:xfrm>
              <a:off x="8100392" y="1962696"/>
              <a:ext cx="1043608" cy="549508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221480" y="1995686"/>
              <a:ext cx="795020" cy="4603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9900CC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起因</a:t>
              </a:r>
              <a:endParaRPr lang="zh-CN" altLang="en-US" sz="2400" b="1" dirty="0">
                <a:solidFill>
                  <a:srgbClr val="9900CC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144842" y="2605951"/>
            <a:ext cx="1043608" cy="549508"/>
            <a:chOff x="8100392" y="1962696"/>
            <a:chExt cx="1043608" cy="549508"/>
          </a:xfrm>
        </p:grpSpPr>
        <p:sp>
          <p:nvSpPr>
            <p:cNvPr id="5" name="云形 4"/>
            <p:cNvSpPr/>
            <p:nvPr/>
          </p:nvSpPr>
          <p:spPr>
            <a:xfrm>
              <a:off x="8100392" y="1962696"/>
              <a:ext cx="1043608" cy="549508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TextBox 75"/>
            <p:cNvSpPr txBox="1"/>
            <p:nvPr/>
          </p:nvSpPr>
          <p:spPr>
            <a:xfrm>
              <a:off x="8221480" y="1995686"/>
              <a:ext cx="795020" cy="4603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9900CC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经过</a:t>
              </a:r>
              <a:endParaRPr lang="zh-CN" altLang="en-US" sz="2400" b="1" dirty="0">
                <a:solidFill>
                  <a:srgbClr val="9900CC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801942" y="3809276"/>
            <a:ext cx="1043608" cy="549508"/>
            <a:chOff x="8100392" y="1962696"/>
            <a:chExt cx="1043608" cy="549508"/>
          </a:xfrm>
        </p:grpSpPr>
        <p:sp>
          <p:nvSpPr>
            <p:cNvPr id="8" name="云形 7"/>
            <p:cNvSpPr/>
            <p:nvPr/>
          </p:nvSpPr>
          <p:spPr>
            <a:xfrm>
              <a:off x="8100392" y="1962696"/>
              <a:ext cx="1043608" cy="549508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TextBox 75"/>
            <p:cNvSpPr txBox="1"/>
            <p:nvPr/>
          </p:nvSpPr>
          <p:spPr>
            <a:xfrm>
              <a:off x="8221480" y="1995686"/>
              <a:ext cx="795020" cy="4603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9900CC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结果</a:t>
              </a:r>
              <a:endParaRPr lang="zh-CN" altLang="en-US" sz="2400" b="1" dirty="0">
                <a:solidFill>
                  <a:srgbClr val="9900CC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7449571" y="847020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(</a:t>
            </a:r>
            <a:r>
              <a:rPr lang="zh-CN" altLang="en-US" sz="20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课后</a:t>
            </a:r>
            <a:r>
              <a:rPr lang="zh-CN" altLang="en-US" sz="20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第一题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)</a:t>
            </a:r>
            <a:endParaRPr lang="en-US" altLang="zh-CN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78" grpId="0"/>
      <p:bldP spid="217" grpId="0" bldLvl="0" animBg="1"/>
      <p:bldP spid="15" grpId="0" bldLvl="0" animBg="1"/>
      <p:bldP spid="15475" grpId="0"/>
      <p:bldP spid="29" grpId="0"/>
      <p:bldP spid="35" grpId="0"/>
      <p:bldP spid="12" grpId="0" bldLvl="0" animBg="1"/>
      <p:bldP spid="13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4"/>
          <p:cNvSpPr txBox="1"/>
          <p:nvPr/>
        </p:nvSpPr>
        <p:spPr>
          <a:xfrm>
            <a:off x="624428" y="411510"/>
            <a:ext cx="2003356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课堂演练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20" y="464186"/>
            <a:ext cx="366860" cy="45633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42910" y="928676"/>
            <a:ext cx="4304383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一、看拼音，写词语。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15140" y="2308155"/>
            <a:ext cx="10983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y</a:t>
            </a:r>
            <a:r>
              <a:rPr lang="vi-VN" altLang="zh-CN" sz="20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ǎn</a:t>
            </a:r>
            <a:r>
              <a:rPr lang="en-US" altLang="zh-CN" sz="20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</a:t>
            </a:r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hù</a:t>
            </a:r>
            <a:endParaRPr lang="zh-CN" altLang="en-US" sz="2000" dirty="0"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57950" y="2708265"/>
            <a:ext cx="171704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    ）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5786" y="2279637"/>
            <a:ext cx="1930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wú</a:t>
            </a:r>
            <a:r>
              <a:rPr lang="en-US" altLang="zh-CN" sz="20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</a:t>
            </a:r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kě</a:t>
            </a:r>
            <a:r>
              <a:rPr lang="en-US" altLang="zh-CN" sz="20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</a:t>
            </a:r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nài</a:t>
            </a:r>
            <a:r>
              <a:rPr lang="en-US" altLang="zh-CN" sz="20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</a:t>
            </a:r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hé</a:t>
            </a:r>
            <a:endParaRPr lang="zh-CN" altLang="en-US" sz="2000" dirty="0"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71868" y="2308155"/>
            <a:ext cx="19447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      </a:t>
            </a:r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bó</a:t>
            </a:r>
            <a:r>
              <a:rPr lang="en-US" altLang="zh-CN" sz="20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    </a:t>
            </a:r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dòu</a:t>
            </a:r>
            <a:endParaRPr lang="zh-CN" altLang="en-US" sz="2000" dirty="0"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1472" y="2779703"/>
            <a:ext cx="24853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         ）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43306" y="2779703"/>
            <a:ext cx="24853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         ）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8471" y="2708265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无可奈何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60305" y="2708265"/>
            <a:ext cx="16289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搏   斗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715140" y="2636827"/>
            <a:ext cx="99949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掩护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500034" y="571486"/>
            <a:ext cx="2656496" cy="6047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二、连一连。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71538" y="1428742"/>
            <a:ext cx="6800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xìu</a:t>
            </a:r>
            <a:r>
              <a:rPr lang="en-US" altLang="zh-CN" sz="2400" dirty="0" smtClean="0">
                <a:latin typeface="Times New Roman" panose="02020503050405090304"/>
                <a:cs typeface="Times New Roman" panose="02020503050405090304"/>
              </a:rPr>
              <a:t>    </a:t>
            </a:r>
            <a:r>
              <a:rPr lang="en-US" altLang="zh-CN" sz="24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dāi</a:t>
            </a:r>
            <a:r>
              <a:rPr lang="en-US" altLang="zh-CN" sz="2400" dirty="0" smtClean="0">
                <a:latin typeface="Times New Roman" panose="02020503050405090304"/>
                <a:cs typeface="Times New Roman" panose="02020503050405090304"/>
              </a:rPr>
              <a:t>     </a:t>
            </a:r>
            <a:r>
              <a:rPr lang="en-US" altLang="zh-CN" sz="24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nài</a:t>
            </a:r>
            <a:r>
              <a:rPr lang="en-US" altLang="zh-CN" sz="24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</a:t>
            </a:r>
            <a:r>
              <a:rPr lang="en-US" altLang="zh-CN" sz="2400" dirty="0" smtClean="0">
                <a:latin typeface="Times New Roman" panose="02020503050405090304"/>
                <a:cs typeface="Times New Roman" panose="02020503050405090304"/>
              </a:rPr>
              <a:t>   </a:t>
            </a:r>
            <a:r>
              <a:rPr lang="en-US" altLang="zh-CN" sz="24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cháo</a:t>
            </a:r>
            <a:r>
              <a:rPr lang="en-US" altLang="zh-CN" sz="2400" dirty="0" smtClean="0">
                <a:latin typeface="Times New Roman" panose="02020503050405090304"/>
                <a:cs typeface="Times New Roman" panose="02020503050405090304"/>
              </a:rPr>
              <a:t>     </a:t>
            </a:r>
            <a:r>
              <a:rPr lang="en-US" altLang="zh-CN" sz="24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chĭ</a:t>
            </a:r>
            <a:r>
              <a:rPr lang="en-US" altLang="zh-CN" sz="24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</a:t>
            </a:r>
            <a:r>
              <a:rPr lang="en-US" altLang="zh-CN" sz="2400" dirty="0" smtClean="0">
                <a:latin typeface="Times New Roman" panose="02020503050405090304"/>
                <a:cs typeface="Times New Roman" panose="02020503050405090304"/>
              </a:rPr>
              <a:t>    </a:t>
            </a:r>
            <a:r>
              <a:rPr lang="en-US" altLang="zh-CN" sz="24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y</a:t>
            </a:r>
            <a:r>
              <a:rPr lang="vi-VN" altLang="zh-CN" sz="24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ăn</a:t>
            </a:r>
            <a:r>
              <a:rPr lang="en-US" altLang="zh-CN" sz="24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   </a:t>
            </a:r>
            <a:r>
              <a:rPr lang="en-US" altLang="zh-CN" sz="24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hù</a:t>
            </a:r>
            <a:r>
              <a:rPr lang="en-US" altLang="zh-CN" sz="24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</a:t>
            </a:r>
            <a:r>
              <a:rPr lang="en-US" altLang="zh-CN" sz="2400" dirty="0" smtClean="0">
                <a:latin typeface="Times New Roman" panose="02020503050405090304"/>
                <a:cs typeface="Times New Roman" panose="02020503050405090304"/>
              </a:rPr>
              <a:t>    </a:t>
            </a:r>
            <a:r>
              <a:rPr lang="en-US" altLang="zh-CN" sz="24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yòu</a:t>
            </a:r>
            <a:endParaRPr lang="zh-CN" altLang="en-US" sz="2400" dirty="0"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1472" y="2857502"/>
            <a:ext cx="775652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巢   嗅   呆   齿   掩   奈   幼   护 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rot="16200000" flipH="1">
            <a:off x="1000100" y="2143122"/>
            <a:ext cx="1143008" cy="57150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rot="16200000" flipH="1">
            <a:off x="1928794" y="2000246"/>
            <a:ext cx="1071570" cy="78581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3000364" y="1857370"/>
            <a:ext cx="2928958" cy="114300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rot="10800000" flipV="1">
            <a:off x="1000100" y="1785932"/>
            <a:ext cx="2857520" cy="114300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rot="5400000">
            <a:off x="4857752" y="2000246"/>
            <a:ext cx="1071570" cy="78581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6786578" y="1857370"/>
            <a:ext cx="1143008" cy="107157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>
            <a:off x="6929120" y="1923415"/>
            <a:ext cx="379095" cy="100584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rot="5400000">
            <a:off x="3821901" y="1893089"/>
            <a:ext cx="1071570" cy="1000132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16227" y="621969"/>
            <a:ext cx="467423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三、根据课文内容填空。</a:t>
            </a:r>
            <a:endParaRPr lang="zh-CN" altLang="en-US" sz="32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1785932"/>
            <a:ext cx="8143932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猎狗想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_____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小麻雀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老麻雀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____________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救小麻雀，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______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了猎狗，我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______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了猎狗。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43042" y="1915537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吃掉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14942" y="1928808"/>
            <a:ext cx="26564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从树上飞下来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06069" y="2643188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吓退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92217" y="2629917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唤回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Box 11">
            <a:hlinkClick r:id="rId1" action="ppaction://hlinkfile"/>
          </p:cNvPr>
          <p:cNvSpPr txBox="1">
            <a:spLocks noChangeArrowheads="1"/>
          </p:cNvSpPr>
          <p:nvPr/>
        </p:nvSpPr>
        <p:spPr bwMode="auto">
          <a:xfrm>
            <a:off x="6338015" y="3720946"/>
            <a:ext cx="139805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latin typeface="楷体-简" panose="02010600040101010101" pitchFamily="2" charset="-122"/>
                <a:ea typeface="楷体-简" panose="02010600040101010101" pitchFamily="2" charset="-122"/>
              </a:rPr>
              <a:t>字词听写</a:t>
            </a:r>
            <a:endParaRPr lang="zh-CN" altLang="en-US" sz="2400" b="1" dirty="0">
              <a:latin typeface="楷体-简" panose="02010600040101010101" pitchFamily="2" charset="-122"/>
              <a:ea typeface="楷体-简" panose="02010600040101010101" pitchFamily="2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386" y="3770381"/>
            <a:ext cx="351070" cy="38016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7851344" y="3704357"/>
            <a:ext cx="335134" cy="4723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-6350"/>
            <a:ext cx="9133205" cy="514032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386819" y="1387150"/>
            <a:ext cx="6643734" cy="2137508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square" lIns="68580" tIns="34290" rIns="68580" bIns="34290">
            <a:spAutoFit/>
          </a:bodyPr>
          <a:lstStyle/>
          <a:p>
            <a:pPr indent="457200" algn="just"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上节课，我们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知道了本课讲了老麻雀保护小麻雀的事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那么老麻雀是怎么拯救小麻雀的呢？现在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我们要深入了解课文，一起去感受强大的力量，母爱的伟大。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77" y="546963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文本框 11"/>
          <p:cNvSpPr txBox="1"/>
          <p:nvPr/>
        </p:nvSpPr>
        <p:spPr>
          <a:xfrm>
            <a:off x="333190" y="536227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第二课时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2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2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2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4"/>
          <p:cNvSpPr txBox="1"/>
          <p:nvPr/>
        </p:nvSpPr>
        <p:spPr>
          <a:xfrm>
            <a:off x="624428" y="411510"/>
            <a:ext cx="193134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互动课堂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94" y="464186"/>
            <a:ext cx="366861" cy="45633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14546" y="1879275"/>
            <a:ext cx="5429288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自由朗读第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自然段，找出描写小麻雀外形、神态的语句，想一想：这是一只怎样的小麻雀？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90" y="1324610"/>
            <a:ext cx="1710055" cy="2353945"/>
          </a:xfrm>
          <a:prstGeom prst="rect">
            <a:avLst/>
          </a:prstGeom>
        </p:spPr>
      </p:pic>
      <p:sp>
        <p:nvSpPr>
          <p:cNvPr id="4" name="TextBox 1"/>
          <p:cNvSpPr txBox="1"/>
          <p:nvPr/>
        </p:nvSpPr>
        <p:spPr>
          <a:xfrm>
            <a:off x="3645714" y="920682"/>
            <a:ext cx="31648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chemeClr val="accent3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路遇麻雀</a:t>
            </a:r>
            <a:endParaRPr lang="zh-CN" altLang="en-US" sz="4000" b="1" dirty="0">
              <a:solidFill>
                <a:schemeClr val="accent3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2935" y="972185"/>
            <a:ext cx="4888230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我顺着林荫路望去，看见一只小麻雀呆呆地站在地上，无可奈何地拍打着小翅膀。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483590" y="1464288"/>
            <a:ext cx="99949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呆呆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258984" y="1946910"/>
            <a:ext cx="181610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无可奈何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2891155" y="3033395"/>
            <a:ext cx="3361055" cy="82931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可怜，孤独无助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/>
          <a:srcRect l="8533" t="15565" r="14700" b="23949"/>
          <a:stretch>
            <a:fillRect/>
          </a:stretch>
        </p:blipFill>
        <p:spPr>
          <a:xfrm>
            <a:off x="6158230" y="814705"/>
            <a:ext cx="2112010" cy="221869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8395" y="642620"/>
            <a:ext cx="720407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它嘴角嫩黄，头上长着绒毛，分明是刚出生不久，从巢里掉下来的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177527" y="632764"/>
            <a:ext cx="99949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嫩黄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037902" y="642924"/>
            <a:ext cx="99949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绒毛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41442" y="1132512"/>
            <a:ext cx="222440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刚出生不久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07002" y="1132512"/>
            <a:ext cx="140779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掉下来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七角星 9"/>
          <p:cNvSpPr/>
          <p:nvPr/>
        </p:nvSpPr>
        <p:spPr>
          <a:xfrm>
            <a:off x="6038215" y="2571750"/>
            <a:ext cx="2463165" cy="914400"/>
          </a:xfrm>
          <a:prstGeom prst="star7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不会飞</a:t>
            </a:r>
            <a:endParaRPr lang="zh-CN" altLang="en-US" sz="2800" b="1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Freeform 24"/>
          <p:cNvSpPr/>
          <p:nvPr/>
        </p:nvSpPr>
        <p:spPr bwMode="gray">
          <a:xfrm rot="10209593" flipH="1">
            <a:off x="5673731" y="1410091"/>
            <a:ext cx="725495" cy="1251444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3418205" y="2614295"/>
            <a:ext cx="2066290" cy="82931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非常弱小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/>
          <a:srcRect l="8533" t="15565" r="14700" b="23949"/>
          <a:stretch>
            <a:fillRect/>
          </a:stretch>
        </p:blipFill>
        <p:spPr>
          <a:xfrm>
            <a:off x="546735" y="1919605"/>
            <a:ext cx="2112010" cy="221869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10" grpId="0" bldLvl="0" animBg="1"/>
      <p:bldP spid="11" grpId="0" animBg="1"/>
      <p:bldP spid="8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28596" y="428610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品味“无可奈何”</a:t>
            </a:r>
            <a:endParaRPr lang="zh-CN" altLang="en-US" sz="3200" dirty="0" smtClean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74106" y="2318693"/>
            <a:ext cx="6286544" cy="4603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en-US" sz="24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无可奈何</a:t>
            </a:r>
            <a:r>
              <a:rPr lang="en-US" altLang="zh-CN" sz="24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en-US" sz="24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指感到没有办法，只有这样了。</a:t>
            </a:r>
            <a:endParaRPr lang="zh-CN" altLang="en-US" sz="2400" b="1" dirty="0" smtClean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78840" y="3015615"/>
            <a:ext cx="738695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4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本文中小麻雀从巢里掉下来，自己一个人孤单的站在林荫路上，对环境恐惧，因没有妈妈在身边而无助，但自己一点办法都没有。</a:t>
            </a:r>
            <a:endParaRPr lang="zh-CN" altLang="en-US" sz="2400" b="1" dirty="0" smtClean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78205" y="1096010"/>
            <a:ext cx="738695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我顺着林荫路望去，看见一只小麻雀呆呆地站在地上，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无可奈何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地拍打着小翅膀。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709907" y="520942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(</a:t>
            </a:r>
            <a:r>
              <a:rPr lang="zh-CN" altLang="en-US" sz="20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课后</a:t>
            </a:r>
            <a:r>
              <a:rPr lang="zh-CN" altLang="en-US" sz="20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第二题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)</a:t>
            </a:r>
            <a:endParaRPr lang="en-US" altLang="zh-CN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60" y="872490"/>
            <a:ext cx="1722755" cy="235394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22475" y="1511300"/>
            <a:ext cx="658050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与小麻雀相比，猎狗又是什么样的呢？默读第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自然段回答。</a:t>
            </a:r>
            <a:endParaRPr lang="zh-CN" altLang="en-US" sz="32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0166" y="572438"/>
            <a:ext cx="5929354" cy="953135"/>
          </a:xfrm>
          <a:prstGeom prst="rect">
            <a:avLst/>
          </a:prstGeom>
          <a:noFill/>
          <a:ln w="22225">
            <a:solidFill>
              <a:srgbClr val="0000FF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我的猎狗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放慢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脚步，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悄悄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地向前走，好像嗅到了前面有什么野物。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 descr="u=2803066939,2953382512&amp;fm=200&amp;gp=0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74991" y="1807521"/>
            <a:ext cx="3214710" cy="2411033"/>
          </a:xfrm>
          <a:prstGeom prst="rect">
            <a:avLst/>
          </a:prstGeom>
          <a:effectLst>
            <a:softEdge rad="63500"/>
          </a:effectLst>
        </p:spPr>
      </p:pic>
      <p:grpSp>
        <p:nvGrpSpPr>
          <p:cNvPr id="6" name="组合 5"/>
          <p:cNvGrpSpPr/>
          <p:nvPr/>
        </p:nvGrpSpPr>
        <p:grpSpPr>
          <a:xfrm>
            <a:off x="4725670" y="3125151"/>
            <a:ext cx="1500198" cy="928694"/>
            <a:chOff x="5724128" y="3643320"/>
            <a:chExt cx="2088232" cy="879373"/>
          </a:xfrm>
        </p:grpSpPr>
        <p:sp>
          <p:nvSpPr>
            <p:cNvPr id="7" name="云形 6"/>
            <p:cNvSpPr/>
            <p:nvPr/>
          </p:nvSpPr>
          <p:spPr>
            <a:xfrm>
              <a:off x="5724128" y="3643320"/>
              <a:ext cx="2088232" cy="879373"/>
            </a:xfrm>
            <a:prstGeom prst="cloud">
              <a:avLst/>
            </a:prstGeom>
            <a:solidFill>
              <a:srgbClr val="0000FF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121886" y="3778608"/>
              <a:ext cx="1261149" cy="4954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prstClr val="whit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老练</a:t>
              </a:r>
              <a:endParaRPr lang="zh-CN" altLang="en-US" sz="2800" b="1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3" name="TextBox 1"/>
          <p:cNvSpPr txBox="1"/>
          <p:nvPr/>
        </p:nvSpPr>
        <p:spPr>
          <a:xfrm>
            <a:off x="4325620" y="2178050"/>
            <a:ext cx="3861435" cy="521970"/>
          </a:xfrm>
          <a:prstGeom prst="rect">
            <a:avLst/>
          </a:prstGeom>
          <a:noFill/>
          <a:ln w="22225">
            <a:solidFill>
              <a:srgbClr val="0000FF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猎狗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慢慢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地走近小麻雀。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1720" y="848995"/>
            <a:ext cx="7019925" cy="583565"/>
          </a:xfrm>
          <a:prstGeom prst="rect">
            <a:avLst/>
          </a:prstGeom>
          <a:noFill/>
          <a:ln w="28575">
            <a:solidFill>
              <a:srgbClr val="2060BE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嗅了嗅，张开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大嘴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，露出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锋利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的牙齿。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剪去同侧角的矩形 3"/>
          <p:cNvSpPr/>
          <p:nvPr/>
        </p:nvSpPr>
        <p:spPr>
          <a:xfrm flipH="1">
            <a:off x="663547" y="1755769"/>
            <a:ext cx="2857520" cy="2214578"/>
          </a:xfrm>
          <a:prstGeom prst="snip2Same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4143689" y="2286315"/>
            <a:ext cx="1500198" cy="928694"/>
            <a:chOff x="5724128" y="3643320"/>
            <a:chExt cx="2088232" cy="879373"/>
          </a:xfrm>
        </p:grpSpPr>
        <p:sp>
          <p:nvSpPr>
            <p:cNvPr id="8" name="云形 7"/>
            <p:cNvSpPr/>
            <p:nvPr/>
          </p:nvSpPr>
          <p:spPr>
            <a:xfrm>
              <a:off x="5724128" y="3643320"/>
              <a:ext cx="2088232" cy="879373"/>
            </a:xfrm>
            <a:prstGeom prst="cloud">
              <a:avLst/>
            </a:prstGeom>
            <a:solidFill>
              <a:srgbClr val="0000FF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121886" y="3778608"/>
              <a:ext cx="9060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prstClr val="whit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凶猛</a:t>
              </a:r>
              <a:endParaRPr lang="zh-CN" altLang="en-US" sz="2800" b="1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429705" y="2286315"/>
            <a:ext cx="1571636" cy="1000132"/>
            <a:chOff x="5724128" y="3643320"/>
            <a:chExt cx="2088232" cy="879373"/>
          </a:xfrm>
        </p:grpSpPr>
        <p:sp>
          <p:nvSpPr>
            <p:cNvPr id="11" name="云形 10"/>
            <p:cNvSpPr/>
            <p:nvPr/>
          </p:nvSpPr>
          <p:spPr>
            <a:xfrm>
              <a:off x="5724128" y="3643320"/>
              <a:ext cx="2088232" cy="879373"/>
            </a:xfrm>
            <a:prstGeom prst="cloud">
              <a:avLst/>
            </a:prstGeom>
            <a:solidFill>
              <a:srgbClr val="0000FF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210265" y="3795886"/>
              <a:ext cx="9060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prstClr val="whit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强大</a:t>
              </a:r>
              <a:endParaRPr lang="zh-CN" altLang="en-US" sz="2800" b="1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967740" y="410845"/>
            <a:ext cx="7209155" cy="66167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800" b="1" kern="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思考：用词语来形容一下小麻雀当时的处境？</a:t>
            </a:r>
            <a:endParaRPr lang="zh-CN" altLang="en-US" sz="2800" b="1" kern="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爆炸形 1 2"/>
          <p:cNvSpPr/>
          <p:nvPr/>
        </p:nvSpPr>
        <p:spPr>
          <a:xfrm>
            <a:off x="3724587" y="1072504"/>
            <a:ext cx="2714644" cy="1214446"/>
          </a:xfrm>
          <a:prstGeom prst="irregularSeal1">
            <a:avLst/>
          </a:prstGeom>
          <a:solidFill>
            <a:srgbClr val="FF66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胆战心惊</a:t>
            </a:r>
            <a:endParaRPr lang="zh-CN" altLang="en-US" sz="2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爆炸形 1 4"/>
          <p:cNvSpPr/>
          <p:nvPr/>
        </p:nvSpPr>
        <p:spPr>
          <a:xfrm>
            <a:off x="4929190" y="2214560"/>
            <a:ext cx="2214578" cy="1143008"/>
          </a:xfrm>
          <a:prstGeom prst="irregularSeal1">
            <a:avLst/>
          </a:prstGeom>
          <a:solidFill>
            <a:srgbClr val="FF66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害怕</a:t>
            </a:r>
            <a:endParaRPr lang="zh-CN" altLang="en-US" sz="2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爆炸形 1 5"/>
          <p:cNvSpPr/>
          <p:nvPr/>
        </p:nvSpPr>
        <p:spPr>
          <a:xfrm>
            <a:off x="6215074" y="3214692"/>
            <a:ext cx="2714644" cy="1214446"/>
          </a:xfrm>
          <a:prstGeom prst="irregularSeal1">
            <a:avLst/>
          </a:prstGeom>
          <a:solidFill>
            <a:srgbClr val="FF66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无可奈何</a:t>
            </a:r>
            <a:endParaRPr lang="zh-CN" altLang="en-US" sz="2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/>
          <a:srcRect l="8533" t="15565" r="14700" b="23949"/>
          <a:stretch>
            <a:fillRect/>
          </a:stretch>
        </p:blipFill>
        <p:spPr>
          <a:xfrm>
            <a:off x="1187450" y="1758950"/>
            <a:ext cx="2112010" cy="221869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5" grpId="0" bldLvl="0" animBg="1"/>
      <p:bldP spid="6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45" y="1039495"/>
            <a:ext cx="1712595" cy="235394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99970" y="1739265"/>
            <a:ext cx="591756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在小麻雀如此紧急的情况下，老麻雀是如何保护小麻雀的？</a:t>
            </a:r>
            <a:endParaRPr lang="zh-CN" altLang="en-US" sz="32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TextBox 1"/>
          <p:cNvSpPr txBox="1"/>
          <p:nvPr/>
        </p:nvSpPr>
        <p:spPr>
          <a:xfrm>
            <a:off x="3399215" y="596930"/>
            <a:ext cx="31648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chemeClr val="accent3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老麻雀救子</a:t>
            </a:r>
            <a:endParaRPr lang="zh-CN" altLang="en-US" sz="4000" b="1" dirty="0">
              <a:solidFill>
                <a:schemeClr val="accent3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lum contrast="12000"/>
          </a:blip>
          <a:srcRect l="4894" r="7151"/>
          <a:stretch>
            <a:fillRect/>
          </a:stretch>
        </p:blipFill>
        <p:spPr>
          <a:xfrm>
            <a:off x="2540" y="0"/>
            <a:ext cx="9135745" cy="5147945"/>
          </a:xfrm>
          <a:prstGeom prst="rect">
            <a:avLst/>
          </a:prstGeom>
        </p:spPr>
      </p:pic>
      <p:pic>
        <p:nvPicPr>
          <p:cNvPr id="4" name="图片 3" descr="002b5d98ga5b820a87511&amp;690.gif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71495" y="3106420"/>
            <a:ext cx="1550670" cy="1744345"/>
          </a:xfrm>
          <a:prstGeom prst="rect">
            <a:avLst/>
          </a:prstGeom>
        </p:spPr>
      </p:pic>
      <p:pic>
        <p:nvPicPr>
          <p:cNvPr id="6" name="图片 5" descr="u=2935515779,4226838748&amp;fm=26&amp;gp=0.jpg"/>
          <p:cNvPicPr>
            <a:picLocks noChangeAspect="1"/>
          </p:cNvPicPr>
          <p:nvPr/>
        </p:nvPicPr>
        <p:blipFill>
          <a:blip r:embed="rId3" cstate="print"/>
          <a:srcRect t="13578" r="26316"/>
          <a:stretch>
            <a:fillRect/>
          </a:stretch>
        </p:blipFill>
        <p:spPr>
          <a:xfrm flipH="1">
            <a:off x="5210498" y="4351346"/>
            <a:ext cx="1000132" cy="909389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7" name="TextBox 6"/>
          <p:cNvSpPr txBox="1"/>
          <p:nvPr/>
        </p:nvSpPr>
        <p:spPr>
          <a:xfrm>
            <a:off x="1643042" y="214296"/>
            <a:ext cx="5786478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突然，一只老麻雀从一棵树上飞下来，像一块石头似的落在猎狗面前。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7" descr="下载 (2)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31970" y="-285770"/>
            <a:ext cx="2024060" cy="1348024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9" name="矩形 8"/>
          <p:cNvSpPr/>
          <p:nvPr/>
        </p:nvSpPr>
        <p:spPr>
          <a:xfrm>
            <a:off x="2357422" y="642924"/>
            <a:ext cx="27093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像一块石头似的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0" name="上箭头标注 9"/>
          <p:cNvSpPr/>
          <p:nvPr/>
        </p:nvSpPr>
        <p:spPr>
          <a:xfrm>
            <a:off x="1929765" y="1587500"/>
            <a:ext cx="5342255" cy="885825"/>
          </a:xfrm>
          <a:prstGeom prst="upArrowCallout">
            <a:avLst>
              <a:gd name="adj1" fmla="val 0"/>
              <a:gd name="adj2" fmla="val 339"/>
              <a:gd name="adj3" fmla="val 25000"/>
              <a:gd name="adj4" fmla="val 64977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说明老麻雀救子心切，落地很快。</a:t>
            </a:r>
            <a:endParaRPr lang="zh-CN" altLang="en-US" sz="28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374722" y="1135291"/>
            <a:ext cx="1247775" cy="662940"/>
            <a:chOff x="8100392" y="1962696"/>
            <a:chExt cx="1247775" cy="662940"/>
          </a:xfrm>
        </p:grpSpPr>
        <p:sp>
          <p:nvSpPr>
            <p:cNvPr id="77" name="云形 76"/>
            <p:cNvSpPr/>
            <p:nvPr/>
          </p:nvSpPr>
          <p:spPr>
            <a:xfrm>
              <a:off x="8100392" y="1962696"/>
              <a:ext cx="1247775" cy="662940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272280" y="2036326"/>
              <a:ext cx="89789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比喻</a:t>
              </a:r>
              <a:endPara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206216" y="1215558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(</a:t>
            </a:r>
            <a:r>
              <a:rPr lang="zh-CN" altLang="en-US" sz="20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课后</a:t>
            </a:r>
            <a:r>
              <a:rPr lang="zh-CN" altLang="en-US" sz="20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第二题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)</a:t>
            </a:r>
            <a:endParaRPr lang="en-US" altLang="zh-CN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005 -0.000079 C -0.188726 0.346007 -0.377090 0.692083 -0.452509 0.830654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00" y="41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9" grpId="0"/>
      <p:bldP spid="10" grpId="0" bldLvl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lum contrast="12000"/>
          </a:blip>
          <a:srcRect l="4894" r="7151"/>
          <a:stretch>
            <a:fillRect/>
          </a:stretch>
        </p:blipFill>
        <p:spPr>
          <a:xfrm>
            <a:off x="2540" y="0"/>
            <a:ext cx="9135745" cy="5147945"/>
          </a:xfrm>
          <a:prstGeom prst="rect">
            <a:avLst/>
          </a:prstGeom>
        </p:spPr>
      </p:pic>
      <p:pic>
        <p:nvPicPr>
          <p:cNvPr id="4" name="图片 3" descr="002b5d98ga5b820a87511&amp;690.gif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69465" y="2964815"/>
            <a:ext cx="1811655" cy="2038350"/>
          </a:xfrm>
          <a:prstGeom prst="rect">
            <a:avLst/>
          </a:prstGeom>
        </p:spPr>
      </p:pic>
      <p:pic>
        <p:nvPicPr>
          <p:cNvPr id="6" name="图片 5" descr="u=2935515779,4226838748&amp;fm=26&amp;gp=0.jpg"/>
          <p:cNvPicPr>
            <a:picLocks noChangeAspect="1"/>
          </p:cNvPicPr>
          <p:nvPr/>
        </p:nvPicPr>
        <p:blipFill>
          <a:blip r:embed="rId3" cstate="print"/>
          <a:srcRect t="13578" r="26316"/>
          <a:stretch>
            <a:fillRect/>
          </a:stretch>
        </p:blipFill>
        <p:spPr>
          <a:xfrm flipH="1">
            <a:off x="5357818" y="4288481"/>
            <a:ext cx="1000132" cy="909389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7" name="TextBox 6"/>
          <p:cNvSpPr txBox="1"/>
          <p:nvPr/>
        </p:nvSpPr>
        <p:spPr>
          <a:xfrm>
            <a:off x="1643042" y="214296"/>
            <a:ext cx="614366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它扎煞起全身的羽毛，绝望地尖叫着。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7" descr="下载 (2)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43372" y="3788415"/>
            <a:ext cx="2024060" cy="1348024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10" name="上箭头标注 9"/>
          <p:cNvSpPr/>
          <p:nvPr/>
        </p:nvSpPr>
        <p:spPr>
          <a:xfrm>
            <a:off x="4857752" y="785800"/>
            <a:ext cx="1928826" cy="1000132"/>
          </a:xfrm>
          <a:prstGeom prst="upArrowCallout">
            <a:avLst>
              <a:gd name="adj1" fmla="val 14020"/>
              <a:gd name="adj2" fmla="val 10827"/>
              <a:gd name="adj3" fmla="val 38333"/>
              <a:gd name="adj4" fmla="val 64977"/>
            </a:avLst>
          </a:prstGeom>
          <a:solidFill>
            <a:schemeClr val="accent3">
              <a:lumMod val="40000"/>
              <a:lumOff val="60000"/>
              <a:alpha val="8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毫无希望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标注 10"/>
          <p:cNvSpPr/>
          <p:nvPr/>
        </p:nvSpPr>
        <p:spPr>
          <a:xfrm>
            <a:off x="857224" y="928676"/>
            <a:ext cx="1428760" cy="612648"/>
          </a:xfrm>
          <a:prstGeom prst="wedgeRectCallout">
            <a:avLst>
              <a:gd name="adj1" fmla="val 65584"/>
              <a:gd name="adj2" fmla="val -7898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羽毛张开</a:t>
            </a:r>
            <a:endParaRPr lang="zh-CN" altLang="en-US" sz="2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000232" y="214296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扎煞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214942" y="214296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绝望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88695" y="2036445"/>
            <a:ext cx="7162800" cy="95313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老麻雀明知斗不过猎狗，只想借助羽毛和尖叫来发泄自己的愤怒和恐惧，吓退猎狗。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麻雀叫声">
            <a:hlinkClick r:id="" action="ppaction://media"/>
          </p:cNvPr>
          <p:cNvPicPr/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7786370" y="213995"/>
            <a:ext cx="619125" cy="6191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1" dur="119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9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 bldLvl="0" animBg="1"/>
      <p:bldP spid="10" grpId="0" animBg="1"/>
      <p:bldP spid="11" grpId="0" animBg="1"/>
      <p:bldP spid="12" grpId="0"/>
      <p:bldP spid="13" grpId="0"/>
      <p:bldP spid="15" grpId="0" bldLvl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lum contrast="12000"/>
          </a:blip>
          <a:srcRect l="4894" r="7151"/>
          <a:stretch>
            <a:fillRect/>
          </a:stretch>
        </p:blipFill>
        <p:spPr>
          <a:xfrm>
            <a:off x="2540" y="0"/>
            <a:ext cx="9135745" cy="5147945"/>
          </a:xfrm>
          <a:prstGeom prst="rect">
            <a:avLst/>
          </a:prstGeom>
        </p:spPr>
      </p:pic>
      <p:pic>
        <p:nvPicPr>
          <p:cNvPr id="4" name="图片 3" descr="002b5d98ga5b820a87511&amp;690.gif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10740" y="3011170"/>
            <a:ext cx="1770380" cy="1991995"/>
          </a:xfrm>
          <a:prstGeom prst="rect">
            <a:avLst/>
          </a:prstGeom>
        </p:spPr>
      </p:pic>
      <p:pic>
        <p:nvPicPr>
          <p:cNvPr id="6" name="图片 5" descr="u=2935515779,4226838748&amp;fm=26&amp;gp=0.jpg"/>
          <p:cNvPicPr>
            <a:picLocks noChangeAspect="1"/>
          </p:cNvPicPr>
          <p:nvPr/>
        </p:nvPicPr>
        <p:blipFill>
          <a:blip r:embed="rId3" cstate="print"/>
          <a:srcRect t="13578" r="26316"/>
          <a:stretch>
            <a:fillRect/>
          </a:stretch>
        </p:blipFill>
        <p:spPr>
          <a:xfrm flipH="1">
            <a:off x="5357818" y="4288481"/>
            <a:ext cx="1000132" cy="909389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7" name="TextBox 6"/>
          <p:cNvSpPr txBox="1"/>
          <p:nvPr/>
        </p:nvSpPr>
        <p:spPr>
          <a:xfrm>
            <a:off x="714375" y="142875"/>
            <a:ext cx="7848600" cy="1383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老麻雀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用自己的身躯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掩护着小麻雀，想拯救自己的幼儿。可是因为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紧张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，它浑身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发抖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了，发出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嘶哑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的声音。它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呆立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着不动，准备着一场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搏斗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7" descr="下载 (2)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43372" y="3788415"/>
            <a:ext cx="2024060" cy="1348024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17" name="圆角矩形标注 16"/>
          <p:cNvSpPr/>
          <p:nvPr/>
        </p:nvSpPr>
        <p:spPr>
          <a:xfrm>
            <a:off x="3857620" y="2000246"/>
            <a:ext cx="3214710" cy="612648"/>
          </a:xfrm>
          <a:prstGeom prst="wedgeRoundRectCallout">
            <a:avLst>
              <a:gd name="adj1" fmla="val -17960"/>
              <a:gd name="adj2" fmla="val -120583"/>
              <a:gd name="adj3" fmla="val 16667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老麻雀也害怕猎狗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流程图: 可选过程 17"/>
          <p:cNvSpPr/>
          <p:nvPr/>
        </p:nvSpPr>
        <p:spPr>
          <a:xfrm>
            <a:off x="6357950" y="3071816"/>
            <a:ext cx="2571768" cy="1571636"/>
          </a:xfrm>
          <a:prstGeom prst="flowChartAlternateProcess">
            <a:avLst/>
          </a:prstGeom>
          <a:solidFill>
            <a:srgbClr val="15F32A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在它看来，猎狗是多么庞大的怪物啊！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17" grpId="0" bldLvl="0" animBg="1"/>
      <p:bldP spid="18" grpId="0" bldLvl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lum contrast="12000"/>
          </a:blip>
          <a:srcRect l="4894" r="7151"/>
          <a:stretch>
            <a:fillRect/>
          </a:stretch>
        </p:blipFill>
        <p:spPr>
          <a:xfrm>
            <a:off x="2540" y="0"/>
            <a:ext cx="9135745" cy="5147945"/>
          </a:xfrm>
          <a:prstGeom prst="rect">
            <a:avLst/>
          </a:prstGeom>
        </p:spPr>
      </p:pic>
      <p:pic>
        <p:nvPicPr>
          <p:cNvPr id="4" name="图片 3" descr="002b5d98ga5b820a87511&amp;690.gif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59305" y="3025140"/>
            <a:ext cx="1821815" cy="2049780"/>
          </a:xfrm>
          <a:prstGeom prst="rect">
            <a:avLst/>
          </a:prstGeom>
        </p:spPr>
      </p:pic>
      <p:pic>
        <p:nvPicPr>
          <p:cNvPr id="6" name="图片 5" descr="u=2935515779,4226838748&amp;fm=26&amp;gp=0.jpg"/>
          <p:cNvPicPr>
            <a:picLocks noChangeAspect="1"/>
          </p:cNvPicPr>
          <p:nvPr/>
        </p:nvPicPr>
        <p:blipFill>
          <a:blip r:embed="rId3" cstate="print"/>
          <a:srcRect t="13578" r="26316"/>
          <a:stretch>
            <a:fillRect/>
          </a:stretch>
        </p:blipFill>
        <p:spPr>
          <a:xfrm flipH="1">
            <a:off x="5357818" y="4360236"/>
            <a:ext cx="1000132" cy="909389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7" name="TextBox 6"/>
          <p:cNvSpPr txBox="1"/>
          <p:nvPr/>
        </p:nvSpPr>
        <p:spPr>
          <a:xfrm>
            <a:off x="1071245" y="1071245"/>
            <a:ext cx="7002145" cy="95313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可是它不能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安然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地站在高高的没有危险的树枝上，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一种强大的力量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使它飞了下来。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7" descr="下载 (2)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43372" y="3860170"/>
            <a:ext cx="2024060" cy="1348024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16" name="云形标注 15"/>
          <p:cNvSpPr/>
          <p:nvPr/>
        </p:nvSpPr>
        <p:spPr>
          <a:xfrm>
            <a:off x="2643174" y="142858"/>
            <a:ext cx="2571768" cy="755524"/>
          </a:xfrm>
          <a:prstGeom prst="cloudCallout">
            <a:avLst>
              <a:gd name="adj1" fmla="val 1469"/>
              <a:gd name="adj2" fmla="val 78258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安安稳稳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圆角矩形标注 16"/>
          <p:cNvSpPr/>
          <p:nvPr/>
        </p:nvSpPr>
        <p:spPr>
          <a:xfrm>
            <a:off x="4000496" y="2500312"/>
            <a:ext cx="4071966" cy="785818"/>
          </a:xfrm>
          <a:prstGeom prst="wedgeRoundRectCallout">
            <a:avLst>
              <a:gd name="adj1" fmla="val -34331"/>
              <a:gd name="adj2" fmla="val -104382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母爱的力量，促使它奋不顾身，将自己置身于险境中。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214620" y="3431856"/>
            <a:ext cx="1500198" cy="928694"/>
            <a:chOff x="5724128" y="3643320"/>
            <a:chExt cx="2088232" cy="879373"/>
          </a:xfrm>
        </p:grpSpPr>
        <p:sp>
          <p:nvSpPr>
            <p:cNvPr id="5" name="云形 4"/>
            <p:cNvSpPr/>
            <p:nvPr/>
          </p:nvSpPr>
          <p:spPr>
            <a:xfrm>
              <a:off x="5724128" y="3643320"/>
              <a:ext cx="2088232" cy="879373"/>
            </a:xfrm>
            <a:prstGeom prst="cloud">
              <a:avLst/>
            </a:prstGeom>
            <a:solidFill>
              <a:srgbClr val="0000FF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TextBox 7"/>
            <p:cNvSpPr txBox="1"/>
            <p:nvPr/>
          </p:nvSpPr>
          <p:spPr>
            <a:xfrm>
              <a:off x="6121886" y="3778608"/>
              <a:ext cx="1391261" cy="5525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prstClr val="whit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无畏</a:t>
              </a:r>
              <a:endParaRPr lang="zh-CN" altLang="en-US" sz="3200" b="1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16" grpId="0" bldLvl="0" animBg="1"/>
      <p:bldP spid="17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/>
          <p:nvPr/>
        </p:nvSpPr>
        <p:spPr>
          <a:xfrm>
            <a:off x="613410" y="495935"/>
            <a:ext cx="788543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小组讨论：文中写老麻雀很勇敢又写它很恐惧，这样矛盾吗？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文本框 6"/>
          <p:cNvSpPr txBox="1"/>
          <p:nvPr/>
        </p:nvSpPr>
        <p:spPr>
          <a:xfrm>
            <a:off x="613410" y="1644650"/>
            <a:ext cx="7736205" cy="2245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不矛盾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。因为老麻雀的弱小和狗的强大悬殊太明显了。任何一位母亲在如此强大的对手面前不紧张、不恐惧都是不可能的。即便这样，老麻雀还落下来抵挡猎犬，则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更能表现老麻雀的无私忘我和勇敢无畏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更能突出母爱的伟大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箭头连接符 4"/>
          <p:cNvCxnSpPr/>
          <p:nvPr/>
        </p:nvCxnSpPr>
        <p:spPr>
          <a:xfrm rot="10800000" flipV="1">
            <a:off x="2714612" y="3571882"/>
            <a:ext cx="3143272" cy="7143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>
            <a:stCxn id="6" idx="1"/>
          </p:cNvCxnSpPr>
          <p:nvPr/>
        </p:nvCxnSpPr>
        <p:spPr>
          <a:xfrm rot="10800000" flipV="1">
            <a:off x="1071538" y="983464"/>
            <a:ext cx="2000264" cy="165972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>
            <a:off x="5500694" y="1000114"/>
            <a:ext cx="2143140" cy="107157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3929058" y="3643320"/>
            <a:ext cx="8835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吃</a:t>
            </a:r>
            <a:endParaRPr lang="zh-CN" alt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矩形 11"/>
          <p:cNvSpPr/>
          <p:nvPr/>
        </p:nvSpPr>
        <p:spPr>
          <a:xfrm rot="19273969">
            <a:off x="1263286" y="1032161"/>
            <a:ext cx="8835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救</a:t>
            </a:r>
            <a:endParaRPr lang="zh-CN" alt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矩形 12"/>
          <p:cNvSpPr/>
          <p:nvPr/>
        </p:nvSpPr>
        <p:spPr>
          <a:xfrm rot="1993997">
            <a:off x="6467271" y="666663"/>
            <a:ext cx="8835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斗</a:t>
            </a:r>
            <a:endParaRPr lang="zh-CN" alt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心形 13"/>
          <p:cNvSpPr/>
          <p:nvPr/>
        </p:nvSpPr>
        <p:spPr>
          <a:xfrm>
            <a:off x="3143240" y="2071684"/>
            <a:ext cx="1928826" cy="1343028"/>
          </a:xfrm>
          <a:prstGeom prst="hear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母爱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flipH="1">
            <a:off x="6002020" y="2152015"/>
            <a:ext cx="2987675" cy="224155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rcRect l="8533" t="15565" r="14700" b="23949"/>
          <a:stretch>
            <a:fillRect/>
          </a:stretch>
        </p:blipFill>
        <p:spPr>
          <a:xfrm>
            <a:off x="607695" y="2748915"/>
            <a:ext cx="1730375" cy="1818005"/>
          </a:xfrm>
          <a:prstGeom prst="ellipse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88360" y="193040"/>
            <a:ext cx="1795780" cy="15633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 bldLvl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769620" y="614045"/>
            <a:ext cx="775017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用“宁可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……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也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……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”句式，说一说你从中体会到了什么？</a:t>
            </a:r>
            <a:endParaRPr lang="zh-CN" altLang="en-US"/>
          </a:p>
        </p:txBody>
      </p:sp>
      <p:sp>
        <p:nvSpPr>
          <p:cNvPr id="6" name="文本框 6"/>
          <p:cNvSpPr txBox="1"/>
          <p:nvPr/>
        </p:nvSpPr>
        <p:spPr>
          <a:xfrm>
            <a:off x="1205865" y="2069465"/>
            <a:ext cx="6732905" cy="1210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老麻雀宁可牺牲自己也要救护小麻雀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,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从中我感受到了母爱的伟大。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75" y="1014730"/>
            <a:ext cx="1651635" cy="235394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11070" y="1499870"/>
            <a:ext cx="552323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老麻雀用自己的身躯去保护小麻雀，结果又会如何呢？阅读最后两个自然段，同桌讨论一下。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TextBox 1"/>
          <p:cNvSpPr txBox="1"/>
          <p:nvPr/>
        </p:nvSpPr>
        <p:spPr>
          <a:xfrm>
            <a:off x="3390325" y="473105"/>
            <a:ext cx="31648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chemeClr val="accent3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唤狗离开</a:t>
            </a:r>
            <a:endParaRPr lang="zh-CN" altLang="en-US" sz="4000" b="1" dirty="0">
              <a:solidFill>
                <a:schemeClr val="accent3">
                  <a:lumMod val="50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8520" y="561340"/>
            <a:ext cx="742632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猎狗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愣住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了，它可能没料到老麻雀会有这么大的勇气，慢慢地，慢慢地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向后退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929322" y="1785932"/>
            <a:ext cx="2643206" cy="954107"/>
            <a:chOff x="1785918" y="2643187"/>
            <a:chExt cx="3731584" cy="880714"/>
          </a:xfrm>
        </p:grpSpPr>
        <p:sp>
          <p:nvSpPr>
            <p:cNvPr id="4" name="云形标注 3"/>
            <p:cNvSpPr/>
            <p:nvPr/>
          </p:nvSpPr>
          <p:spPr bwMode="auto">
            <a:xfrm>
              <a:off x="1785918" y="2643188"/>
              <a:ext cx="3714776" cy="857256"/>
            </a:xfrm>
            <a:prstGeom prst="cloudCallout">
              <a:avLst>
                <a:gd name="adj1" fmla="val -28075"/>
                <a:gd name="adj2" fmla="val -85452"/>
              </a:avLst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374231" y="2643187"/>
              <a:ext cx="3143271" cy="880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为什么会后退呢？</a:t>
              </a:r>
              <a:endPara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500166" y="2000246"/>
            <a:ext cx="30429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A.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猎狗害怕了。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00166" y="2786064"/>
            <a:ext cx="590105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B.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猎狗慢慢后退是准备往前扑。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99848" y="3582042"/>
            <a:ext cx="590105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C.</a:t>
            </a: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猎狗被老麻雀的勇气征服了。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273525" y="1156334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(</a:t>
            </a:r>
            <a:r>
              <a:rPr lang="zh-CN" altLang="en-US" sz="20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课后</a:t>
            </a:r>
            <a:r>
              <a:rPr lang="zh-CN" altLang="en-US" sz="20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第二题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)</a:t>
            </a:r>
            <a:endParaRPr lang="en-US" altLang="zh-CN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3" presetClass="emph" presetSubtype="2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8" grpId="1"/>
      <p:bldP spid="8" grpId="2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411" y="773416"/>
            <a:ext cx="712406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我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急忙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唤回我的猎狗，带着它走开了。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744643" y="1480496"/>
            <a:ext cx="1714512" cy="857255"/>
            <a:chOff x="1785918" y="2643189"/>
            <a:chExt cx="2420487" cy="791312"/>
          </a:xfrm>
        </p:grpSpPr>
        <p:sp>
          <p:nvSpPr>
            <p:cNvPr id="5" name="云形标注 4"/>
            <p:cNvSpPr/>
            <p:nvPr/>
          </p:nvSpPr>
          <p:spPr bwMode="auto">
            <a:xfrm>
              <a:off x="1785918" y="2643189"/>
              <a:ext cx="2420487" cy="791312"/>
            </a:xfrm>
            <a:prstGeom prst="cloudCallout">
              <a:avLst>
                <a:gd name="adj1" fmla="val -15975"/>
                <a:gd name="adj2" fmla="val -78778"/>
              </a:avLst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987625" y="2775073"/>
              <a:ext cx="2218780" cy="482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为什么？</a:t>
              </a:r>
              <a:endPara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7" name="圆角矩形 6"/>
          <p:cNvSpPr/>
          <p:nvPr/>
        </p:nvSpPr>
        <p:spPr>
          <a:xfrm>
            <a:off x="1170305" y="2683510"/>
            <a:ext cx="6948170" cy="1456055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75000"/>
                  <a:tint val="66000"/>
                  <a:satMod val="160000"/>
                </a:schemeClr>
              </a:gs>
              <a:gs pos="50000">
                <a:schemeClr val="accent3">
                  <a:lumMod val="75000"/>
                  <a:tint val="44500"/>
                  <a:satMod val="160000"/>
                </a:schemeClr>
              </a:gs>
              <a:gs pos="100000">
                <a:schemeClr val="accent3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28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我被老麻雀舍身救护小麻雀的精神</a:t>
            </a: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感动</a:t>
            </a:r>
            <a:r>
              <a:rPr lang="zh-CN" altLang="en-US" sz="28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了，</a:t>
            </a: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不舍得</a:t>
            </a:r>
            <a:r>
              <a:rPr lang="zh-CN" altLang="en-US" sz="28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让我的猎狗伤害小麻雀，所以赶紧带着它离开了。</a:t>
            </a:r>
            <a:endParaRPr lang="zh-CN" altLang="en-US" sz="2800" b="1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755650" y="652780"/>
            <a:ext cx="75507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讨论：</a:t>
            </a: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学完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了课文后，</a:t>
            </a: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你有什么感受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？</a:t>
            </a:r>
            <a:endParaRPr lang="en-US" altLang="zh-CN" sz="36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81941" y="1663710"/>
            <a:ext cx="729805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学完课文后，我被老麻雀那份深沉的母爱所感动。是啊，母爱是天涯游子的最终归宿</a:t>
            </a:r>
            <a:r>
              <a:rPr lang="en-US" altLang="zh-CN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是润泽儿女心灵的一眼清泉</a:t>
            </a:r>
            <a:r>
              <a:rPr lang="en-US" altLang="zh-CN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它伴随儿女的一饮一啜</a:t>
            </a:r>
            <a:r>
              <a:rPr lang="en-US" altLang="zh-CN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丝丝缕缕</a:t>
            </a:r>
            <a:r>
              <a:rPr lang="en-US" altLang="zh-CN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绵绵不绝！</a:t>
            </a:r>
            <a:endParaRPr lang="zh-CN" altLang="en-US" sz="2800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2671" y="451731"/>
            <a:ext cx="3092179" cy="619821"/>
            <a:chOff x="192083" y="479078"/>
            <a:chExt cx="2742982" cy="456338"/>
          </a:xfrm>
        </p:grpSpPr>
        <p:sp>
          <p:nvSpPr>
            <p:cNvPr id="3" name="文本框 14"/>
            <p:cNvSpPr txBox="1"/>
            <p:nvPr/>
          </p:nvSpPr>
          <p:spPr>
            <a:xfrm>
              <a:off x="715685" y="490403"/>
              <a:ext cx="2219380" cy="424871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3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结构梳理</a:t>
              </a:r>
              <a:endParaRPr lang="zh-CN" altLang="en-US" sz="33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083" y="479078"/>
              <a:ext cx="366860" cy="456338"/>
            </a:xfrm>
            <a:prstGeom prst="rect">
              <a:avLst/>
            </a:prstGeom>
          </p:spPr>
        </p:pic>
      </p:grpSp>
      <p:sp>
        <p:nvSpPr>
          <p:cNvPr id="12" name="左大括号 11"/>
          <p:cNvSpPr/>
          <p:nvPr/>
        </p:nvSpPr>
        <p:spPr>
          <a:xfrm>
            <a:off x="1214414" y="1285866"/>
            <a:ext cx="285752" cy="2928958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b="1"/>
          </a:p>
        </p:txBody>
      </p:sp>
      <p:sp>
        <p:nvSpPr>
          <p:cNvPr id="20" name="TextBox 19"/>
          <p:cNvSpPr txBox="1"/>
          <p:nvPr/>
        </p:nvSpPr>
        <p:spPr>
          <a:xfrm>
            <a:off x="1571604" y="1142990"/>
            <a:ext cx="232537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猎狗发现小麻雀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571868" y="1428742"/>
            <a:ext cx="171450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猎狗</a:t>
            </a:r>
            <a:endParaRPr lang="en-US" altLang="zh-CN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（庞然大物）</a:t>
            </a:r>
            <a:endParaRPr lang="zh-CN" altLang="en-US" sz="2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34269" y="3286130"/>
            <a:ext cx="171450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老麻雀</a:t>
            </a:r>
            <a:endParaRPr lang="en-US" altLang="zh-CN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（弱小无助）</a:t>
            </a:r>
            <a:endParaRPr lang="zh-CN" altLang="en-US" sz="2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357818" y="2071684"/>
            <a:ext cx="1203960" cy="39878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愣住后退</a:t>
            </a:r>
            <a:endParaRPr lang="zh-CN" altLang="en-US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285852" y="2428874"/>
            <a:ext cx="232537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猎狗捕食小麻雀</a:t>
            </a:r>
            <a:endParaRPr lang="en-US" altLang="zh-CN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老麻雀舍身掩护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500166" y="3714758"/>
            <a:ext cx="17132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我唤回猎狗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71472" y="2208912"/>
            <a:ext cx="5715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麻雀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左大括号 29"/>
          <p:cNvSpPr/>
          <p:nvPr/>
        </p:nvSpPr>
        <p:spPr>
          <a:xfrm>
            <a:off x="3643306" y="1643056"/>
            <a:ext cx="285752" cy="2428892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b="1"/>
          </a:p>
        </p:txBody>
      </p:sp>
      <p:sp>
        <p:nvSpPr>
          <p:cNvPr id="31" name="TextBox 30"/>
          <p:cNvSpPr txBox="1"/>
          <p:nvPr/>
        </p:nvSpPr>
        <p:spPr>
          <a:xfrm>
            <a:off x="5357818" y="3286130"/>
            <a:ext cx="1203960" cy="3987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扎煞尖叫</a:t>
            </a:r>
            <a:endParaRPr lang="zh-CN" altLang="en-US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378053" y="3600400"/>
            <a:ext cx="1203960" cy="3987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呆立不动</a:t>
            </a:r>
            <a:endParaRPr lang="zh-CN" altLang="en-US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357818" y="3957590"/>
            <a:ext cx="1203960" cy="3987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准备搏斗</a:t>
            </a:r>
            <a:endParaRPr lang="zh-CN" altLang="en-US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357818" y="1571618"/>
            <a:ext cx="1203960" cy="3987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露出利齿</a:t>
            </a:r>
            <a:endParaRPr lang="zh-CN" altLang="en-US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357818" y="1071552"/>
            <a:ext cx="1203960" cy="3987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张开大嘴</a:t>
            </a:r>
            <a:endParaRPr lang="zh-CN" altLang="en-US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378053" y="2957458"/>
            <a:ext cx="1203960" cy="3987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孤独弱小</a:t>
            </a:r>
            <a:endParaRPr lang="zh-CN" altLang="en-US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左大括号 37"/>
          <p:cNvSpPr/>
          <p:nvPr/>
        </p:nvSpPr>
        <p:spPr>
          <a:xfrm>
            <a:off x="5081590" y="1000114"/>
            <a:ext cx="276228" cy="1295408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b="1"/>
          </a:p>
        </p:txBody>
      </p:sp>
      <p:sp>
        <p:nvSpPr>
          <p:cNvPr id="39" name="左大括号 38"/>
          <p:cNvSpPr/>
          <p:nvPr/>
        </p:nvSpPr>
        <p:spPr>
          <a:xfrm>
            <a:off x="5214942" y="3000378"/>
            <a:ext cx="276228" cy="1295408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b="1"/>
          </a:p>
        </p:txBody>
      </p:sp>
      <p:sp>
        <p:nvSpPr>
          <p:cNvPr id="40" name="右大括号 39"/>
          <p:cNvSpPr/>
          <p:nvPr/>
        </p:nvSpPr>
        <p:spPr>
          <a:xfrm>
            <a:off x="6858016" y="1000114"/>
            <a:ext cx="214314" cy="3214710"/>
          </a:xfrm>
          <a:prstGeom prst="rightBrac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41" name="TextBox 40"/>
          <p:cNvSpPr txBox="1"/>
          <p:nvPr/>
        </p:nvSpPr>
        <p:spPr>
          <a:xfrm>
            <a:off x="7145871" y="1500180"/>
            <a:ext cx="675005" cy="21329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eaVert" wrap="non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强大的力量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717375" y="1500180"/>
            <a:ext cx="675005" cy="21329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eaVert" wrap="non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伟大的母爱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0" grpId="0"/>
      <p:bldP spid="22" grpId="0"/>
      <p:bldP spid="23" grpId="0"/>
      <p:bldP spid="24" grpId="0" bldLvl="0" animBg="1"/>
      <p:bldP spid="27" grpId="0"/>
      <p:bldP spid="28" grpId="0"/>
      <p:bldP spid="29" grpId="0"/>
      <p:bldP spid="30" grpId="0" animBg="1"/>
      <p:bldP spid="31" grpId="0" bldLvl="0" animBg="1"/>
      <p:bldP spid="32" grpId="0" bldLvl="0" animBg="1"/>
      <p:bldP spid="33" grpId="0" bldLvl="0" animBg="1"/>
      <p:bldP spid="34" grpId="0" bldLvl="0" animBg="1"/>
      <p:bldP spid="36" grpId="0" bldLvl="0" animBg="1"/>
      <p:bldP spid="37" grpId="0" bldLvl="0" animBg="1"/>
      <p:bldP spid="38" grpId="0" animBg="1"/>
      <p:bldP spid="39" grpId="0" animBg="1"/>
      <p:bldP spid="40" grpId="0" animBg="1"/>
      <p:bldP spid="41" grpId="0" bldLvl="0" animBg="1"/>
      <p:bldP spid="42" grpId="0" bldLvl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1214428"/>
            <a:ext cx="8143932" cy="2146742"/>
          </a:xfrm>
          <a:prstGeom prst="rect">
            <a:avLst/>
          </a:prstGeom>
          <a:solidFill>
            <a:schemeClr val="accent6">
              <a:lumMod val="40000"/>
              <a:lumOff val="60000"/>
              <a:alpha val="61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本文描写了（     ）想要捕食（      ），（      ）不顾自己的安危，舍身掩护小麻雀，赞美了（                       ）。</a:t>
            </a:r>
            <a:endParaRPr lang="zh-CN" altLang="en-US" sz="3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58484" y="375032"/>
            <a:ext cx="2625347" cy="602513"/>
            <a:chOff x="179512" y="411510"/>
            <a:chExt cx="2481672" cy="509015"/>
          </a:xfrm>
        </p:grpSpPr>
        <p:sp>
          <p:nvSpPr>
            <p:cNvPr id="4" name="文本框 14"/>
            <p:cNvSpPr txBox="1"/>
            <p:nvPr/>
          </p:nvSpPr>
          <p:spPr>
            <a:xfrm>
              <a:off x="624427" y="411510"/>
              <a:ext cx="2036757" cy="48752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3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主题概括</a:t>
              </a:r>
              <a:endParaRPr lang="zh-CN" altLang="en-US" sz="33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464187"/>
              <a:ext cx="366860" cy="456338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>
            <a:off x="3757563" y="1357304"/>
            <a:ext cx="957313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猎狗</a:t>
            </a:r>
            <a:endParaRPr lang="zh-CN" altLang="en-US" sz="3000" dirty="0"/>
          </a:p>
        </p:txBody>
      </p:sp>
      <p:sp>
        <p:nvSpPr>
          <p:cNvPr id="7" name="矩形 6"/>
          <p:cNvSpPr/>
          <p:nvPr/>
        </p:nvSpPr>
        <p:spPr>
          <a:xfrm>
            <a:off x="6858016" y="1357304"/>
            <a:ext cx="134363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小麻雀</a:t>
            </a:r>
            <a:endParaRPr lang="zh-CN" altLang="en-US" sz="3000" dirty="0"/>
          </a:p>
        </p:txBody>
      </p:sp>
      <p:sp>
        <p:nvSpPr>
          <p:cNvPr id="8" name="矩形 7"/>
          <p:cNvSpPr/>
          <p:nvPr/>
        </p:nvSpPr>
        <p:spPr>
          <a:xfrm>
            <a:off x="1142976" y="2000246"/>
            <a:ext cx="134363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老麻雀</a:t>
            </a:r>
            <a:endParaRPr lang="zh-CN" altLang="en-US" sz="3000" dirty="0"/>
          </a:p>
        </p:txBody>
      </p:sp>
      <p:sp>
        <p:nvSpPr>
          <p:cNvPr id="9" name="矩形 8"/>
          <p:cNvSpPr/>
          <p:nvPr/>
        </p:nvSpPr>
        <p:spPr>
          <a:xfrm>
            <a:off x="2357422" y="2714626"/>
            <a:ext cx="443422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强大的力量，伟大的母爱</a:t>
            </a:r>
            <a:endParaRPr lang="zh-CN" altLang="en-US" sz="3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8" grpId="0"/>
      <p:bldP spid="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34634" y="379002"/>
            <a:ext cx="2669276" cy="594263"/>
            <a:chOff x="179512" y="411510"/>
            <a:chExt cx="2376264" cy="509015"/>
          </a:xfrm>
        </p:grpSpPr>
        <p:sp>
          <p:nvSpPr>
            <p:cNvPr id="7" name="文本框 14"/>
            <p:cNvSpPr txBox="1"/>
            <p:nvPr/>
          </p:nvSpPr>
          <p:spPr>
            <a:xfrm>
              <a:off x="624428" y="411510"/>
              <a:ext cx="1931348" cy="49429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3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拓展延伸</a:t>
              </a:r>
              <a:endParaRPr lang="zh-CN" altLang="en-US" sz="33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464187"/>
              <a:ext cx="366860" cy="456338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1000100" y="1071552"/>
            <a:ext cx="7304405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世界上的一切光荣和骄傲，都来自母亲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8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                  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高尔基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59736" y="2071684"/>
            <a:ext cx="8047990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世界上有一种最美丽的声音，那便是母亲的呼唤。</a:t>
            </a:r>
            <a:endParaRPr lang="en-US" altLang="zh-CN" sz="28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                  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但丁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71538" y="3143254"/>
            <a:ext cx="6772910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母爱是一种巨大的火焰。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             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罗曼罗兰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42976" y="1787834"/>
            <a:ext cx="6590156" cy="194668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b="1" dirty="0"/>
              <a:t> </a:t>
            </a:r>
            <a:endParaRPr lang="en-US" altLang="zh-CN" b="1" dirty="0"/>
          </a:p>
          <a:p>
            <a:r>
              <a:rPr lang="en-US" altLang="zh-CN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猎狗是个多么庞大的怪物啊。</a:t>
            </a:r>
            <a:r>
              <a:rPr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（   ）</a:t>
            </a:r>
            <a:endParaRPr lang="en-US" altLang="zh-CN" sz="27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 </a:t>
            </a:r>
            <a:endParaRPr lang="en-US" altLang="zh-CN" sz="27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一只老麻雀从一棵树上飞下来，像一块石头似的落在猎狗面前。</a:t>
            </a:r>
            <a:r>
              <a:rPr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（   ）</a:t>
            </a:r>
            <a:endParaRPr lang="zh-CN" altLang="en-US" sz="27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42910" y="1264614"/>
            <a:ext cx="55948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一、判断下面句子是否是比喻句。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86380" y="3145156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√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37011" y="2002148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×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6" name="组合 4"/>
          <p:cNvGrpSpPr/>
          <p:nvPr/>
        </p:nvGrpSpPr>
        <p:grpSpPr>
          <a:xfrm>
            <a:off x="134634" y="379002"/>
            <a:ext cx="2722854" cy="594263"/>
            <a:chOff x="179512" y="411510"/>
            <a:chExt cx="2376264" cy="509015"/>
          </a:xfrm>
        </p:grpSpPr>
        <p:sp>
          <p:nvSpPr>
            <p:cNvPr id="7" name="文本框 14"/>
            <p:cNvSpPr txBox="1"/>
            <p:nvPr/>
          </p:nvSpPr>
          <p:spPr>
            <a:xfrm>
              <a:off x="624428" y="411510"/>
              <a:ext cx="1931348" cy="493325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3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课堂演练</a:t>
              </a:r>
              <a:endParaRPr lang="zh-CN" altLang="en-US" sz="33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464186"/>
              <a:ext cx="366860" cy="456339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51152" y="685785"/>
            <a:ext cx="375793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二、辨析字形并组词。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1538" y="1571618"/>
            <a:ext cx="215392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搏（     ）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1538" y="2500312"/>
            <a:ext cx="215392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博（     ）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69756" y="2500312"/>
            <a:ext cx="215392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蜡（     ）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69756" y="1571618"/>
            <a:ext cx="215392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猎（     ）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57950" y="2500312"/>
            <a:ext cx="215392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换（     ）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41524" y="1571618"/>
            <a:ext cx="215392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唤（     ）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83239" y="1571618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搏斗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57356" y="2500312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博学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72000" y="1571618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猎人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72000" y="2500312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蜡烛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143768" y="1571618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唤回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143768" y="2500312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交换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571486"/>
            <a:ext cx="697547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三、按顺序排列下面的句子，用序号表示。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4348" y="1252829"/>
            <a:ext cx="66116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）一只老麻雀扎煞着羽毛，绝望地尖叫着。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4348" y="1785932"/>
            <a:ext cx="75298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）猎狗放慢脚步，嗅了嗅，好像前面有什么野物。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348" y="2285998"/>
            <a:ext cx="477520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）我带着猎狗走在林荫路上。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4348" y="2786064"/>
            <a:ext cx="508127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）猎狗被吓退，我唤回了猎狗。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4348" y="3286130"/>
            <a:ext cx="7923161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）一只嘴角嫩黄，长着绒毛的麻雀落在路边。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1538" y="2285998"/>
            <a:ext cx="335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</a:rPr>
              <a:t>1</a:t>
            </a:r>
            <a:endParaRPr lang="en-US" altLang="zh-CN" sz="2400" b="1" dirty="0" smtClean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1538" y="1785932"/>
            <a:ext cx="335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</a:rPr>
              <a:t>2</a:t>
            </a:r>
            <a:endParaRPr lang="en-US" altLang="zh-CN" sz="2400" b="1" dirty="0" smtClean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71538" y="3286130"/>
            <a:ext cx="335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</a:rPr>
              <a:t>3</a:t>
            </a:r>
            <a:endParaRPr lang="en-US" altLang="zh-CN" sz="2400" b="1" dirty="0" smtClean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71538" y="1285866"/>
            <a:ext cx="335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</a:rPr>
              <a:t>4</a:t>
            </a:r>
            <a:endParaRPr lang="en-US" altLang="zh-CN" sz="2400" b="1" dirty="0" smtClean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71538" y="2786064"/>
            <a:ext cx="335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</a:rPr>
              <a:t>5</a:t>
            </a:r>
            <a:endParaRPr lang="en-US" altLang="zh-CN" sz="24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1"/>
          <p:cNvSpPr>
            <a:spLocks noChangeArrowheads="1"/>
          </p:cNvSpPr>
          <p:nvPr/>
        </p:nvSpPr>
        <p:spPr bwMode="auto">
          <a:xfrm>
            <a:off x="334010" y="730250"/>
            <a:ext cx="7758430" cy="5607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indent="20002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四、把你生活中感受到的母爱写一写吧。</a:t>
            </a:r>
            <a:endParaRPr lang="zh-CN" altLang="en-US" sz="3200" b="1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99592" y="1707654"/>
            <a:ext cx="74888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记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得有次我家装修，装修工人弄得全屋子是灰后走人，而母亲看了看已有一层灰的地板，二话不说，拿起打扫工具开始打扫，直到洗得一点灰也没有的时候，我们劝她去休息，她一坐下，不过一会儿就睡着了，我和父亲望着沉睡的母亲，心中很不是</a:t>
            </a:r>
            <a:r>
              <a:rPr lang="zh-CN" altLang="en-US" sz="2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滋味。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5" grpId="0" bldLvl="0" animBg="1"/>
      <p:bldP spid="23" grpId="0"/>
    </p:bldLst>
  </p:timing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3255</Words>
  <Application>WPS 演示</Application>
  <PresentationFormat>全屏显示(16:9)</PresentationFormat>
  <Paragraphs>559</Paragraphs>
  <Slides>47</Slides>
  <Notes>7</Notes>
  <HiddenSlides>0</HiddenSlides>
  <MMClips>1</MMClips>
  <ScaleCrop>false</ScaleCrop>
  <HeadingPairs>
    <vt:vector size="6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47</vt:i4>
      </vt:variant>
    </vt:vector>
  </HeadingPairs>
  <TitlesOfParts>
    <vt:vector size="73" baseType="lpstr">
      <vt:lpstr>Arial</vt:lpstr>
      <vt:lpstr>方正书宋_GBK</vt:lpstr>
      <vt:lpstr>Wingdings</vt:lpstr>
      <vt:lpstr>Heiti SC Light</vt:lpstr>
      <vt:lpstr>Heiti SC Light</vt:lpstr>
      <vt:lpstr>楷体</vt:lpstr>
      <vt:lpstr>黑体</vt:lpstr>
      <vt:lpstr>楷体-简</vt:lpstr>
      <vt:lpstr>汉语拼音</vt:lpstr>
      <vt:lpstr>宋体</vt:lpstr>
      <vt:lpstr>幼圆</vt:lpstr>
      <vt:lpstr>迷你简毡笔黑</vt:lpstr>
      <vt:lpstr>Times New Roman</vt:lpstr>
      <vt:lpstr>行楷-简</vt:lpstr>
      <vt:lpstr>微软雅黑</vt:lpstr>
      <vt:lpstr>汉仪旗黑KW</vt:lpstr>
      <vt:lpstr>宋体</vt:lpstr>
      <vt:lpstr>Arial Unicode MS</vt:lpstr>
      <vt:lpstr>Calibri</vt:lpstr>
      <vt:lpstr>Helvetica Neue</vt:lpstr>
      <vt:lpstr>汉仪书宋二KW</vt:lpstr>
      <vt:lpstr>冬青黑体简体中文</vt:lpstr>
      <vt:lpstr>汉仪楷体KW</vt:lpstr>
      <vt:lpstr>汉仪中黑KW</vt:lpstr>
      <vt:lpstr>苹方-简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macbook</cp:lastModifiedBy>
  <cp:revision>171</cp:revision>
  <dcterms:created xsi:type="dcterms:W3CDTF">2019-07-04T09:49:53Z</dcterms:created>
  <dcterms:modified xsi:type="dcterms:W3CDTF">2019-07-04T09:49:53Z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