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9"/>
  </p:notesMasterIdLst>
  <p:handoutMasterIdLst>
    <p:handoutMasterId r:id="rId64"/>
  </p:handoutMasterIdLst>
  <p:sldIdLst>
    <p:sldId id="1089" r:id="rId3"/>
    <p:sldId id="1090" r:id="rId4"/>
    <p:sldId id="1091" r:id="rId5"/>
    <p:sldId id="1092" r:id="rId6"/>
    <p:sldId id="1237" r:id="rId7"/>
    <p:sldId id="1240" r:id="rId8"/>
    <p:sldId id="1096" r:id="rId10"/>
    <p:sldId id="1097" r:id="rId11"/>
    <p:sldId id="1252" r:id="rId12"/>
    <p:sldId id="1310" r:id="rId13"/>
    <p:sldId id="1099" r:id="rId14"/>
    <p:sldId id="1100" r:id="rId15"/>
    <p:sldId id="1253" r:id="rId16"/>
    <p:sldId id="1239" r:id="rId17"/>
    <p:sldId id="1103" r:id="rId18"/>
    <p:sldId id="1104" r:id="rId19"/>
    <p:sldId id="1228" r:id="rId20"/>
    <p:sldId id="1222" r:id="rId21"/>
    <p:sldId id="1108" r:id="rId22"/>
    <p:sldId id="1110" r:id="rId23"/>
    <p:sldId id="1311" r:id="rId24"/>
    <p:sldId id="1241" r:id="rId25"/>
    <p:sldId id="1112" r:id="rId26"/>
    <p:sldId id="1220" r:id="rId27"/>
    <p:sldId id="1223" r:id="rId28"/>
    <p:sldId id="1224" r:id="rId29"/>
    <p:sldId id="1250" r:id="rId30"/>
    <p:sldId id="1235" r:id="rId31"/>
    <p:sldId id="1142" r:id="rId32"/>
    <p:sldId id="1225" r:id="rId33"/>
    <p:sldId id="1147" r:id="rId34"/>
    <p:sldId id="1219" r:id="rId35"/>
    <p:sldId id="1117" r:id="rId36"/>
    <p:sldId id="1245" r:id="rId37"/>
    <p:sldId id="1312" r:id="rId38"/>
    <p:sldId id="1242" r:id="rId39"/>
    <p:sldId id="1248" r:id="rId40"/>
    <p:sldId id="1214" r:id="rId41"/>
    <p:sldId id="1236" r:id="rId42"/>
    <p:sldId id="1217" r:id="rId43"/>
    <p:sldId id="1118" r:id="rId44"/>
    <p:sldId id="1208" r:id="rId45"/>
    <p:sldId id="1231" r:id="rId46"/>
    <p:sldId id="1144" r:id="rId47"/>
    <p:sldId id="1230" r:id="rId48"/>
    <p:sldId id="1238" r:id="rId49"/>
    <p:sldId id="1199" r:id="rId50"/>
    <p:sldId id="1213" r:id="rId51"/>
    <p:sldId id="1130" r:id="rId52"/>
    <p:sldId id="1146" r:id="rId53"/>
    <p:sldId id="1308" r:id="rId54"/>
    <p:sldId id="1132" r:id="rId55"/>
    <p:sldId id="1243" r:id="rId56"/>
    <p:sldId id="1135" r:id="rId57"/>
    <p:sldId id="1314" r:id="rId58"/>
    <p:sldId id="1201" r:id="rId59"/>
    <p:sldId id="1247" r:id="rId60"/>
    <p:sldId id="1309" r:id="rId61"/>
    <p:sldId id="1313" r:id="rId62"/>
    <p:sldId id="1008" r:id="rId63"/>
  </p:sldIdLst>
  <p:sldSz cx="9144000" cy="5143500" type="screen16x9"/>
  <p:notesSz cx="6858000" cy="9144000"/>
  <p:embeddedFontLst>
    <p:embeddedFont>
      <p:font typeface="楷体_GB2312" charset="-122"/>
      <p:regular r:id="rId69"/>
    </p:embeddedFont>
    <p:embeddedFont>
      <p:font typeface="微软雅黑" pitchFamily="34" charset="-122"/>
      <p:regular r:id="rId70"/>
      <p:bold r:id="rId71"/>
    </p:embeddedFont>
    <p:embeddedFont>
      <p:font typeface="黑体" charset="-122"/>
      <p:regular r:id="rId72"/>
    </p:embeddedFont>
    <p:embeddedFont>
      <p:font typeface="Arial Unicode MS" pitchFamily="34" charset="-122"/>
      <p:regular r:id="rId73"/>
    </p:embeddedFont>
    <p:embeddedFont>
      <p:font typeface="楷体" pitchFamily="49" charset="-122"/>
      <p:regular r:id="rId74"/>
    </p:embeddedFont>
    <p:embeddedFont>
      <p:font typeface="幼圆" pitchFamily="49" charset="-122"/>
      <p:regular r:id="rId75"/>
    </p:embeddedFont>
    <p:embeddedFont>
      <p:font typeface="华文楷体" pitchFamily="2" charset="-122"/>
      <p:regular r:id="rId76"/>
    </p:embeddedFont>
    <p:embeddedFont>
      <p:font typeface="汉语拼音" pitchFamily="34" charset="0"/>
      <p:regular r:id="rId77"/>
    </p:embeddedFont>
    <p:embeddedFont>
      <p:font typeface="Calibri" pitchFamily="34" charset="0"/>
      <p:regular r:id="rId78"/>
      <p:bold r:id="rId79"/>
      <p:italic r:id="rId80"/>
      <p:boldItalic r:id="rId8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8302"/>
    <a:srgbClr val="FF0000"/>
    <a:srgbClr val="0000FF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>
        <p:scale>
          <a:sx n="100" d="100"/>
          <a:sy n="100" d="100"/>
        </p:scale>
        <p:origin x="-1968" y="-774"/>
      </p:cViewPr>
      <p:guideLst>
        <p:guide orient="horz" pos="3162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82"/>
        <p:guide pos="22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1" Type="http://schemas.openxmlformats.org/officeDocument/2006/relationships/font" Target="fonts/font13.fntdata"/><Relationship Id="rId80" Type="http://schemas.openxmlformats.org/officeDocument/2006/relationships/font" Target="fonts/font12.fntdata"/><Relationship Id="rId8" Type="http://schemas.openxmlformats.org/officeDocument/2006/relationships/slide" Target="slides/slide6.xml"/><Relationship Id="rId79" Type="http://schemas.openxmlformats.org/officeDocument/2006/relationships/font" Target="fonts/font11.fntdata"/><Relationship Id="rId78" Type="http://schemas.openxmlformats.org/officeDocument/2006/relationships/font" Target="fonts/font10.fntdata"/><Relationship Id="rId77" Type="http://schemas.openxmlformats.org/officeDocument/2006/relationships/font" Target="fonts/font9.fntdata"/><Relationship Id="rId76" Type="http://schemas.openxmlformats.org/officeDocument/2006/relationships/font" Target="fonts/font8.fntdata"/><Relationship Id="rId75" Type="http://schemas.openxmlformats.org/officeDocument/2006/relationships/font" Target="fonts/font7.fntdata"/><Relationship Id="rId74" Type="http://schemas.openxmlformats.org/officeDocument/2006/relationships/font" Target="fonts/font6.fntdata"/><Relationship Id="rId73" Type="http://schemas.openxmlformats.org/officeDocument/2006/relationships/font" Target="fonts/font5.fntdata"/><Relationship Id="rId72" Type="http://schemas.openxmlformats.org/officeDocument/2006/relationships/font" Target="fonts/font4.fntdata"/><Relationship Id="rId71" Type="http://schemas.openxmlformats.org/officeDocument/2006/relationships/font" Target="fonts/font3.fntdata"/><Relationship Id="rId70" Type="http://schemas.openxmlformats.org/officeDocument/2006/relationships/font" Target="fonts/font2.fntdata"/><Relationship Id="rId7" Type="http://schemas.openxmlformats.org/officeDocument/2006/relationships/slide" Target="slides/slide5.xml"/><Relationship Id="rId69" Type="http://schemas.openxmlformats.org/officeDocument/2006/relationships/font" Target="fonts/font1.fntdata"/><Relationship Id="rId68" Type="http://schemas.openxmlformats.org/officeDocument/2006/relationships/commentAuthors" Target="commentAuthors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handoutMaster" Target="handoutMasters/handoutMaster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78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78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FF43D1-8E61-4C38-A4E5-732F564AABB3}" type="slidenum">
              <a:rPr lang="zh-CN" altLang="en-US">
                <a:solidFill>
                  <a:srgbClr val="000000"/>
                </a:solidFill>
              </a:rPr>
            </a:fld>
            <a:endParaRPr lang="en-US" altLang="zh-CN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1.jpeg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82705" y="7758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16 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风筝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http://pic23.nipic.com/20120812/3535133_092711995000_2.jpg"/>
          <p:cNvPicPr>
            <a:picLocks noChangeAspect="1" noChangeArrowheads="1"/>
          </p:cNvPicPr>
          <p:nvPr userDrawn="1"/>
        </p:nvPicPr>
        <p:blipFill>
          <a:blip r:embed="rId26" cstate="print"/>
          <a:srcRect t="66737" b="11382"/>
          <a:stretch>
            <a:fillRect/>
          </a:stretch>
        </p:blipFill>
        <p:spPr bwMode="auto">
          <a:xfrm>
            <a:off x="0" y="4083918"/>
            <a:ext cx="9144000" cy="105958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.png"/><Relationship Id="rId3" Type="http://schemas.microsoft.com/office/2007/relationships/media" Target="file:///E:\&#25945;&#26696;&#39033;&#30446;\&#26032;&#37096;&#32534;&#35821;&#25991;4&#19978;\&#35821;&#25991;&#22235;&#24180;&#32423;&#19978;&#20876;\3&#25945;&#23398;&#35838;&#20214;\&#31532;5&#21333;&#20803;\16%20&#39118;&#31581;\&#26446;&#35895;&#19968;%20-%20&#19977;&#26376;&#19977;.mp3" TargetMode="External"/><Relationship Id="rId2" Type="http://schemas.openxmlformats.org/officeDocument/2006/relationships/audio" Target="file:///E:\&#25945;&#26696;&#39033;&#30446;\&#26032;&#37096;&#32534;&#35821;&#25991;4&#19978;\&#35821;&#25991;&#22235;&#24180;&#32423;&#19978;&#20876;\3&#25945;&#23398;&#35838;&#20214;\&#31532;5&#21333;&#20803;\16%20&#39118;&#31581;\&#26446;&#35895;&#19968;%20-%20&#19977;&#26376;&#19977;.mp3" TargetMode="Externa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slide" Target="slide22.xml"/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16.&#39118;&#31581;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hyperlink" Target="&#29983;&#23383;&#35270;&#39057;-&#20154;&#22235;&#19978;-16.&#39118;&#31581;.mp4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7.jpe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23383;&#35789;&#21548;&#20889;-&#20154;&#22235;&#19978;-16.&#39118;&#31581;.mp4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0.jpeg"/><Relationship Id="rId1" Type="http://schemas.openxmlformats.org/officeDocument/2006/relationships/image" Target="../media/image3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39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6.png"/><Relationship Id="rId1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6.pn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4445" y="-1905"/>
            <a:ext cx="9145270" cy="5150485"/>
          </a:xfrm>
          <a:prstGeom prst="rect">
            <a:avLst/>
          </a:prstGeom>
        </p:spPr>
      </p:pic>
      <p:pic>
        <p:nvPicPr>
          <p:cNvPr id="12" name="李谷一 - 三月三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88679" y="3939867"/>
            <a:ext cx="304800" cy="3048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8585" y="490855"/>
            <a:ext cx="4998085" cy="353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zh-CN" altLang="en-US" sz="3200" b="1" dirty="0" smtClean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你放过风筝吗？今天我们学习的课文题目就是</a:t>
            </a:r>
            <a:r>
              <a:rPr lang="en-US" altLang="zh-CN" sz="3200" b="1" dirty="0" smtClean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风筝</a:t>
            </a:r>
            <a:r>
              <a:rPr lang="en-US" altLang="zh-CN" sz="3200" b="1" dirty="0" smtClean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》</a:t>
            </a:r>
            <a:r>
              <a:rPr lang="zh-CN" altLang="en-US" sz="3200" b="1" dirty="0" smtClean="0">
                <a:solidFill>
                  <a:srgbClr val="FFFF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。让我们走进课文，走进文中的孩子们中间，分享他们的快乐吧！</a:t>
            </a:r>
            <a:endParaRPr lang="zh-CN" altLang="en-US" sz="3200" b="1" dirty="0" smtClean="0">
              <a:solidFill>
                <a:srgbClr val="FFFF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16484"/>
          <a:stretch>
            <a:fillRect/>
          </a:stretch>
        </p:blipFill>
        <p:spPr>
          <a:xfrm>
            <a:off x="0" y="-6985"/>
            <a:ext cx="9148445" cy="516445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flipH="1">
            <a:off x="0" y="267494"/>
            <a:ext cx="3059832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7020" y="267494"/>
            <a:ext cx="2411760" cy="2791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教版  语文 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5953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本框 15">
            <a:hlinkClick r:id="rId3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262897" y="4619912"/>
            <a:ext cx="1595383" cy="409676"/>
            <a:chOff x="7262897" y="4619912"/>
            <a:chExt cx="1595383" cy="40967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2897" y="4630647"/>
              <a:ext cx="1595383" cy="398941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2" name="文本框 14">
              <a:hlinkClick r:id="rId4" action="ppaction://hlinksldjump"/>
            </p:cNvPr>
            <p:cNvSpPr txBox="1"/>
            <p:nvPr/>
          </p:nvSpPr>
          <p:spPr>
            <a:xfrm>
              <a:off x="7275010" y="4619912"/>
              <a:ext cx="12975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833370" y="1593850"/>
            <a:ext cx="42157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 </a:t>
            </a:r>
            <a:r>
              <a:rPr lang="zh-CN" altLang="en-US" sz="6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 筝</a:t>
            </a:r>
            <a:endParaRPr lang="zh-CN" altLang="en-US" sz="66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785495" y="1071245"/>
            <a:ext cx="4786630" cy="293624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kumimoji="0" lang="zh-CN" alt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贾平凹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：</a:t>
            </a:r>
            <a:endParaRPr kumimoji="0" lang="en-US" altLang="zh-CN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j-cs"/>
            </a:endParaRPr>
          </a:p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    </a:t>
            </a: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1952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年生于陕西省商洛市丹凤县，毕业于西北大学中文系，当代作家。被誉为“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鬼才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”。发表作品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鬼城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二月杏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</a:rPr>
              <a:t>》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满月儿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》《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秦腔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》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等。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j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0049" y="525491"/>
            <a:ext cx="1629583" cy="400110"/>
            <a:chOff x="160049" y="525491"/>
            <a:chExt cx="1629583" cy="40011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49" y="536227"/>
              <a:ext cx="1629583" cy="3786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文本框 11"/>
            <p:cNvSpPr txBox="1"/>
            <p:nvPr/>
          </p:nvSpPr>
          <p:spPr>
            <a:xfrm>
              <a:off x="172162" y="525491"/>
              <a:ext cx="12314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 smtClean="0">
                  <a:solidFill>
                    <a:schemeClr val="bg1"/>
                  </a:solidFill>
                </a:rPr>
                <a:t>第一课时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1090" y="751840"/>
            <a:ext cx="2233930" cy="33470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714559" y="617374"/>
            <a:ext cx="1080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风筝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7575" y="1417955"/>
            <a:ext cx="730885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tx1"/>
                </a:solidFill>
              </a:rPr>
              <a:t>        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风筝又名“纸鸢”“风鸢”“木鸢”。起源于中国，是一种古代劳动人民发明的通信工具，第一个风筝是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鲁班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用竹子做的，后来只有皇宫里才有纸鸢。晚唐，人们在纸鸢上加竹笛，纸鸢飞上天以后被风一吹，发出“呜呜”的声响，好像筝的弹奏声，于是人们改称</a:t>
            </a:r>
            <a:r>
              <a:rPr lang="en-US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“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风筝</a:t>
            </a:r>
            <a:r>
              <a:rPr lang="en-US" altLang="zh-CN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”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山东潍坊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是著名的风筝之都。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img5.makepolo.net/images/formals/img/product/757/741/743de18d7cc1b08f30628721ecf3ec5c.jpg"/>
          <p:cNvPicPr>
            <a:picLocks noChangeAspect="1" noChangeArrowheads="1"/>
          </p:cNvPicPr>
          <p:nvPr/>
        </p:nvPicPr>
        <p:blipFill>
          <a:blip r:embed="rId1" cstate="print"/>
          <a:srcRect l="4082" t="4082" r="4082" b="10204"/>
          <a:stretch>
            <a:fillRect/>
          </a:stretch>
        </p:blipFill>
        <p:spPr bwMode="auto">
          <a:xfrm>
            <a:off x="1000100" y="1000114"/>
            <a:ext cx="3500462" cy="2952328"/>
          </a:xfrm>
          <a:prstGeom prst="rect">
            <a:avLst/>
          </a:prstGeom>
          <a:noFill/>
        </p:spPr>
      </p:pic>
      <p:pic>
        <p:nvPicPr>
          <p:cNvPr id="67588" name="Picture 4" descr="http://p2.so.qhmsg.com/t01a420fe95500c42f2.jpg"/>
          <p:cNvPicPr>
            <a:picLocks noChangeAspect="1" noChangeArrowheads="1"/>
          </p:cNvPicPr>
          <p:nvPr/>
        </p:nvPicPr>
        <p:blipFill>
          <a:blip r:embed="rId2" cstate="print"/>
          <a:srcRect b="16327"/>
          <a:stretch>
            <a:fillRect/>
          </a:stretch>
        </p:blipFill>
        <p:spPr bwMode="auto">
          <a:xfrm>
            <a:off x="4857752" y="1000114"/>
            <a:ext cx="3500462" cy="29523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6724333" y="2571116"/>
            <a:ext cx="589962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埂</a:t>
            </a:r>
            <a:endParaRPr lang="zh-CN" altLang="en-US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838971" y="2591436"/>
            <a:ext cx="1643074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憧   憬</a:t>
            </a:r>
            <a:endParaRPr lang="zh-CN" altLang="en-US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32615" y="2212216"/>
            <a:ext cx="642942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xiē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52895" y="2212216"/>
            <a:ext cx="1071570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gěng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07495" y="2232536"/>
            <a:ext cx="2000264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 </a:t>
            </a:r>
            <a:r>
              <a:rPr lang="en-US" sz="2000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chōng</a:t>
            </a:r>
            <a:r>
              <a:rPr lang="en-US" sz="20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    </a:t>
            </a:r>
            <a:r>
              <a:rPr lang="en-US" sz="2000" dirty="0" err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jǐng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081127" y="2571116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歇</a:t>
            </a:r>
            <a:endParaRPr lang="zh-CN" altLang="en-US" sz="32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30088" y="2388825"/>
            <a:ext cx="10086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下来</a:t>
            </a:r>
            <a:endParaRPr lang="zh-CN" altLang="en-US" sz="3200" dirty="0"/>
          </a:p>
        </p:txBody>
      </p:sp>
      <p:sp>
        <p:nvSpPr>
          <p:cNvPr id="18" name="矩形 17"/>
          <p:cNvSpPr/>
          <p:nvPr/>
        </p:nvSpPr>
        <p:spPr>
          <a:xfrm>
            <a:off x="6152829" y="2428240"/>
            <a:ext cx="596638" cy="7375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田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19" grpId="0"/>
      <p:bldP spid="20" grpId="0"/>
      <p:bldP spid="20" grpId="1"/>
      <p:bldP spid="23" grpId="0"/>
      <p:bldP spid="23" grpId="1"/>
      <p:bldP spid="26" grpId="0"/>
      <p:bldP spid="26" grpId="1"/>
      <p:bldP spid="41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43674" y="1650282"/>
            <a:ext cx="509805" cy="899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筝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554065" y="1635646"/>
            <a:ext cx="837237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拔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3643876" y="1648592"/>
            <a:ext cx="791344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蝴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574280" y="1635646"/>
            <a:ext cx="791344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蝶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572132" y="1643056"/>
            <a:ext cx="783762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福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6572263" y="1643056"/>
            <a:ext cx="699294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托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1547664" y="3147814"/>
            <a:ext cx="761364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梢</a:t>
            </a:r>
            <a:endParaRPr lang="zh-CN" altLang="en-US" sz="5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2638044" y="3143998"/>
            <a:ext cx="474886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歇</a:t>
            </a:r>
            <a:endParaRPr lang="zh-CN" altLang="en-US" sz="5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3582883" y="3173117"/>
            <a:ext cx="509805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踪</a:t>
            </a:r>
            <a:endParaRPr lang="zh-CN" altLang="en-US" sz="5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4569017" y="3138124"/>
            <a:ext cx="715743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丧</a:t>
            </a:r>
            <a:endParaRPr lang="zh-CN" altLang="en-US" sz="5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6572264" y="1643056"/>
            <a:ext cx="862254" cy="894043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547665" y="3147814"/>
            <a:ext cx="862254" cy="894043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2566036" y="3143254"/>
            <a:ext cx="862254" cy="894043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3566168" y="3147814"/>
            <a:ext cx="862254" cy="894043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4569018" y="3138124"/>
            <a:ext cx="862254" cy="894043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5572132" y="1643056"/>
            <a:ext cx="862254" cy="894043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572000" y="1643056"/>
            <a:ext cx="862254" cy="894043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3571868" y="1643056"/>
            <a:ext cx="862254" cy="894043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2571736" y="1643056"/>
            <a:ext cx="862254" cy="894043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1571604" y="1643056"/>
            <a:ext cx="862947" cy="894750"/>
            <a:chOff x="2437" y="2032"/>
            <a:chExt cx="1245" cy="1265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合 7"/>
          <p:cNvGrpSpPr/>
          <p:nvPr/>
        </p:nvGrpSpPr>
        <p:grpSpPr>
          <a:xfrm>
            <a:off x="5609502" y="3143824"/>
            <a:ext cx="862254" cy="894043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TextBox 65"/>
          <p:cNvSpPr txBox="1"/>
          <p:nvPr/>
        </p:nvSpPr>
        <p:spPr>
          <a:xfrm>
            <a:off x="5564152" y="3143254"/>
            <a:ext cx="865180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圈</a:t>
            </a:r>
            <a:endParaRPr kumimoji="0" lang="zh-CN" alt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500166" y="1229064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zhēng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714744" y="121442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hú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64020" y="271462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sàng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563888" y="271462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zōng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575595" y="2714626"/>
            <a:ext cx="857256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shāo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718603" y="2714626"/>
            <a:ext cx="714380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xiē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714611" y="121442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bá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636159" y="2711206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quān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693479" y="122183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tuō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716147" y="121100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fú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714876" y="121442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dié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635722" y="3071816"/>
            <a:ext cx="92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坊</a:t>
            </a:r>
            <a:endParaRPr lang="zh-CN" altLang="en-US" sz="5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707160" y="2714626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fáng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115" name="组合 7"/>
          <p:cNvGrpSpPr/>
          <p:nvPr/>
        </p:nvGrpSpPr>
        <p:grpSpPr>
          <a:xfrm>
            <a:off x="6635722" y="3143254"/>
            <a:ext cx="862254" cy="894043"/>
            <a:chOff x="2437" y="2032"/>
            <a:chExt cx="1244" cy="1264"/>
          </a:xfrm>
        </p:grpSpPr>
        <p:sp>
          <p:nvSpPr>
            <p:cNvPr id="11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1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2302" grpId="0"/>
      <p:bldP spid="12304" grpId="0"/>
      <p:bldP spid="12306" grpId="0"/>
      <p:bldP spid="12310" grpId="0"/>
      <p:bldP spid="12312" grpId="0"/>
      <p:bldP spid="66" grpId="0"/>
      <p:bldP spid="71" grpId="0"/>
      <p:bldP spid="71" grpId="2"/>
      <p:bldP spid="75" grpId="0"/>
      <p:bldP spid="75" grpId="2"/>
      <p:bldP spid="79" grpId="0"/>
      <p:bldP spid="79" grpId="2"/>
      <p:bldP spid="83" grpId="0"/>
      <p:bldP spid="83" grpId="2"/>
      <p:bldP spid="87" grpId="0"/>
      <p:bldP spid="87" grpId="2"/>
      <p:bldP spid="95" grpId="0"/>
      <p:bldP spid="95" grpId="2"/>
      <p:bldP spid="99" grpId="0"/>
      <p:bldP spid="99" grpId="2"/>
      <p:bldP spid="103" grpId="0"/>
      <p:bldP spid="103" grpId="2"/>
      <p:bldP spid="107" grpId="0"/>
      <p:bldP spid="107" grpId="2"/>
      <p:bldP spid="111" grpId="0"/>
      <p:bldP spid="111" grpId="2"/>
      <p:bldP spid="112" grpId="0"/>
      <p:bldP spid="112" grpId="2"/>
      <p:bldP spid="113" grpId="0"/>
      <p:bldP spid="114" grpId="0"/>
      <p:bldP spid="1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851671"/>
            <a:ext cx="2847260" cy="2506029"/>
          </a:xfrm>
          <a:prstGeom prst="rect">
            <a:avLst/>
          </a:prstGeom>
        </p:spPr>
      </p:pic>
      <p:sp>
        <p:nvSpPr>
          <p:cNvPr id="96" name="文本框 64"/>
          <p:cNvSpPr txBox="1"/>
          <p:nvPr/>
        </p:nvSpPr>
        <p:spPr>
          <a:xfrm>
            <a:off x="6516216" y="2355726"/>
            <a:ext cx="1728192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上下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84" name="直线连接符 75"/>
          <p:cNvCxnSpPr/>
          <p:nvPr/>
        </p:nvCxnSpPr>
        <p:spPr>
          <a:xfrm>
            <a:off x="6572264" y="2786064"/>
            <a:ext cx="1428760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067694"/>
            <a:ext cx="2376264" cy="1944216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51670"/>
            <a:ext cx="3115462" cy="2808311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899592" y="2355726"/>
            <a:ext cx="1800200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左右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707904" y="2499742"/>
            <a:ext cx="2088231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全包围结构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 flipV="1">
            <a:off x="971600" y="2786064"/>
            <a:ext cx="1385822" cy="17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 flipV="1">
            <a:off x="3779912" y="2928940"/>
            <a:ext cx="1577906" cy="611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64"/>
          <p:cNvSpPr txBox="1"/>
          <p:nvPr/>
        </p:nvSpPr>
        <p:spPr>
          <a:xfrm>
            <a:off x="5004048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文本框 64"/>
          <p:cNvSpPr txBox="1"/>
          <p:nvPr/>
        </p:nvSpPr>
        <p:spPr>
          <a:xfrm>
            <a:off x="1357290" y="1285866"/>
            <a:ext cx="608488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文本框 64"/>
          <p:cNvSpPr txBox="1"/>
          <p:nvPr/>
        </p:nvSpPr>
        <p:spPr>
          <a:xfrm>
            <a:off x="4035519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托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文本框 64"/>
          <p:cNvSpPr txBox="1"/>
          <p:nvPr/>
        </p:nvSpPr>
        <p:spPr>
          <a:xfrm>
            <a:off x="1904284" y="1275606"/>
            <a:ext cx="608488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拔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035387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文本框 64"/>
          <p:cNvSpPr txBox="1"/>
          <p:nvPr/>
        </p:nvSpPr>
        <p:spPr>
          <a:xfrm>
            <a:off x="3535453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福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文本框 64"/>
          <p:cNvSpPr txBox="1"/>
          <p:nvPr/>
        </p:nvSpPr>
        <p:spPr>
          <a:xfrm>
            <a:off x="6466122" y="1275606"/>
            <a:ext cx="608488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圈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文本框 64"/>
          <p:cNvSpPr txBox="1"/>
          <p:nvPr/>
        </p:nvSpPr>
        <p:spPr>
          <a:xfrm>
            <a:off x="5940152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丧</a:t>
            </a:r>
            <a:endParaRPr lang="en-US" altLang="zh-CN" sz="2800" b="1" dirty="0" err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文本框 64"/>
          <p:cNvSpPr txBox="1"/>
          <p:nvPr/>
        </p:nvSpPr>
        <p:spPr>
          <a:xfrm>
            <a:off x="5475679" y="1285866"/>
            <a:ext cx="608489" cy="50013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踪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428860" y="1285866"/>
            <a:ext cx="50405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蝴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99992" y="1285866"/>
            <a:ext cx="43204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梢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48264" y="1285866"/>
            <a:ext cx="428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坊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0988E-6 L 0.5625 0.34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5" y="1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93827E-6 L -0.14305 0.343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0" y="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-0.13976 0.339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0" y="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20988E-6 L -0.14079 0.3416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9" y="1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20988E-6 L -0.32934 0.439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20988E-6 L -0.32101 0.43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2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29931 0.4370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20988E-6 L -0.49774 0.5234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96" y="26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20988E-6 L -0.48646 0.5234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23" y="26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20988E-6 L 0.13212 0.355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7" y="1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93827E-6 L -0.24809 0.3574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56684 0.5209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51" y="260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7584" y="1275606"/>
            <a:ext cx="1458400" cy="6456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57224" y="2714626"/>
            <a:ext cx="176305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字理识字：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15690" y="2640908"/>
            <a:ext cx="648072" cy="6924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丧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62762" y="3542671"/>
            <a:ext cx="6286544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会意字。小篆字形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上面是“哭’</a:t>
            </a:r>
            <a:r>
              <a:rPr lang="en-US" altLang="zh-CN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下面是“亡”。表示哭已死去的人。</a:t>
            </a:r>
            <a:endParaRPr lang="en-US" altLang="zh-CN" sz="2400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027" name="Picture 3" descr="C:\Documents and Settings\Administrator\桌面\fd039245d688d43f73fd7ed87c1ed21b0ef43b4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500755" y="2833370"/>
            <a:ext cx="4748530" cy="500380"/>
          </a:xfrm>
          <a:prstGeom prst="rect">
            <a:avLst/>
          </a:prstGeom>
          <a:noFill/>
        </p:spPr>
      </p:pic>
      <p:pic>
        <p:nvPicPr>
          <p:cNvPr id="56" name="图片 55" descr="图片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802" y="1428742"/>
            <a:ext cx="314325" cy="485775"/>
          </a:xfrm>
          <a:prstGeom prst="rect">
            <a:avLst/>
          </a:prstGeom>
        </p:spPr>
      </p:pic>
      <p:pic>
        <p:nvPicPr>
          <p:cNvPr id="57" name="图片 56" descr="图片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1428742"/>
            <a:ext cx="257175" cy="409575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2858122" y="1429059"/>
            <a:ext cx="428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320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氵</a:t>
            </a:r>
            <a:endParaRPr lang="zh-CN" altLang="en-US" sz="320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0" name="图片 59" descr="1.jpg"/>
          <p:cNvPicPr>
            <a:picLocks noChangeAspect="1"/>
          </p:cNvPicPr>
          <p:nvPr/>
        </p:nvPicPr>
        <p:blipFill>
          <a:blip r:embed="rId4" cstate="print">
            <a:lum bright="6000"/>
          </a:blip>
          <a:stretch>
            <a:fillRect/>
          </a:stretch>
        </p:blipFill>
        <p:spPr>
          <a:xfrm>
            <a:off x="4286248" y="1285866"/>
            <a:ext cx="3714776" cy="15164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3" grpId="0"/>
      <p:bldP spid="53" grpId="0"/>
      <p:bldP spid="5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3089275" y="499110"/>
            <a:ext cx="3643630" cy="261810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044165" y="1461713"/>
            <a:ext cx="648072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拔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23315" y="3220720"/>
            <a:ext cx="7070725" cy="117602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形声字。“犮”意为“往上拖拉”。“手”与“犮”联合起来表示“用手往上拖拉”。本义：把物体往上拖拉出来。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428728" y="2143122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466563" y="2044412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拔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714480" y="1285866"/>
            <a:ext cx="155145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bá</a:t>
            </a:r>
            <a:endParaRPr lang="zh-CN" altLang="en-US" sz="5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42995" y="2428875"/>
            <a:ext cx="3907155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拔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拔出  拔萝卜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355976" y="1563638"/>
            <a:ext cx="2970717" cy="540060"/>
          </a:xfrm>
          <a:prstGeom prst="borderCallout2">
            <a:avLst>
              <a:gd name="adj1" fmla="val 44404"/>
              <a:gd name="adj2" fmla="val -1182"/>
              <a:gd name="adj3" fmla="val 44404"/>
              <a:gd name="adj4" fmla="val -15112"/>
              <a:gd name="adj5" fmla="val 194675"/>
              <a:gd name="adj6" fmla="val -6206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不要多写一“撇”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51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2" name="椭圆 41"/>
          <p:cNvSpPr/>
          <p:nvPr/>
        </p:nvSpPr>
        <p:spPr>
          <a:xfrm>
            <a:off x="1986782" y="2428874"/>
            <a:ext cx="513516" cy="50726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3"/>
          <p:cNvSpPr txBox="1"/>
          <p:nvPr/>
        </p:nvSpPr>
        <p:spPr>
          <a:xfrm>
            <a:off x="3642995" y="2989580"/>
            <a:ext cx="351790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拨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拨打  拨动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" grpId="0" animBg="1"/>
      <p:bldP spid="42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428728" y="2143122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466563" y="2044412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丧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428728" y="1285866"/>
            <a:ext cx="1805900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sàng</a:t>
            </a:r>
            <a:endParaRPr lang="zh-CN" altLang="en-US" sz="50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143372" y="1285866"/>
            <a:ext cx="3312368" cy="432047"/>
          </a:xfrm>
          <a:prstGeom prst="borderCallout2">
            <a:avLst>
              <a:gd name="adj1" fmla="val 96561"/>
              <a:gd name="adj2" fmla="val 49860"/>
              <a:gd name="adj3" fmla="val 185190"/>
              <a:gd name="adj4" fmla="val 27030"/>
              <a:gd name="adj5" fmla="val 442187"/>
              <a:gd name="adj6" fmla="val -6179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不要多写一“撇”。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620" y="2442210"/>
            <a:ext cx="4293870" cy="9302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组词：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垂头丧气  丧命</a:t>
            </a:r>
            <a:endParaRPr lang="zh-CN" altLang="en-US" sz="2800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沮丧  丧失</a:t>
            </a:r>
            <a:endParaRPr lang="zh-CN" altLang="en-US" sz="2800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21826" y="2859782"/>
            <a:ext cx="571504" cy="71438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 bldLvl="0" animBg="1"/>
      <p:bldP spid="7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图片 83" descr="图片1.jp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矩形 48"/>
          <p:cNvSpPr>
            <a:spLocks noChangeArrowheads="1"/>
          </p:cNvSpPr>
          <p:nvPr/>
        </p:nvSpPr>
        <p:spPr bwMode="auto">
          <a:xfrm>
            <a:off x="5435600" y="3435350"/>
            <a:ext cx="1111202" cy="646331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呼唤</a:t>
            </a:r>
            <a:endParaRPr lang="zh-CN" altLang="en-US" sz="36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01" name="Picture 3" descr="E:\素材\prox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3219450"/>
            <a:ext cx="107950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3148013"/>
            <a:ext cx="1081088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3148013"/>
            <a:ext cx="1081088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3148013"/>
            <a:ext cx="1081088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3219450"/>
            <a:ext cx="10810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3" descr="E:\素材\proxy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3219450"/>
            <a:ext cx="10810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矩形 48"/>
          <p:cNvSpPr>
            <a:spLocks noChangeArrowheads="1"/>
          </p:cNvSpPr>
          <p:nvPr/>
        </p:nvSpPr>
        <p:spPr bwMode="auto">
          <a:xfrm>
            <a:off x="6372225" y="2355850"/>
            <a:ext cx="1111202" cy="646331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幸福</a:t>
            </a:r>
            <a:endParaRPr lang="zh-CN" altLang="en-US" sz="36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99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2211388"/>
            <a:ext cx="1079500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矩形 48"/>
          <p:cNvSpPr>
            <a:spLocks noChangeArrowheads="1"/>
          </p:cNvSpPr>
          <p:nvPr/>
        </p:nvSpPr>
        <p:spPr bwMode="auto">
          <a:xfrm>
            <a:off x="1763713" y="2284413"/>
            <a:ext cx="1111250" cy="646112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风筝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94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143122"/>
            <a:ext cx="107950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49"/>
          <p:cNvGrpSpPr/>
          <p:nvPr/>
        </p:nvGrpSpPr>
        <p:grpSpPr bwMode="auto">
          <a:xfrm>
            <a:off x="3387725" y="573088"/>
            <a:ext cx="449263" cy="414337"/>
            <a:chOff x="631825" y="5181600"/>
            <a:chExt cx="1554163" cy="1552575"/>
          </a:xfrm>
        </p:grpSpPr>
        <p:sp>
          <p:nvSpPr>
            <p:cNvPr id="76820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 w="9525">
              <a:noFill/>
              <a:round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21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11642 w 12"/>
                <a:gd name="T1" fmla="*/ 84496 h 31"/>
                <a:gd name="T2" fmla="*/ 34925 w 12"/>
                <a:gd name="T3" fmla="*/ 8450 h 31"/>
                <a:gd name="T4" fmla="*/ 32015 w 12"/>
                <a:gd name="T5" fmla="*/ 0 h 31"/>
                <a:gd name="T6" fmla="*/ 0 w 12"/>
                <a:gd name="T7" fmla="*/ 87313 h 31"/>
                <a:gd name="T8" fmla="*/ 11642 w 12"/>
                <a:gd name="T9" fmla="*/ 84496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1"/>
                <a:gd name="T17" fmla="*/ 12 w 1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22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338843 h 126"/>
                <a:gd name="T2" fmla="*/ 187722 w 72"/>
                <a:gd name="T3" fmla="*/ 190777 h 126"/>
                <a:gd name="T4" fmla="*/ 127992 w 72"/>
                <a:gd name="T5" fmla="*/ 19932 h 126"/>
                <a:gd name="T6" fmla="*/ 2844 w 72"/>
                <a:gd name="T7" fmla="*/ 25627 h 126"/>
                <a:gd name="T8" fmla="*/ 0 w 72"/>
                <a:gd name="T9" fmla="*/ 338843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26"/>
                <a:gd name="T17" fmla="*/ 72 w 72"/>
                <a:gd name="T18" fmla="*/ 126 h 1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23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200025 w 70"/>
                <a:gd name="T1" fmla="*/ 25603 h 125"/>
                <a:gd name="T2" fmla="*/ 74295 w 70"/>
                <a:gd name="T3" fmla="*/ 22758 h 125"/>
                <a:gd name="T4" fmla="*/ 22860 w 70"/>
                <a:gd name="T5" fmla="*/ 196291 h 125"/>
                <a:gd name="T6" fmla="*/ 197168 w 70"/>
                <a:gd name="T7" fmla="*/ 338531 h 125"/>
                <a:gd name="T8" fmla="*/ 200025 w 70"/>
                <a:gd name="T9" fmla="*/ 25603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125"/>
                <a:gd name="T17" fmla="*/ 70 w 70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24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125413 w 44"/>
                <a:gd name="T1" fmla="*/ 53975 h 19"/>
                <a:gd name="T2" fmla="*/ 76958 w 44"/>
                <a:gd name="T3" fmla="*/ 11363 h 19"/>
                <a:gd name="T4" fmla="*/ 0 w 44"/>
                <a:gd name="T5" fmla="*/ 2841 h 19"/>
                <a:gd name="T6" fmla="*/ 0 w 44"/>
                <a:gd name="T7" fmla="*/ 5682 h 19"/>
                <a:gd name="T8" fmla="*/ 125413 w 44"/>
                <a:gd name="T9" fmla="*/ 5397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19"/>
                <a:gd name="T17" fmla="*/ 44 w 4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25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17102 w 44"/>
                <a:gd name="T3" fmla="*/ 34396 h 36"/>
                <a:gd name="T4" fmla="*/ 125413 w 44"/>
                <a:gd name="T5" fmla="*/ 48728 h 36"/>
                <a:gd name="T6" fmla="*/ 0 w 44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36"/>
                <a:gd name="T14" fmla="*/ 44 w 44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26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27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28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29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0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1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2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3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4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5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6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7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8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39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0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1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2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3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4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5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6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7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8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49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n-US" altLang="zh-CN">
                <a:solidFill>
                  <a:srgbClr val="000000"/>
                </a:solidFill>
                <a:latin typeface="Times New Roman" panose="02020503050405090304" charset="0"/>
                <a:ea typeface="微软雅黑" panose="020B0503020204020204" pitchFamily="34" charset="-122"/>
              </a:endParaRPr>
            </a:p>
          </p:txBody>
        </p:sp>
        <p:sp>
          <p:nvSpPr>
            <p:cNvPr id="76850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530225 w 186"/>
                <a:gd name="T1" fmla="*/ 107950 h 76"/>
                <a:gd name="T2" fmla="*/ 521673 w 186"/>
                <a:gd name="T3" fmla="*/ 0 h 76"/>
                <a:gd name="T4" fmla="*/ 521673 w 186"/>
                <a:gd name="T5" fmla="*/ 0 h 76"/>
                <a:gd name="T6" fmla="*/ 518822 w 186"/>
                <a:gd name="T7" fmla="*/ 0 h 76"/>
                <a:gd name="T8" fmla="*/ 518822 w 186"/>
                <a:gd name="T9" fmla="*/ 0 h 76"/>
                <a:gd name="T10" fmla="*/ 518822 w 186"/>
                <a:gd name="T11" fmla="*/ 0 h 76"/>
                <a:gd name="T12" fmla="*/ 0 w 186"/>
                <a:gd name="T13" fmla="*/ 0 h 76"/>
                <a:gd name="T14" fmla="*/ 0 w 186"/>
                <a:gd name="T15" fmla="*/ 22726 h 76"/>
                <a:gd name="T16" fmla="*/ 493166 w 186"/>
                <a:gd name="T17" fmla="*/ 22726 h 76"/>
                <a:gd name="T18" fmla="*/ 493166 w 186"/>
                <a:gd name="T19" fmla="*/ 193174 h 76"/>
                <a:gd name="T20" fmla="*/ 0 w 186"/>
                <a:gd name="T21" fmla="*/ 193174 h 76"/>
                <a:gd name="T22" fmla="*/ 0 w 186"/>
                <a:gd name="T23" fmla="*/ 215900 h 76"/>
                <a:gd name="T24" fmla="*/ 521673 w 186"/>
                <a:gd name="T25" fmla="*/ 215900 h 76"/>
                <a:gd name="T26" fmla="*/ 521673 w 186"/>
                <a:gd name="T27" fmla="*/ 215900 h 76"/>
                <a:gd name="T28" fmla="*/ 530225 w 186"/>
                <a:gd name="T29" fmla="*/ 107950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6"/>
                <a:gd name="T46" fmla="*/ 0 h 76"/>
                <a:gd name="T47" fmla="*/ 186 w 186"/>
                <a:gd name="T48" fmla="*/ 76 h 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851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122238 h 77"/>
                <a:gd name="T4" fmla="*/ 20638 w 27"/>
                <a:gd name="T5" fmla="*/ 101600 h 77"/>
                <a:gd name="T6" fmla="*/ 42863 w 27"/>
                <a:gd name="T7" fmla="*/ 122238 h 77"/>
                <a:gd name="T8" fmla="*/ 42863 w 27"/>
                <a:gd name="T9" fmla="*/ 0 h 77"/>
                <a:gd name="T10" fmla="*/ 0 w 27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77"/>
                <a:gd name="T20" fmla="*/ 27 w 2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814" name="TextBox 11"/>
          <p:cNvSpPr txBox="1">
            <a:spLocks noChangeArrowheads="1"/>
          </p:cNvSpPr>
          <p:nvPr/>
        </p:nvSpPr>
        <p:spPr bwMode="auto">
          <a:xfrm>
            <a:off x="3876675" y="501650"/>
            <a:ext cx="190500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300" b="1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矩形 48"/>
          <p:cNvSpPr>
            <a:spLocks noChangeArrowheads="1"/>
          </p:cNvSpPr>
          <p:nvPr/>
        </p:nvSpPr>
        <p:spPr bwMode="auto">
          <a:xfrm>
            <a:off x="3635375" y="2284413"/>
            <a:ext cx="2037737" cy="646331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垂头丧气</a:t>
            </a:r>
            <a:endParaRPr lang="zh-CN" altLang="en-US" sz="36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5" name="矩形 48"/>
          <p:cNvSpPr>
            <a:spLocks noChangeArrowheads="1"/>
          </p:cNvSpPr>
          <p:nvPr/>
        </p:nvSpPr>
        <p:spPr bwMode="auto">
          <a:xfrm>
            <a:off x="2195513" y="3363913"/>
            <a:ext cx="1111202" cy="646331"/>
          </a:xfrm>
          <a:prstGeom prst="rect">
            <a:avLst/>
          </a:prstGeom>
          <a:solidFill>
            <a:schemeClr val="bg1">
              <a:alpha val="27843"/>
            </a:schemeClr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蝴蝶</a:t>
            </a:r>
            <a:endParaRPr lang="zh-CN" altLang="en-US" sz="36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6817" name="矩形 3"/>
          <p:cNvSpPr>
            <a:spLocks noChangeArrowheads="1"/>
          </p:cNvSpPr>
          <p:nvPr/>
        </p:nvSpPr>
        <p:spPr bwMode="auto">
          <a:xfrm>
            <a:off x="468313" y="1131888"/>
            <a:ext cx="239395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我要放风筝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3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2139950"/>
            <a:ext cx="10810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3" descr="E:\素材\proxy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3000378"/>
            <a:ext cx="1081088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34568E-6 C -0.03611 -0.02284 -0.07205 -0.04537 -0.10035 -0.06729 C -0.12847 -0.0892 -0.15399 -0.11297 -0.16979 -0.1321 C -0.18559 -0.15155 -0.19028 -0.16729 -0.19479 -0.1830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0" y="-9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0031 C -0.00434 -0.00926 -0.01788 -0.03827 -0.02639 -0.05401 C -0.0349 -0.06975 -0.04497 -0.08241 -0.05139 -0.09475 C -0.05782 -0.10741 -0.05972 -0.1145 -0.06493 -0.12994 C -0.07014 -0.14537 -0.075 -0.15957 -0.08264 -0.18734 C -0.09028 -0.21512 -0.10521 -0.26759 -0.11077 -0.2966 C -0.11632 -0.32562 -0.1132 -0.34012 -0.11597 -0.36142 C -0.11875 -0.38271 -0.125 -0.41111 -0.12743 -0.42438 " pathEditMode="relative" rAng="0" ptsTypes="aaaaaaaa">
                                      <p:cBhvr>
                                        <p:cTn id="13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0" y="-21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91535E-7 C -0.00625 -0.01205 -0.02952 -0.05746 -0.03785 -0.07229 C -0.04618 -0.08712 -0.0448 -0.07909 -0.05052 -0.08928 C -0.05625 -0.09948 -0.06684 -0.11832 -0.07275 -0.13438 C -0.07865 -0.15045 -0.08195 -0.16929 -0.08542 -0.18536 C -0.08889 -0.20142 -0.08976 -0.21409 -0.09341 -0.23046 C -0.09705 -0.24683 -0.104 -0.26784 -0.10764 -0.28421 C -0.11129 -0.30059 -0.11268 -0.31758 -0.11563 -0.32932 C -0.11858 -0.34106 -0.12223 -0.34353 -0.125 -0.35403 C -0.12778 -0.36454 -0.13108 -0.38307 -0.13282 -0.39234 C -0.13473 -0.40192 -0.13542 -0.40624 -0.13594 -0.41026 " pathEditMode="relative" rAng="0" ptsTypes="aaaaaaaaaaa">
                                      <p:cBhvr>
                                        <p:cTn id="1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00" y="-20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34568E-6 C -0.00139 -0.02346 -0.0026 -0.04599 -1.94444E-6 -0.06976 C 0.00278 -0.09352 0.01077 -0.12562 0.01632 -0.1429 C 0.0217 -0.1605 0.03021 -0.16821 0.03316 -0.17377 " pathEditMode="relative" rAng="0" ptsTypes="aaaA">
                                      <p:cBhvr>
                                        <p:cTn id="2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" y="-87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895 C 0.00729 -0.00432 0.00659 -0.0179 -0.00729 -0.03364 C -0.02101 -0.04907 -0.04861 -0.06636 -0.07466 -0.08518 C -0.10087 -0.1037 -0.13316 -0.12068 -0.16354 -0.14506 C -0.19427 -0.17006 -0.22934 -0.20401 -0.25938 -0.23241 C -0.28959 -0.2608 -0.32292 -0.28765 -0.34462 -0.31512 C -0.36632 -0.34259 -0.37795 -0.37006 -0.38941 -0.39753 " pathEditMode="relative" rAng="0" ptsTypes="aaaaaaA">
                                      <p:cBhvr>
                                        <p:cTn id="30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00" y="-203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49 0.01514 C -0.02292 0.00494 -0.025 -0.00525 -0.02882 -0.01359 C -0.03264 -0.02224 -0.03386 -0.02595 -0.04323 -0.03584 C -0.05261 -0.0451 -0.06927 -0.05901 -0.08525 -0.07074 C -0.10122 -0.08248 -0.12396 -0.09608 -0.13924 -0.10627 C -0.15452 -0.11647 -0.15903 -0.11801 -0.17743 -0.1316 C -0.19549 -0.1452 -0.22396 -0.16497 -0.24879 -0.18814 C -0.27361 -0.21131 -0.30087 -0.23911 -0.32656 -0.27 C -0.35226 -0.3009 -0.38681 -0.3528 -0.40261 -0.37442 " pathEditMode="relative" rAng="0" ptsTypes="aaaaaaaaa">
                                      <p:cBhvr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00" y="-195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9.87654E-7 C 0.0092 -0.01636 0.01858 -0.03333 0.02448 -0.04228 C 0.03021 -0.05123 0.03055 -0.05062 0.03472 -0.05401 C 0.03871 -0.05741 0.03993 -0.06296 0.04896 -0.06358 C 0.05799 -0.06389 0.0783 -0.06296 0.08871 -0.0571 C 0.09948 -0.05154 0.10469 -0.03981 0.1125 -0.03025 C 0.12031 -0.02037 0.12899 -0.00957 0.13594 -9.87654E-7 C 0.14288 0.00988 0.14635 0.02068 0.15434 0.02716 C 0.16233 0.03364 0.17396 0.03704 0.18403 0.03889 C 0.19427 0.04167 0.20712 0.04167 0.21476 0.03889 C 0.22239 0.03704 0.22274 0.03457 0.23021 0.02716 C 0.2375 0.01975 0.25226 0.00401 0.25868 -0.00617 C 0.26528 -0.01605 0.26493 -0.01296 0.26892 -0.03333 C 0.27309 -0.05309 0.27812 -0.08981 0.28351 -0.12623 " pathEditMode="relative" rAng="0" ptsTypes="aaaaaaaaaaaaaA">
                                      <p:cBhvr>
                                        <p:cTn id="40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0" y="-4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0.00093 C -0.00347 -0.01481 -0.01858 -0.03024 -0.03646 -0.04012 C -0.05399 -0.05 -0.06493 -0.05277 -0.09549 -0.05833 C -0.12587 -0.06419 -0.18351 -0.06265 -0.2191 -0.07438 C -0.25486 -0.08611 -0.27014 -0.10555 -0.30955 -0.1287 C -0.34861 -0.15185 -0.40972 -0.18024 -0.45434 -0.21265 C -0.49896 -0.24537 -0.55174 -0.29845 -0.57708 -0.32407 C -0.60226 -0.34969 -0.5974 -0.35216 -0.6059 -0.36697 C -0.61458 -0.3824 -0.62153 -0.39845 -0.62812 -0.4145 " pathEditMode="relative" rAng="0" ptsTypes="aaaaaaaaA">
                                      <p:cBhvr>
                                        <p:cTn id="47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0" y="-208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6"/>
                                            </p:cond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56935E-6 C -0.00851 -0.00587 -0.03715 -0.02564 -0.05122 -0.03522 C -0.06528 -0.04479 -0.07344 -0.05437 -0.08455 -0.05684 C -0.09566 -0.05931 -0.10174 -0.04819 -0.11788 -0.04943 C -0.13403 -0.05066 -0.16615 -0.06117 -0.18142 -0.06364 C -0.1967 -0.06611 -0.20139 -0.06333 -0.21007 -0.06364 C -0.21875 -0.06395 -0.22379 -0.06178 -0.23386 -0.06642 C -0.24392 -0.07105 -0.25851 -0.08372 -0.27031 -0.09175 C -0.28212 -0.09978 -0.28767 -0.10349 -0.30521 -0.1143 C -0.32274 -0.12511 -0.35156 -0.14365 -0.37517 -0.15693 C -0.39879 -0.17022 -0.42188 -0.1764 -0.44653 -0.19339 C -0.47118 -0.21038 -0.50191 -0.24065 -0.52274 -0.25857 C -0.54358 -0.27649 -0.5566 -0.28452 -0.57188 -0.30089 C -0.58715 -0.31727 -0.60521 -0.33951 -0.61476 -0.35743 C -0.62431 -0.37535 -0.62604 -0.39759 -0.62899 -0.40809 " pathEditMode="relative" rAng="0" ptsTypes="aaaaaaaaaaaaaaa"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00" y="-204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C -0.00434 0.01142 -0.00868 0.02284 -0.01979 0.03333 C -0.0309 0.04383 -0.04791 0.06204 -0.06666 0.06296 C -0.08541 0.06389 -0.1184 0.04753 -0.13229 0.03889 C -0.14618 0.03025 -0.14531 0.02315 -0.15 0.01111 C -0.15469 -0.00093 -0.15764 -0.01728 -0.16041 -0.03333 " pathEditMode="relative" ptsTypes="aaaaaA"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6"/>
                                            </p:cond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6.17284E-7 C -0.00954 -0.00802 -0.01909 -0.01574 -0.0302 -0.02963 C -0.04131 -0.04352 -0.05728 -0.06142 -0.06666 -0.08333 C -0.07603 -0.10524 -0.07916 -0.12778 -0.08645 -0.16111 C -0.09374 -0.19444 -0.10347 -0.23981 -0.11041 -0.28333 C -0.11735 -0.32685 -0.12256 -0.38241 -0.12812 -0.42222 C -0.13367 -0.46203 -0.13871 -0.49599 -0.14374 -0.52222 C -0.14878 -0.54845 -0.15572 -0.56944 -0.15833 -0.57963 " pathEditMode="relative" ptsTypes="aaaaaaaA">
                                      <p:cBhvr>
                                        <p:cTn id="6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3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6 -0.0346 C -0.02778 -0.04201 -0.05087 -0.06827 -0.05955 -0.07908 C -0.06823 -0.0899 -0.06754 -0.08341 -0.07396 -0.09886 C -0.08038 -0.11461 -0.08906 -0.13809 -0.09774 -0.17207 C -0.10643 -0.20605 -0.11962 -0.26599 -0.12622 -0.30213 C -0.13281 -0.33828 -0.13316 -0.35866 -0.13733 -0.38956 C -0.14149 -0.42045 -0.14809 -0.46246 -0.15174 -0.48841 C -0.15538 -0.51436 -0.15643 -0.52981 -0.15955 -0.54495 C -0.16268 -0.56009 -0.1684 -0.57182 -0.17066 -0.57893 " pathEditMode="relative" rAng="0" ptsTypes="aaaaaaaaa">
                                      <p:cBhvr>
                                        <p:cTn id="6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-272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2068 C 0.00642 0.02469 0.01302 0.0287 0.02222 0.03117 C 0.03125 0.03426 0.04323 0.03642 0.05417 0.03734 C 0.06476 0.03889 0.07604 0.03858 0.08698 0.03858 C 0.09792 0.03858 0.11076 0.03858 0.11996 0.03734 C 0.12899 0.03642 0.13455 0.03457 0.14219 0.03241 C 0.15 0.03055 0.16076 0.0287 0.16649 0.02562 C 0.17222 0.02284 0.17465 0.01883 0.17726 0.01481 " pathEditMode="relative" rAng="0" ptsTypes="aaaaaaaA">
                                      <p:cBhvr>
                                        <p:cTn id="7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0" y="6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3"/>
                                            </p:cond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9.25926E-6 C 0.00799 -0.01482 0.01597 -0.02963 0.02083 -0.04445 C 0.02569 -0.05926 0.02934 -0.07439 0.02917 -0.08889 C 0.02899 -0.1034 0.02483 -0.11729 0.01979 -0.13149 C 0.01476 -0.14568 0.00885 -0.16204 -0.00104 -0.17408 C -0.01094 -0.18612 -0.02153 -0.19445 -0.03958 -0.20371 C -0.05764 -0.21297 -0.08646 -0.22284 -0.10937 -0.22963 C -0.13229 -0.23642 -0.15556 -0.23982 -0.17708 -0.24445 C -0.19861 -0.24908 -0.2184 -0.25186 -0.23854 -0.25741 C -0.25868 -0.26297 -0.27778 -0.26729 -0.29792 -0.27778 C -0.31806 -0.28828 -0.33941 -0.30433 -0.35937 -0.32038 C -0.37934 -0.33642 -0.40035 -0.35556 -0.41771 -0.37408 C -0.43507 -0.3926 -0.44722 -0.40618 -0.46354 -0.43149 C -0.47986 -0.4568 -0.50226 -0.4997 -0.51562 -0.52593 C -0.52899 -0.55217 -0.53785 -0.5747 -0.54375 -0.58889 C -0.54965 -0.60309 -0.55035 -0.6071 -0.55104 -0.61112 " pathEditMode="relative" ptsTypes="aaaaaaaaaaaaaaaA">
                                      <p:cBhvr>
                                        <p:cTn id="8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1.64968E-6 C 0.0026 -0.00803 0.0125 -0.03367 0.01632 -0.04881 C 0.02014 -0.06395 0.02413 -0.07507 0.02257 -0.09114 C 0.02101 -0.1072 0.01198 -0.13222 0.00677 -0.14489 C 0.00156 -0.15755 0.00139 -0.15755 -0.0092 -0.16775 C -0.01979 -0.17825 -0.03594 -0.1971 -0.05677 -0.20698 C -0.07761 -0.21718 -0.1066 -0.22243 -0.13472 -0.22954 C -0.1625 -0.23664 -0.20365 -0.24591 -0.225 -0.24992 C -0.24636 -0.25425 -0.25469 -0.2524 -0.26302 -0.25487 C -0.27136 -0.25765 -0.26754 -0.26321 -0.275 -0.26661 C -0.28247 -0.27 -0.28889 -0.26352 -0.30764 -0.27464 C -0.32604 -0.28576 -0.36424 -0.31573 -0.38681 -0.33395 C -0.40955 -0.35218 -0.42917 -0.36701 -0.44393 -0.38493 C -0.45868 -0.40284 -0.46146 -0.41489 -0.475 -0.44084 C -0.48854 -0.46679 -0.51215 -0.51406 -0.525 -0.54063 C -0.53785 -0.56719 -0.54497 -0.58357 -0.55208 -0.59994 " pathEditMode="relative" rAng="0" ptsTypes="aaaaaaaaaaaaaaaa">
                                      <p:cBhvr>
                                        <p:cTn id="8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00" y="-30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57" grpId="0" animBg="1"/>
      <p:bldP spid="48" grpId="0" animBg="1"/>
      <p:bldP spid="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3768" y="77155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4348" y="1285866"/>
            <a:ext cx="4219402" cy="1971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憧憬</a:t>
            </a:r>
            <a:r>
              <a:rPr lang="zh-CN" altLang="en-US" sz="2400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对未来的美好生活的期待与向往。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本课指我们希望着、梦想着做出世界上最美丽的风筝，做出飞得最高的风筝。</a:t>
            </a:r>
            <a:endParaRPr lang="zh-CN" altLang="en-US" sz="2400" b="1" dirty="0">
              <a:solidFill>
                <a:srgbClr val="0066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48" y="3500444"/>
            <a:ext cx="6813400" cy="64516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天上的云变化多端，带给人们美好的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憧憬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050" name="Picture 2" descr="C:\Documents and Settings\Administrator\桌面\lanlandetianshangbaiyunpiao_4778290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5143504" y="928676"/>
            <a:ext cx="3384002" cy="235745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99592" y="987574"/>
            <a:ext cx="3600400" cy="1827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大惊失色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非常害怕，脸色都变了。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本课指我们看到风筝的线断了，风筝飞走了，很害怕。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00089" y="3263272"/>
            <a:ext cx="5029730" cy="46037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他看了这篇报道后</a:t>
            </a:r>
            <a:r>
              <a:rPr lang="en-US" altLang="zh-CN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顿时</a:t>
            </a: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大惊失色</a:t>
            </a: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grayscl/>
          </a:blip>
          <a:stretch>
            <a:fillRect/>
          </a:stretch>
        </p:blipFill>
        <p:spPr>
          <a:xfrm>
            <a:off x="4927600" y="887730"/>
            <a:ext cx="3828415" cy="2297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946239" y="987574"/>
            <a:ext cx="12494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倏地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6"/>
          <p:cNvSpPr txBox="1"/>
          <p:nvPr/>
        </p:nvSpPr>
        <p:spPr>
          <a:xfrm>
            <a:off x="928662" y="2786064"/>
            <a:ext cx="231451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凌空飞起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286248" y="1635646"/>
            <a:ext cx="501776" cy="221724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4286248" y="3363838"/>
            <a:ext cx="501776" cy="208044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00125" y="1571625"/>
            <a:ext cx="288353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指极快地；迅速地。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71538" y="3429006"/>
            <a:ext cx="27363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一下子飞得很高。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866" name="Picture 2" descr="http://p0.so.qhimgs1.com/bdr/_240_/t01c58f2c32d9503fcc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5214942" y="857238"/>
            <a:ext cx="3000396" cy="1687747"/>
          </a:xfrm>
          <a:prstGeom prst="rect">
            <a:avLst/>
          </a:prstGeom>
          <a:noFill/>
        </p:spPr>
      </p:pic>
      <p:pic>
        <p:nvPicPr>
          <p:cNvPr id="12" name="图片 11" descr="1.jpg"/>
          <p:cNvPicPr>
            <a:picLocks noChangeAspect="1"/>
          </p:cNvPicPr>
          <p:nvPr/>
        </p:nvPicPr>
        <p:blipFill>
          <a:blip r:embed="rId2" cstate="print">
            <a:lum bright="12000"/>
          </a:blip>
          <a:stretch>
            <a:fillRect/>
          </a:stretch>
        </p:blipFill>
        <p:spPr>
          <a:xfrm>
            <a:off x="5214942" y="2643188"/>
            <a:ext cx="3024192" cy="1643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1" grpId="0"/>
      <p:bldP spid="4" grpId="0" animBg="1"/>
      <p:bldP spid="27" grpId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643306" y="2072001"/>
            <a:ext cx="4786346" cy="15716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kern="0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写了“我”童年的时候 和小伙伴们</a:t>
            </a:r>
            <a:r>
              <a:rPr lang="zh-CN" altLang="en-US" sz="2800" b="1" kern="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做风筝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2800" b="1" kern="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放风筝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2800" b="1" kern="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找风筝</a:t>
            </a:r>
            <a:r>
              <a:rPr lang="zh-CN" altLang="en-US" sz="2800" b="1" kern="0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的情景。</a:t>
            </a:r>
            <a:endParaRPr lang="zh-CN" altLang="en-US" sz="2800" b="1" kern="0" dirty="0">
              <a:solidFill>
                <a:srgbClr val="0070C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35610" y="1547495"/>
            <a:ext cx="3025775" cy="268160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857224" y="861050"/>
            <a:ext cx="7572428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默读课文，说一说课文围绕“风筝”讲述了一个怎样的故事？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28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36936" y="364403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17080"/>
            <a:ext cx="366860" cy="45633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12930" y="155413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7250" y="1857375"/>
            <a:ext cx="7389495" cy="233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第</a:t>
            </a:r>
            <a:r>
              <a:rPr lang="zh-CN" altLang="en-US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一部分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：我们童年最大的快乐就是做风筝，放风筝。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ts val="35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第二</a:t>
            </a:r>
            <a:r>
              <a:rPr lang="zh-CN" altLang="en-US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部分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：做风筝。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ts val="35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第三</a:t>
            </a:r>
            <a:r>
              <a:rPr lang="zh-CN" altLang="en-US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部分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第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：放风筝。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ts val="3500"/>
              </a:lnSpc>
            </a:pP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第四</a:t>
            </a:r>
            <a:r>
              <a:rPr lang="zh-CN" altLang="en-US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部分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(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第</a:t>
            </a:r>
            <a:r>
              <a:rPr lang="zh-CN" altLang="en-US" sz="24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en-US" altLang="zh-CN" sz="24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自然段</a:t>
            </a:r>
            <a:r>
              <a:rPr lang="en-US" altLang="zh-CN" sz="2400" b="1" dirty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)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：找风筝。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8370" y="785495"/>
            <a:ext cx="73183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思考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课文分为哪几部分，根据每一部分的意思，小组讨论全文的层次划分。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00430" y="185737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00430" y="278606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86116" y="3214692"/>
            <a:ext cx="651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3-4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86116" y="3643320"/>
            <a:ext cx="651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5-8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57290" y="1071552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一、补充词语。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91176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（    ）呼万唤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3504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大惊（    ）色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1176" y="2708356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翩翩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（    ）舞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3504" y="2708356"/>
            <a:ext cx="2520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垂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头（    ）气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6116" y="2714626"/>
            <a:ext cx="43204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飞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3624" y="2708356"/>
            <a:ext cx="40075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丧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1216" y="1916268"/>
            <a:ext cx="6480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千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15074" y="1928808"/>
            <a:ext cx="5760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失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6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/>
          <p:nvPr/>
        </p:nvSpPr>
        <p:spPr>
          <a:xfrm>
            <a:off x="857224" y="857238"/>
            <a:ext cx="6664784" cy="5848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二、将下列搭配恰当的词语用线连起来。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0"/>
          <p:cNvSpPr/>
          <p:nvPr/>
        </p:nvSpPr>
        <p:spPr>
          <a:xfrm>
            <a:off x="1860927" y="1682765"/>
            <a:ext cx="1393222" cy="6267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快活地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20"/>
          <p:cNvSpPr/>
          <p:nvPr/>
        </p:nvSpPr>
        <p:spPr>
          <a:xfrm>
            <a:off x="1547664" y="3291830"/>
            <a:ext cx="2304256" cy="6267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垂头丧气地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20"/>
          <p:cNvSpPr/>
          <p:nvPr/>
        </p:nvSpPr>
        <p:spPr>
          <a:xfrm>
            <a:off x="5214942" y="1643056"/>
            <a:ext cx="2428892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坐在田埂上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矩形 20"/>
          <p:cNvSpPr/>
          <p:nvPr/>
        </p:nvSpPr>
        <p:spPr>
          <a:xfrm>
            <a:off x="5220072" y="2427734"/>
            <a:ext cx="1080120" cy="6267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喊叫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矩形 20"/>
          <p:cNvSpPr/>
          <p:nvPr/>
        </p:nvSpPr>
        <p:spPr>
          <a:xfrm>
            <a:off x="5220072" y="3291830"/>
            <a:ext cx="1780820" cy="6601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飞走了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0" name="直接连接符 9"/>
          <p:cNvCxnSpPr>
            <a:stCxn id="5" idx="3"/>
            <a:endCxn id="6" idx="1"/>
          </p:cNvCxnSpPr>
          <p:nvPr/>
        </p:nvCxnSpPr>
        <p:spPr>
          <a:xfrm flipV="1">
            <a:off x="3851920" y="1973147"/>
            <a:ext cx="1363022" cy="163207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8" idx="1"/>
          </p:cNvCxnSpPr>
          <p:nvPr/>
        </p:nvCxnSpPr>
        <p:spPr>
          <a:xfrm>
            <a:off x="3275965" y="2788285"/>
            <a:ext cx="1944370" cy="83375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3" idx="3"/>
            <a:endCxn id="7" idx="1"/>
          </p:cNvCxnSpPr>
          <p:nvPr/>
        </p:nvCxnSpPr>
        <p:spPr>
          <a:xfrm>
            <a:off x="3254149" y="1996153"/>
            <a:ext cx="1965923" cy="74496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03648" y="2499742"/>
            <a:ext cx="2423041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极快地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/>
          <p:nvPr/>
        </p:nvSpPr>
        <p:spPr>
          <a:xfrm>
            <a:off x="857250" y="857250"/>
            <a:ext cx="7270750" cy="110172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三、说一说课文围绕“风筝”讲述了一个怎样的故事？在括号里填一填。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0"/>
          <p:cNvSpPr/>
          <p:nvPr/>
        </p:nvSpPr>
        <p:spPr>
          <a:xfrm>
            <a:off x="857250" y="2242185"/>
            <a:ext cx="6987540" cy="6591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（             ）    （            ）    （             ）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燕尾形箭头 3"/>
          <p:cNvSpPr/>
          <p:nvPr/>
        </p:nvSpPr>
        <p:spPr>
          <a:xfrm>
            <a:off x="3131185" y="2427605"/>
            <a:ext cx="360045" cy="288290"/>
          </a:xfrm>
          <a:prstGeom prst="notchedRightArrow">
            <a:avLst/>
          </a:prstGeom>
          <a:solidFill>
            <a:srgbClr val="0000FF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燕尾形箭头 4"/>
          <p:cNvSpPr/>
          <p:nvPr/>
        </p:nvSpPr>
        <p:spPr>
          <a:xfrm>
            <a:off x="5561965" y="2427605"/>
            <a:ext cx="360045" cy="288290"/>
          </a:xfrm>
          <a:prstGeom prst="notchedRightArrow">
            <a:avLst/>
          </a:prstGeom>
          <a:solidFill>
            <a:srgbClr val="0000FF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23975" y="2230755"/>
            <a:ext cx="1403985" cy="681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做风筝</a:t>
            </a:r>
            <a:endParaRPr lang="zh-CN" altLang="en-US" sz="32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90950" y="2219325"/>
            <a:ext cx="1403985" cy="681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放风筝</a:t>
            </a:r>
            <a:endParaRPr lang="zh-CN" altLang="en-US" sz="32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75070" y="2219325"/>
            <a:ext cx="1403985" cy="681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找风筝</a:t>
            </a:r>
            <a:endParaRPr lang="zh-CN" altLang="en-US" sz="32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810" y="-9525"/>
            <a:ext cx="9180195" cy="51676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27600" y="708660"/>
            <a:ext cx="3986530" cy="4041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上节课我们学习了生字，观赏了美丽的风筝，这节课让我们和作者一起放风筝，去体会“我们”放风筝时自由自在、无拘无束的快乐，与找风筝时的伤心。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3563888" y="3219822"/>
            <a:ext cx="1728192" cy="1365896"/>
          </a:xfrm>
          <a:prstGeom prst="rect">
            <a:avLst/>
          </a:prstGeom>
          <a:noFill/>
        </p:spPr>
      </p:pic>
      <p:grpSp>
        <p:nvGrpSpPr>
          <p:cNvPr id="9" name="组合 8"/>
          <p:cNvGrpSpPr/>
          <p:nvPr/>
        </p:nvGrpSpPr>
        <p:grpSpPr>
          <a:xfrm>
            <a:off x="5143504" y="2143122"/>
            <a:ext cx="3143272" cy="1571636"/>
            <a:chOff x="5143504" y="2143122"/>
            <a:chExt cx="3143272" cy="1571636"/>
          </a:xfrm>
        </p:grpSpPr>
        <p:sp>
          <p:nvSpPr>
            <p:cNvPr id="16" name="云形标注 15"/>
            <p:cNvSpPr/>
            <p:nvPr/>
          </p:nvSpPr>
          <p:spPr>
            <a:xfrm>
              <a:off x="5143504" y="2143122"/>
              <a:ext cx="3143272" cy="1571636"/>
            </a:xfrm>
            <a:prstGeom prst="cloudCallout">
              <a:avLst>
                <a:gd name="adj1" fmla="val -57191"/>
                <a:gd name="adj2" fmla="val 2583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5572132" y="2357436"/>
              <a:ext cx="23082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4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 他想用风筝寄托一种怎样的情感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?</a:t>
              </a:r>
              <a:endParaRPr lang="zh-CN" altLang="en-US" sz="24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12" name="文本框 14"/>
          <p:cNvSpPr txBox="1"/>
          <p:nvPr/>
        </p:nvSpPr>
        <p:spPr>
          <a:xfrm>
            <a:off x="610364" y="464186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691680" y="1275606"/>
            <a:ext cx="6018462" cy="564664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你从课题“风筝”中了解到哪些问题？</a:t>
            </a:r>
            <a:endPara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云形标注 21"/>
          <p:cNvSpPr/>
          <p:nvPr/>
        </p:nvSpPr>
        <p:spPr>
          <a:xfrm>
            <a:off x="611560" y="2067694"/>
            <a:ext cx="3388936" cy="1571636"/>
          </a:xfrm>
          <a:prstGeom prst="cloudCallout">
            <a:avLst>
              <a:gd name="adj1" fmla="val 38919"/>
              <a:gd name="adj2" fmla="val 5088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为什么不用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放风筝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》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做题目？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uiExpand="1" build="p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14480" y="1285866"/>
            <a:ext cx="6530498" cy="146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孩子们的心情起伏变化体现在哪里呢？结合每一部分来体会。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" y="1436370"/>
            <a:ext cx="129159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683568" y="771550"/>
            <a:ext cx="1440160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做风筝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2976" y="1785932"/>
            <a:ext cx="698477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认真读第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自然段，用“</a:t>
            </a:r>
            <a:r>
              <a:rPr lang="en-US" altLang="zh-CN" sz="2800" u="sng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画出描写孩子们心情的句子和词语。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45" y="1692275"/>
            <a:ext cx="129159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19672" y="1131590"/>
            <a:ext cx="576064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精心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做着，心中充满了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憧憬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和希望。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云形 4"/>
          <p:cNvSpPr/>
          <p:nvPr/>
        </p:nvSpPr>
        <p:spPr>
          <a:xfrm>
            <a:off x="1403648" y="2499742"/>
            <a:ext cx="2643206" cy="1287594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孩子们做得很认真，心中充满了希望。</a:t>
            </a:r>
            <a:endParaRPr lang="zh-CN" altLang="en-US" sz="20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2483768" y="1779662"/>
            <a:ext cx="336670" cy="500066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4160376" y="134238"/>
            <a:ext cx="2016224" cy="720080"/>
          </a:xfrm>
          <a:prstGeom prst="wedgeRoundRectCallout">
            <a:avLst>
              <a:gd name="adj1" fmla="val 22224"/>
              <a:gd name="adj2" fmla="val 8903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向往的意思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429256" y="1571618"/>
            <a:ext cx="57150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57422" y="1571618"/>
            <a:ext cx="57150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30000" contrast="6000"/>
          </a:blip>
          <a:stretch>
            <a:fillRect/>
          </a:stretch>
        </p:blipFill>
        <p:spPr>
          <a:xfrm>
            <a:off x="5203825" y="1948815"/>
            <a:ext cx="3189605" cy="2390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8" grpId="0" animBg="1"/>
      <p:bldP spid="10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8"/>
            <a:ext cx="1623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说话练习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0043" y="1291099"/>
            <a:ext cx="83108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假如让你做一个风筝，你想做一个什么样的？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034" y="1928808"/>
            <a:ext cx="4882864" cy="490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29322" y="2714626"/>
            <a:ext cx="2071702" cy="1643074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>
          <a:xfrm>
            <a:off x="1500166" y="2143122"/>
            <a:ext cx="3500462" cy="1643074"/>
          </a:xfrm>
          <a:prstGeom prst="wedgeRoundRectCallout">
            <a:avLst>
              <a:gd name="adj1" fmla="val 70051"/>
              <a:gd name="adj2" fmla="val -184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我想做一个蜜蜂样的风筝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希望它飞得高高的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飞上蓝天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与小鸟欢唱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与白云嬉戏。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.jpg"/>
          <p:cNvPicPr>
            <a:picLocks noChangeAspect="1"/>
          </p:cNvPicPr>
          <p:nvPr/>
        </p:nvPicPr>
        <p:blipFill>
          <a:blip r:embed="rId1" cstate="print"/>
          <a:srcRect t="1923" b="15384"/>
          <a:stretch>
            <a:fillRect/>
          </a:stretch>
        </p:blipFill>
        <p:spPr>
          <a:xfrm>
            <a:off x="4214810" y="2928940"/>
            <a:ext cx="2428872" cy="14287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691680" y="2283718"/>
            <a:ext cx="2736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71538" y="857238"/>
            <a:ext cx="710086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风筝做好了，却什么也不像了。我们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依然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快活，把它叫做“幸福鸟”，还把我们的名字写在上面</a:t>
            </a:r>
            <a:r>
              <a:rPr lang="zh-CN" altLang="en-US" sz="2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785786" y="2143122"/>
            <a:ext cx="3071834" cy="1357322"/>
          </a:xfrm>
          <a:prstGeom prst="wedgeRoundRectCallout">
            <a:avLst>
              <a:gd name="adj1" fmla="val 60407"/>
              <a:gd name="adj2" fmla="val 3864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从这个句子中我们可以看出他们的心情怎么样？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云形标注 6"/>
          <p:cNvSpPr/>
          <p:nvPr/>
        </p:nvSpPr>
        <p:spPr>
          <a:xfrm>
            <a:off x="6215074" y="2214560"/>
            <a:ext cx="1928826" cy="857256"/>
          </a:xfrm>
          <a:prstGeom prst="cloudCallout">
            <a:avLst>
              <a:gd name="adj1" fmla="val -39104"/>
              <a:gd name="adj2" fmla="val 70278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快活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764-1F223134924615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528" y="987574"/>
            <a:ext cx="4464496" cy="2736304"/>
          </a:xfrm>
          <a:prstGeom prst="rect">
            <a:avLst/>
          </a:prstGeom>
        </p:spPr>
      </p:pic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2" cstate="print"/>
          <a:srcRect r="3030"/>
          <a:stretch>
            <a:fillRect/>
          </a:stretch>
        </p:blipFill>
        <p:spPr>
          <a:xfrm>
            <a:off x="4211960" y="2931790"/>
            <a:ext cx="2304256" cy="1509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95536" y="48351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28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1680" y="1563638"/>
            <a:ext cx="266429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“依然”是什么意思？你还能写出几个类似的词语吗？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云形标注 14"/>
          <p:cNvSpPr/>
          <p:nvPr/>
        </p:nvSpPr>
        <p:spPr>
          <a:xfrm>
            <a:off x="4643438" y="1428742"/>
            <a:ext cx="2520850" cy="1288164"/>
          </a:xfrm>
          <a:prstGeom prst="cloudCallout">
            <a:avLst>
              <a:gd name="adj1" fmla="val -23622"/>
              <a:gd name="adj2" fmla="val 79344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照常，和以前一样。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" name="云形标注 15"/>
          <p:cNvSpPr/>
          <p:nvPr/>
        </p:nvSpPr>
        <p:spPr>
          <a:xfrm>
            <a:off x="6300192" y="2427734"/>
            <a:ext cx="2376264" cy="1152128"/>
          </a:xfrm>
          <a:prstGeom prst="cloudCallout">
            <a:avLst>
              <a:gd name="adj1" fmla="val -40557"/>
              <a:gd name="adj2" fmla="val 5920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仍然、依旧、还是。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9459" y="370488"/>
            <a:ext cx="176771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同桌交流</a:t>
            </a:r>
            <a:endParaRPr lang="zh-CN" altLang="en-US" sz="24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2015" y="1143000"/>
            <a:ext cx="7118985" cy="963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4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风筝就是风筝，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为什么把它叫做“幸福鸟”呢？想一想，它寄托着谁的幸福？</a:t>
            </a: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496060" y="2417445"/>
            <a:ext cx="6151245" cy="15119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6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虽然做好的风筝什么也不像，但那里面有着孩子们的快乐、憧憬和希望，寄托着孩子们的幸福。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i01piccdn.sogoucdn.com/3de8065040c4bdf0"/>
          <p:cNvPicPr>
            <a:picLocks noChangeAspect="1" noChangeArrowheads="1"/>
          </p:cNvPicPr>
          <p:nvPr/>
        </p:nvPicPr>
        <p:blipFill>
          <a:blip r:embed="rId1" cstate="print"/>
          <a:srcRect l="7692" t="5767" r="7692" b="13490"/>
          <a:stretch>
            <a:fillRect/>
          </a:stretch>
        </p:blipFill>
        <p:spPr bwMode="auto">
          <a:xfrm flipH="1">
            <a:off x="3643306" y="3286130"/>
            <a:ext cx="2224838" cy="1152128"/>
          </a:xfrm>
          <a:prstGeom prst="rect">
            <a:avLst/>
          </a:prstGeom>
          <a:noFill/>
        </p:spPr>
      </p:pic>
      <p:sp>
        <p:nvSpPr>
          <p:cNvPr id="10" name="圆角矩形标注 9"/>
          <p:cNvSpPr/>
          <p:nvPr/>
        </p:nvSpPr>
        <p:spPr>
          <a:xfrm>
            <a:off x="6300192" y="2283718"/>
            <a:ext cx="1959606" cy="1285884"/>
          </a:xfrm>
          <a:prstGeom prst="wedgeRoundRectCallout">
            <a:avLst>
              <a:gd name="adj1" fmla="val -73770"/>
              <a:gd name="adj2" fmla="val 4497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希望把自己的幸福放飞。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755576" y="2643758"/>
            <a:ext cx="2143140" cy="1214446"/>
          </a:xfrm>
          <a:prstGeom prst="wedgeRoundRectCallout">
            <a:avLst>
              <a:gd name="adj1" fmla="val 77489"/>
              <a:gd name="adj2" fmla="val 3978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希望风筝能把自己的愿望带向远方。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9915" y="627380"/>
            <a:ext cx="814832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那为什么又要把自己的名字写上去呢？你们是怎么想的？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915816" y="1635646"/>
            <a:ext cx="3071834" cy="1508748"/>
            <a:chOff x="2714612" y="1714494"/>
            <a:chExt cx="3071834" cy="1508748"/>
          </a:xfrm>
        </p:grpSpPr>
        <p:sp>
          <p:nvSpPr>
            <p:cNvPr id="9" name="云形标注 8"/>
            <p:cNvSpPr/>
            <p:nvPr/>
          </p:nvSpPr>
          <p:spPr>
            <a:xfrm>
              <a:off x="2714612" y="1714494"/>
              <a:ext cx="3071834" cy="1508748"/>
            </a:xfrm>
            <a:prstGeom prst="cloudCallout">
              <a:avLst>
                <a:gd name="adj1" fmla="val 7252"/>
                <a:gd name="adj2" fmla="val 68103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59832" y="1851670"/>
              <a:ext cx="25071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 希望自己能像风筝一样在天空飞翔。</a:t>
              </a:r>
              <a:endPara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7287" y="1418223"/>
            <a:ext cx="6696744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风筝做好了，我们是怎样放风筝的？默读第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自然段找出有关的语句。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1.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请找出描写我们动作的词语，读一读。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2.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从我们的描写中，你感受到了什么？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3568" y="771550"/>
            <a:ext cx="1440160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放风筝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" y="1784985"/>
            <a:ext cx="129159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云形 25"/>
          <p:cNvSpPr/>
          <p:nvPr/>
        </p:nvSpPr>
        <p:spPr>
          <a:xfrm>
            <a:off x="4643438" y="2499742"/>
            <a:ext cx="3312938" cy="1572206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多么娴熟的动作，多么完美的合作。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87624" y="699542"/>
            <a:ext cx="5438978" cy="1886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我们去放风筝。一个人用手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托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着，另一个人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牵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着线，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站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在远远的地方，说声“放”，那线一紧一松，风筝就凌空飞起，渐渐高过树梢了。牵线人飞快地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起来。</a:t>
            </a:r>
            <a:endParaRPr lang="zh-CN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4294869">
            <a:off x="3787305" y="2273239"/>
            <a:ext cx="888347" cy="64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椭圆 12"/>
          <p:cNvSpPr/>
          <p:nvPr/>
        </p:nvSpPr>
        <p:spPr>
          <a:xfrm>
            <a:off x="1187624" y="2171070"/>
            <a:ext cx="455418" cy="35719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656216" y="1111270"/>
            <a:ext cx="432048" cy="35719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630659" y="699542"/>
            <a:ext cx="360040" cy="38072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432080" y="1121430"/>
            <a:ext cx="432048" cy="320388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000892" y="1357304"/>
            <a:ext cx="948471" cy="523110"/>
            <a:chOff x="1468" y="1220"/>
            <a:chExt cx="2093" cy="1076"/>
          </a:xfrm>
        </p:grpSpPr>
        <p:sp>
          <p:nvSpPr>
            <p:cNvPr id="39" name="圆角矩形 38"/>
            <p:cNvSpPr/>
            <p:nvPr/>
          </p:nvSpPr>
          <p:spPr>
            <a:xfrm>
              <a:off x="1468" y="124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562" y="1220"/>
              <a:ext cx="1999" cy="10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动作</a:t>
              </a:r>
              <a:endPara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pic>
        <p:nvPicPr>
          <p:cNvPr id="12" name="图片 11" descr="1.jpg"/>
          <p:cNvPicPr>
            <a:picLocks noChangeAspect="1"/>
          </p:cNvPicPr>
          <p:nvPr/>
        </p:nvPicPr>
        <p:blipFill>
          <a:blip r:embed="rId2" cstate="print"/>
          <a:srcRect l="926" t="26389" r="2777" b="12500"/>
          <a:stretch>
            <a:fillRect/>
          </a:stretch>
        </p:blipFill>
        <p:spPr>
          <a:xfrm>
            <a:off x="1214414" y="3000378"/>
            <a:ext cx="3071834" cy="1357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5" grpId="0"/>
      <p:bldP spid="13" grpId="0" bldLvl="0" animBg="1"/>
      <p:bldP spid="33" grpId="0" bldLvl="0" animBg="1"/>
      <p:bldP spid="34" grpId="0" bldLvl="0" animBg="1"/>
      <p:bldP spid="35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71233" y="555397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讨论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：和原句对比读，哪句话给你印象更为深刻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71853" y="1132096"/>
            <a:ext cx="7274421" cy="2304257"/>
            <a:chOff x="1619671" y="1419623"/>
            <a:chExt cx="7274421" cy="2304257"/>
          </a:xfrm>
        </p:grpSpPr>
        <p:grpSp>
          <p:nvGrpSpPr>
            <p:cNvPr id="4" name="组合 10"/>
            <p:cNvGrpSpPr/>
            <p:nvPr/>
          </p:nvGrpSpPr>
          <p:grpSpPr>
            <a:xfrm>
              <a:off x="1619671" y="1419623"/>
              <a:ext cx="7274421" cy="2304257"/>
              <a:chOff x="652754" y="1203603"/>
              <a:chExt cx="7931330" cy="2902483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955832" y="477835"/>
                <a:ext cx="2902481" cy="4354022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350119" y="506238"/>
                <a:ext cx="2339600" cy="3734329"/>
              </a:xfrm>
              <a:prstGeom prst="rect">
                <a:avLst/>
              </a:prstGeom>
            </p:spPr>
          </p:pic>
          <p:sp>
            <p:nvSpPr>
              <p:cNvPr id="48" name="椭圆 47"/>
              <p:cNvSpPr/>
              <p:nvPr/>
            </p:nvSpPr>
            <p:spPr>
              <a:xfrm>
                <a:off x="3796439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491260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空心弧 49"/>
              <p:cNvSpPr/>
              <p:nvPr/>
            </p:nvSpPr>
            <p:spPr>
              <a:xfrm>
                <a:off x="3860375" y="1649338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782845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4477666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空心弧 52"/>
              <p:cNvSpPr/>
              <p:nvPr/>
            </p:nvSpPr>
            <p:spPr>
              <a:xfrm>
                <a:off x="3846781" y="2161987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782844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4477665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>
                <a:off x="3846780" y="2687019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1835696" y="1563638"/>
              <a:ext cx="2664296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 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我们来到广场上开始放风筝，一个人拿着，另一个人牵线，风筝一下子飞上了天空。风筝飞得好高啊！</a:t>
              </a:r>
              <a:endParaRPr lang="zh-CN" altLang="en-US" sz="1800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64088" y="1491630"/>
              <a:ext cx="3168352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0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       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一个人</a:t>
              </a:r>
              <a:r>
                <a:rPr lang="zh-CN" altLang="en-US" sz="1800" b="1" dirty="0" smtClean="0">
                  <a:solidFill>
                    <a:srgbClr val="0000FF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用手托着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，另一个人牵着线，</a:t>
              </a:r>
              <a:r>
                <a:rPr lang="zh-CN" altLang="en-US" sz="1800" b="1" dirty="0" smtClean="0">
                  <a:solidFill>
                    <a:srgbClr val="0000FF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站在远远的地方，说声“放”，那线一紧一松，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风筝就</a:t>
              </a:r>
              <a:r>
                <a:rPr lang="zh-CN" altLang="en-US" sz="1800" b="1" dirty="0" smtClean="0">
                  <a:solidFill>
                    <a:srgbClr val="0000FF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凌空飞起，渐渐高过树梢了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。牵线人</a:t>
              </a:r>
              <a:r>
                <a:rPr lang="zh-CN" altLang="en-US" sz="1800" b="1" dirty="0" smtClean="0">
                  <a:solidFill>
                    <a:srgbClr val="0000FF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飞快地跑起来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。风筝</a:t>
              </a:r>
              <a:r>
                <a:rPr lang="zh-CN" altLang="en-US" sz="1800" b="1" dirty="0" smtClean="0">
                  <a:solidFill>
                    <a:srgbClr val="0000FF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越飞越高，在天空中翩翩飞舞着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。</a:t>
              </a:r>
              <a:endParaRPr lang="en-US" altLang="zh-CN" sz="1800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31" name="Freeform 24"/>
          <p:cNvSpPr/>
          <p:nvPr/>
        </p:nvSpPr>
        <p:spPr bwMode="gray">
          <a:xfrm rot="11251531">
            <a:off x="4666274" y="2930139"/>
            <a:ext cx="398398" cy="779346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爆炸形 1 14"/>
          <p:cNvSpPr/>
          <p:nvPr/>
        </p:nvSpPr>
        <p:spPr>
          <a:xfrm>
            <a:off x="2805839" y="3142157"/>
            <a:ext cx="1872207" cy="1508161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动词恰当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爆炸形 1 2"/>
          <p:cNvSpPr/>
          <p:nvPr/>
        </p:nvSpPr>
        <p:spPr>
          <a:xfrm>
            <a:off x="971324" y="3142157"/>
            <a:ext cx="1872207" cy="1508161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生动形象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bldLvl="0" animBg="1"/>
      <p:bldP spid="15" grpId="0" bldLvl="0" animBg="1"/>
      <p:bldP spid="3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62760" y="765175"/>
            <a:ext cx="685736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</a:t>
            </a:r>
            <a:r>
              <a:rPr lang="zh-CN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一说：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作者是怎样把放风筝的过程写清楚的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（课后第二题）</a:t>
            </a:r>
            <a:endParaRPr lang="zh-CN" altLang="en-US" sz="2400" b="1" dirty="0" smtClean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" y="484505"/>
            <a:ext cx="1375410" cy="1758950"/>
          </a:xfrm>
          <a:prstGeom prst="rect">
            <a:avLst/>
          </a:prstGeom>
        </p:spPr>
      </p:pic>
      <p:sp>
        <p:nvSpPr>
          <p:cNvPr id="29" name="圆角矩形 28"/>
          <p:cNvSpPr/>
          <p:nvPr/>
        </p:nvSpPr>
        <p:spPr>
          <a:xfrm>
            <a:off x="1119505" y="2449195"/>
            <a:ext cx="7293610" cy="15214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作者用恰当的动词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写清楚了放风筝必须的动作步骤：“托、牵”是准备，“放”是开始，“一紧一松”是让风筝升空的必备动作，牵线人飞快地跑，才能让风筝在空中飘，并且飞起来。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699542"/>
            <a:ext cx="707236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/>
              <a:t>        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风筝越飞越高，在空中翩翩飞舞着，我们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快活地叫喊着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，在田野里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拼命地奔跑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57224" y="2000246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400" b="1" dirty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164288" y="1131590"/>
            <a:ext cx="56466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707904" y="1491630"/>
            <a:ext cx="158417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076056" y="2859782"/>
            <a:ext cx="32861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0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4272559">
            <a:off x="4246589" y="1528151"/>
            <a:ext cx="839381" cy="66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云形 7"/>
          <p:cNvSpPr/>
          <p:nvPr/>
        </p:nvSpPr>
        <p:spPr>
          <a:xfrm>
            <a:off x="5143504" y="1357304"/>
            <a:ext cx="3497612" cy="1357322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越飞越高的风筝给我们带来了多么大的快乐啊！</a:t>
            </a:r>
            <a:endParaRPr lang="zh-CN" altLang="en-US" sz="20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971600" y="1491630"/>
            <a:ext cx="122413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3000378"/>
            <a:ext cx="1500198" cy="1427607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>
            <a:off x="785786" y="1857370"/>
            <a:ext cx="2071702" cy="1214446"/>
          </a:xfrm>
          <a:prstGeom prst="wedgeRoundRectCallout">
            <a:avLst>
              <a:gd name="adj1" fmla="val 45373"/>
              <a:gd name="adj2" fmla="val 6406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我们可能会喊什么？叫什么？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4714876" y="2786064"/>
            <a:ext cx="3571900" cy="1428760"/>
          </a:xfrm>
          <a:prstGeom prst="wedgeRoundRectCallout">
            <a:avLst>
              <a:gd name="adj1" fmla="val -57900"/>
              <a:gd name="adj2" fmla="val -83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“幸福鸟”，请你飞得更高些吧！“幸福鸟”，你飞得好高啊！“幸福鸟”，飞吧！飞到白云上面去吧！</a:t>
            </a:r>
            <a:endParaRPr lang="zh-CN" altLang="en-US" sz="20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85302" y="2555905"/>
            <a:ext cx="7187186" cy="1292195"/>
            <a:chOff x="2192" y="6973"/>
            <a:chExt cx="11318" cy="203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" y="6973"/>
              <a:ext cx="1340" cy="1098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2463" y="6974"/>
              <a:ext cx="11047" cy="2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在朗读这一部分的时候，红色的词语要</a:t>
              </a:r>
              <a:r>
                <a: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重读</a:t>
              </a:r>
              <a:r>
                <a:rPr lang="zh-CN" altLang="en-US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，读出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孩子们的兴奋、激动和快乐</a:t>
              </a:r>
              <a:r>
                <a:rPr lang="zh-CN" altLang="en-US" sz="24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。</a:t>
              </a:r>
              <a:endParaRPr lang="zh-CN" altLang="en-US" sz="2400" b="1" dirty="0" smtClean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1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 填一填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69953" y="1212209"/>
            <a:ext cx="65950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看着风筝越飞越高，我们有的</a:t>
            </a:r>
            <a:r>
              <a:rPr lang="zh-CN" altLang="en-US" sz="2800" u="sng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有的</a:t>
            </a:r>
            <a:r>
              <a:rPr lang="zh-CN" altLang="en-US" sz="2800" u="sng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。草地上</a:t>
            </a:r>
            <a:r>
              <a:rPr lang="zh-CN" altLang="en-US" sz="2800" u="sng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98545" y="128421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蹦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502001" y="193228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跳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446217" y="1932289"/>
            <a:ext cx="32278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变成了欢乐的海洋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rcRect l="7467" t="9310" r="7213" b="16790"/>
          <a:stretch>
            <a:fillRect/>
          </a:stretch>
        </p:blipFill>
        <p:spPr>
          <a:xfrm>
            <a:off x="2851150" y="2597150"/>
            <a:ext cx="3168650" cy="2519680"/>
          </a:xfrm>
          <a:prstGeom prst="rect">
            <a:avLst/>
          </a:prstGeom>
          <a:effectLst>
            <a:softEdge rad="1016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95536" y="987574"/>
            <a:ext cx="4464496" cy="2520280"/>
            <a:chOff x="395536" y="987574"/>
            <a:chExt cx="4464496" cy="2520280"/>
          </a:xfrm>
        </p:grpSpPr>
        <p:pic>
          <p:nvPicPr>
            <p:cNvPr id="8" name="图片 7" descr="图片1.jpg"/>
            <p:cNvPicPr>
              <a:picLocks noChangeAspect="1"/>
            </p:cNvPicPr>
            <p:nvPr/>
          </p:nvPicPr>
          <p:blipFill>
            <a:blip r:embed="rId1" cstate="print"/>
            <a:srcRect t="15583" b="20273"/>
            <a:stretch>
              <a:fillRect/>
            </a:stretch>
          </p:blipFill>
          <p:spPr>
            <a:xfrm>
              <a:off x="395536" y="987574"/>
              <a:ext cx="4464496" cy="252028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835696" y="1275606"/>
              <a:ext cx="2592288" cy="17338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        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看到这些小伙伴们放风筝的高兴劲 儿，你的脑海中是否想起了一首诗？</a:t>
              </a:r>
              <a:endPara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6" name="Picture 2" descr="C:\Documents and Settings\Administrator\桌面\timg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63857" y="2775269"/>
            <a:ext cx="2419674" cy="15001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圆角矩形标注 8"/>
          <p:cNvSpPr/>
          <p:nvPr/>
        </p:nvSpPr>
        <p:spPr>
          <a:xfrm>
            <a:off x="5364088" y="699542"/>
            <a:ext cx="2304256" cy="1872208"/>
          </a:xfrm>
          <a:prstGeom prst="wedgeRoundRectCallout">
            <a:avLst>
              <a:gd name="adj1" fmla="val 1164"/>
              <a:gd name="adj2" fmla="val 4959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村   居</a:t>
            </a:r>
            <a:endParaRPr lang="zh-CN" altLang="en-US" sz="2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1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 高鼎</a:t>
            </a:r>
            <a:endParaRPr lang="zh-CN" altLang="en-US" sz="16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草长莺飞二月天，</a:t>
            </a:r>
            <a:endParaRPr lang="en-US" altLang="zh-CN" sz="2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拂堤杨柳醉春烟。</a:t>
            </a:r>
            <a:endParaRPr lang="zh-CN" altLang="en-US" sz="2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儿童散学归来早，</a:t>
            </a:r>
            <a:endParaRPr lang="en-US" altLang="zh-CN" sz="2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忙趁东风放纸鸢。</a:t>
            </a:r>
            <a:endParaRPr lang="zh-CN" altLang="en-US" sz="20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5100" y="915670"/>
            <a:ext cx="697357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sz="2400" dirty="0" smtClean="0"/>
              <a:t>  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你觉得此时飞起来的仅仅只是风筝吗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随着风筝一起飞起来的还有什么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9610" y="2708275"/>
            <a:ext cx="77196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风筝飞起来了，我们的</a:t>
            </a:r>
            <a:r>
              <a:rPr lang="en-US" altLang="zh-CN" sz="3200" b="1" u="sng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</a:t>
            </a:r>
            <a:r>
              <a:rPr lang="zh-CN" altLang="en-US" sz="32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也飞起来了。</a:t>
            </a:r>
            <a:endParaRPr lang="zh-CN" altLang="en-US" sz="3200" b="1" dirty="0" smtClean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543560"/>
            <a:ext cx="1375410" cy="17589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94300" y="2708275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心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15230" y="273875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希望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81270" y="270827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快乐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81270" y="270827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梦想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6" grpId="1"/>
      <p:bldP spid="7" grpId="0"/>
      <p:bldP spid="7" grpId="1"/>
      <p:bldP spid="8" grpId="0"/>
      <p:bldP spid="8" grpId="1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8660" y="1563891"/>
            <a:ext cx="7028854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风筝倏地不见了，此时此刻，小伙伴们的心情怎么样呢？轻声读读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4-8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自然段，找出描写心情的句子读一读。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3568" y="771550"/>
            <a:ext cx="1440160" cy="5760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找风筝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5" y="1699260"/>
            <a:ext cx="137541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ic.jy135.com/allimg/1708/5981fffd87f9374891.png"/>
          <p:cNvPicPr>
            <a:picLocks noChangeAspect="1" noChangeArrowheads="1"/>
          </p:cNvPicPr>
          <p:nvPr/>
        </p:nvPicPr>
        <p:blipFill>
          <a:blip r:embed="rId1" cstate="print"/>
          <a:srcRect l="27102" r="31533" b="35855"/>
          <a:stretch>
            <a:fillRect/>
          </a:stretch>
        </p:blipFill>
        <p:spPr bwMode="auto">
          <a:xfrm>
            <a:off x="5957426" y="3286115"/>
            <a:ext cx="1296144" cy="1152128"/>
          </a:xfrm>
          <a:prstGeom prst="rect">
            <a:avLst/>
          </a:prstGeom>
          <a:noFill/>
        </p:spPr>
      </p:pic>
      <p:sp>
        <p:nvSpPr>
          <p:cNvPr id="13" name="圆角矩形 12"/>
          <p:cNvSpPr/>
          <p:nvPr/>
        </p:nvSpPr>
        <p:spPr>
          <a:xfrm>
            <a:off x="1187624" y="555526"/>
            <a:ext cx="6858048" cy="12304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风筝在空中抖动了一下，便极快地飞走了。我们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大惊失色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千呼万唤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，那风筝越来越小，倏地便没了踪影。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357792" y="2429508"/>
            <a:ext cx="2195736" cy="77250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大惊失色</a:t>
            </a:r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2643808" y="2643822"/>
            <a:ext cx="305702" cy="21773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云形 9"/>
          <p:cNvSpPr/>
          <p:nvPr/>
        </p:nvSpPr>
        <p:spPr>
          <a:xfrm>
            <a:off x="3000998" y="2215194"/>
            <a:ext cx="3099764" cy="1149278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非常害怕，脸色都变了。</a:t>
            </a:r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357792" y="3501078"/>
            <a:ext cx="2195736" cy="849639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千呼万唤</a:t>
            </a:r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2643808" y="3786830"/>
            <a:ext cx="305702" cy="224574"/>
          </a:xfrm>
          <a:prstGeom prst="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3072436" y="3429640"/>
            <a:ext cx="2500330" cy="1013812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呼唤了很多次。</a:t>
            </a:r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7000892" y="2500313"/>
            <a:ext cx="1728192" cy="714380"/>
          </a:xfrm>
          <a:prstGeom prst="cloudCallout">
            <a:avLst>
              <a:gd name="adj1" fmla="val -45661"/>
              <a:gd name="adj2" fmla="val 6940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怎么办？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91856" y="1571935"/>
            <a:ext cx="1071749" cy="642942"/>
            <a:chOff x="1468" y="1220"/>
            <a:chExt cx="1501" cy="1076"/>
          </a:xfrm>
        </p:grpSpPr>
        <p:sp>
          <p:nvSpPr>
            <p:cNvPr id="18" name="圆角矩形 17"/>
            <p:cNvSpPr/>
            <p:nvPr/>
          </p:nvSpPr>
          <p:spPr>
            <a:xfrm>
              <a:off x="1468" y="1244"/>
              <a:ext cx="1501" cy="82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神态</a:t>
              </a:r>
              <a:endPara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668" y="1220"/>
              <a:ext cx="100" cy="10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1907704" y="1347614"/>
            <a:ext cx="1214446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491880" y="1347614"/>
            <a:ext cx="128588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bldLvl="0" animBg="1"/>
      <p:bldP spid="2" grpId="0" bldLvl="0" animBg="1"/>
      <p:bldP spid="10" grpId="0" bldLvl="0" animBg="1"/>
      <p:bldP spid="11" grpId="0" bldLvl="0" animBg="1"/>
      <p:bldP spid="12" grpId="0" bldLvl="0" animBg="1"/>
      <p:bldP spid="15" grpId="0" bldLvl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05" y="1471930"/>
            <a:ext cx="7286625" cy="246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907704" y="1700153"/>
            <a:ext cx="5660132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大惊失色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心惊胆战  魂飞魄散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惊弓之鸟  不寒而栗  心有余悸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7225" y="571486"/>
            <a:ext cx="501092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积累（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形容非常害怕的成语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50004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右箭头 6"/>
          <p:cNvSpPr/>
          <p:nvPr/>
        </p:nvSpPr>
        <p:spPr>
          <a:xfrm rot="20834289">
            <a:off x="2999716" y="3610434"/>
            <a:ext cx="1612905" cy="288032"/>
          </a:xfrm>
          <a:prstGeom prst="right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8" name="右箭头 7"/>
          <p:cNvSpPr/>
          <p:nvPr/>
        </p:nvSpPr>
        <p:spPr>
          <a:xfrm rot="721222">
            <a:off x="3145243" y="1558999"/>
            <a:ext cx="1367202" cy="272658"/>
          </a:xfrm>
          <a:prstGeom prst="rightArrow">
            <a:avLst/>
          </a:prstGeom>
          <a:solidFill>
            <a:srgbClr val="FF0000"/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285852" y="1214428"/>
            <a:ext cx="1571636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大惊失色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88024" y="987574"/>
            <a:ext cx="3286148" cy="15722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侧重于因害怕而引起的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脸色改变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；是受了惊吓后在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外貌上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所显示出来的特征。</a:t>
            </a:r>
            <a:endParaRPr lang="zh-CN" altLang="en-US" sz="2400" b="1" dirty="0" smtClean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788024" y="2931790"/>
            <a:ext cx="3214710" cy="11435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是从发抖的形体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动作</a:t>
            </a:r>
            <a:r>
              <a:rPr lang="zh-CN" altLang="en-US" sz="2400" b="1" dirty="0" smtClean="0">
                <a:solidFill>
                  <a:srgbClr val="0070C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上表现内心害怕到极点。</a:t>
            </a:r>
            <a:endParaRPr lang="zh-CN" altLang="en-US" sz="2400" b="1" dirty="0" smtClean="0">
              <a:solidFill>
                <a:srgbClr val="0070C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331640" y="3651870"/>
            <a:ext cx="1500198" cy="5715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心惊胆战</a:t>
            </a:r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43608" y="2283718"/>
            <a:ext cx="2061442" cy="785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形容惊慌害怕到了极点。</a:t>
            </a:r>
            <a:endParaRPr lang="zh-CN" altLang="en-US" sz="24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9" name="下箭头 18"/>
          <p:cNvSpPr/>
          <p:nvPr/>
        </p:nvSpPr>
        <p:spPr>
          <a:xfrm>
            <a:off x="1835696" y="1851670"/>
            <a:ext cx="432048" cy="36004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" name="下箭头 20"/>
          <p:cNvSpPr/>
          <p:nvPr/>
        </p:nvSpPr>
        <p:spPr>
          <a:xfrm rot="10800000">
            <a:off x="1835696" y="3219822"/>
            <a:ext cx="436564" cy="36460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072515" y="427990"/>
            <a:ext cx="18326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词语辨析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5" y="35653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bldLvl="0" animBg="1"/>
      <p:bldP spid="14" grpId="0" bldLvl="0" animBg="1"/>
      <p:bldP spid="15" grpId="0" animBg="1"/>
      <p:bldP spid="16" grpId="0" bldLvl="0" animBg="1"/>
      <p:bldP spid="19" grpId="0" animBg="1"/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p4.so.qhmsg.com/bdr/_240_/t01bcc34e2cdc4a583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71802" y="3000378"/>
            <a:ext cx="2492896" cy="1493913"/>
          </a:xfrm>
          <a:prstGeom prst="ellipse">
            <a:avLst/>
          </a:prstGeom>
          <a:ln w="15875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云形标注 6"/>
          <p:cNvSpPr/>
          <p:nvPr/>
        </p:nvSpPr>
        <p:spPr>
          <a:xfrm>
            <a:off x="642910" y="1928808"/>
            <a:ext cx="2920978" cy="1428760"/>
          </a:xfrm>
          <a:prstGeom prst="cloudCallout">
            <a:avLst>
              <a:gd name="adj1" fmla="val 46600"/>
              <a:gd name="adj2" fmla="val 4910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2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这只风筝是我们精心做的。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580112" y="1995686"/>
            <a:ext cx="3031746" cy="1432180"/>
          </a:xfrm>
          <a:prstGeom prst="wedgeRoundRectCallout">
            <a:avLst>
              <a:gd name="adj1" fmla="val -62407"/>
              <a:gd name="adj2" fmla="val 5452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风筝上有我们的名字。它寄托着我们的幸福和希望。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3290" y="561326"/>
            <a:ext cx="7286676" cy="10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联系上文想一想，这只不过是一只风筝不见了，我们为什么会“大惊失色、千呼万唤”呢？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1000100" y="771550"/>
            <a:ext cx="7382624" cy="12286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6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我们都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哭了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，在田野里四处寻找，找了半个下午，还是没有踪影。我们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垂头丧气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地坐在田埂上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851920" y="1419622"/>
            <a:ext cx="1296144" cy="432048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753085" y="2345432"/>
            <a:ext cx="2714644" cy="129158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说明孩子们很伤心，很难过。</a:t>
            </a: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Freeform 24"/>
          <p:cNvSpPr/>
          <p:nvPr/>
        </p:nvSpPr>
        <p:spPr bwMode="gray">
          <a:xfrm rot="13425470" flipH="1">
            <a:off x="2344420" y="1364615"/>
            <a:ext cx="294005" cy="113030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2627784" y="1347614"/>
            <a:ext cx="6480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云形 14"/>
          <p:cNvSpPr/>
          <p:nvPr/>
        </p:nvSpPr>
        <p:spPr>
          <a:xfrm>
            <a:off x="5389126" y="2253104"/>
            <a:ext cx="2738584" cy="1296144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耷拉着脑袋，神情沮丧。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Freeform 24"/>
          <p:cNvSpPr/>
          <p:nvPr/>
        </p:nvSpPr>
        <p:spPr bwMode="gray">
          <a:xfrm rot="6480685">
            <a:off x="5027930" y="1641475"/>
            <a:ext cx="354965" cy="109728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05255" y="3637280"/>
            <a:ext cx="7049770" cy="736600"/>
            <a:chOff x="1838" y="2803"/>
            <a:chExt cx="11102" cy="11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" y="2803"/>
              <a:ext cx="1340" cy="1098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984" y="2803"/>
              <a:ext cx="10956" cy="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</a:t>
              </a:r>
              <a:r>
                <a:rPr lang="zh-CN" altLang="en-US" sz="2800" b="1" dirty="0" smtClean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要读出孩子们的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着急、伤心、沮丧</a:t>
              </a:r>
              <a:r>
                <a:rPr lang="zh-CN" altLang="en-US" sz="2800" b="1" dirty="0" smtClean="0">
                  <a:latin typeface="楷体_GB2312" panose="02010609030101010101" pitchFamily="49" charset="-122"/>
                  <a:ea typeface="楷体_GB2312" panose="02010609030101010101" pitchFamily="49" charset="-122"/>
                </a:rPr>
                <a:t>。</a:t>
              </a:r>
              <a:r>
                <a:rPr lang="zh-CN" altLang="en-US" sz="2800" dirty="0" smtClean="0">
                  <a:solidFill>
                    <a:srgbClr val="0000FF"/>
                  </a:solidFill>
                </a:rPr>
                <a:t>　　</a:t>
              </a:r>
              <a:endParaRPr lang="zh-CN" altLang="en-US" sz="28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bldLvl="0" animBg="1"/>
      <p:bldP spid="17" grpId="0" bldLvl="0" animBg="1"/>
      <p:bldP spid="15" grpId="0" bldLvl="0" animBg="1"/>
      <p:bldP spid="18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" y="1389380"/>
            <a:ext cx="7421880" cy="229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827584" y="555526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00" y="538783"/>
            <a:ext cx="447979" cy="5394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339752" y="555526"/>
            <a:ext cx="411543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8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表示心情不好的词语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5656" y="1779533"/>
            <a:ext cx="6480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垂头丧气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闷闷不乐     愁眉不展     </a:t>
            </a:r>
            <a:endParaRPr lang="en-US" altLang="zh-CN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痛不欲生     心烦意乱     悲痛欲绝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8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708061" y="864255"/>
            <a:ext cx="6736832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孩子们为什么这样苦苦地寻找丢失的风筝呢？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835696" y="2499742"/>
            <a:ext cx="6480720" cy="1224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因为风筝寄托着孩子们的快乐、憧憬和希望，也寄托着孩子们的幸福。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65" y="741045"/>
            <a:ext cx="128143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38437" y="690007"/>
            <a:ext cx="59766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这只让我们牵肠挂肚，寄托了我们这么丰富的情感的风筝到底有没有找到呢？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2428874"/>
            <a:ext cx="6643734" cy="52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" y="962660"/>
            <a:ext cx="1397635" cy="1758950"/>
          </a:xfrm>
          <a:prstGeom prst="rect">
            <a:avLst/>
          </a:prstGeom>
        </p:spPr>
      </p:pic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184785" y="3069590"/>
            <a:ext cx="8773795" cy="737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我们向那房子跑去，继续寻找我们的“幸福鸟”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kumimoji="0" lang="zh-CN" altLang="zh-CN" sz="28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6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6497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0235" y="1203325"/>
            <a:ext cx="8065135" cy="6038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他们仅仅在找一只风筝吗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?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还在寻找什么呢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?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509029"/>
            <a:ext cx="2818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小组互动来讨论</a:t>
            </a:r>
            <a:endParaRPr lang="zh-CN" altLang="en-US" sz="28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605" y="2571750"/>
            <a:ext cx="130556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3635896" y="1851670"/>
            <a:ext cx="4464496" cy="2011664"/>
          </a:xfrm>
          <a:prstGeom prst="cloudCallout">
            <a:avLst>
              <a:gd name="adj1" fmla="val -58430"/>
              <a:gd name="adj2" fmla="val 2414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不是。他们是在寻找“幸福鸟” 带给他们的快乐、幸福和憧憬。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.mp.sohu.com/q_mini,c_zoom,w_640/upload/20170728/4a009d804bbe47d1a0a324daa89e6a37_th.jpg"/>
          <p:cNvPicPr>
            <a:picLocks noChangeAspect="1" noChangeArrowheads="1"/>
          </p:cNvPicPr>
          <p:nvPr/>
        </p:nvPicPr>
        <p:blipFill>
          <a:blip r:embed="rId1" cstate="print"/>
          <a:srcRect l="7560" r="47081" b="34481"/>
          <a:stretch>
            <a:fillRect/>
          </a:stretch>
        </p:blipFill>
        <p:spPr bwMode="auto">
          <a:xfrm>
            <a:off x="3923928" y="3147814"/>
            <a:ext cx="1430470" cy="12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云形标注 7"/>
          <p:cNvSpPr/>
          <p:nvPr/>
        </p:nvSpPr>
        <p:spPr>
          <a:xfrm>
            <a:off x="4355976" y="571486"/>
            <a:ext cx="4502304" cy="2432312"/>
          </a:xfrm>
          <a:prstGeom prst="cloudCallout">
            <a:avLst>
              <a:gd name="adj1" fmla="val -30348"/>
              <a:gd name="adj2" fmla="val 66914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b="1" dirty="0" smtClean="0">
                <a:solidFill>
                  <a:srgbClr val="FF0000"/>
                </a:solidFill>
              </a:rPr>
              <a:t>         </a:t>
            </a:r>
            <a:r>
              <a:rPr lang="zh-CN" altLang="en-US" sz="20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因为作者想通过做风筝、放风筝的快乐，找风筝的着急、伤心来体现“我们”对幸福和希望的憧憬，而放风筝只是其中的一件事。</a:t>
            </a:r>
            <a:endParaRPr lang="zh-CN" altLang="en-US" sz="20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4942" y="1142990"/>
            <a:ext cx="3247200" cy="40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83568" y="843558"/>
            <a:ext cx="3429024" cy="2295706"/>
            <a:chOff x="755576" y="1275606"/>
            <a:chExt cx="3429024" cy="2295706"/>
          </a:xfrm>
        </p:grpSpPr>
        <p:pic>
          <p:nvPicPr>
            <p:cNvPr id="5" name="Picture 6" descr="https://i03piccdn.sogoucdn.com/a694448029c9331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1275606"/>
              <a:ext cx="3429024" cy="2295706"/>
            </a:xfrm>
            <a:prstGeom prst="rect">
              <a:avLst/>
            </a:prstGeom>
            <a:noFill/>
          </p:spPr>
        </p:pic>
        <p:sp>
          <p:nvSpPr>
            <p:cNvPr id="9" name="矩形 8"/>
            <p:cNvSpPr/>
            <p:nvPr/>
          </p:nvSpPr>
          <p:spPr>
            <a:xfrm>
              <a:off x="971600" y="1563638"/>
              <a:ext cx="28803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</a:rPr>
                <a:t>          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为什么不用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放风筝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做题目？</a:t>
              </a:r>
              <a:endPara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8640" y="1041400"/>
            <a:ext cx="7920355" cy="5270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ts val="34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你放过风筝吗？用一段话把放风筝的过程写下来。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8640" y="1769110"/>
            <a:ext cx="8046720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000" dirty="0" smtClean="0">
                <a:solidFill>
                  <a:srgbClr val="FF0000"/>
                </a:solidFill>
              </a:rPr>
              <a:t>   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星期天，我和几个小伙伴一起去公园放风筝。瞧，我们带来了老鹰风筝、蝴蝶风筝，还有燕子风筝。一开始，我的风筝飞得很低，突然一阵大风吹来，我加速奔跑、快速放线，风筝像加足了马力的飞机一样，扶摇直上，飞上了蓝天。小伙伴的风筝也不示弱，也越飞越高。小鸟为我们加油，风筝你追我赶，在天空中自由飞翔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……</a:t>
            </a:r>
            <a:endParaRPr lang="zh-CN" altLang="en-US" sz="24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6548" y="407876"/>
            <a:ext cx="2099196" cy="561692"/>
            <a:chOff x="755576" y="411510"/>
            <a:chExt cx="2099196" cy="561692"/>
          </a:xfrm>
        </p:grpSpPr>
        <p:sp>
          <p:nvSpPr>
            <p:cNvPr id="11" name="文本框 9"/>
            <p:cNvSpPr txBox="1"/>
            <p:nvPr/>
          </p:nvSpPr>
          <p:spPr>
            <a:xfrm>
              <a:off x="1331640" y="411510"/>
              <a:ext cx="1523132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小练笔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11510"/>
              <a:ext cx="559476" cy="54546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2209165" y="400050"/>
            <a:ext cx="2350323" cy="55399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（课后选做题）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35" y="1275715"/>
            <a:ext cx="654875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51720" y="2211710"/>
            <a:ext cx="615553" cy="1078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风 筝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7864" y="2355726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放风筝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60032" y="235572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兴奋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自豪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0032" y="300379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着急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难过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47864" y="3003798"/>
            <a:ext cx="1425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找风筝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2933486" y="1995686"/>
            <a:ext cx="198354" cy="1368152"/>
          </a:xfrm>
          <a:prstGeom prst="leftBrac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14"/>
          <p:cNvSpPr txBox="1"/>
          <p:nvPr/>
        </p:nvSpPr>
        <p:spPr>
          <a:xfrm>
            <a:off x="642910" y="500048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" y="567616"/>
            <a:ext cx="366860" cy="4563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0800000" flipV="1">
            <a:off x="3347864" y="170765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做风筝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60032" y="1707654"/>
            <a:ext cx="237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快活</a:t>
            </a:r>
            <a:r>
              <a:rPr lang="en-US" altLang="zh-CN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  </a:t>
            </a: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幸福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9" grpId="0"/>
      <p:bldP spid="21" grpId="0"/>
      <p:bldP spid="22" grpId="0"/>
      <p:bldP spid="27" grpId="0" animBg="1"/>
      <p:bldP spid="17" grpId="0"/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483518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5526"/>
            <a:ext cx="366860" cy="4563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99592" y="1317134"/>
            <a:ext cx="7488832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400" b="1" kern="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2800" b="1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本文写了 “我”童年的时候 和小伙伴们</a:t>
            </a:r>
            <a:endParaRPr lang="en-US" altLang="zh-CN" sz="2800" b="1" kern="0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2800" b="1" u="sng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</a:t>
            </a:r>
            <a:r>
              <a:rPr lang="zh-CN" altLang="en-US" sz="2800" b="1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r>
              <a:rPr lang="zh-CN" altLang="en-US" sz="2800" b="1" u="sng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</a:t>
            </a:r>
            <a:r>
              <a:rPr lang="zh-CN" altLang="en-US" sz="2800" b="1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r>
              <a:rPr lang="zh-CN" altLang="en-US" sz="2800" b="1" u="sng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</a:t>
            </a:r>
            <a:r>
              <a:rPr lang="zh-CN" altLang="en-US" sz="2800" b="1" kern="0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的情景。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文章用朴实的语言勾勒出“我们”放风筝时</a:t>
            </a:r>
            <a:r>
              <a:rPr lang="zh-CN" altLang="en-US" sz="2800" b="1" u="sng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、</a:t>
            </a:r>
            <a:endParaRPr lang="en-US" altLang="zh-CN" sz="28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ts val="4000"/>
              </a:lnSpc>
            </a:pPr>
            <a:r>
              <a:rPr lang="zh-CN" altLang="en-US" sz="2800" b="1" u="sng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  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，与找风筝时的</a:t>
            </a:r>
            <a:r>
              <a:rPr lang="zh-CN" altLang="en-US" sz="2800" b="1" u="sng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。同时还体现了</a:t>
            </a:r>
            <a:r>
              <a:rPr lang="zh-CN" altLang="en-US" sz="2800" b="1" u="sng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             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8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1600" y="185167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做风筝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555776" y="185167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放风筝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211960" y="1851670"/>
            <a:ext cx="126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kern="0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找风筝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588224" y="2355726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自由自在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012160" y="285978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伤心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11760" y="3363838"/>
            <a:ext cx="4762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孩子们对幸福和希望的憧憬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99592" y="2859782"/>
            <a:ext cx="28896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无拘无束的快乐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0" descr="G:\f盘\2013年及前\各种稿件\以往稿件集锦\2013年 我的稿件\png（小图标）\K框\kuang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>
            <a:fillRect/>
          </a:stretch>
        </p:blipFill>
        <p:spPr bwMode="auto">
          <a:xfrm>
            <a:off x="323215" y="195580"/>
            <a:ext cx="8496935" cy="492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19885" y="2066925"/>
            <a:ext cx="669925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儿童放学归来早，忙趁东风放纸鸢。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清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高鼎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村居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0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19672" y="2642999"/>
            <a:ext cx="678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依稀似曲才堪听，又被风吹别调中。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唐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高骈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风筝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0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19672" y="3291071"/>
            <a:ext cx="5770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竹马踉跄冲淖去，纸鸢跋扈挟风鸣。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宋</a:t>
            </a:r>
            <a:r>
              <a:rPr lang="en-US" altLang="zh-CN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0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陆游</a:t>
            </a:r>
            <a:endParaRPr lang="zh-CN" altLang="en-US" sz="20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64130" y="1487170"/>
            <a:ext cx="3851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各种风筝欣赏</a:t>
            </a:r>
            <a:endParaRPr lang="zh-CN" altLang="en-US" sz="4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b="23278"/>
          <a:stretch>
            <a:fillRect/>
          </a:stretch>
        </p:blipFill>
        <p:spPr>
          <a:xfrm>
            <a:off x="-6985" y="-21590"/>
            <a:ext cx="9157970" cy="5187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t="4064" b="9229"/>
          <a:stretch>
            <a:fillRect/>
          </a:stretch>
        </p:blipFill>
        <p:spPr>
          <a:xfrm>
            <a:off x="-6985" y="-24130"/>
            <a:ext cx="9157970" cy="5189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lum contrast="6000"/>
          </a:blip>
          <a:stretch>
            <a:fillRect/>
          </a:stretch>
        </p:blipFill>
        <p:spPr>
          <a:xfrm>
            <a:off x="-6985" y="-24130"/>
            <a:ext cx="9157970" cy="52279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lum contrast="6000"/>
          </a:blip>
          <a:srcRect l="22132" t="21005" r="17554" b="31260"/>
          <a:stretch>
            <a:fillRect/>
          </a:stretch>
        </p:blipFill>
        <p:spPr>
          <a:xfrm>
            <a:off x="-6985" y="-21590"/>
            <a:ext cx="2677160" cy="33191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lum contrast="12000"/>
          </a:blip>
          <a:srcRect l="10385" t="6225" b="4734"/>
          <a:stretch>
            <a:fillRect/>
          </a:stretch>
        </p:blipFill>
        <p:spPr>
          <a:xfrm>
            <a:off x="5650865" y="-21590"/>
            <a:ext cx="3500120" cy="52355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lum contrast="12000"/>
          </a:blip>
          <a:srcRect l="1603" r="14780" b="8209"/>
          <a:stretch>
            <a:fillRect/>
          </a:stretch>
        </p:blipFill>
        <p:spPr>
          <a:xfrm>
            <a:off x="2325370" y="981075"/>
            <a:ext cx="3905250" cy="32175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lum contrast="6000"/>
          </a:blip>
          <a:srcRect r="6852" b="5221"/>
          <a:stretch>
            <a:fillRect/>
          </a:stretch>
        </p:blipFill>
        <p:spPr>
          <a:xfrm>
            <a:off x="-6985" y="-24130"/>
            <a:ext cx="9158605" cy="524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71486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推荐阅读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13480" y="3775710"/>
            <a:ext cx="1723390" cy="4616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二月杏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06090" y="709295"/>
            <a:ext cx="3138805" cy="3138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4348" y="500048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28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499731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75150" y="2067694"/>
            <a:ext cx="6715172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1.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开学了，同学们（    ）地来到学校。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2.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她成绩很好，（    ）几次都考了满分。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3.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只要（    ）努力，就一定会成功！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31640" y="1275606"/>
            <a:ext cx="2316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一、选词填空。 </a:t>
            </a:r>
            <a:endParaRPr lang="zh-CN" altLang="en-US" sz="24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11960" y="221171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陆续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954408" y="2746246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连续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699792" y="329183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继续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126740" y="1705610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陆续  继续  连续</a:t>
            </a:r>
            <a:endParaRPr lang="zh-CN" altLang="en-US" sz="24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57224" y="1071552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二、仿写词语。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480" y="3143254"/>
            <a:ext cx="191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来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小   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7864" y="206769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五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颜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六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色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516216" y="206769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七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八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下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932040" y="2067694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千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方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百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计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643042" y="2071684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千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呼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万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唤</a:t>
            </a:r>
            <a:r>
              <a:rPr lang="zh-CN" altLang="en-US" sz="2400" b="1" u="sng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419872" y="2499742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004048" y="2499742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88224" y="2499742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419872" y="3507854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004048" y="3507854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88224" y="3507854"/>
            <a:ext cx="13681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347864" y="3075806"/>
            <a:ext cx="1577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飞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高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5004048" y="307580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下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大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588224" y="3075806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来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越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胖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8" grpId="0"/>
      <p:bldP spid="19" grpId="0"/>
      <p:bldP spid="2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826" y="2663701"/>
            <a:ext cx="7929618" cy="963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000" dirty="0" smtClean="0">
                <a:solidFill>
                  <a:srgbClr val="FF0000"/>
                </a:solidFill>
              </a:rPr>
              <a:t>          示例：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我们在房前房后找了很久，也没有找到我们的“幸福鸟”。我们失望了。我们都哭了，哭得很伤心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……</a:t>
            </a:r>
            <a:endParaRPr lang="en-US" altLang="zh-CN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2165" y="1882775"/>
            <a:ext cx="766381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他们找到</a:t>
            </a:r>
            <a:r>
              <a:rPr lang="en-US" altLang="zh-CN" sz="24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“</a:t>
            </a:r>
            <a:r>
              <a:rPr lang="zh-CN" altLang="en-US" sz="24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幸福鸟</a:t>
            </a:r>
            <a:r>
              <a:rPr lang="en-US" altLang="zh-CN" sz="24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”</a:t>
            </a:r>
            <a:r>
              <a:rPr lang="zh-CN" altLang="en-US" sz="24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了吗？发挥想象力，继续写下去。</a:t>
            </a:r>
            <a:endParaRPr lang="zh-CN" altLang="en-US" sz="24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9"/>
          <p:cNvSpPr txBox="1"/>
          <p:nvPr/>
        </p:nvSpPr>
        <p:spPr>
          <a:xfrm>
            <a:off x="723900" y="500380"/>
            <a:ext cx="2273300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三、小练笔。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75945" y="994093"/>
            <a:ext cx="877379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我们向那房子跑去，继续寻找我们的“幸福鸟”</a:t>
            </a:r>
            <a:r>
              <a:rPr kumimoji="0" lang="zh-CN" altLang="zh-CN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kumimoji="0" lang="zh-CN" altLang="zh-CN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83562" y="1419622"/>
            <a:ext cx="736932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600" b="1" dirty="0">
                <a:solidFill>
                  <a:srgbClr val="FF6600"/>
                </a:solidFill>
                <a:latin typeface="行楷-简" panose="02010800040101010101" pitchFamily="2" charset="-122"/>
                <a:ea typeface="行楷-简" panose="02010800040101010101" pitchFamily="2" charset="-122"/>
              </a:rPr>
              <a:t>七彩课堂  伴你成长</a:t>
            </a:r>
            <a:endParaRPr kumimoji="1" lang="zh-CN" altLang="en-US" sz="6600" b="1" dirty="0">
              <a:solidFill>
                <a:srgbClr val="FF6600"/>
              </a:solidFill>
              <a:latin typeface="行楷-简" panose="02010800040101010101" pitchFamily="2" charset="-122"/>
              <a:ea typeface="行楷-简" panose="0201080004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68256" y="-1"/>
            <a:ext cx="1927372" cy="771551"/>
            <a:chOff x="6968256" y="-1"/>
            <a:chExt cx="1927372" cy="77155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8"/>
            <a:stretch>
              <a:fillRect/>
            </a:stretch>
          </p:blipFill>
          <p:spPr>
            <a:xfrm>
              <a:off x="6968256" y="-1"/>
              <a:ext cx="961585" cy="77155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9408" y="124932"/>
              <a:ext cx="1346220" cy="55373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7164288" y="509940"/>
              <a:ext cx="9813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kumimoji="1" lang="en-US" altLang="zh-CN" sz="1050" dirty="0">
                  <a:solidFill>
                    <a:prstClr val="white">
                      <a:lumMod val="75000"/>
                    </a:prstClr>
                  </a:solidFill>
                </a:rPr>
                <a:t>QICAIKETANG</a:t>
              </a:r>
              <a:endParaRPr kumimoji="1" lang="zh-CN" altLang="en-US" sz="1050" dirty="0">
                <a:solidFill>
                  <a:prstClr val="white">
                    <a:lumMod val="75000"/>
                  </a:prst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 algn="ctr">
          <a:defRPr sz="2400" b="1" dirty="0" smtClean="0">
            <a:solidFill>
              <a:schemeClr val="tx1"/>
            </a:solidFill>
            <a:latin typeface="楷体_GB2312" panose="02010609030101010101" pitchFamily="49" charset="-122"/>
            <a:ea typeface="楷体_GB2312" panose="02010609030101010101" pitchFamily="49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4312</Words>
  <Application>WPS 演示</Application>
  <PresentationFormat>全屏显示(16:9)</PresentationFormat>
  <Paragraphs>574</Paragraphs>
  <Slides>60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85" baseType="lpstr">
      <vt:lpstr>Arial</vt:lpstr>
      <vt:lpstr>方正书宋_GBK</vt:lpstr>
      <vt:lpstr>Wingdings</vt:lpstr>
      <vt:lpstr>楷体_GB2312</vt:lpstr>
      <vt:lpstr>黑体</vt:lpstr>
      <vt:lpstr>微软雅黑</vt:lpstr>
      <vt:lpstr>Calibri</vt:lpstr>
      <vt:lpstr>宋体</vt:lpstr>
      <vt:lpstr>Arial Unicode MS</vt:lpstr>
      <vt:lpstr>楷体</vt:lpstr>
      <vt:lpstr>幼圆</vt:lpstr>
      <vt:lpstr>华文楷体</vt:lpstr>
      <vt:lpstr>汉语拼音</vt:lpstr>
      <vt:lpstr>Times New Roman</vt:lpstr>
      <vt:lpstr>迷你简毡笔黑</vt:lpstr>
      <vt:lpstr>楷体-简</vt:lpstr>
      <vt:lpstr>行楷-简</vt:lpstr>
      <vt:lpstr>汉仪旗黑KW</vt:lpstr>
      <vt:lpstr>宋体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116</cp:revision>
  <dcterms:created xsi:type="dcterms:W3CDTF">2019-07-04T09:49:34Z</dcterms:created>
  <dcterms:modified xsi:type="dcterms:W3CDTF">2019-07-04T09:49:34Z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