
<file path=[Content_Types].xml><?xml version="1.0" encoding="utf-8"?>
<Types xmlns="http://schemas.openxmlformats.org/package/2006/content-types">
  <Default Extension="jpeg" ContentType="image/jpeg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18"/>
  </p:handoutMasterIdLst>
  <p:sldIdLst>
    <p:sldId id="523" r:id="rId3"/>
    <p:sldId id="634" r:id="rId5"/>
    <p:sldId id="609" r:id="rId6"/>
    <p:sldId id="644" r:id="rId7"/>
    <p:sldId id="649" r:id="rId8"/>
    <p:sldId id="645" r:id="rId9"/>
    <p:sldId id="646" r:id="rId10"/>
    <p:sldId id="647" r:id="rId11"/>
    <p:sldId id="659" r:id="rId12"/>
    <p:sldId id="648" r:id="rId13"/>
    <p:sldId id="643" r:id="rId14"/>
    <p:sldId id="658" r:id="rId15"/>
    <p:sldId id="635" r:id="rId16"/>
    <p:sldId id="660" r:id="rId17"/>
  </p:sldIdLst>
  <p:sldSz cx="9144000" cy="5143500" type="screen16x9"/>
  <p:notesSz cx="6858000" cy="9144000"/>
  <p:embeddedFontLst>
    <p:embeddedFont>
      <p:font typeface="微软雅黑" pitchFamily="34" charset="-122"/>
      <p:regular r:id="rId22"/>
      <p:bold r:id="rId23"/>
    </p:embeddedFont>
    <p:embeddedFont>
      <p:font typeface="黑体" charset="-122"/>
      <p:regular r:id="rId24"/>
    </p:embeddedFont>
    <p:embeddedFont>
      <p:font typeface="楷体" pitchFamily="49" charset="-122"/>
      <p:regular r:id="rId25"/>
    </p:embeddedFont>
    <p:embeddedFont>
      <p:font typeface="Calibri" pitchFamily="34" charset="0"/>
      <p:regular r:id="rId26"/>
      <p:bold r:id="rId27"/>
      <p:italic r:id="rId28"/>
      <p:boldItalic r:id="rId29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00"/>
    <a:srgbClr val="D60093"/>
    <a:srgbClr val="FF5050"/>
    <a:srgbClr val="FF4BC7"/>
    <a:srgbClr val="FF7C80"/>
    <a:srgbClr val="FF6600"/>
    <a:srgbClr val="FF0066"/>
    <a:srgbClr val="FF33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5" autoAdjust="0"/>
    <p:restoredTop sz="94660"/>
  </p:normalViewPr>
  <p:slideViewPr>
    <p:cSldViewPr>
      <p:cViewPr>
        <p:scale>
          <a:sx n="100" d="100"/>
          <a:sy n="100" d="100"/>
        </p:scale>
        <p:origin x="-1944" y="-798"/>
      </p:cViewPr>
      <p:guideLst>
        <p:guide orient="horz" pos="2471"/>
        <p:guide pos="515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879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9" Type="http://schemas.openxmlformats.org/officeDocument/2006/relationships/font" Target="fonts/font8.fntdata"/><Relationship Id="rId28" Type="http://schemas.openxmlformats.org/officeDocument/2006/relationships/font" Target="fonts/font7.fntdata"/><Relationship Id="rId27" Type="http://schemas.openxmlformats.org/officeDocument/2006/relationships/font" Target="fonts/font6.fntdata"/><Relationship Id="rId26" Type="http://schemas.openxmlformats.org/officeDocument/2006/relationships/font" Target="fonts/font5.fntdata"/><Relationship Id="rId25" Type="http://schemas.openxmlformats.org/officeDocument/2006/relationships/font" Target="fonts/font4.fntdata"/><Relationship Id="rId24" Type="http://schemas.openxmlformats.org/officeDocument/2006/relationships/font" Target="fonts/font3.fntdata"/><Relationship Id="rId23" Type="http://schemas.openxmlformats.org/officeDocument/2006/relationships/font" Target="fonts/font2.fntdata"/><Relationship Id="rId22" Type="http://schemas.openxmlformats.org/officeDocument/2006/relationships/font" Target="fonts/font1.fntdata"/><Relationship Id="rId21" Type="http://schemas.openxmlformats.org/officeDocument/2006/relationships/tableStyles" Target="tableStyles.xml"/><Relationship Id="rId20" Type="http://schemas.openxmlformats.org/officeDocument/2006/relationships/viewProps" Target="viewProps.xml"/><Relationship Id="rId2" Type="http://schemas.openxmlformats.org/officeDocument/2006/relationships/theme" Target="theme/theme1.xml"/><Relationship Id="rId19" Type="http://schemas.openxmlformats.org/officeDocument/2006/relationships/presProps" Target="presProps.xml"/><Relationship Id="rId18" Type="http://schemas.openxmlformats.org/officeDocument/2006/relationships/handoutMaster" Target="handoutMasters/handoutMaster1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534" y="685800"/>
            <a:ext cx="6094934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jpe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http://pic.58pic.com/58pic/15/49/54/43e58PICiz7_1024.jpg"/>
          <p:cNvPicPr>
            <a:picLocks noChangeAspect="1" noChangeArrowheads="1"/>
          </p:cNvPicPr>
          <p:nvPr/>
        </p:nvPicPr>
        <p:blipFill>
          <a:blip r:embed="rId9" cstate="print">
            <a:lum contrast="40000"/>
          </a:blip>
          <a:srcRect t="55883"/>
          <a:stretch>
            <a:fillRect/>
          </a:stretch>
        </p:blipFill>
        <p:spPr bwMode="auto">
          <a:xfrm>
            <a:off x="-1" y="3000903"/>
            <a:ext cx="9144239" cy="2143497"/>
          </a:xfrm>
          <a:prstGeom prst="rect">
            <a:avLst/>
          </a:prstGeom>
          <a:noFill/>
        </p:spPr>
      </p:pic>
      <p:grpSp>
        <p:nvGrpSpPr>
          <p:cNvPr id="2" name="组合 1"/>
          <p:cNvGrpSpPr/>
          <p:nvPr/>
        </p:nvGrpSpPr>
        <p:grpSpPr>
          <a:xfrm>
            <a:off x="1" y="92978"/>
            <a:ext cx="2771800" cy="276999"/>
            <a:chOff x="1" y="92978"/>
            <a:chExt cx="2771800" cy="276999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193237" y="92978"/>
              <a:ext cx="1415772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习作：记一次游戏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65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94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23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5285" indent="-171450" algn="l" defTabSz="685800" rtl="0" eaLnBrk="1" latinLnBrk="0" hangingPunct="1">
        <a:spcBef>
          <a:spcPct val="15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80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9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835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8.jpeg"/><Relationship Id="rId3" Type="http://schemas.openxmlformats.org/officeDocument/2006/relationships/image" Target="../media/image7.GIF"/><Relationship Id="rId2" Type="http://schemas.openxmlformats.org/officeDocument/2006/relationships/image" Target="../media/image6.GIF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4.xml"/><Relationship Id="rId5" Type="http://schemas.openxmlformats.org/officeDocument/2006/relationships/slideLayout" Target="../slideLayouts/slideLayout3.xml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9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3.xml"/><Relationship Id="rId1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48"/>
          <p:cNvSpPr txBox="1"/>
          <p:nvPr/>
        </p:nvSpPr>
        <p:spPr>
          <a:xfrm>
            <a:off x="2699792" y="1419622"/>
            <a:ext cx="4416594" cy="1107996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rtlCol="0">
            <a:spAutoFit/>
          </a:bodyPr>
          <a:lstStyle/>
          <a:p>
            <a:r>
              <a:rPr lang="zh-CN" altLang="en-US" sz="66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n-ea"/>
              </a:rPr>
              <a:t>记一次游戏</a:t>
            </a:r>
            <a:endParaRPr lang="zh-CN" altLang="en-US" sz="66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n-ea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163830" y="483870"/>
            <a:ext cx="1467485" cy="549275"/>
            <a:chOff x="597" y="762"/>
            <a:chExt cx="2311" cy="86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1" name="圆角矩形 10"/>
            <p:cNvSpPr/>
            <p:nvPr/>
          </p:nvSpPr>
          <p:spPr>
            <a:xfrm>
              <a:off x="597" y="762"/>
              <a:ext cx="2311" cy="865"/>
            </a:xfrm>
            <a:prstGeom prst="roundRect">
              <a:avLst/>
            </a:prstGeom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TextBox 9"/>
            <p:cNvSpPr txBox="1"/>
            <p:nvPr/>
          </p:nvSpPr>
          <p:spPr>
            <a:xfrm>
              <a:off x="1108" y="850"/>
              <a:ext cx="1180" cy="689"/>
            </a:xfrm>
            <a:prstGeom prst="rect">
              <a:avLst/>
            </a:prstGeom>
            <a:noFill/>
          </p:spPr>
          <p:txBody>
            <a:bodyPr wrap="none" lIns="68580" tIns="34290" rIns="68580" bIns="34290" rtlCol="0">
              <a:spAutoFit/>
            </a:bodyPr>
            <a:lstStyle/>
            <a:p>
              <a:r>
                <a:rPr lang="zh-CN" altLang="en-US" sz="2400" b="1" dirty="0" smtClean="0">
                  <a:ln w="0"/>
                  <a:solidFill>
                    <a:srgbClr val="FFFF00"/>
                  </a:solidFill>
                  <a:effectLst>
                    <a:outerShdw blurRad="38100" dist="19050" dir="2700000" algn="tl" rotWithShape="0">
                      <a:schemeClr val="dk1">
                        <a:alpha val="40000"/>
                      </a:schemeClr>
                    </a:outerShdw>
                  </a:effectLst>
                  <a:latin typeface="黑体" pitchFamily="49" charset="-122"/>
                  <a:ea typeface="黑体" pitchFamily="49" charset="-122"/>
                </a:rPr>
                <a:t>习作</a:t>
              </a:r>
              <a:endParaRPr lang="zh-CN" altLang="en-US" sz="2400" b="1" dirty="0" smtClean="0">
                <a:ln w="0"/>
                <a:solidFill>
                  <a:srgbClr val="FFFF0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黑体" pitchFamily="49" charset="-122"/>
                <a:ea typeface="黑体" pitchFamily="49" charset="-122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7864" y="2859782"/>
            <a:ext cx="2880320" cy="18002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4"/>
          <p:cNvSpPr txBox="1"/>
          <p:nvPr/>
        </p:nvSpPr>
        <p:spPr>
          <a:xfrm>
            <a:off x="807137" y="456250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习作内容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3" name="KSO_Shape"/>
          <p:cNvSpPr/>
          <p:nvPr/>
        </p:nvSpPr>
        <p:spPr>
          <a:xfrm>
            <a:off x="446443" y="555132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77900" y="1306657"/>
            <a:ext cx="7086600" cy="1939002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>
                <a:tab pos="198120" algn="l"/>
              </a:tabLst>
            </a:pPr>
            <a:r>
              <a:rPr kumimoji="0" lang="zh-CN" altLang="en-US" sz="27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游戏可以锻炼我们各方面的能力，可以让我们进入自由自在的快乐天地。今天就让我们来做一做，写一写有趣的游戏。</a:t>
            </a:r>
            <a:endParaRPr kumimoji="0" lang="zh-CN" altLang="en-US" sz="27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363838"/>
            <a:ext cx="2664296" cy="1368152"/>
          </a:xfrm>
          <a:prstGeom prst="ellipse">
            <a:avLst/>
          </a:prstGeom>
          <a:effectLst>
            <a:outerShdw blurRad="50800" dist="50800" dir="5400000" algn="ctr" rotWithShape="0">
              <a:schemeClr val="bg2">
                <a:lumMod val="90000"/>
              </a:schemeClr>
            </a:outerShdw>
          </a:effectLst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2080" y="3363838"/>
            <a:ext cx="2448272" cy="1340944"/>
          </a:xfrm>
          <a:prstGeom prst="flowChartAlternateProcess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14"/>
          <p:cNvSpPr txBox="1"/>
          <p:nvPr/>
        </p:nvSpPr>
        <p:spPr>
          <a:xfrm>
            <a:off x="807137" y="384495"/>
            <a:ext cx="1820462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习作指导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7" name="KSO_Shape"/>
          <p:cNvSpPr/>
          <p:nvPr/>
        </p:nvSpPr>
        <p:spPr>
          <a:xfrm>
            <a:off x="446443" y="483377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1"/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2143318"/>
            <a:ext cx="4144729" cy="2377584"/>
          </a:xfrm>
          <a:prstGeom prst="rect">
            <a:avLst/>
          </a:prstGeom>
          <a:noFill/>
          <a:ln w="9525">
            <a:solidFill>
              <a:srgbClr val="0000FF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</a:t>
            </a: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1.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观察右边的插图，说说图中的小朋友在干什么，感受</a:t>
            </a:r>
            <a:r>
              <a:rPr lang="zh-CN" altLang="en-US" sz="24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游戏的过程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，并了解本次习作的话题是“记一次游戏”。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971600" y="1014459"/>
            <a:ext cx="6955750" cy="769441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借助</a:t>
            </a:r>
            <a:r>
              <a:rPr lang="zh-CN" altLang="en-US" sz="44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rPr>
              <a:t>插图，开拓选材的思路</a:t>
            </a:r>
            <a:endParaRPr lang="zh-CN" altLang="en-US" sz="44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16016" y="1851670"/>
            <a:ext cx="1872208" cy="1296144"/>
          </a:xfrm>
          <a:prstGeom prst="rect">
            <a:avLst/>
          </a:prstGeom>
        </p:spPr>
      </p:pic>
      <p:pic>
        <p:nvPicPr>
          <p:cNvPr id="22530" name="Picture 2" descr="https://timgsa.baidu.com/timg?image&amp;quality=80&amp;size=b9999_10000&amp;sec=1554282730846&amp;di=f3f6f545823e33c609b572b3c7c87012&amp;imgtype=0&amp;src=http%3A%2F%2Fimg.mp.itc.cn%2Fupload%2F20170728%2F1d42f26a0c47495791741767ed223763_th.jpg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04248" y="1851670"/>
            <a:ext cx="2016224" cy="1296144"/>
          </a:xfrm>
          <a:prstGeom prst="rect">
            <a:avLst/>
          </a:prstGeom>
          <a:noFill/>
        </p:spPr>
      </p:pic>
      <p:pic>
        <p:nvPicPr>
          <p:cNvPr id="22532" name="Picture 4" descr="https://timgsa.baidu.com/timg?image&amp;quality=80&amp;size=b9999_10000&amp;sec=1554282927746&amp;di=31c1d533c3eccac45b5018cc4465735f&amp;imgtype=0&amp;src=http%3A%2F%2Fimg.mp.itc.cn%2Fupload%2F20170610%2Fc0fbbb927fc94ac3b448c73fa9dd1617_th.jpg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3291830"/>
            <a:ext cx="1728192" cy="1368152"/>
          </a:xfrm>
          <a:prstGeom prst="rect">
            <a:avLst/>
          </a:prstGeom>
          <a:noFill/>
        </p:spPr>
      </p:pic>
      <p:pic>
        <p:nvPicPr>
          <p:cNvPr id="14" name="Picture 2" descr="https://timgsa.baidu.com/timg?image&amp;quality=80&amp;size=b9999_10000&amp;sec=1539331947456&amp;di=66ad207b6440144832f6dcdb7cb80b46&amp;imgtype=0&amp;src=http%3A%2F%2Fku.90sjimg.com%2Felement_origin_min_pic%2F17%2F03%2F19%2F0c1d6b0a449799c9bdf8d4a0b3947d13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3291830"/>
            <a:ext cx="2052736" cy="13736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25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25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83568" y="843149"/>
            <a:ext cx="8145205" cy="3300914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小组内互相交流，回忆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游戏的过程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，说一说：你当时的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心情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是怎样的呢？哪一次的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令你印象特别深刻？注意选择令你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印象深刻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的游戏说出来，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两人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或者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几个人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一起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做过的游戏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都可以，地点室内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室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外都可以。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https://photo.16pic.com/00/12/00/16pic_1200383_b.jp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971600" y="483518"/>
            <a:ext cx="3419872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436" name="Picture 4" descr="https://timgsa.baidu.com/timg?image&amp;quality=80&amp;size=b9999_10000&amp;sec=1554287139528&amp;di=ba1f6f4f8f6ebf0ea9a50a41a5a6e921&amp;imgtype=0&amp;src=http%3A%2F%2Fs15.sinaimg.cn%2Fmw690%2F003C8I6Pzy6L0gleOBM4e%26690"/>
          <p:cNvPicPr>
            <a:picLocks noChangeAspect="1" noChangeArrowheads="1"/>
          </p:cNvPicPr>
          <p:nvPr/>
        </p:nvPicPr>
        <p:blipFill>
          <a:blip r:embed="rId2" cstate="print">
            <a:lum bright="12000" contrast="6000"/>
          </a:blip>
          <a:srcRect/>
          <a:stretch>
            <a:fillRect/>
          </a:stretch>
        </p:blipFill>
        <p:spPr bwMode="auto">
          <a:xfrm>
            <a:off x="1187624" y="2643758"/>
            <a:ext cx="3168352" cy="187220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438" name="Picture 6" descr="https://timgsa.baidu.com/timg?image&amp;quality=80&amp;size=b9999_10000&amp;sec=1554881818&amp;di=2f29121511f61d9de4a7220eeff7af64&amp;imgtype=jpg&amp;er=1&amp;src=http%3A%2F%2Fimg2.ph.126.net%2FkALs1A5eQVh3T_LRrpSaww%3D%3D%2F1105070758583788496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024" y="555526"/>
            <a:ext cx="3024336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  <a:headEnd/>
            <a:tailEnd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8440" name="Picture 8" descr="https://timgsa.baidu.com/timg?image&amp;quality=80&amp;size=b9999_10000&amp;sec=1554287471728&amp;di=7b323b0308baa264a93f1c8500dc8fc8&amp;imgtype=0&amp;src=http%3A%2F%2F7xod2q.com2.z0.glb.qiniucdn.com%2F20151118144350_7_60cc84b31a60552b5e8e3fbeda48732d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36096" y="2499742"/>
            <a:ext cx="2160240" cy="1944216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4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84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84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84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67544" y="1275198"/>
            <a:ext cx="8145205" cy="330091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个人首先在脑海里会想自己想写的游戏是什么，注意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不但要想“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是什么时候的事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在哪儿经历的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和谁经历的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过程是什么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”这些基本信息，还要回想过程的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细节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，什么地方让自己觉得印象最深刻。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401930" y="469629"/>
            <a:ext cx="6340197" cy="707886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回忆游戏的过程，尝试习作</a:t>
            </a:r>
            <a:endParaRPr lang="zh-CN" altLang="en-US" sz="4000" dirty="0" smtClean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029813"/>
            <a:ext cx="8145205" cy="2654583"/>
          </a:xfrm>
          <a:prstGeom prst="rect">
            <a:avLst/>
          </a:prstGeom>
          <a:noFill/>
          <a:ln w="9525">
            <a:solidFill>
              <a:srgbClr val="FF5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小组内讲述、交流自己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的过程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。交流时注意把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游戏前，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你做过哪些准备？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游戏中，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你做了些什么？印象比较深的是什么？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结束后，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你有什么想法和感受？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这几个方面说清楚。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013680"/>
            <a:ext cx="8145205" cy="2839249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3.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在说的基础上，把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的过程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写下来。注意写清楚“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游戏前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游戏中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”“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游戏后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”这些基本信息；可以按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时间顺序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介绍</a:t>
            </a:r>
            <a:r>
              <a:rPr lang="zh-CN" altLang="en-US" sz="24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的过程，可以用上“先”“接着”“然后”这些连接语，自己觉得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印象最深刻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的部分，可以多写几句话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，要注意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正确使用标点符号</a:t>
            </a:r>
            <a:r>
              <a:rPr kumimoji="0" lang="zh-CN" altLang="en-US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endParaRPr kumimoji="0" lang="zh-CN" altLang="en-US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611560" y="1338831"/>
            <a:ext cx="3384375" cy="200723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</a:t>
            </a:r>
            <a:r>
              <a:rPr lang="en-US" altLang="zh-CN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4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写好后，给习作拟一个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题目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，最好能反映自己的感受。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pic>
        <p:nvPicPr>
          <p:cNvPr id="40962" name="Picture 2" descr="http://mmbiz.qpic.cn/mmbiz_jpg/dPSL4Gx7ukkIakByFX8B34k2UGHCffKJmOicO0QbTIARLNNRSTwdsJJO9cH6mvodTdAOPSmicOVOUV11oqobTRFw/640?wx_fmt=jpeg"/>
          <p:cNvPicPr>
            <a:picLocks noChangeAspect="1" noChangeArrowheads="1"/>
          </p:cNvPicPr>
          <p:nvPr/>
        </p:nvPicPr>
        <p:blipFill>
          <a:blip r:embed="rId1" cstate="print"/>
          <a:srcRect b="8682"/>
          <a:stretch>
            <a:fillRect/>
          </a:stretch>
        </p:blipFill>
        <p:spPr bwMode="auto">
          <a:xfrm>
            <a:off x="4662676" y="1126897"/>
            <a:ext cx="3972272" cy="3456384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9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279" y="1544125"/>
            <a:ext cx="8145205" cy="2653665"/>
          </a:xfrm>
          <a:prstGeom prst="rect">
            <a:avLst/>
          </a:prstGeom>
          <a:noFill/>
          <a:ln w="9525">
            <a:solidFill>
              <a:srgbClr val="D60093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1.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大声读一读自己的习作，自主评价，看自己的习作是否写清楚了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游戏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的过程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，是否表达出了当时的心情，标点符号使用是否正确</a:t>
            </a:r>
            <a:r>
              <a:rPr lang="zh-CN" altLang="en-US" sz="2800" dirty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。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通过自评进行自主修改。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307859" y="837294"/>
            <a:ext cx="6359434" cy="707886"/>
          </a:xfrm>
          <a:prstGeom prst="rect">
            <a:avLst/>
          </a:prstGeom>
          <a:noFill/>
          <a:ln>
            <a:noFill/>
          </a:ln>
        </p:spPr>
        <p:txBody>
          <a:bodyPr wrap="none" rtlCol="0" anchor="t">
            <a:spAutoFit/>
          </a:bodyPr>
          <a:lstStyle/>
          <a:p>
            <a:pPr algn="ctr"/>
            <a:r>
              <a:rPr lang="zh-CN" altLang="en-US" sz="4000" b="1" dirty="0" smtClean="0">
                <a:solidFill>
                  <a:srgbClr val="FF0000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黑体" pitchFamily="49" charset="-122"/>
                <a:ea typeface="黑体" pitchFamily="49" charset="-122"/>
              </a:rPr>
              <a:t>评改习作，分享游戏的过程</a:t>
            </a:r>
            <a:endParaRPr lang="zh-CN" altLang="en-US" sz="4000" b="1" dirty="0">
              <a:solidFill>
                <a:srgbClr val="FF0000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黑体" pitchFamily="49" charset="-122"/>
              <a:ea typeface="黑体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5" name="Rectangle 1"/>
          <p:cNvSpPr>
            <a:spLocks noChangeArrowheads="1"/>
          </p:cNvSpPr>
          <p:nvPr/>
        </p:nvSpPr>
        <p:spPr bwMode="auto">
          <a:xfrm>
            <a:off x="499914" y="783587"/>
            <a:ext cx="8145205" cy="1360805"/>
          </a:xfrm>
          <a:prstGeom prst="rect">
            <a:avLst/>
          </a:prstGeom>
          <a:noFill/>
          <a:ln w="9525">
            <a:solidFill>
              <a:srgbClr val="00B05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</a:t>
            </a: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2.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把修改后的习作读给同学们听，跟同学分享当时的心情，并邀请其他同学听后表达感受，最后根据其他同学的反馈再次修改自己的习作。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499914" y="2355726"/>
            <a:ext cx="8145205" cy="931034"/>
          </a:xfrm>
          <a:prstGeom prst="rect">
            <a:avLst/>
          </a:prstGeom>
          <a:noFill/>
          <a:ln w="9525">
            <a:solidFill>
              <a:srgbClr val="0070C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3.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结合两次修改过程，学会评改的方法，养成修改习作的习惯。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67544" y="3584932"/>
            <a:ext cx="8145205" cy="931034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</a:ln>
          <a:effectLst/>
        </p:spPr>
        <p:txBody>
          <a:bodyPr vert="horz" wrap="square" lIns="68590" tIns="34295" rIns="68590" bIns="34295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    4.</a:t>
            </a:r>
            <a:r>
              <a:rPr lang="zh-CN" altLang="en-US" sz="2800" dirty="0" smtClean="0"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每人试着评改一篇同学的习作，在全班展示点评。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5" grpId="0" bldLvl="0" animBg="1"/>
      <p:bldP spid="2" grpId="0" bldLvl="0" animBg="1"/>
      <p:bldP spid="4" grpId="0" bldLvl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文本框 14"/>
          <p:cNvSpPr txBox="1"/>
          <p:nvPr/>
        </p:nvSpPr>
        <p:spPr>
          <a:xfrm>
            <a:off x="807137" y="312740"/>
            <a:ext cx="2264549" cy="553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0" b="1" dirty="0" smtClean="0">
                <a:solidFill>
                  <a:srgbClr val="7030A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习作范例</a:t>
            </a:r>
            <a:endParaRPr lang="zh-CN" altLang="en-US" sz="3000" b="1" dirty="0">
              <a:solidFill>
                <a:srgbClr val="7030A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5" name="KSO_Shape"/>
          <p:cNvSpPr/>
          <p:nvPr/>
        </p:nvSpPr>
        <p:spPr>
          <a:xfrm>
            <a:off x="446443" y="453338"/>
            <a:ext cx="344665" cy="336386"/>
          </a:xfrm>
          <a:custGeom>
            <a:avLst/>
            <a:gdLst/>
            <a:ahLst/>
            <a:cxnLst/>
            <a:rect l="l" t="t" r="r" b="b"/>
            <a:pathLst>
              <a:path w="900473" h="900473">
                <a:moveTo>
                  <a:pt x="347074" y="203047"/>
                </a:moveTo>
                <a:lnTo>
                  <a:pt x="692767" y="451973"/>
                </a:lnTo>
                <a:lnTo>
                  <a:pt x="347074" y="700898"/>
                </a:lnTo>
                <a:close/>
                <a:moveTo>
                  <a:pt x="450237" y="63807"/>
                </a:moveTo>
                <a:cubicBezTo>
                  <a:pt x="236817" y="63807"/>
                  <a:pt x="63807" y="236817"/>
                  <a:pt x="63807" y="450237"/>
                </a:cubicBezTo>
                <a:cubicBezTo>
                  <a:pt x="63807" y="663656"/>
                  <a:pt x="236817" y="836666"/>
                  <a:pt x="450237" y="836666"/>
                </a:cubicBezTo>
                <a:cubicBezTo>
                  <a:pt x="663656" y="836666"/>
                  <a:pt x="836666" y="663656"/>
                  <a:pt x="836666" y="450237"/>
                </a:cubicBezTo>
                <a:cubicBezTo>
                  <a:pt x="836666" y="236817"/>
                  <a:pt x="663656" y="63807"/>
                  <a:pt x="450237" y="63807"/>
                </a:cubicBezTo>
                <a:close/>
                <a:moveTo>
                  <a:pt x="450237" y="0"/>
                </a:moveTo>
                <a:cubicBezTo>
                  <a:pt x="698895" y="0"/>
                  <a:pt x="900473" y="201578"/>
                  <a:pt x="900473" y="450237"/>
                </a:cubicBezTo>
                <a:cubicBezTo>
                  <a:pt x="900473" y="698895"/>
                  <a:pt x="698895" y="900473"/>
                  <a:pt x="450237" y="900473"/>
                </a:cubicBezTo>
                <a:cubicBezTo>
                  <a:pt x="201578" y="900473"/>
                  <a:pt x="0" y="698895"/>
                  <a:pt x="0" y="450237"/>
                </a:cubicBezTo>
                <a:cubicBezTo>
                  <a:pt x="0" y="201578"/>
                  <a:pt x="201578" y="0"/>
                  <a:pt x="450237" y="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1350">
              <a:solidFill>
                <a:srgbClr val="FFFFFF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552821" y="910336"/>
            <a:ext cx="826765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 smtClean="0"/>
              <a:t>     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今天上体育课的时候，老师让我们自由活动。我赶紧拉帮结伙地把我的“铁哥们”都叫到一起，商量玩什么游戏？号称“智多星”的张明提议我们玩老鹰捉小鸡，我们纷纷表示赞同。大家经过选举，我当鸡妈妈，陈志和朱一航当老鹰。我心中暗暗下定决心，不管是“上刀山还是下火海，”我心不改，一定要保护好小鸡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游戏开始了，“小鸡们”排成一排躲在我身后，各个惶惶不安，一副惊恐万状的样子。我张开双臂，眼睛死死地盯住老鹰。“陈老鹰”猛冲过来了，他左突右冲，我也不甘示弱，跟着他的步伐一会儿左挡，一会儿右拦，没有给他任何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59832" y="339502"/>
            <a:ext cx="3456384" cy="641714"/>
          </a:xfrm>
          <a:prstGeom prst="rect">
            <a:avLst/>
          </a:prstGeom>
          <a:noFill/>
          <a:ln>
            <a:noFill/>
          </a:ln>
        </p:spPr>
        <p:txBody>
          <a:bodyPr wrap="square" rtlCol="0" anchor="t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3200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记一次游戏</a:t>
            </a:r>
            <a:endParaRPr lang="zh-CN" altLang="en-US" sz="3200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45836" y="678561"/>
            <a:ext cx="8051627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叼走“小鸡”的机会。正当我稍稍松了口气时，突然，朱一航老鹰也冲了过来，这样对我形成了夹击之势。我临危不乱，识破了他们的诡计，给他们来了个以退为进，一边盯着他们的动向，一边慢慢往后退。两只老鹰大步流星地冲了过来，两眼冒着凶光，我急忙挥舞双臂，甚至用头撞用脚挡，以阻止他们进攻。接着他们分头绕着跑，我早料到他们会声东击西，赶紧命令小鸡们：“注意！听指挥啦！“此时的老鹰一个从我的左边包抄，另一个从我的右边偷袭，想让我顾左不能及右。我口中念道：“没门！大家散开！”一声令下，小鸡们立刻撒腿就跑，哗！一下子散开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552821" y="653796"/>
            <a:ext cx="803803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了，我则缠住老鹰们不放，时间一长，老鹰们吃不消了，攻势明显减退，我又赶紧召唤：“快回来！快！”小鸡们迅速又排到我的身后。一个个脸上毫无畏惧。老鹰们真是不到黄河心不死，他俩又开始交头接耳地密谋起来，我们也是严正以待。</a:t>
            </a:r>
            <a:endParaRPr lang="zh-CN" altLang="en-US" sz="24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    正在这时，老师叫我们去跑步了，游戏结束了，老鹰们两手空空，一无所获，我们胜利了！我们笑得合不拢嘴。张烨棋更是妙，顺口来了一句：“老鹰飞飞，抓不到鸡，只好吃垃圾！”话音刚落，我们笑得更厉害了！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98912" y="4171672"/>
            <a:ext cx="8145145" cy="41402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1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点评：</a:t>
            </a:r>
            <a:r>
              <a:rPr lang="zh-CN" altLang="en-US" sz="20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小作者注重语言和动作描写，把游戏的过程刻画得细致入微</a:t>
            </a:r>
            <a:r>
              <a:rPr lang="zh-CN" altLang="en-US" sz="2100" b="1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2100" b="1" dirty="0" smtClean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bldLvl="0" animBg="1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rtlCol="0" anchor="t">
        <a:spAutoFit/>
      </a:bodyPr>
      <a:lstStyle>
        <a:defPPr algn="just">
          <a:lnSpc>
            <a:spcPct val="130000"/>
          </a:lnSpc>
          <a:defRPr sz="3200" dirty="0" smtClean="0">
            <a:latin typeface="楷体" panose="02010609060101010101" pitchFamily="49" charset="-122"/>
            <a:ea typeface="楷体" panose="02010609060101010101" pitchFamily="49" charset="-122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A000120150324A09KPBG</Template>
  <TotalTime>0</TotalTime>
  <Words>1557</Words>
  <Application>WPS 演示</Application>
  <PresentationFormat>全屏显示(16:9)</PresentationFormat>
  <Paragraphs>52</Paragraphs>
  <Slides>14</Slides>
  <Notes>12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14</vt:i4>
      </vt:variant>
    </vt:vector>
  </HeadingPairs>
  <TitlesOfParts>
    <vt:vector size="32" baseType="lpstr">
      <vt:lpstr>Arial</vt:lpstr>
      <vt:lpstr>方正书宋_GBK</vt:lpstr>
      <vt:lpstr>Wingdings</vt:lpstr>
      <vt:lpstr>楷体</vt:lpstr>
      <vt:lpstr>黑体</vt:lpstr>
      <vt:lpstr>宋体</vt:lpstr>
      <vt:lpstr>行楷-简</vt:lpstr>
      <vt:lpstr>微软雅黑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Times New Roman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28</cp:revision>
  <dcterms:created xsi:type="dcterms:W3CDTF">2019-07-04T09:51:58Z</dcterms:created>
  <dcterms:modified xsi:type="dcterms:W3CDTF">2019-07-04T09:51:58Z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