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4"/>
  </p:notesMasterIdLst>
  <p:handoutMasterIdLst>
    <p:handoutMasterId r:id="rId58"/>
  </p:handoutMasterIdLst>
  <p:sldIdLst>
    <p:sldId id="323" r:id="rId3"/>
    <p:sldId id="523" r:id="rId5"/>
    <p:sldId id="1042" r:id="rId6"/>
    <p:sldId id="1228" r:id="rId7"/>
    <p:sldId id="634" r:id="rId8"/>
    <p:sldId id="1001" r:id="rId9"/>
    <p:sldId id="1077" r:id="rId10"/>
    <p:sldId id="1096" r:id="rId11"/>
    <p:sldId id="1230" r:id="rId12"/>
    <p:sldId id="1231" r:id="rId13"/>
    <p:sldId id="1006" r:id="rId14"/>
    <p:sldId id="996" r:id="rId15"/>
    <p:sldId id="1321" r:id="rId16"/>
    <p:sldId id="1080" r:id="rId17"/>
    <p:sldId id="1322" r:id="rId18"/>
    <p:sldId id="1323" r:id="rId19"/>
    <p:sldId id="1326" r:id="rId20"/>
    <p:sldId id="941" r:id="rId21"/>
    <p:sldId id="928" r:id="rId22"/>
    <p:sldId id="1273" r:id="rId23"/>
    <p:sldId id="1327" r:id="rId24"/>
    <p:sldId id="1328" r:id="rId25"/>
    <p:sldId id="1274" r:id="rId26"/>
    <p:sldId id="1275" r:id="rId27"/>
    <p:sldId id="1329" r:id="rId28"/>
    <p:sldId id="1276" r:id="rId29"/>
    <p:sldId id="1330" r:id="rId30"/>
    <p:sldId id="1289" r:id="rId31"/>
    <p:sldId id="1332" r:id="rId32"/>
    <p:sldId id="1333" r:id="rId33"/>
    <p:sldId id="1334" r:id="rId34"/>
    <p:sldId id="1339" r:id="rId35"/>
    <p:sldId id="1335" r:id="rId36"/>
    <p:sldId id="1290" r:id="rId37"/>
    <p:sldId id="1336" r:id="rId38"/>
    <p:sldId id="1340" r:id="rId39"/>
    <p:sldId id="1341" r:id="rId40"/>
    <p:sldId id="1343" r:id="rId41"/>
    <p:sldId id="1344" r:id="rId42"/>
    <p:sldId id="1345" r:id="rId43"/>
    <p:sldId id="1346" r:id="rId44"/>
    <p:sldId id="1307" r:id="rId45"/>
    <p:sldId id="1279" r:id="rId46"/>
    <p:sldId id="1282" r:id="rId47"/>
    <p:sldId id="1353" r:id="rId48"/>
    <p:sldId id="1283" r:id="rId49"/>
    <p:sldId id="1284" r:id="rId50"/>
    <p:sldId id="1348" r:id="rId51"/>
    <p:sldId id="1349" r:id="rId52"/>
    <p:sldId id="1350" r:id="rId53"/>
    <p:sldId id="1351" r:id="rId54"/>
    <p:sldId id="1325" r:id="rId55"/>
    <p:sldId id="1287" r:id="rId56"/>
    <p:sldId id="1352" r:id="rId57"/>
  </p:sldIdLst>
  <p:sldSz cx="9144000" cy="5143500" type="screen16x9"/>
  <p:notesSz cx="6858000" cy="9144000"/>
  <p:embeddedFontLst>
    <p:embeddedFont>
      <p:font typeface="黑体" charset="-122"/>
      <p:regular r:id="rId62"/>
    </p:embeddedFont>
    <p:embeddedFont>
      <p:font typeface="微软雅黑" pitchFamily="34" charset="-122"/>
      <p:regular r:id="rId63"/>
      <p:bold r:id="rId64"/>
    </p:embeddedFont>
    <p:embeddedFont>
      <p:font typeface="楷体" pitchFamily="49" charset="-122"/>
      <p:regular r:id="rId65"/>
    </p:embeddedFont>
    <p:embeddedFont>
      <p:font typeface="汉语拼音" pitchFamily="34" charset="0"/>
      <p:regular r:id="rId66"/>
    </p:embeddedFont>
    <p:embeddedFont>
      <p:font typeface="幼圆" pitchFamily="49" charset="-122"/>
      <p:regular r:id="rId67"/>
    </p:embeddedFont>
    <p:embeddedFont>
      <p:font typeface="华文楷体" pitchFamily="2" charset="-122"/>
      <p:regular r:id="rId68"/>
    </p:embeddedFont>
    <p:embeddedFont>
      <p:font typeface="Calibri" pitchFamily="34" charset="0"/>
      <p:regular r:id="rId69"/>
      <p:bold r:id="rId70"/>
      <p:italic r:id="rId71"/>
      <p:boldItalic r:id="rId72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FF"/>
    <a:srgbClr val="00B050"/>
    <a:srgbClr val="0000FF"/>
    <a:srgbClr val="FEFCDE"/>
    <a:srgbClr val="0066FF"/>
    <a:srgbClr val="A38302"/>
    <a:srgbClr val="FF00FF"/>
    <a:srgbClr val="FF66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9" autoAdjust="0"/>
    <p:restoredTop sz="94705" autoAdjust="0"/>
  </p:normalViewPr>
  <p:slideViewPr>
    <p:cSldViewPr>
      <p:cViewPr>
        <p:scale>
          <a:sx n="100" d="100"/>
          <a:sy n="100" d="100"/>
        </p:scale>
        <p:origin x="-1980" y="-798"/>
      </p:cViewPr>
      <p:guideLst>
        <p:guide orient="horz" pos="3162"/>
        <p:guide pos="5743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2999"/>
        <p:guide pos="2163"/>
      </p:guideLst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2" Type="http://schemas.openxmlformats.org/officeDocument/2006/relationships/font" Target="fonts/font11.fntdata"/><Relationship Id="rId71" Type="http://schemas.openxmlformats.org/officeDocument/2006/relationships/font" Target="fonts/font10.fntdata"/><Relationship Id="rId70" Type="http://schemas.openxmlformats.org/officeDocument/2006/relationships/font" Target="fonts/font9.fntdata"/><Relationship Id="rId7" Type="http://schemas.openxmlformats.org/officeDocument/2006/relationships/slide" Target="slides/slide4.xml"/><Relationship Id="rId69" Type="http://schemas.openxmlformats.org/officeDocument/2006/relationships/font" Target="fonts/font8.fntdata"/><Relationship Id="rId68" Type="http://schemas.openxmlformats.org/officeDocument/2006/relationships/font" Target="fonts/font7.fntdata"/><Relationship Id="rId67" Type="http://schemas.openxmlformats.org/officeDocument/2006/relationships/font" Target="fonts/font6.fntdata"/><Relationship Id="rId66" Type="http://schemas.openxmlformats.org/officeDocument/2006/relationships/font" Target="fonts/font5.fntdata"/><Relationship Id="rId65" Type="http://schemas.openxmlformats.org/officeDocument/2006/relationships/font" Target="fonts/font4.fntdata"/><Relationship Id="rId64" Type="http://schemas.openxmlformats.org/officeDocument/2006/relationships/font" Target="fonts/font3.fntdata"/><Relationship Id="rId63" Type="http://schemas.openxmlformats.org/officeDocument/2006/relationships/font" Target="fonts/font2.fntdata"/><Relationship Id="rId62" Type="http://schemas.openxmlformats.org/officeDocument/2006/relationships/font" Target="fonts/font1.fntdata"/><Relationship Id="rId61" Type="http://schemas.openxmlformats.org/officeDocument/2006/relationships/tableStyles" Target="tableStyles.xml"/><Relationship Id="rId60" Type="http://schemas.openxmlformats.org/officeDocument/2006/relationships/viewProps" Target="viewProps.xml"/><Relationship Id="rId6" Type="http://schemas.openxmlformats.org/officeDocument/2006/relationships/slide" Target="slides/slide3.xml"/><Relationship Id="rId59" Type="http://schemas.openxmlformats.org/officeDocument/2006/relationships/presProps" Target="presProps.xml"/><Relationship Id="rId58" Type="http://schemas.openxmlformats.org/officeDocument/2006/relationships/handoutMaster" Target="handoutMasters/handoutMaster1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en-US" altLang="zh-CN"/>
              <a:t>    </a:t>
            </a:r>
            <a:r>
              <a:rPr kumimoji="1" lang="en-US" altLang="zh-CN">
                <a:solidFill>
                  <a:schemeClr val="tx1"/>
                </a:solidFill>
              </a:rPr>
              <a:t>  18   </a:t>
            </a:r>
            <a:r>
              <a:rPr kumimoji="1" lang="zh-CN" altLang="en-US">
                <a:solidFill>
                  <a:schemeClr val="tx1"/>
                </a:solidFill>
              </a:rPr>
              <a:t>牛和鹅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9" cstate="print">
            <a:lum contrast="12000"/>
          </a:blip>
          <a:srcRect t="63964" b="3200"/>
          <a:stretch>
            <a:fillRect/>
          </a:stretch>
        </p:blipFill>
        <p:spPr>
          <a:xfrm>
            <a:off x="0" y="4530725"/>
            <a:ext cx="9147810" cy="6102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8.xml"/><Relationship Id="rId4" Type="http://schemas.openxmlformats.org/officeDocument/2006/relationships/slide" Target="slide18.xml"/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hyperlink" Target="&#19971;&#24425;-&#35838;&#25991;&#26391;&#35835;-&#20154;&#22235;&#19978;-18.&#29275;&#21644;&#40517;.mp4" TargetMode="Externa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1" Type="http://schemas.openxmlformats.org/officeDocument/2006/relationships/hyperlink" Target="&#29983;&#23383;&#35270;&#39057;-&#20154;&#22235;&#19978;-18.&#29275;&#21644;&#40517;.mp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hyperlink" Target="&#19971;&#24425;-&#23383;&#35789;&#21548;&#20889;-&#20154;&#22235;&#19978;-18.&#29275;&#21644;&#40517;.mp4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1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0.jpeg"/><Relationship Id="rId1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3.jpeg"/><Relationship Id="rId1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5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5.png"/><Relationship Id="rId1" Type="http://schemas.openxmlformats.org/officeDocument/2006/relationships/image" Target="../media/image28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2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3.png"/><Relationship Id="rId1" Type="http://schemas.openxmlformats.org/officeDocument/2006/relationships/image" Target="../media/image31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9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913130" y="1511935"/>
            <a:ext cx="731647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36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sz="36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同学们，让我们来看两种动物，说说他们给你留下怎样的印象？</a:t>
            </a:r>
            <a:endParaRPr lang="zh-CN" altLang="en-US" sz="3600" b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rcRect t="10549"/>
          <a:stretch>
            <a:fillRect/>
          </a:stretch>
        </p:blipFill>
        <p:spPr>
          <a:xfrm>
            <a:off x="-6985" y="-6985"/>
            <a:ext cx="9161780" cy="5148580"/>
          </a:xfrm>
          <a:prstGeom prst="rect">
            <a:avLst/>
          </a:prstGeom>
        </p:spPr>
      </p:pic>
      <p:grpSp>
        <p:nvGrpSpPr>
          <p:cNvPr id="41" name="组合 40"/>
          <p:cNvGrpSpPr/>
          <p:nvPr/>
        </p:nvGrpSpPr>
        <p:grpSpPr>
          <a:xfrm>
            <a:off x="1827440" y="408315"/>
            <a:ext cx="2199005" cy="713105"/>
            <a:chOff x="8100392" y="1962696"/>
            <a:chExt cx="1749142" cy="713105"/>
          </a:xfrm>
        </p:grpSpPr>
        <p:sp>
          <p:nvSpPr>
            <p:cNvPr id="42" name="云形 41"/>
            <p:cNvSpPr/>
            <p:nvPr/>
          </p:nvSpPr>
          <p:spPr>
            <a:xfrm>
              <a:off x="8100392" y="1962696"/>
              <a:ext cx="1749142" cy="713105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8522026" y="1995686"/>
              <a:ext cx="875834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憨厚</a:t>
              </a:r>
              <a:endParaRPr lang="zh-CN" altLang="en-US" sz="36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026445" y="373390"/>
            <a:ext cx="2199005" cy="713105"/>
            <a:chOff x="8100392" y="1962696"/>
            <a:chExt cx="1749142" cy="713105"/>
          </a:xfrm>
        </p:grpSpPr>
        <p:sp>
          <p:nvSpPr>
            <p:cNvPr id="4" name="云形 3"/>
            <p:cNvSpPr/>
            <p:nvPr/>
          </p:nvSpPr>
          <p:spPr>
            <a:xfrm>
              <a:off x="8100392" y="1962696"/>
              <a:ext cx="1749142" cy="713105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TextBox 42"/>
            <p:cNvSpPr txBox="1"/>
            <p:nvPr/>
          </p:nvSpPr>
          <p:spPr>
            <a:xfrm>
              <a:off x="8522026" y="1995686"/>
              <a:ext cx="875834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温顺</a:t>
              </a:r>
              <a:endParaRPr lang="zh-CN" altLang="en-US" sz="36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266725" y="274330"/>
            <a:ext cx="2199005" cy="713105"/>
            <a:chOff x="8100392" y="1962696"/>
            <a:chExt cx="1749142" cy="713105"/>
          </a:xfrm>
        </p:grpSpPr>
        <p:sp>
          <p:nvSpPr>
            <p:cNvPr id="10" name="云形 9"/>
            <p:cNvSpPr/>
            <p:nvPr/>
          </p:nvSpPr>
          <p:spPr>
            <a:xfrm>
              <a:off x="8100392" y="1962696"/>
              <a:ext cx="1749142" cy="713105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42"/>
            <p:cNvSpPr txBox="1"/>
            <p:nvPr/>
          </p:nvSpPr>
          <p:spPr>
            <a:xfrm>
              <a:off x="8522026" y="1995686"/>
              <a:ext cx="875834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老实</a:t>
              </a:r>
              <a:endParaRPr lang="zh-CN" altLang="en-US" sz="36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lum contrast="6000"/>
          </a:blip>
          <a:stretch>
            <a:fillRect/>
          </a:stretch>
        </p:blipFill>
        <p:spPr>
          <a:xfrm>
            <a:off x="-6985" y="-6985"/>
            <a:ext cx="9161780" cy="51790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6910" y="1317625"/>
            <a:ext cx="7788910" cy="25304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indent="457200" algn="just"/>
            <a:r>
              <a:rPr 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牛的眼睛看人，觉得人比牛大，所以牛是怕人的；鹅的眼睛看人，觉得人比鹅小，所以鹅不怕人。事情真的是这样吗?今天就让我们来学习一篇课文《牛和鹅》，看看你会得到什么启发。</a:t>
            </a:r>
            <a:endParaRPr sz="32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030765" y="239405"/>
            <a:ext cx="2199005" cy="713105"/>
            <a:chOff x="8100392" y="1962696"/>
            <a:chExt cx="1749142" cy="713105"/>
          </a:xfrm>
        </p:grpSpPr>
        <p:sp>
          <p:nvSpPr>
            <p:cNvPr id="14" name="云形 13"/>
            <p:cNvSpPr/>
            <p:nvPr/>
          </p:nvSpPr>
          <p:spPr>
            <a:xfrm>
              <a:off x="8100392" y="1962696"/>
              <a:ext cx="1749142" cy="713105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TextBox 42"/>
            <p:cNvSpPr txBox="1"/>
            <p:nvPr/>
          </p:nvSpPr>
          <p:spPr>
            <a:xfrm>
              <a:off x="8522026" y="1995686"/>
              <a:ext cx="875834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傲慢</a:t>
              </a:r>
              <a:endParaRPr lang="zh-CN" altLang="en-US" sz="36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420270" y="204480"/>
            <a:ext cx="2199005" cy="713105"/>
            <a:chOff x="8100392" y="1962696"/>
            <a:chExt cx="1749142" cy="713105"/>
          </a:xfrm>
        </p:grpSpPr>
        <p:sp>
          <p:nvSpPr>
            <p:cNvPr id="17" name="云形 16"/>
            <p:cNvSpPr/>
            <p:nvPr/>
          </p:nvSpPr>
          <p:spPr>
            <a:xfrm>
              <a:off x="8100392" y="1962696"/>
              <a:ext cx="1749142" cy="713105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TextBox 42"/>
            <p:cNvSpPr txBox="1"/>
            <p:nvPr/>
          </p:nvSpPr>
          <p:spPr>
            <a:xfrm>
              <a:off x="8375546" y="1995686"/>
              <a:ext cx="1241017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不怕人</a:t>
              </a:r>
              <a:endParaRPr lang="zh-CN" altLang="en-US" sz="36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6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556260"/>
            <a:ext cx="9138285" cy="3284855"/>
            <a:chOff x="0" y="1893"/>
            <a:chExt cx="14391" cy="517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 cstate="print"/>
            <a:srcRect r="12606"/>
            <a:stretch>
              <a:fillRect/>
            </a:stretch>
          </p:blipFill>
          <p:spPr>
            <a:xfrm>
              <a:off x="0" y="1893"/>
              <a:ext cx="6893" cy="5173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print"/>
            <a:srcRect r="17009"/>
            <a:stretch>
              <a:fillRect/>
            </a:stretch>
          </p:blipFill>
          <p:spPr>
            <a:xfrm flipH="1">
              <a:off x="6893" y="1893"/>
              <a:ext cx="7498" cy="5152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9" name="矩形 8"/>
          <p:cNvSpPr/>
          <p:nvPr/>
        </p:nvSpPr>
        <p:spPr>
          <a:xfrm flipH="1">
            <a:off x="0" y="98425"/>
            <a:ext cx="3985895" cy="252095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"/>
          <p:cNvSpPr txBox="1"/>
          <p:nvPr/>
        </p:nvSpPr>
        <p:spPr>
          <a:xfrm>
            <a:off x="120751" y="61630"/>
            <a:ext cx="2185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rPr>
              <a:t>人教版  语文  四年级  上册</a:t>
            </a:r>
            <a:endParaRPr kumimoji="1" lang="zh-CN" altLang="en-US" sz="1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3879895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271873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文本框 15">
            <a:hlinkClick r:id="" action="ppaction://hlinkshowjump?jump=nextslide"/>
          </p:cNvPr>
          <p:cNvSpPr txBox="1"/>
          <p:nvPr/>
        </p:nvSpPr>
        <p:spPr>
          <a:xfrm>
            <a:off x="7275010" y="3869159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第一课时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7" name="文本框 14">
            <a:hlinkClick r:id="rId4" action="ppaction://hlinksldjump"/>
          </p:cNvPr>
          <p:cNvSpPr txBox="1"/>
          <p:nvPr/>
        </p:nvSpPr>
        <p:spPr>
          <a:xfrm>
            <a:off x="7275010" y="4261137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第二课时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4" name="TextBox 48"/>
          <p:cNvSpPr txBox="1"/>
          <p:nvPr/>
        </p:nvSpPr>
        <p:spPr>
          <a:xfrm>
            <a:off x="2581275" y="3063875"/>
            <a:ext cx="3981450" cy="108394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18 </a:t>
            </a:r>
            <a:r>
              <a:rPr lang="zh-CN" altLang="en-US" sz="6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牛和鹅</a:t>
            </a:r>
            <a:endParaRPr lang="zh-CN" altLang="en-US" sz="6600" b="1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-简" panose="02010600040101010101" pitchFamily="2" charset="-122"/>
              <a:ea typeface="楷体-简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14:window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7845" y="1057910"/>
            <a:ext cx="5433060" cy="3001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sz="2800" b="1" u="sng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任大霖</a:t>
            </a:r>
            <a:r>
              <a:rPr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(1929-1995)</a:t>
            </a:r>
            <a:r>
              <a:rPr 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浙江萧山人。</a:t>
            </a:r>
            <a:r>
              <a:rPr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当代儿童文学作家。</a:t>
            </a:r>
            <a:r>
              <a:rPr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一生创作了几百万字的作品，出版了数十本儿童文学作品。主要作品有</a:t>
            </a:r>
            <a:r>
              <a:rPr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《蟋蟀》</a:t>
            </a:r>
            <a:r>
              <a:rPr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《童年时代的朋友》《老法师的绝招》</a:t>
            </a:r>
            <a:r>
              <a:rPr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等。</a:t>
            </a:r>
            <a:endParaRPr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49" y="536227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文本框 11"/>
          <p:cNvSpPr txBox="1"/>
          <p:nvPr/>
        </p:nvSpPr>
        <p:spPr>
          <a:xfrm>
            <a:off x="172162" y="525491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第一课时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rcRect r="20671"/>
          <a:stretch>
            <a:fillRect/>
          </a:stretch>
        </p:blipFill>
        <p:spPr>
          <a:xfrm>
            <a:off x="6089650" y="1489710"/>
            <a:ext cx="2678430" cy="1969770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2554605" y="969645"/>
            <a:ext cx="82169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wèi</a:t>
            </a:r>
            <a:endParaRPr lang="en-US" altLang="zh-CN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603155" y="984250"/>
            <a:ext cx="138430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quán</a:t>
            </a:r>
            <a:endParaRPr lang="en-US" altLang="zh-CN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725288" y="980773"/>
            <a:ext cx="117888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chuí</a:t>
            </a:r>
            <a:endParaRPr lang="en-US" altLang="zh-CN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889115" y="941230"/>
            <a:ext cx="65913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bó</a:t>
            </a:r>
            <a:endParaRPr lang="en-US" altLang="zh-CN" sz="3000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505294" y="1510576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我会认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524285" y="158262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525663" y="158262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14">
            <a:hlinkClick r:id="rId1" action="ppaction://hlinkfile"/>
          </p:cNvPr>
          <p:cNvSpPr txBox="1"/>
          <p:nvPr/>
        </p:nvSpPr>
        <p:spPr>
          <a:xfrm>
            <a:off x="562227" y="322629"/>
            <a:ext cx="40338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朗读课文 扫清障碍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18" y="603851"/>
            <a:ext cx="351070" cy="38016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408959" y="550061"/>
            <a:ext cx="335134" cy="47233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1" y="489080"/>
            <a:ext cx="366860" cy="456339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2513559" y="1497640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谓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894205" y="1497330"/>
            <a:ext cx="6604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称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826613" y="1498419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拳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204000" y="1497149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754393" y="149987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捶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325897" y="149987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打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895795" y="148606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膊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198252" y="148606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胳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996938" y="2719961"/>
            <a:ext cx="857368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bù</a:t>
            </a:r>
            <a:endParaRPr lang="en-US" altLang="zh-CN" sz="3000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392528" y="2704919"/>
            <a:ext cx="156400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qiā</a:t>
            </a:r>
            <a:endParaRPr lang="en-US" altLang="zh-CN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" name="TextBox 44"/>
          <p:cNvSpPr txBox="1"/>
          <p:nvPr/>
        </p:nvSpPr>
        <p:spPr>
          <a:xfrm>
            <a:off x="2926808" y="323514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怖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5"/>
          <p:cNvSpPr txBox="1"/>
          <p:nvPr/>
        </p:nvSpPr>
        <p:spPr>
          <a:xfrm>
            <a:off x="2268000" y="3261179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恐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46"/>
          <p:cNvSpPr txBox="1"/>
          <p:nvPr/>
        </p:nvSpPr>
        <p:spPr>
          <a:xfrm>
            <a:off x="6429375" y="3235325"/>
            <a:ext cx="9194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掐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47"/>
          <p:cNvSpPr txBox="1"/>
          <p:nvPr/>
        </p:nvSpPr>
        <p:spPr>
          <a:xfrm>
            <a:off x="7000875" y="3235325"/>
            <a:ext cx="9194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住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42720" y="3261360"/>
            <a:ext cx="699230" cy="70788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瓶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1" name="TextBox 47"/>
          <p:cNvSpPr txBox="1"/>
          <p:nvPr/>
        </p:nvSpPr>
        <p:spPr>
          <a:xfrm>
            <a:off x="920770" y="326136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酒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214755" y="2708275"/>
            <a:ext cx="1339850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  <a:sym typeface="+mn-ea"/>
              </a:rPr>
              <a:t>píng</a:t>
            </a:r>
            <a:endParaRPr lang="en-US" sz="3000" dirty="0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  <a:sym typeface="+mn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364000" y="2727436"/>
            <a:ext cx="857368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qī</a:t>
            </a:r>
            <a:endParaRPr lang="en-US" altLang="zh-CN" sz="3000" dirty="0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8" name="TextBox 44"/>
          <p:cNvSpPr txBox="1"/>
          <p:nvPr/>
        </p:nvSpPr>
        <p:spPr>
          <a:xfrm>
            <a:off x="5312770" y="3242619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欺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45"/>
          <p:cNvSpPr txBox="1"/>
          <p:nvPr/>
        </p:nvSpPr>
        <p:spPr>
          <a:xfrm>
            <a:off x="5744770" y="326865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负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文本框 8"/>
          <p:cNvSpPr txBox="1"/>
          <p:nvPr/>
        </p:nvSpPr>
        <p:spPr>
          <a:xfrm>
            <a:off x="4320414" y="3268835"/>
            <a:ext cx="699230" cy="70788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凭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9" name="TextBox 47"/>
          <p:cNvSpPr txBox="1"/>
          <p:nvPr/>
        </p:nvSpPr>
        <p:spPr>
          <a:xfrm>
            <a:off x="3798464" y="3268839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任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5" name="文本框 12"/>
          <p:cNvSpPr txBox="1"/>
          <p:nvPr/>
        </p:nvSpPr>
        <p:spPr>
          <a:xfrm>
            <a:off x="4092449" y="2715750"/>
            <a:ext cx="1339850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  <a:sym typeface="+mn-ea"/>
              </a:rPr>
              <a:t>píng</a:t>
            </a:r>
            <a:endParaRPr lang="en-US" sz="3000" dirty="0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4" grpId="0"/>
      <p:bldP spid="24" grpId="1"/>
      <p:bldP spid="25" grpId="0"/>
      <p:bldP spid="25" grpId="1"/>
      <p:bldP spid="29" grpId="0"/>
      <p:bldP spid="29" grpId="1"/>
      <p:bldP spid="42" grpId="0"/>
      <p:bldP spid="46" grpId="0"/>
      <p:bldP spid="48" grpId="0"/>
      <p:bldP spid="54" grpId="0"/>
      <p:bldP spid="2" grpId="0"/>
      <p:bldP spid="2" grpId="1"/>
      <p:bldP spid="3" grpId="0"/>
      <p:bldP spid="3" grpId="1"/>
      <p:bldP spid="5" grpId="0"/>
      <p:bldP spid="7" grpId="0"/>
      <p:bldP spid="11" grpId="0"/>
      <p:bldP spid="13" grpId="0"/>
      <p:bldP spid="13" grpId="1"/>
      <p:bldP spid="36" grpId="0"/>
      <p:bldP spid="36" grpId="1"/>
      <p:bldP spid="39" grpId="0"/>
      <p:bldP spid="49" grpId="0"/>
      <p:bldP spid="55" grpId="0"/>
      <p:bldP spid="5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4" name="文本框 64"/>
          <p:cNvSpPr txBox="1"/>
          <p:nvPr/>
        </p:nvSpPr>
        <p:spPr>
          <a:xfrm>
            <a:off x="2035810" y="1481455"/>
            <a:ext cx="958850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甚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9" name="组合 7"/>
          <p:cNvGrpSpPr/>
          <p:nvPr/>
        </p:nvGrpSpPr>
        <p:grpSpPr>
          <a:xfrm>
            <a:off x="5337069" y="1424671"/>
            <a:ext cx="1029163" cy="1085656"/>
            <a:chOff x="2437" y="2032"/>
            <a:chExt cx="1244" cy="1264"/>
          </a:xfrm>
        </p:grpSpPr>
        <p:sp>
          <p:nvSpPr>
            <p:cNvPr id="2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67" name="TextBox 11">
            <a:hlinkClick r:id="rId1" action="ppaction://hlinkfile"/>
          </p:cNvPr>
          <p:cNvSpPr txBox="1">
            <a:spLocks noChangeArrowheads="1"/>
          </p:cNvSpPr>
          <p:nvPr/>
        </p:nvSpPr>
        <p:spPr bwMode="auto">
          <a:xfrm>
            <a:off x="467544" y="523551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我会写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1678280" y="556111"/>
            <a:ext cx="335134" cy="472337"/>
          </a:xfrm>
          <a:prstGeom prst="rect">
            <a:avLst/>
          </a:prstGeom>
        </p:spPr>
      </p:pic>
      <p:sp>
        <p:nvSpPr>
          <p:cNvPr id="69" name="矩形 68"/>
          <p:cNvSpPr/>
          <p:nvPr/>
        </p:nvSpPr>
        <p:spPr>
          <a:xfrm>
            <a:off x="1504535" y="591566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487913" y="61700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8" name="文本框 64"/>
          <p:cNvSpPr txBox="1"/>
          <p:nvPr/>
        </p:nvSpPr>
        <p:spPr>
          <a:xfrm>
            <a:off x="879475" y="1475105"/>
            <a:ext cx="1024255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摸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65" name="组合 7"/>
          <p:cNvGrpSpPr/>
          <p:nvPr/>
        </p:nvGrpSpPr>
        <p:grpSpPr>
          <a:xfrm>
            <a:off x="6422837" y="1423640"/>
            <a:ext cx="1029163" cy="1085656"/>
            <a:chOff x="2437" y="2032"/>
            <a:chExt cx="1244" cy="1264"/>
          </a:xfrm>
        </p:grpSpPr>
        <p:sp>
          <p:nvSpPr>
            <p:cNvPr id="6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2" name="组合 7"/>
          <p:cNvGrpSpPr/>
          <p:nvPr/>
        </p:nvGrpSpPr>
        <p:grpSpPr>
          <a:xfrm>
            <a:off x="4200419" y="1424671"/>
            <a:ext cx="1029163" cy="1085656"/>
            <a:chOff x="2437" y="2032"/>
            <a:chExt cx="1244" cy="1264"/>
          </a:xfrm>
        </p:grpSpPr>
        <p:sp>
          <p:nvSpPr>
            <p:cNvPr id="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0" name="组合 7"/>
          <p:cNvGrpSpPr/>
          <p:nvPr/>
        </p:nvGrpSpPr>
        <p:grpSpPr>
          <a:xfrm>
            <a:off x="3144967" y="1449436"/>
            <a:ext cx="1029163" cy="1085656"/>
            <a:chOff x="2437" y="2032"/>
            <a:chExt cx="1244" cy="1264"/>
          </a:xfrm>
        </p:grpSpPr>
        <p:sp>
          <p:nvSpPr>
            <p:cNvPr id="1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2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3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4" name="组合 7"/>
          <p:cNvGrpSpPr/>
          <p:nvPr/>
        </p:nvGrpSpPr>
        <p:grpSpPr>
          <a:xfrm>
            <a:off x="2000062" y="1449436"/>
            <a:ext cx="1029163" cy="1085656"/>
            <a:chOff x="2437" y="2032"/>
            <a:chExt cx="1244" cy="1264"/>
          </a:xfrm>
        </p:grpSpPr>
        <p:sp>
          <p:nvSpPr>
            <p:cNvPr id="1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6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8" name="组合 7"/>
          <p:cNvGrpSpPr/>
          <p:nvPr/>
        </p:nvGrpSpPr>
        <p:grpSpPr>
          <a:xfrm>
            <a:off x="796290" y="1471295"/>
            <a:ext cx="1029335" cy="1093470"/>
            <a:chOff x="2437" y="2032"/>
            <a:chExt cx="1244" cy="1264"/>
          </a:xfrm>
        </p:grpSpPr>
        <p:sp>
          <p:nvSpPr>
            <p:cNvPr id="2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26" name="文本框 64"/>
          <p:cNvSpPr txBox="1"/>
          <p:nvPr/>
        </p:nvSpPr>
        <p:spPr>
          <a:xfrm>
            <a:off x="3145155" y="1471295"/>
            <a:ext cx="913765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跪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文本框 64"/>
          <p:cNvSpPr txBox="1"/>
          <p:nvPr/>
        </p:nvSpPr>
        <p:spPr>
          <a:xfrm>
            <a:off x="4201242" y="1440815"/>
            <a:ext cx="913765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捶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文本框 64"/>
          <p:cNvSpPr txBox="1"/>
          <p:nvPr/>
        </p:nvSpPr>
        <p:spPr>
          <a:xfrm>
            <a:off x="5337257" y="1449705"/>
            <a:ext cx="913765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顽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文本框 64"/>
          <p:cNvSpPr txBox="1"/>
          <p:nvPr/>
        </p:nvSpPr>
        <p:spPr>
          <a:xfrm>
            <a:off x="6423107" y="1417955"/>
            <a:ext cx="913765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脖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文本框 64"/>
          <p:cNvSpPr txBox="1"/>
          <p:nvPr/>
        </p:nvSpPr>
        <p:spPr>
          <a:xfrm>
            <a:off x="810980" y="3097530"/>
            <a:ext cx="958850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概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2" name="组合 7"/>
          <p:cNvGrpSpPr/>
          <p:nvPr/>
        </p:nvGrpSpPr>
        <p:grpSpPr>
          <a:xfrm>
            <a:off x="6514082" y="3040746"/>
            <a:ext cx="1029163" cy="1085656"/>
            <a:chOff x="2437" y="2032"/>
            <a:chExt cx="1244" cy="1264"/>
          </a:xfrm>
        </p:grpSpPr>
        <p:sp>
          <p:nvSpPr>
            <p:cNvPr id="3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3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3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36" name="文本框 64"/>
          <p:cNvSpPr txBox="1"/>
          <p:nvPr/>
        </p:nvSpPr>
        <p:spPr>
          <a:xfrm>
            <a:off x="7663647" y="1397245"/>
            <a:ext cx="1024255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脱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7" name="组合 7"/>
          <p:cNvGrpSpPr/>
          <p:nvPr/>
        </p:nvGrpSpPr>
        <p:grpSpPr>
          <a:xfrm>
            <a:off x="7599850" y="3039715"/>
            <a:ext cx="1029163" cy="1085656"/>
            <a:chOff x="2437" y="2032"/>
            <a:chExt cx="1244" cy="1264"/>
          </a:xfrm>
        </p:grpSpPr>
        <p:sp>
          <p:nvSpPr>
            <p:cNvPr id="3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39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4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41" name="组合 7"/>
          <p:cNvGrpSpPr/>
          <p:nvPr/>
        </p:nvGrpSpPr>
        <p:grpSpPr>
          <a:xfrm>
            <a:off x="5377432" y="3040746"/>
            <a:ext cx="1029163" cy="1085656"/>
            <a:chOff x="2437" y="2032"/>
            <a:chExt cx="1244" cy="1264"/>
          </a:xfrm>
        </p:grpSpPr>
        <p:sp>
          <p:nvSpPr>
            <p:cNvPr id="4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4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4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45" name="组合 7"/>
          <p:cNvGrpSpPr/>
          <p:nvPr/>
        </p:nvGrpSpPr>
        <p:grpSpPr>
          <a:xfrm>
            <a:off x="4257927" y="3048366"/>
            <a:ext cx="1029163" cy="1085656"/>
            <a:chOff x="2437" y="2032"/>
            <a:chExt cx="1244" cy="1264"/>
          </a:xfrm>
        </p:grpSpPr>
        <p:sp>
          <p:nvSpPr>
            <p:cNvPr id="4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4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4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49" name="组合 7"/>
          <p:cNvGrpSpPr/>
          <p:nvPr/>
        </p:nvGrpSpPr>
        <p:grpSpPr>
          <a:xfrm>
            <a:off x="3144137" y="3065511"/>
            <a:ext cx="1029163" cy="1085656"/>
            <a:chOff x="2437" y="2032"/>
            <a:chExt cx="1244" cy="1264"/>
          </a:xfrm>
        </p:grpSpPr>
        <p:sp>
          <p:nvSpPr>
            <p:cNvPr id="5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5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5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53" name="组合 7"/>
          <p:cNvGrpSpPr/>
          <p:nvPr/>
        </p:nvGrpSpPr>
        <p:grpSpPr>
          <a:xfrm>
            <a:off x="775232" y="3065511"/>
            <a:ext cx="1029163" cy="1085656"/>
            <a:chOff x="2437" y="2032"/>
            <a:chExt cx="1244" cy="1264"/>
          </a:xfrm>
        </p:grpSpPr>
        <p:sp>
          <p:nvSpPr>
            <p:cNvPr id="5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5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5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57" name="组合 7"/>
          <p:cNvGrpSpPr/>
          <p:nvPr/>
        </p:nvGrpSpPr>
        <p:grpSpPr>
          <a:xfrm>
            <a:off x="7580462" y="1393435"/>
            <a:ext cx="1029335" cy="1093470"/>
            <a:chOff x="2437" y="2032"/>
            <a:chExt cx="1244" cy="1264"/>
          </a:xfrm>
        </p:grpSpPr>
        <p:sp>
          <p:nvSpPr>
            <p:cNvPr id="6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9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11" name="文本框 64"/>
          <p:cNvSpPr txBox="1"/>
          <p:nvPr/>
        </p:nvSpPr>
        <p:spPr>
          <a:xfrm>
            <a:off x="3144325" y="3087370"/>
            <a:ext cx="913765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昏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2" name="文本框 64"/>
          <p:cNvSpPr txBox="1"/>
          <p:nvPr/>
        </p:nvSpPr>
        <p:spPr>
          <a:xfrm>
            <a:off x="4280340" y="3087370"/>
            <a:ext cx="913765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握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3" name="文本框 64"/>
          <p:cNvSpPr txBox="1"/>
          <p:nvPr/>
        </p:nvSpPr>
        <p:spPr>
          <a:xfrm>
            <a:off x="5378255" y="3056890"/>
            <a:ext cx="913765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摔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4" name="文本框 64"/>
          <p:cNvSpPr txBox="1"/>
          <p:nvPr/>
        </p:nvSpPr>
        <p:spPr>
          <a:xfrm>
            <a:off x="6514270" y="3065780"/>
            <a:ext cx="913765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凭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5" name="文本框 64"/>
          <p:cNvSpPr txBox="1"/>
          <p:nvPr/>
        </p:nvSpPr>
        <p:spPr>
          <a:xfrm>
            <a:off x="7600120" y="3034030"/>
            <a:ext cx="913765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掐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052195" y="962025"/>
            <a:ext cx="92329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mō</a:t>
            </a:r>
            <a:endParaRPr lang="en-US" altLang="zh-CN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2035898" y="961723"/>
            <a:ext cx="117888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shèn</a:t>
            </a:r>
            <a:endParaRPr lang="en-US" altLang="zh-CN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3215093" y="887428"/>
            <a:ext cx="117888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guì</a:t>
            </a:r>
            <a:endParaRPr lang="en-US" altLang="zh-CN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4282610" y="919178"/>
            <a:ext cx="117888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chuí</a:t>
            </a:r>
            <a:endParaRPr lang="en-US" altLang="zh-CN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5461805" y="961723"/>
            <a:ext cx="117888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w</a:t>
            </a:r>
            <a:r>
              <a:rPr lang="en-US" altLang="zh-CN" sz="3000" dirty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á</a:t>
            </a:r>
            <a:r>
              <a:rPr lang="en-US" altLang="zh-CN" sz="30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n</a:t>
            </a:r>
            <a:endParaRPr lang="en-US" altLang="zh-CN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6640912" y="944880"/>
            <a:ext cx="65913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bó</a:t>
            </a:r>
            <a:endParaRPr lang="en-US" altLang="zh-CN" sz="3000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7766517" y="880355"/>
            <a:ext cx="84391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tuō</a:t>
            </a:r>
            <a:endParaRPr lang="en-US" altLang="zh-CN" sz="3000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960840" y="2574290"/>
            <a:ext cx="80899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gài</a:t>
            </a:r>
            <a:endParaRPr lang="en-US" altLang="zh-CN" sz="3000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3214810" y="2574290"/>
            <a:ext cx="106553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hūn</a:t>
            </a:r>
            <a:endParaRPr lang="en-US" altLang="zh-CN" sz="3000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4407975" y="2574290"/>
            <a:ext cx="97028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wò</a:t>
            </a:r>
            <a:endParaRPr lang="en-US" altLang="zh-CN" sz="3000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5288085" y="2574290"/>
            <a:ext cx="122555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shu</a:t>
            </a:r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ā</a:t>
            </a:r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i</a:t>
            </a:r>
            <a:endParaRPr lang="en-US" altLang="zh-CN" sz="3000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6514270" y="2574290"/>
            <a:ext cx="91313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píng</a:t>
            </a:r>
            <a:endParaRPr lang="en-US" altLang="zh-CN" sz="3000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7615995" y="2567305"/>
            <a:ext cx="156400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qi</a:t>
            </a:r>
            <a:r>
              <a:rPr lang="en-US" altLang="zh-CN" sz="3000" dirty="0">
                <a:latin typeface="黑体" panose="02010609060101010101" pitchFamily="49" charset="-122"/>
                <a:ea typeface="黑体" panose="02010609060101010101" pitchFamily="49" charset="-122"/>
                <a:cs typeface="汉语拼音" panose="020B0604020202020204" pitchFamily="34" charset="0"/>
              </a:rPr>
              <a:t>ā</a:t>
            </a:r>
            <a:endParaRPr lang="en-US" altLang="zh-CN" sz="3000" dirty="0">
              <a:latin typeface="黑体" panose="02010609060101010101" pitchFamily="49" charset="-122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grpSp>
        <p:nvGrpSpPr>
          <p:cNvPr id="91" name="组合 7"/>
          <p:cNvGrpSpPr/>
          <p:nvPr/>
        </p:nvGrpSpPr>
        <p:grpSpPr>
          <a:xfrm>
            <a:off x="1980000" y="3062971"/>
            <a:ext cx="1029163" cy="1085656"/>
            <a:chOff x="2437" y="2032"/>
            <a:chExt cx="1244" cy="1264"/>
          </a:xfrm>
        </p:grpSpPr>
        <p:sp>
          <p:nvSpPr>
            <p:cNvPr id="9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95" name="文本框 64"/>
          <p:cNvSpPr txBox="1"/>
          <p:nvPr/>
        </p:nvSpPr>
        <p:spPr>
          <a:xfrm>
            <a:off x="1980188" y="3084830"/>
            <a:ext cx="913765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惹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2050673" y="2571750"/>
            <a:ext cx="106553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rě</a:t>
            </a:r>
            <a:endParaRPr lang="en-US" altLang="zh-CN" sz="3000" dirty="0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8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6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0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4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4" grpId="0"/>
      <p:bldP spid="58" grpId="0"/>
      <p:bldP spid="26" grpId="0"/>
      <p:bldP spid="28" grpId="0"/>
      <p:bldP spid="29" grpId="0"/>
      <p:bldP spid="30" grpId="0"/>
      <p:bldP spid="31" grpId="0"/>
      <p:bldP spid="36" grpId="0"/>
      <p:bldP spid="111" grpId="0"/>
      <p:bldP spid="112" grpId="0"/>
      <p:bldP spid="113" grpId="0"/>
      <p:bldP spid="114" grpId="0"/>
      <p:bldP spid="115" grpId="0"/>
      <p:bldP spid="59" grpId="0"/>
      <p:bldP spid="59" grpId="1"/>
      <p:bldP spid="60" grpId="0"/>
      <p:bldP spid="60" grpId="1"/>
      <p:bldP spid="61" grpId="0"/>
      <p:bldP spid="61" grpId="1"/>
      <p:bldP spid="64" grpId="0"/>
      <p:bldP spid="64" grpId="1"/>
      <p:bldP spid="71" grpId="0"/>
      <p:bldP spid="71" grpId="1"/>
      <p:bldP spid="73" grpId="0"/>
      <p:bldP spid="73" grpId="1"/>
      <p:bldP spid="74" grpId="0"/>
      <p:bldP spid="74" grpId="1"/>
      <p:bldP spid="75" grpId="0"/>
      <p:bldP spid="75" grpId="1"/>
      <p:bldP spid="76" grpId="0"/>
      <p:bldP spid="76" grpId="1"/>
      <p:bldP spid="77" grpId="0"/>
      <p:bldP spid="77" grpId="1"/>
      <p:bldP spid="78" grpId="0"/>
      <p:bldP spid="78" grpId="1"/>
      <p:bldP spid="79" grpId="0"/>
      <p:bldP spid="79" grpId="1"/>
      <p:bldP spid="80" grpId="0"/>
      <p:bldP spid="80" grpId="1"/>
      <p:bldP spid="95" grpId="0"/>
      <p:bldP spid="96" grpId="0"/>
      <p:bldP spid="9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909317" y="411510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生字归类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3419872" y="483399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87044" y="1707987"/>
            <a:ext cx="3508955" cy="2735763"/>
            <a:chOff x="328" y="2118"/>
            <a:chExt cx="5070" cy="3945"/>
          </a:xfrm>
        </p:grpSpPr>
        <p:pic>
          <p:nvPicPr>
            <p:cNvPr id="86" name="图片 85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" y="2118"/>
              <a:ext cx="5070" cy="3945"/>
            </a:xfrm>
            <a:prstGeom prst="rect">
              <a:avLst/>
            </a:prstGeom>
          </p:spPr>
        </p:pic>
        <p:sp>
          <p:nvSpPr>
            <p:cNvPr id="87" name="文本框 64"/>
            <p:cNvSpPr txBox="1"/>
            <p:nvPr/>
          </p:nvSpPr>
          <p:spPr>
            <a:xfrm>
              <a:off x="1662" y="2928"/>
              <a:ext cx="3507" cy="67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2400" b="1" dirty="0">
                  <a:solidFill>
                    <a:schemeClr val="accent2">
                      <a:lumMod val="7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左右结构</a:t>
              </a:r>
              <a:endPara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35" name="直线连接符 5"/>
            <p:cNvCxnSpPr/>
            <p:nvPr/>
          </p:nvCxnSpPr>
          <p:spPr>
            <a:xfrm>
              <a:off x="1054" y="3602"/>
              <a:ext cx="3453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5320623" y="1813560"/>
            <a:ext cx="2431995" cy="2560320"/>
            <a:chOff x="-883" y="2118"/>
            <a:chExt cx="7678" cy="3945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83" y="2118"/>
              <a:ext cx="7678" cy="3945"/>
            </a:xfrm>
            <a:prstGeom prst="rect">
              <a:avLst/>
            </a:prstGeom>
          </p:spPr>
        </p:pic>
        <p:sp>
          <p:nvSpPr>
            <p:cNvPr id="26" name="文本框 64"/>
            <p:cNvSpPr txBox="1"/>
            <p:nvPr/>
          </p:nvSpPr>
          <p:spPr>
            <a:xfrm>
              <a:off x="123" y="2916"/>
              <a:ext cx="5337" cy="67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2400" b="1" dirty="0">
                  <a:solidFill>
                    <a:schemeClr val="accent2">
                      <a:lumMod val="7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上下  结构</a:t>
              </a:r>
              <a:endPara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7" name="直线连接符 5"/>
            <p:cNvCxnSpPr/>
            <p:nvPr/>
          </p:nvCxnSpPr>
          <p:spPr>
            <a:xfrm>
              <a:off x="390" y="3619"/>
              <a:ext cx="5002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15"/>
          <p:cNvSpPr txBox="1"/>
          <p:nvPr/>
        </p:nvSpPr>
        <p:spPr>
          <a:xfrm>
            <a:off x="214282" y="1162684"/>
            <a:ext cx="596265" cy="62230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摸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TextBox 16"/>
          <p:cNvSpPr txBox="1"/>
          <p:nvPr/>
        </p:nvSpPr>
        <p:spPr>
          <a:xfrm>
            <a:off x="1428728" y="1162684"/>
            <a:ext cx="596265" cy="62230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跪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TextBox 17"/>
          <p:cNvSpPr txBox="1"/>
          <p:nvPr/>
        </p:nvSpPr>
        <p:spPr>
          <a:xfrm>
            <a:off x="785786" y="1162684"/>
            <a:ext cx="596265" cy="62230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甚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TextBox 18"/>
          <p:cNvSpPr txBox="1"/>
          <p:nvPr/>
        </p:nvSpPr>
        <p:spPr>
          <a:xfrm>
            <a:off x="4408892" y="1162684"/>
            <a:ext cx="596265" cy="62230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TextBox 19"/>
          <p:cNvSpPr txBox="1"/>
          <p:nvPr/>
        </p:nvSpPr>
        <p:spPr>
          <a:xfrm>
            <a:off x="6310963" y="1142999"/>
            <a:ext cx="596265" cy="62230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握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TextBox 20"/>
          <p:cNvSpPr txBox="1"/>
          <p:nvPr/>
        </p:nvSpPr>
        <p:spPr>
          <a:xfrm>
            <a:off x="6907549" y="1162684"/>
            <a:ext cx="596265" cy="62230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摔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TextBox 21"/>
          <p:cNvSpPr txBox="1"/>
          <p:nvPr/>
        </p:nvSpPr>
        <p:spPr>
          <a:xfrm>
            <a:off x="1980000" y="1162684"/>
            <a:ext cx="596265" cy="62230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捶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TextBox 22"/>
          <p:cNvSpPr txBox="1"/>
          <p:nvPr/>
        </p:nvSpPr>
        <p:spPr>
          <a:xfrm>
            <a:off x="2622942" y="1162684"/>
            <a:ext cx="596265" cy="62230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顽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7572080" y="1162684"/>
            <a:ext cx="596265" cy="62230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凭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26"/>
          <p:cNvSpPr txBox="1"/>
          <p:nvPr/>
        </p:nvSpPr>
        <p:spPr>
          <a:xfrm>
            <a:off x="3265884" y="1162684"/>
            <a:ext cx="596265" cy="62230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脖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27"/>
          <p:cNvSpPr txBox="1"/>
          <p:nvPr/>
        </p:nvSpPr>
        <p:spPr>
          <a:xfrm>
            <a:off x="5715008" y="1162684"/>
            <a:ext cx="596265" cy="62230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昏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28"/>
          <p:cNvSpPr txBox="1"/>
          <p:nvPr/>
        </p:nvSpPr>
        <p:spPr>
          <a:xfrm>
            <a:off x="3837388" y="1162684"/>
            <a:ext cx="596265" cy="62230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脱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29"/>
          <p:cNvSpPr txBox="1"/>
          <p:nvPr/>
        </p:nvSpPr>
        <p:spPr>
          <a:xfrm>
            <a:off x="8168666" y="1142990"/>
            <a:ext cx="596265" cy="62230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掐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9" name="TextBox 27"/>
          <p:cNvSpPr txBox="1"/>
          <p:nvPr/>
        </p:nvSpPr>
        <p:spPr>
          <a:xfrm>
            <a:off x="5076000" y="1156502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惹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889 -0.004074 L 0.050347 0.325432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00" y="19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2.46914E-7 L 0.5467 0.3395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26" y="16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46914E-7 L -0.01181 0.3256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" y="162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46914E-7 L 0.00677 0.3256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" y="162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46914E-7 L 0.01528 0.3256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4" y="162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46914E-7 L -0.28351 0.3956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84" y="197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46914E-7 L -0.28299 0.39568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49" y="197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46914E-7 L -0.26667 0.39568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33" y="197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82716E-6 L 0.17188 0.35463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4" y="177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46914E-7 L 0.00764 0.45154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" y="225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95062E-6 L -0.396 0.39938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09" y="199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46914E-7 L -0.68958 0.49352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479" y="246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46914E-7 L -0.10069 0.45154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5" y="225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95062E-6 L -0.76441 0.49722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229" y="248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9" grpId="0"/>
      <p:bldP spid="40" grpId="0"/>
      <p:bldP spid="41" grpId="0"/>
      <p:bldP spid="42" grpId="0"/>
      <p:bldP spid="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909317" y="555645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识字方法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3419872" y="627534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467544" y="1275606"/>
            <a:ext cx="4104456" cy="154559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加一加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扌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垂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=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捶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32685" y="3075658"/>
            <a:ext cx="1763051" cy="71437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换一换：</a:t>
            </a:r>
            <a:r>
              <a:rPr lang="en-US" altLang="zh-CN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</a:t>
            </a:r>
            <a:endParaRPr lang="en-US" altLang="zh-CN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195997" y="3076220"/>
            <a:ext cx="2087608" cy="80708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勃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脖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836000" y="3074315"/>
            <a:ext cx="1800200" cy="80708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溉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概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572000" y="1452245"/>
            <a:ext cx="2487295" cy="16217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22275" y="2085340"/>
            <a:ext cx="32308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减一减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：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强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-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弓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=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虽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42" grpId="0"/>
      <p:bldP spid="43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Group 12"/>
          <p:cNvGraphicFramePr>
            <a:graphicFrameLocks noGrp="1"/>
          </p:cNvGraphicFramePr>
          <p:nvPr/>
        </p:nvGraphicFramePr>
        <p:xfrm>
          <a:off x="2087400" y="2210786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/>
                <a:gridCol w="740601"/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6" name="TextBox 23"/>
          <p:cNvSpPr txBox="1"/>
          <p:nvPr/>
        </p:nvSpPr>
        <p:spPr>
          <a:xfrm>
            <a:off x="2125235" y="2112076"/>
            <a:ext cx="1420517" cy="166878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顽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2369185" y="1404620"/>
            <a:ext cx="906815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汉语拼音" panose="020B0604020202020204" pitchFamily="34" charset="0"/>
              </a:rPr>
              <a:t>wán</a:t>
            </a:r>
            <a:endParaRPr lang="en-US" altLang="zh-CN" sz="32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369820" y="2491740"/>
            <a:ext cx="463550" cy="836930"/>
          </a:xfrm>
          <a:prstGeom prst="rect">
            <a:avLst/>
          </a:prstGeom>
          <a:noFill/>
          <a:ln w="34925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9" name="线形标注 2 48"/>
          <p:cNvSpPr/>
          <p:nvPr/>
        </p:nvSpPr>
        <p:spPr>
          <a:xfrm>
            <a:off x="4092498" y="1335453"/>
            <a:ext cx="2970717" cy="54006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21981"/>
              <a:gd name="adj6" fmla="val -41486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不要写成</a:t>
            </a:r>
            <a:r>
              <a:rPr lang="en-US" altLang="zh-CN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元</a:t>
            </a:r>
            <a:r>
              <a:rPr lang="en-US" altLang="zh-CN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4125341" y="554509"/>
            <a:ext cx="1454771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易写错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3635896" y="627534"/>
            <a:ext cx="456833" cy="456366"/>
            <a:chOff x="631825" y="5181600"/>
            <a:chExt cx="1554163" cy="1552575"/>
          </a:xfrm>
        </p:grpSpPr>
        <p:sp>
          <p:nvSpPr>
            <p:cNvPr id="52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3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4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5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6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7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8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9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0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1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2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3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4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5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9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0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1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2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3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4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5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6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7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8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9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0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1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2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3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 bldLvl="0" animBg="1"/>
      <p:bldP spid="49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Group 12"/>
          <p:cNvGraphicFramePr>
            <a:graphicFrameLocks noGrp="1"/>
          </p:cNvGraphicFramePr>
          <p:nvPr/>
        </p:nvGraphicFramePr>
        <p:xfrm>
          <a:off x="2087400" y="2210786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/>
                <a:gridCol w="740601"/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6" name="TextBox 23"/>
          <p:cNvSpPr txBox="1"/>
          <p:nvPr/>
        </p:nvSpPr>
        <p:spPr>
          <a:xfrm>
            <a:off x="2125235" y="2112076"/>
            <a:ext cx="1420517" cy="166878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概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2427022" y="1472092"/>
            <a:ext cx="927683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dirty="0">
                <a:solidFill>
                  <a:prstClr val="black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gài</a:t>
            </a:r>
            <a:endParaRPr lang="en-US" altLang="zh-CN" sz="3200" dirty="0">
              <a:solidFill>
                <a:prstClr val="black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915920" y="2380615"/>
            <a:ext cx="438785" cy="1126490"/>
          </a:xfrm>
          <a:prstGeom prst="rect">
            <a:avLst/>
          </a:prstGeom>
          <a:noFill/>
          <a:ln w="34925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9" name="线形标注 2 48"/>
          <p:cNvSpPr/>
          <p:nvPr/>
        </p:nvSpPr>
        <p:spPr>
          <a:xfrm>
            <a:off x="4092498" y="1335453"/>
            <a:ext cx="2970717" cy="54006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88235"/>
              <a:gd name="adj6" fmla="val -28811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不要写成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“无”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 bldLvl="0" animBg="1"/>
      <p:bldP spid="49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/>
          <a:srcRect l="66133"/>
          <a:stretch>
            <a:fillRect/>
          </a:stretch>
        </p:blipFill>
        <p:spPr>
          <a:xfrm>
            <a:off x="7341870" y="2099945"/>
            <a:ext cx="1290320" cy="129921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/>
          <a:srcRect l="29400" r="32933"/>
          <a:stretch>
            <a:fillRect/>
          </a:stretch>
        </p:blipFill>
        <p:spPr>
          <a:xfrm>
            <a:off x="5960745" y="2099945"/>
            <a:ext cx="1435100" cy="129921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/>
          <a:srcRect r="71150"/>
          <a:stretch>
            <a:fillRect/>
          </a:stretch>
        </p:blipFill>
        <p:spPr>
          <a:xfrm>
            <a:off x="4896485" y="2099945"/>
            <a:ext cx="1099185" cy="12992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65483" b="2778"/>
          <a:stretch>
            <a:fillRect/>
          </a:stretch>
        </p:blipFill>
        <p:spPr>
          <a:xfrm>
            <a:off x="2976245" y="1529715"/>
            <a:ext cx="1493520" cy="2092960"/>
          </a:xfrm>
          <a:prstGeom prst="round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32198" r="35178" b="2778"/>
          <a:stretch>
            <a:fillRect/>
          </a:stretch>
        </p:blipFill>
        <p:spPr>
          <a:xfrm>
            <a:off x="1564640" y="1529715"/>
            <a:ext cx="1411605" cy="2092960"/>
          </a:xfrm>
          <a:prstGeom prst="round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67141" b="2778"/>
          <a:stretch>
            <a:fillRect/>
          </a:stretch>
        </p:blipFill>
        <p:spPr>
          <a:xfrm>
            <a:off x="197485" y="1529715"/>
            <a:ext cx="1421765" cy="2092960"/>
          </a:xfrm>
          <a:prstGeom prst="round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6436360" y="862330"/>
            <a:ext cx="26054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拼图</a:t>
            </a:r>
            <a:r>
              <a:rPr lang="en-US" altLang="zh-CN" sz="2800"/>
              <a:t>----</a:t>
            </a:r>
            <a:r>
              <a:rPr lang="zh-CN" altLang="en-US" sz="2800">
                <a:solidFill>
                  <a:srgbClr val="FF0000"/>
                </a:solidFill>
              </a:rPr>
              <a:t>牛和鹅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4500245" y="2640965"/>
            <a:ext cx="504190" cy="1152525"/>
          </a:xfrm>
          <a:prstGeom prst="round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b="1"/>
          </a:p>
        </p:txBody>
      </p:sp>
      <p:sp>
        <p:nvSpPr>
          <p:cNvPr id="40" name="文本框 39"/>
          <p:cNvSpPr txBox="1"/>
          <p:nvPr/>
        </p:nvSpPr>
        <p:spPr>
          <a:xfrm>
            <a:off x="203200" y="2049145"/>
            <a:ext cx="9994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甚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至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619250" y="2690495"/>
            <a:ext cx="10420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结实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094990" y="2284730"/>
            <a:ext cx="9994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混乱</a:t>
            </a:r>
            <a:endParaRPr lang="zh-CN" alt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64640" y="2099945"/>
            <a:ext cx="10972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助威 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075045" y="2277110"/>
            <a:ext cx="115189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无缘无故</a:t>
            </a:r>
            <a:endParaRPr lang="zh-CN" altLang="en-US" sz="36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513955" y="2584450"/>
            <a:ext cx="12757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忙乱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867275" y="2553970"/>
            <a:ext cx="11010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消失</a:t>
            </a:r>
            <a:endParaRPr lang="zh-CN" altLang="en-US" sz="36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315505" y="501759"/>
            <a:ext cx="456833" cy="456366"/>
            <a:chOff x="631825" y="5181600"/>
            <a:chExt cx="1554163" cy="1552575"/>
          </a:xfrm>
        </p:grpSpPr>
        <p:sp>
          <p:nvSpPr>
            <p:cNvPr id="16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55" name="TextBox 11"/>
          <p:cNvSpPr txBox="1">
            <a:spLocks noChangeArrowheads="1"/>
          </p:cNvSpPr>
          <p:nvPr/>
        </p:nvSpPr>
        <p:spPr bwMode="auto">
          <a:xfrm>
            <a:off x="3804950" y="429870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识字游戏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29" grpId="0"/>
      <p:bldP spid="41" grpId="0"/>
      <p:bldP spid="8" grpId="1"/>
      <p:bldP spid="42" grpId="0"/>
      <p:bldP spid="9" grpId="1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58554" y="1370261"/>
            <a:ext cx="3565374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charset="0"/>
              </a:rPr>
              <a:t>助威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：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指帮助增加声势，提高士气。</a:t>
            </a:r>
            <a:endParaRPr lang="zh-CN" altLang="en-US" sz="28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51520" y="2643758"/>
            <a:ext cx="3816424" cy="953135"/>
          </a:xfrm>
          <a:prstGeom prst="rect">
            <a:avLst/>
          </a:prstGeom>
          <a:solidFill>
            <a:schemeClr val="bg2">
              <a:alpha val="12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拉拉队员给参加跑步比赛的同学呐喊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助威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 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561840" y="1370330"/>
            <a:ext cx="3810000" cy="2385060"/>
          </a:xfrm>
          <a:prstGeom prst="rect">
            <a:avLst/>
          </a:prstGeom>
        </p:spPr>
      </p:pic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882216" y="641906"/>
            <a:ext cx="1944216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词语解释</a:t>
            </a:r>
            <a:endParaRPr lang="zh-CN" altLang="en-US" sz="28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627784" y="760752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91326" y="75790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541020" y="1491615"/>
            <a:ext cx="439991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charset="0"/>
              </a:rPr>
              <a:t>无缘无故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没有一点原因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3860" y="2601595"/>
            <a:ext cx="4392930" cy="953135"/>
          </a:xfrm>
          <a:prstGeom prst="rect">
            <a:avLst/>
          </a:prstGeom>
          <a:solidFill>
            <a:schemeClr val="bg2">
              <a:alpha val="13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妈妈今天不知怎么了，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无缘无故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地朝我发火。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rcRect b="12577"/>
          <a:stretch>
            <a:fillRect/>
          </a:stretch>
        </p:blipFill>
        <p:spPr>
          <a:xfrm>
            <a:off x="5264785" y="1142365"/>
            <a:ext cx="2205990" cy="2538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552450" y="1123950"/>
            <a:ext cx="3813810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charset="0"/>
              </a:rPr>
              <a:t>欺负：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用蛮横无理的手段侵犯、压迫或侮辱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。</a:t>
            </a:r>
            <a:r>
              <a:rPr lang="zh-CN" altLang="en-US" sz="28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本</a:t>
            </a:r>
            <a:r>
              <a:rPr lang="zh-CN" altLang="en-US" sz="2800" b="1" dirty="0" smtClean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课指鹅吓唬孩子们。</a:t>
            </a:r>
            <a:endParaRPr lang="zh-CN" altLang="en-US" sz="2800" b="1" dirty="0" smtClean="0">
              <a:solidFill>
                <a:srgbClr val="0066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2450" y="2893060"/>
            <a:ext cx="3813175" cy="1124585"/>
          </a:xfrm>
          <a:prstGeom prst="rect">
            <a:avLst/>
          </a:prstGeom>
          <a:solidFill>
            <a:schemeClr val="bg2">
              <a:alpha val="13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我们不能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欺负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那些弱小的同学。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418" y="1124134"/>
            <a:ext cx="4171326" cy="27541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814070" y="2066290"/>
            <a:ext cx="7515860" cy="156654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altLang="zh-CN" sz="2800" b="1" kern="0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kern="0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课文记叙</a:t>
            </a:r>
            <a:r>
              <a:rPr lang="en-US" altLang="zh-CN" sz="2800" b="1" kern="0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800" b="1" kern="0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</a:t>
            </a:r>
            <a:r>
              <a:rPr lang="en-US" altLang="zh-CN" sz="2800" b="1" kern="0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800" b="1" kern="0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在回家的路上被鹅追赶，后来在</a:t>
            </a:r>
            <a:r>
              <a:rPr lang="zh-CN" altLang="en-US" sz="2800" b="1" u="sng" kern="0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</a:t>
            </a:r>
            <a:r>
              <a:rPr lang="zh-CN" altLang="en-US" sz="2800" b="1" kern="0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的帮助下赶走了鹅，再不怕鹅的故事。</a:t>
            </a:r>
            <a:endParaRPr lang="zh-CN" altLang="en-US" sz="2800" b="1" kern="0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6"/>
          <p:cNvSpPr txBox="1"/>
          <p:nvPr/>
        </p:nvSpPr>
        <p:spPr>
          <a:xfrm>
            <a:off x="321945" y="1110615"/>
            <a:ext cx="8102600" cy="650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默读课文，说说这篇课文主要讲了一件什么事？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9" name="文本框 14"/>
          <p:cNvSpPr txBox="1"/>
          <p:nvPr/>
        </p:nvSpPr>
        <p:spPr>
          <a:xfrm>
            <a:off x="536936" y="436158"/>
            <a:ext cx="21473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整体感知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90" y="488835"/>
            <a:ext cx="366860" cy="45633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036445" y="2588260"/>
            <a:ext cx="12553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kern="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金奎叔</a:t>
            </a:r>
            <a:endParaRPr lang="zh-CN" altLang="en-US" sz="2800" b="1" kern="0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6"/>
          <p:cNvSpPr txBox="1"/>
          <p:nvPr/>
        </p:nvSpPr>
        <p:spPr>
          <a:xfrm>
            <a:off x="681338" y="562096"/>
            <a:ext cx="6821812" cy="6311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700" b="1" dirty="0">
                <a:latin typeface="黑体" panose="02010609060101010101" pitchFamily="49" charset="-122"/>
                <a:ea typeface="黑体" panose="02010609060101010101" pitchFamily="49" charset="-122"/>
              </a:rPr>
              <a:t>课文可以分为几部分？各部分内容是什么？</a:t>
            </a:r>
            <a:endParaRPr lang="zh-CN" altLang="en-US" sz="27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1487" y="1449600"/>
            <a:ext cx="3201670" cy="4375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第一部分（      ）：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7348" y="2278313"/>
            <a:ext cx="3201670" cy="4375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第二部分（      ）：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94487" y="2278455"/>
            <a:ext cx="751840" cy="4375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5-12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79501" y="1449406"/>
            <a:ext cx="598170" cy="4375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1-4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33165" y="1449705"/>
            <a:ext cx="5100320" cy="80708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“我们”都相信牛怕人、鹅不怕人的说法。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58540" y="2295525"/>
            <a:ext cx="5370195" cy="80708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“我”遭到了鹅的欺负，金奎叔帮“我”教训了鹅，并告诉“我”不要怕鹅。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81487" y="3358433"/>
            <a:ext cx="3201670" cy="4375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第三部分（      ）：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212933" y="3357305"/>
            <a:ext cx="905510" cy="4375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13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-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endParaRPr 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732530" y="3358515"/>
            <a:ext cx="5100955" cy="80708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“我”记住了金奎叔的话，从此不再怕鹅了。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0" grpId="0"/>
      <p:bldP spid="16" grpId="0"/>
      <p:bldP spid="17" grpId="0"/>
      <p:bldP spid="18" grpId="0"/>
      <p:bldP spid="31" grpId="0"/>
      <p:bldP spid="32" grpId="0"/>
      <p:bldP spid="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424180" y="1931670"/>
            <a:ext cx="8611820" cy="137268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模</a:t>
            </a:r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(      ) </a:t>
            </a:r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概</a:t>
            </a:r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(     ) </a:t>
            </a:r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脱</a:t>
            </a:r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(     ) </a:t>
            </a:r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掐</a:t>
            </a:r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(     )</a:t>
            </a:r>
            <a:endParaRPr 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摸</a:t>
            </a:r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(      )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既</a:t>
            </a:r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(     ) </a:t>
            </a:r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说</a:t>
            </a:r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(     ) </a:t>
            </a:r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焰</a:t>
            </a:r>
            <a:r>
              <a:rPr 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(     )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1231265" y="1993930"/>
            <a:ext cx="1368152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rgbClr val="FF0000"/>
                </a:solidFill>
              </a:rPr>
              <a:t>模样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231265" y="2720340"/>
            <a:ext cx="121920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rgbClr val="FF0000"/>
                </a:solidFill>
              </a:rPr>
              <a:t>抚摸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326130" y="1993930"/>
            <a:ext cx="1368152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rgbClr val="FF0000"/>
                </a:solidFill>
              </a:rPr>
              <a:t>大概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3397885" y="2649885"/>
            <a:ext cx="1368152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rgbClr val="FF0000"/>
                </a:solidFill>
              </a:rPr>
              <a:t>既然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" name="文本框 14"/>
          <p:cNvSpPr txBox="1"/>
          <p:nvPr/>
        </p:nvSpPr>
        <p:spPr>
          <a:xfrm>
            <a:off x="624428" y="411510"/>
            <a:ext cx="1931348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课堂演练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46735" y="1160145"/>
            <a:ext cx="63106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一、给下列形近字组词。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5346700" y="1993900"/>
            <a:ext cx="116713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rgbClr val="FF0000"/>
                </a:solidFill>
              </a:rPr>
              <a:t>脱下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5418455" y="2649885"/>
            <a:ext cx="1368152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rgbClr val="FF0000"/>
                </a:solidFill>
              </a:rPr>
              <a:t>说话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400925" y="2034540"/>
            <a:ext cx="116713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rgbClr val="FF0000"/>
                </a:solidFill>
              </a:rPr>
              <a:t>掐住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7386320" y="2649855"/>
            <a:ext cx="116713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rgbClr val="FF0000"/>
                </a:solidFill>
              </a:rPr>
              <a:t>火焰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20" y="464186"/>
            <a:ext cx="366860" cy="4563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9" grpId="0"/>
      <p:bldP spid="11" grpId="0"/>
      <p:bldP spid="14" grpId="0"/>
      <p:bldP spid="15" grpId="0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Box 5"/>
          <p:cNvSpPr txBox="1">
            <a:spLocks noChangeArrowheads="1"/>
          </p:cNvSpPr>
          <p:nvPr/>
        </p:nvSpPr>
        <p:spPr bwMode="auto">
          <a:xfrm>
            <a:off x="521335" y="558800"/>
            <a:ext cx="8580120" cy="2169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kumimoji="1"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二、根据课文内容填空。</a:t>
            </a:r>
            <a:endParaRPr kumimoji="1" lang="en-US" altLang="zh-CN" sz="27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kumimoji="1" lang="zh-CN" altLang="en-US" sz="27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kumimoji="1"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课文记叙了</a:t>
            </a:r>
            <a:r>
              <a:rPr kumimoji="1" lang="zh-CN" altLang="en-US" sz="27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                      </a:t>
            </a:r>
            <a:r>
              <a:rPr kumimoji="1"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，而后在金奎叔的帮助下，</a:t>
            </a:r>
            <a:r>
              <a:rPr kumimoji="1" lang="zh-CN" altLang="en-US" sz="27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kumimoji="1"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的事。</a:t>
            </a:r>
            <a:endParaRPr kumimoji="1" lang="zh-CN" altLang="en-US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2954316" y="1494175"/>
            <a:ext cx="5063722" cy="483870"/>
          </a:xfrm>
          <a:prstGeom prst="rect">
            <a:avLst/>
          </a:prstGeom>
          <a:noFill/>
          <a:ln w="44450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7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“我”在回家的路上被鹅追赶</a:t>
            </a:r>
            <a:r>
              <a:rPr lang="en-US" altLang="zh-CN" sz="27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en-US" altLang="zh-CN" sz="27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11">
            <a:hlinkClick r:id="rId1" action="ppaction://hlinkfile"/>
          </p:cNvPr>
          <p:cNvSpPr txBox="1">
            <a:spLocks noChangeArrowheads="1"/>
          </p:cNvSpPr>
          <p:nvPr/>
        </p:nvSpPr>
        <p:spPr bwMode="auto">
          <a:xfrm>
            <a:off x="6338015" y="3720946"/>
            <a:ext cx="139805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latin typeface="楷体-简" panose="02010600040101010101" pitchFamily="2" charset="-122"/>
                <a:ea typeface="楷体-简" panose="02010600040101010101" pitchFamily="2" charset="-122"/>
              </a:rPr>
              <a:t>字词听写</a:t>
            </a:r>
            <a:endParaRPr lang="zh-CN" altLang="en-US" sz="2400" b="1" dirty="0">
              <a:latin typeface="楷体-简" panose="02010600040101010101" pitchFamily="2" charset="-122"/>
              <a:ea typeface="楷体-简" panose="0201060004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386" y="3770381"/>
            <a:ext cx="351070" cy="38016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7851344" y="3704357"/>
            <a:ext cx="335134" cy="47233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611880" y="2143125"/>
            <a:ext cx="1562100" cy="50673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7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把鹅赶走</a:t>
            </a:r>
            <a:endParaRPr lang="zh-CN" altLang="en-US" sz="27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5" grpId="0"/>
      <p:bldP spid="8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lum contrast="6000"/>
          </a:blip>
          <a:srcRect t="4762" b="6286"/>
          <a:stretch>
            <a:fillRect/>
          </a:stretch>
        </p:blipFill>
        <p:spPr>
          <a:xfrm>
            <a:off x="-3175" y="-19685"/>
            <a:ext cx="9139555" cy="51466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49642" y="1436896"/>
            <a:ext cx="7632849" cy="2233295"/>
          </a:xfrm>
          <a:prstGeom prst="rect">
            <a:avLst/>
          </a:prstGeom>
          <a:solidFill>
            <a:schemeClr val="bg1"/>
          </a:solidFill>
        </p:spPr>
        <p:txBody>
          <a:bodyPr wrap="square" lIns="68580" tIns="34290" rIns="68580" bIns="34290">
            <a:spAutoFit/>
          </a:bodyPr>
          <a:lstStyle/>
          <a:p>
            <a:pPr indent="457200" algn="just">
              <a:lnSpc>
                <a:spcPct val="110000"/>
              </a:lnSpc>
            </a:pP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上节课我们了解了课文内容，知道作者对待牛和鹅的态度发生了转变，这节课我们继续走进课文，看看作者态度发生转变的原因是什么呢？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77" y="546963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文本框 11"/>
          <p:cNvSpPr txBox="1"/>
          <p:nvPr/>
        </p:nvSpPr>
        <p:spPr>
          <a:xfrm>
            <a:off x="333190" y="536227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第二课时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/>
          <a:srcRect b="2045"/>
          <a:stretch>
            <a:fillRect/>
          </a:stretch>
        </p:blipFill>
        <p:spPr>
          <a:xfrm>
            <a:off x="-17780" y="344170"/>
            <a:ext cx="2086610" cy="139890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rcRect r="4911" b="8507"/>
          <a:stretch>
            <a:fillRect/>
          </a:stretch>
        </p:blipFill>
        <p:spPr>
          <a:xfrm rot="10800000">
            <a:off x="6838315" y="3014980"/>
            <a:ext cx="2311400" cy="167322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" y="1781175"/>
            <a:ext cx="1325245" cy="1899285"/>
          </a:xfrm>
          <a:prstGeom prst="rect">
            <a:avLst/>
          </a:prstGeom>
        </p:spPr>
      </p:pic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1648460" y="1408430"/>
            <a:ext cx="5582285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齐读第1、2自然段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，</a:t>
            </a:r>
            <a:r>
              <a:rPr lang="en-US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思考、讨论：</a:t>
            </a:r>
            <a:endParaRPr lang="en-US" sz="2800" b="1" dirty="0">
              <a:solidFill>
                <a:srgbClr val="0033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1648272" y="2081313"/>
            <a:ext cx="5908675" cy="52197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en-US" altLang="zh-CN" sz="2800" b="1" dirty="0">
                <a:solidFill>
                  <a:srgbClr val="00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1</a:t>
            </a:r>
            <a:r>
              <a:rPr lang="zh-CN" altLang="zh-CN" sz="2800" b="1" dirty="0">
                <a:solidFill>
                  <a:srgbClr val="00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en-US" sz="28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大家说的这一句话你赞同吗？ </a:t>
            </a:r>
            <a:endParaRPr lang="en-US" sz="2800" b="1" dirty="0">
              <a:solidFill>
                <a:srgbClr val="003300"/>
              </a:solidFill>
              <a:latin typeface="宋体" panose="02010600030101010101" pitchFamily="2" charset="-122"/>
              <a:ea typeface="黑体" panose="02010609060101010101" pitchFamily="49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1648460" y="2726690"/>
            <a:ext cx="6805295" cy="953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en-US" altLang="zh-CN" sz="2800" b="1" dirty="0">
                <a:solidFill>
                  <a:srgbClr val="00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2</a:t>
            </a:r>
            <a:r>
              <a:rPr lang="zh-CN" altLang="zh-CN" sz="2800" b="1" dirty="0">
                <a:solidFill>
                  <a:srgbClr val="00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en-US" sz="28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你印象中的牛是怎样的？鹅是不是真的不怕人？</a:t>
            </a:r>
            <a:endParaRPr lang="en-US" sz="2800" b="1" dirty="0">
              <a:solidFill>
                <a:srgbClr val="003300"/>
              </a:solidFill>
              <a:latin typeface="宋体" panose="02010600030101010101" pitchFamily="2" charset="-122"/>
              <a:ea typeface="黑体" panose="02010609060101010101" pitchFamily="49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9" name="文本框 14"/>
          <p:cNvSpPr txBox="1"/>
          <p:nvPr/>
        </p:nvSpPr>
        <p:spPr>
          <a:xfrm>
            <a:off x="624428" y="411510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互动课堂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94" y="464186"/>
            <a:ext cx="366861" cy="4563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 autoUpdateAnimBg="0"/>
      <p:bldP spid="12" grpId="0" bldLvl="0" animBg="1" autoUpdateAnimBg="0"/>
      <p:bldP spid="14" grpId="0" bldLvl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形标注 11"/>
          <p:cNvSpPr/>
          <p:nvPr/>
        </p:nvSpPr>
        <p:spPr>
          <a:xfrm>
            <a:off x="6804660" y="910590"/>
            <a:ext cx="2330450" cy="1931035"/>
          </a:xfrm>
          <a:prstGeom prst="wedgeEllipseCallout">
            <a:avLst>
              <a:gd name="adj1" fmla="val -18100"/>
              <a:gd name="adj2" fmla="val 4597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/>
              <a:t> </a:t>
            </a:r>
            <a:r>
              <a:rPr lang="zh-CN" altLang="en-US" sz="2800"/>
              <a:t>你赞同吗？你有亲身经历吗？</a:t>
            </a:r>
            <a:endParaRPr lang="zh-CN" altLang="en-US" sz="2800"/>
          </a:p>
        </p:txBody>
      </p:sp>
      <p:sp>
        <p:nvSpPr>
          <p:cNvPr id="2" name="文本框 1"/>
          <p:cNvSpPr txBox="1"/>
          <p:nvPr/>
        </p:nvSpPr>
        <p:spPr>
          <a:xfrm>
            <a:off x="645795" y="612775"/>
            <a:ext cx="6504940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大家都说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:牛的眼睛看人，觉得人比牛大，所以牛是怕人的;鹅的眼睛看人，觉得人比鹅小，所以鹅不怕人。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endParaRPr lang="zh-CN" altLang="en-US" sz="16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我们都很相信这句话。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958340" y="4243070"/>
            <a:ext cx="4845685" cy="7200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/>
              <a:t>“</a:t>
            </a:r>
            <a:r>
              <a:rPr lang="zh-CN" altLang="en-US" sz="2000"/>
              <a:t>我们</a:t>
            </a:r>
            <a:r>
              <a:rPr lang="en-US" altLang="zh-CN" sz="2000"/>
              <a:t>”</a:t>
            </a:r>
            <a:r>
              <a:rPr lang="zh-CN" altLang="en-US" sz="2000"/>
              <a:t>都很相信牛怕人，鹅不怕人。</a:t>
            </a:r>
            <a:endParaRPr lang="zh-CN" altLang="en-US" sz="2000"/>
          </a:p>
        </p:txBody>
      </p:sp>
      <p:sp>
        <p:nvSpPr>
          <p:cNvPr id="16" name="Freeform 24"/>
          <p:cNvSpPr/>
          <p:nvPr/>
        </p:nvSpPr>
        <p:spPr bwMode="gray">
          <a:xfrm rot="4260000">
            <a:off x="5893576" y="1276487"/>
            <a:ext cx="738473" cy="1100795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椭圆形标注 10"/>
          <p:cNvSpPr/>
          <p:nvPr/>
        </p:nvSpPr>
        <p:spPr>
          <a:xfrm>
            <a:off x="6804025" y="1347470"/>
            <a:ext cx="1007745" cy="1007745"/>
          </a:xfrm>
          <a:prstGeom prst="wedgeEllipseCallou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539552" y="2716968"/>
            <a:ext cx="3767503" cy="1873822"/>
            <a:chOff x="539552" y="2716968"/>
            <a:chExt cx="3767503" cy="1873822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3142588"/>
              <a:ext cx="1010559" cy="1448202"/>
            </a:xfrm>
            <a:prstGeom prst="rect">
              <a:avLst/>
            </a:prstGeom>
          </p:spPr>
        </p:pic>
        <p:sp>
          <p:nvSpPr>
            <p:cNvPr id="17" name="云形标注 16"/>
            <p:cNvSpPr/>
            <p:nvPr/>
          </p:nvSpPr>
          <p:spPr>
            <a:xfrm>
              <a:off x="1815133" y="2716968"/>
              <a:ext cx="2491922" cy="1149721"/>
            </a:xfrm>
            <a:prstGeom prst="cloudCallout">
              <a:avLst>
                <a:gd name="adj1" fmla="val -74265"/>
                <a:gd name="adj2" fmla="val 16975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50800" dir="5400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u="none" dirty="0" smtClean="0">
                  <a:solidFill>
                    <a:srgbClr val="FF0000"/>
                  </a:solidFill>
                </a:rPr>
                <a:t>红色字可以去掉吗？为什么？</a:t>
              </a:r>
              <a:endParaRPr lang="zh-CN" altLang="en-US" sz="2000" u="none" dirty="0">
                <a:solidFill>
                  <a:srgbClr val="FF0000"/>
                </a:solidFill>
              </a:endParaRPr>
            </a:p>
          </p:txBody>
        </p:sp>
      </p:grpSp>
      <p:sp>
        <p:nvSpPr>
          <p:cNvPr id="25" name="云形标注 24"/>
          <p:cNvSpPr/>
          <p:nvPr/>
        </p:nvSpPr>
        <p:spPr>
          <a:xfrm>
            <a:off x="4355976" y="2620777"/>
            <a:ext cx="3686714" cy="1520550"/>
          </a:xfrm>
          <a:prstGeom prst="cloudCallout">
            <a:avLst>
              <a:gd name="adj1" fmla="val 46893"/>
              <a:gd name="adj2" fmla="val 43323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50800" dir="5400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rgbClr val="FF0000"/>
                </a:solidFill>
              </a:rPr>
              <a:t>不可以。“大家都说”体现了“我”对这句话相信的程度，深信不疑。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3129007"/>
            <a:ext cx="863941" cy="1591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8" name="直接连接符 17"/>
          <p:cNvCxnSpPr/>
          <p:nvPr/>
        </p:nvCxnSpPr>
        <p:spPr>
          <a:xfrm>
            <a:off x="2997835" y="1059180"/>
            <a:ext cx="4022090" cy="635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748665" y="1473835"/>
            <a:ext cx="5983605" cy="1778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748665" y="1923415"/>
            <a:ext cx="4759325" cy="2413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9" grpId="0" bldLvl="0" animBg="1"/>
      <p:bldP spid="16" grpId="0" bldLvl="0" animBg="1"/>
      <p:bldP spid="25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flipH="1">
            <a:off x="456565" y="2192020"/>
            <a:ext cx="2855595" cy="1838960"/>
          </a:xfrm>
          <a:prstGeom prst="rect">
            <a:avLst/>
          </a:prstGeom>
        </p:spPr>
      </p:pic>
      <p:sp>
        <p:nvSpPr>
          <p:cNvPr id="4" name="云形标注 3"/>
          <p:cNvSpPr/>
          <p:nvPr/>
        </p:nvSpPr>
        <p:spPr>
          <a:xfrm>
            <a:off x="3059450" y="963974"/>
            <a:ext cx="2808312" cy="1368152"/>
          </a:xfrm>
          <a:prstGeom prst="cloudCallout">
            <a:avLst>
              <a:gd name="adj1" fmla="val -58593"/>
              <a:gd name="adj2" fmla="val 55266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50800" dir="5400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rgbClr val="FF0000"/>
                </a:solidFill>
              </a:rPr>
              <a:t>你比我大，我不惹你！</a:t>
            </a:r>
            <a:endParaRPr lang="zh-CN" altLang="en-US" sz="2400" u="none" dirty="0">
              <a:solidFill>
                <a:srgbClr val="FF0000"/>
              </a:solidFill>
            </a:endParaRPr>
          </a:p>
        </p:txBody>
      </p:sp>
      <p:sp>
        <p:nvSpPr>
          <p:cNvPr id="5" name="云形标注 4"/>
          <p:cNvSpPr/>
          <p:nvPr/>
        </p:nvSpPr>
        <p:spPr>
          <a:xfrm>
            <a:off x="5941060" y="116205"/>
            <a:ext cx="1388110" cy="946150"/>
          </a:xfrm>
          <a:prstGeom prst="cloudCallout">
            <a:avLst>
              <a:gd name="adj1" fmla="val 56386"/>
              <a:gd name="adj2" fmla="val 76577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50800" dir="5400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u="none" dirty="0" smtClean="0">
                <a:solidFill>
                  <a:srgbClr val="FF0000"/>
                </a:solidFill>
              </a:rPr>
              <a:t>我不怕你！</a:t>
            </a:r>
            <a:endParaRPr lang="zh-CN" altLang="en-US" sz="2400" u="none" dirty="0">
              <a:solidFill>
                <a:srgbClr val="FF0000"/>
              </a:solidFill>
            </a:endParaRPr>
          </a:p>
        </p:txBody>
      </p:sp>
      <p:pic>
        <p:nvPicPr>
          <p:cNvPr id="7" name="图片 6" descr="小孩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contrast="6000"/>
          </a:blip>
          <a:stretch>
            <a:fillRect/>
          </a:stretch>
        </p:blipFill>
        <p:spPr>
          <a:xfrm>
            <a:off x="6645275" y="1196975"/>
            <a:ext cx="1866900" cy="2749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439028 0.126049 " pathEditMode="relative" rAng="0" ptsTypes=""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300" y="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822" y="2304678"/>
            <a:ext cx="891377" cy="119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08771"/>
            <a:ext cx="3127359" cy="2723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云形标注 3"/>
          <p:cNvSpPr/>
          <p:nvPr/>
        </p:nvSpPr>
        <p:spPr>
          <a:xfrm>
            <a:off x="3131840" y="963974"/>
            <a:ext cx="2808312" cy="1368152"/>
          </a:xfrm>
          <a:prstGeom prst="cloudCallout">
            <a:avLst>
              <a:gd name="adj1" fmla="val -58593"/>
              <a:gd name="adj2" fmla="val 55266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50800" dir="5400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rgbClr val="FF0000"/>
                </a:solidFill>
              </a:rPr>
              <a:t>小样，你比我小，不怕你！</a:t>
            </a:r>
            <a:endParaRPr lang="zh-CN" altLang="en-US" sz="2400" u="none" dirty="0">
              <a:solidFill>
                <a:srgbClr val="FF0000"/>
              </a:solidFill>
            </a:endParaRPr>
          </a:p>
        </p:txBody>
      </p:sp>
      <p:sp>
        <p:nvSpPr>
          <p:cNvPr id="5" name="云形标注 4"/>
          <p:cNvSpPr/>
          <p:nvPr/>
        </p:nvSpPr>
        <p:spPr>
          <a:xfrm>
            <a:off x="6300192" y="1195042"/>
            <a:ext cx="1296144" cy="906016"/>
          </a:xfrm>
          <a:prstGeom prst="cloudCallout">
            <a:avLst>
              <a:gd name="adj1" fmla="val 56386"/>
              <a:gd name="adj2" fmla="val 76577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50800" dir="5400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u="none" dirty="0" smtClean="0">
                <a:solidFill>
                  <a:srgbClr val="FF0000"/>
                </a:solidFill>
              </a:rPr>
              <a:t>吓死了！</a:t>
            </a:r>
            <a:endParaRPr lang="zh-CN" altLang="en-US" sz="2400" u="none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0.028750 0.017654 0.114931 0.078765 0.143958 0.081975 C 0.172986 0.085185 0.139028 0.017654 0.145069 0.016049 C 0.151111 0.014444 0.170903 0.050494 0.174306 0.074074 C 0.177708 0.097654 0.165000 0.123210 0.161944 0.134074 " pathEditMode="relative" ptsTypes="">
                                      <p:cBhvr>
                                        <p:cTn id="5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/>
          <a:srcRect b="2045"/>
          <a:stretch>
            <a:fillRect/>
          </a:stretch>
        </p:blipFill>
        <p:spPr>
          <a:xfrm>
            <a:off x="-17780" y="344170"/>
            <a:ext cx="2086610" cy="13989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/>
          <a:srcRect r="4911" b="8507"/>
          <a:stretch>
            <a:fillRect/>
          </a:stretch>
        </p:blipFill>
        <p:spPr>
          <a:xfrm rot="10800000">
            <a:off x="6826885" y="2951480"/>
            <a:ext cx="2311400" cy="16732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610360" y="1289685"/>
            <a:ext cx="6642100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默读课文3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、</a:t>
            </a:r>
            <a:r>
              <a:rPr lang="en-US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4自然段，交流、总结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：</a:t>
            </a:r>
            <a:r>
              <a:rPr lang="en-US" sz="24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　　</a:t>
            </a:r>
            <a:endParaRPr lang="en-US" sz="240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“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我们</a:t>
            </a:r>
            <a:r>
              <a:rPr lang="en-US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”对牛和鹅的态度是怎样的？画出描写作者态度的句子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。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55" y="1436370"/>
            <a:ext cx="1314450" cy="18834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479425" y="1041400"/>
            <a:ext cx="8166735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altLang="zh-CN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所以我们看到牛，一点儿不害怕，敢</a:t>
            </a:r>
            <a:r>
              <a:rPr lang="zh-CN" altLang="en-US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用手拍它的背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摸它的肚子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，甚至敢</a:t>
            </a:r>
            <a:r>
              <a:rPr lang="zh-CN" altLang="en-US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用树枝去触它的屁股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呢!可是牛像是无所谓似的，只是眨眨眼，把尾巴甩几甩。有的孩子还敢</a:t>
            </a:r>
            <a:r>
              <a:rPr lang="zh-CN" altLang="en-US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扳牛角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，叫它跪下来，然后</a:t>
            </a:r>
            <a:r>
              <a:rPr lang="zh-CN" altLang="en-US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骑到牛背上去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83210" y="425450"/>
            <a:ext cx="22148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3200" b="1" dirty="0">
                <a:solidFill>
                  <a:srgbClr val="FF0000"/>
                </a:solidFill>
                <a:sym typeface="+mn-ea"/>
              </a:rPr>
              <a:t>对牛的态度</a:t>
            </a:r>
            <a:endParaRPr lang="zh-CN" altLang="en-US" sz="3200" b="1" dirty="0">
              <a:solidFill>
                <a:srgbClr val="FF0000"/>
              </a:solidFill>
              <a:sym typeface="+mn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257300" y="1492250"/>
            <a:ext cx="4104005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流程图: 可选过程 15"/>
          <p:cNvSpPr/>
          <p:nvPr/>
        </p:nvSpPr>
        <p:spPr>
          <a:xfrm>
            <a:off x="3729355" y="2827655"/>
            <a:ext cx="1666875" cy="541655"/>
          </a:xfrm>
          <a:prstGeom prst="flowChartAlternateProcess">
            <a:avLst/>
          </a:prstGeom>
          <a:solidFill>
            <a:srgbClr val="0000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/>
              <a:t>不害怕</a:t>
            </a:r>
            <a:endParaRPr lang="zh-CN" altLang="en-US" sz="2800"/>
          </a:p>
        </p:txBody>
      </p:sp>
      <p:sp>
        <p:nvSpPr>
          <p:cNvPr id="17" name="Freeform 24"/>
          <p:cNvSpPr/>
          <p:nvPr/>
        </p:nvSpPr>
        <p:spPr bwMode="gray">
          <a:xfrm rot="10500000" flipH="1">
            <a:off x="5154930" y="3352165"/>
            <a:ext cx="308610" cy="478790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24"/>
          <p:cNvSpPr/>
          <p:nvPr/>
        </p:nvSpPr>
        <p:spPr bwMode="gray">
          <a:xfrm rot="11040000">
            <a:off x="3631565" y="3388995"/>
            <a:ext cx="254000" cy="400685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1039495" y="3843020"/>
            <a:ext cx="1252855" cy="50355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tx1"/>
                </a:solidFill>
              </a:rPr>
              <a:t>拍牛背</a:t>
            </a:r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2512060" y="3867785"/>
            <a:ext cx="1174750" cy="50355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FontTx/>
            </a:pPr>
            <a:r>
              <a:rPr lang="zh-CN" altLang="en-US" sz="2400" b="1">
                <a:solidFill>
                  <a:schemeClr val="tx1"/>
                </a:solidFill>
              </a:rPr>
              <a:t>摸牛肚</a:t>
            </a:r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3870960" y="3867785"/>
            <a:ext cx="1182370" cy="50355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FontTx/>
            </a:pPr>
            <a:r>
              <a:rPr lang="zh-CN" altLang="en-US" sz="2400" b="1">
                <a:solidFill>
                  <a:schemeClr val="tx1"/>
                </a:solidFill>
              </a:rPr>
              <a:t>触屁股</a:t>
            </a:r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5241290" y="3867785"/>
            <a:ext cx="1193165" cy="50355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FontTx/>
            </a:pPr>
            <a:r>
              <a:rPr lang="zh-CN" altLang="en-US" sz="2400" b="1">
                <a:solidFill>
                  <a:schemeClr val="tx1"/>
                </a:solidFill>
              </a:rPr>
              <a:t>扳牛角</a:t>
            </a:r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8112125" y="3843020"/>
            <a:ext cx="935990" cy="50355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tx1"/>
                </a:solidFill>
              </a:rPr>
              <a:t>……</a:t>
            </a:r>
            <a:endParaRPr lang="zh-CN" altLang="en-US" sz="2400" b="1">
              <a:solidFill>
                <a:schemeClr val="tx1"/>
              </a:solidFill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6659880" y="3851275"/>
            <a:ext cx="1193165" cy="50355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FontTx/>
            </a:pPr>
            <a:r>
              <a:rPr lang="zh-CN" altLang="en-US" sz="2400" b="1">
                <a:solidFill>
                  <a:schemeClr val="tx1"/>
                </a:solidFill>
              </a:rPr>
              <a:t>骑牛背</a:t>
            </a:r>
            <a:endParaRPr lang="zh-CN" altLang="en-US" sz="2400" b="1">
              <a:solidFill>
                <a:schemeClr val="tx1"/>
              </a:solidFill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6660056" y="2418419"/>
            <a:ext cx="1800200" cy="638459"/>
            <a:chOff x="8914997" y="1990517"/>
            <a:chExt cx="1800200" cy="638459"/>
          </a:xfrm>
        </p:grpSpPr>
        <p:sp>
          <p:nvSpPr>
            <p:cNvPr id="50" name="云形 49"/>
            <p:cNvSpPr/>
            <p:nvPr/>
          </p:nvSpPr>
          <p:spPr>
            <a:xfrm>
              <a:off x="8914997" y="1990517"/>
              <a:ext cx="1800200" cy="638459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9413384" y="2037327"/>
              <a:ext cx="8034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欺牛</a:t>
              </a:r>
              <a:endPara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6"/>
          <p:cNvSpPr txBox="1"/>
          <p:nvPr/>
        </p:nvSpPr>
        <p:spPr>
          <a:xfrm>
            <a:off x="1141095" y="627380"/>
            <a:ext cx="7424420" cy="5492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68580" tIns="34290" rIns="68580" bIns="34290" rtlCol="0" anchor="t">
            <a:spAutoFit/>
          </a:bodyPr>
          <a:lstStyle/>
          <a:p>
            <a:pPr>
              <a:lnSpc>
                <a:spcPts val="375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我们眼中的牛一点儿都不可怕，可以随便欺负。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64465"/>
            <a:ext cx="3867979" cy="28120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802" y="1383618"/>
            <a:ext cx="3513361" cy="31737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6963" y="2608503"/>
            <a:ext cx="3190337" cy="2308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1296670" y="1040130"/>
            <a:ext cx="6023610" cy="13087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>
                <a:sym typeface="+mn-ea"/>
              </a:rPr>
              <a:t>               </a:t>
            </a:r>
            <a:r>
              <a:rPr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可是当我们看到鹅，那就完全两样了:总是远远地站在安全的地方才敢看它。要是在路上碰到鹅，就得绕个大圈子才敢走过去。</a:t>
            </a:r>
            <a:endParaRPr sz="24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6240" y="340360"/>
            <a:ext cx="22148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3200" b="1" dirty="0">
                <a:solidFill>
                  <a:srgbClr val="FF0000"/>
                </a:solidFill>
                <a:sym typeface="+mn-ea"/>
              </a:rPr>
              <a:t>对鹅的态度</a:t>
            </a:r>
            <a:endParaRPr lang="zh-CN" altLang="en-US" sz="3200" b="1" dirty="0">
              <a:solidFill>
                <a:srgbClr val="FF0000"/>
              </a:solidFill>
              <a:sym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364615" y="1863090"/>
            <a:ext cx="5039995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流程图: 可选过程 12"/>
          <p:cNvSpPr/>
          <p:nvPr/>
        </p:nvSpPr>
        <p:spPr>
          <a:xfrm>
            <a:off x="732790" y="2680335"/>
            <a:ext cx="1729105" cy="482600"/>
          </a:xfrm>
          <a:prstGeom prst="flowChartAlternateProcess">
            <a:avLst/>
          </a:prstGeom>
          <a:solidFill>
            <a:srgbClr val="0000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/>
              <a:t>不敢看它</a:t>
            </a:r>
            <a:endParaRPr lang="zh-CN" altLang="en-US" sz="2800"/>
          </a:p>
        </p:txBody>
      </p:sp>
      <p:sp>
        <p:nvSpPr>
          <p:cNvPr id="14" name="右箭头 13"/>
          <p:cNvSpPr/>
          <p:nvPr/>
        </p:nvSpPr>
        <p:spPr>
          <a:xfrm>
            <a:off x="2611120" y="2860675"/>
            <a:ext cx="484505" cy="122555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流程图: 可选过程 14"/>
          <p:cNvSpPr/>
          <p:nvPr/>
        </p:nvSpPr>
        <p:spPr>
          <a:xfrm>
            <a:off x="3239135" y="2680970"/>
            <a:ext cx="2656205" cy="481965"/>
          </a:xfrm>
          <a:prstGeom prst="flowChartAlternateProcess">
            <a:avLst/>
          </a:prstGeom>
          <a:solidFill>
            <a:srgbClr val="0000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/>
              <a:t>遇见鹅绕道走</a:t>
            </a:r>
            <a:endParaRPr lang="zh-CN" altLang="en-US" sz="2800"/>
          </a:p>
        </p:txBody>
      </p:sp>
      <p:grpSp>
        <p:nvGrpSpPr>
          <p:cNvPr id="41" name="组合 40"/>
          <p:cNvGrpSpPr/>
          <p:nvPr/>
        </p:nvGrpSpPr>
        <p:grpSpPr>
          <a:xfrm>
            <a:off x="4964729" y="3639014"/>
            <a:ext cx="1595168" cy="713090"/>
            <a:chOff x="8100392" y="1962696"/>
            <a:chExt cx="1595168" cy="713090"/>
          </a:xfrm>
        </p:grpSpPr>
        <p:sp>
          <p:nvSpPr>
            <p:cNvPr id="42" name="云形 41"/>
            <p:cNvSpPr/>
            <p:nvPr/>
          </p:nvSpPr>
          <p:spPr>
            <a:xfrm>
              <a:off x="8100392" y="1962696"/>
              <a:ext cx="1595168" cy="713090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8496626" y="2088396"/>
              <a:ext cx="8034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怕鹅</a:t>
              </a:r>
              <a:endPara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cxnSp>
        <p:nvCxnSpPr>
          <p:cNvPr id="4" name="直接连接符 3"/>
          <p:cNvCxnSpPr/>
          <p:nvPr/>
        </p:nvCxnSpPr>
        <p:spPr>
          <a:xfrm flipV="1">
            <a:off x="3851910" y="2267585"/>
            <a:ext cx="3472815" cy="1587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4" grpId="0" bldLvl="0" animBg="1"/>
      <p:bldP spid="15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18" y="1706866"/>
            <a:ext cx="4477005" cy="27886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文本框 6"/>
          <p:cNvSpPr txBox="1"/>
          <p:nvPr/>
        </p:nvSpPr>
        <p:spPr>
          <a:xfrm>
            <a:off x="1332230" y="586105"/>
            <a:ext cx="6478905" cy="5492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68580" tIns="34290" rIns="68580" bIns="34290" rtlCol="0" anchor="t">
            <a:spAutoFit/>
          </a:bodyPr>
          <a:lstStyle/>
          <a:p>
            <a:pPr>
              <a:lnSpc>
                <a:spcPts val="375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我们眼中的鹅十分可怕，我们都害怕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它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530" y="1545636"/>
            <a:ext cx="4695473" cy="31323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/>
          <a:srcRect b="2045"/>
          <a:stretch>
            <a:fillRect/>
          </a:stretch>
        </p:blipFill>
        <p:spPr>
          <a:xfrm>
            <a:off x="-17780" y="344170"/>
            <a:ext cx="2086610" cy="13989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/>
          <a:srcRect r="4911" b="8507"/>
          <a:stretch>
            <a:fillRect/>
          </a:stretch>
        </p:blipFill>
        <p:spPr>
          <a:xfrm rot="10800000">
            <a:off x="6805930" y="2870835"/>
            <a:ext cx="2311400" cy="16732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539240" y="1609090"/>
            <a:ext cx="6630670" cy="1272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默读课文</a:t>
            </a:r>
            <a:r>
              <a:rPr lang="en-US" altLang="zh-CN"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5-12</a:t>
            </a:r>
            <a:r>
              <a:rPr lang="zh-CN" altLang="en-US"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自然段，交流、思考：</a:t>
            </a:r>
            <a:endParaRPr lang="zh-CN" altLang="en-US" sz="320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是什么事情让作者改变了看法？</a:t>
            </a:r>
            <a:r>
              <a:rPr lang="zh-CN" altLang="en-US" sz="2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　</a:t>
            </a:r>
            <a:r>
              <a:rPr lang="zh-CN" altLang="en-US"/>
              <a:t>　</a:t>
            </a:r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35" y="1609090"/>
            <a:ext cx="1183005" cy="16954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3"/>
          <p:cNvSpPr txBox="1"/>
          <p:nvPr/>
        </p:nvSpPr>
        <p:spPr>
          <a:xfrm>
            <a:off x="728980" y="1275715"/>
            <a:ext cx="4791075" cy="2774315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我们马上都不说话了，贴着墙壁，悄悄地走过去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……</a:t>
            </a:r>
            <a:r>
              <a:rPr kumimoji="1"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这时，有一个顽皮的孩子故意要引它们来，就吁哩哩哩地叫了一声。</a:t>
            </a:r>
            <a:endParaRPr kumimoji="1"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2027555" y="3435350"/>
            <a:ext cx="2760345" cy="10795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5194935" y="2835275"/>
            <a:ext cx="3732530" cy="713105"/>
            <a:chOff x="8100392" y="1962696"/>
            <a:chExt cx="2952042" cy="713090"/>
          </a:xfrm>
        </p:grpSpPr>
        <p:sp>
          <p:nvSpPr>
            <p:cNvPr id="42" name="云形 41"/>
            <p:cNvSpPr/>
            <p:nvPr/>
          </p:nvSpPr>
          <p:spPr>
            <a:xfrm>
              <a:off x="8100392" y="1962696"/>
              <a:ext cx="2952042" cy="713090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8522026" y="1995686"/>
              <a:ext cx="2115592" cy="4603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起因：孩子引逗鹅</a:t>
              </a:r>
              <a:endPara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728980" y="609600"/>
            <a:ext cx="7972425" cy="5219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 rtlCol="0" anchor="t">
            <a:spAutoFit/>
          </a:bodyPr>
          <a:lstStyle/>
          <a:p>
            <a:pPr indent="0">
              <a:buNone/>
            </a:pPr>
            <a:r>
              <a:rPr 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放学后，“我们”经过池塘时遇到鹅是怎么做的？</a:t>
            </a:r>
            <a:endParaRPr lang="en-US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3"/>
          <p:cNvSpPr txBox="1"/>
          <p:nvPr/>
        </p:nvSpPr>
        <p:spPr>
          <a:xfrm>
            <a:off x="752304" y="1111022"/>
            <a:ext cx="7488832" cy="1991995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>
              <a:lnSpc>
                <a:spcPts val="3750"/>
              </a:lnSpc>
            </a:pPr>
            <a:r>
              <a:rPr kumimoji="1"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kumimoji="1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鹅听见了，就竖起头来，侧着眼睛看了看，竟爬到岸上，一摇一摆地、神气地朝我们走过来；还伸长脖子，“吭吭”地叫着，扑打着大翅膀，好像眼里根本没有我们似的。</a:t>
            </a:r>
            <a:endParaRPr kumimoji="1"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3708400" y="1563370"/>
            <a:ext cx="4366260" cy="107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775573" y="2078457"/>
            <a:ext cx="729894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775573" y="2582513"/>
            <a:ext cx="729894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V="1">
            <a:off x="775335" y="3024505"/>
            <a:ext cx="844550" cy="1143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4965530" y="3494865"/>
            <a:ext cx="2736303" cy="784503"/>
            <a:chOff x="7122485" y="2226518"/>
            <a:chExt cx="2800258" cy="541906"/>
          </a:xfrm>
        </p:grpSpPr>
        <p:sp>
          <p:nvSpPr>
            <p:cNvPr id="25" name="云形 24"/>
            <p:cNvSpPr/>
            <p:nvPr/>
          </p:nvSpPr>
          <p:spPr>
            <a:xfrm>
              <a:off x="7122485" y="2226518"/>
              <a:ext cx="1363284" cy="541906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401383" y="2352230"/>
              <a:ext cx="2521360" cy="318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傲慢</a:t>
              </a:r>
              <a:endPara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" cstate="print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195" y="3103245"/>
            <a:ext cx="1893570" cy="197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752474" y="506730"/>
            <a:ext cx="5139055" cy="5219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 rtlCol="0" anchor="t">
            <a:spAutoFit/>
          </a:bodyPr>
          <a:lstStyle/>
          <a:p>
            <a:pPr indent="0">
              <a:buNone/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听到引逗，</a:t>
            </a:r>
            <a:r>
              <a:rPr 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鹅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有什么反应</a:t>
            </a:r>
            <a:r>
              <a:rPr 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？</a:t>
            </a:r>
            <a:endParaRPr lang="en-US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3"/>
          <p:cNvSpPr txBox="1"/>
          <p:nvPr/>
        </p:nvSpPr>
        <p:spPr>
          <a:xfrm>
            <a:off x="863600" y="1058545"/>
            <a:ext cx="7785100" cy="1991995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>
              <a:lnSpc>
                <a:spcPts val="3750"/>
              </a:lnSpc>
            </a:pPr>
            <a:r>
              <a:rPr kumimoji="1"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带头的那只老雄鹅就“啪嗒啪嗒”地跑了过来，“吭吭”地赶上了我，“吭吭”地张开嘴，一口就咬住了我当胸的衣襟，拉住我不放。</a:t>
            </a:r>
            <a:endParaRPr kumimoji="1"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6012666" y="1568132"/>
            <a:ext cx="20162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949960" y="2052320"/>
            <a:ext cx="7223125" cy="1397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949960" y="2524125"/>
            <a:ext cx="7223125" cy="571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972820" y="3002280"/>
            <a:ext cx="20878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组合 25"/>
          <p:cNvGrpSpPr/>
          <p:nvPr/>
        </p:nvGrpSpPr>
        <p:grpSpPr>
          <a:xfrm>
            <a:off x="4510153" y="3531554"/>
            <a:ext cx="1593841" cy="767760"/>
            <a:chOff x="7122485" y="2226518"/>
            <a:chExt cx="1446236" cy="530340"/>
          </a:xfrm>
        </p:grpSpPr>
        <p:sp>
          <p:nvSpPr>
            <p:cNvPr id="27" name="云形 26"/>
            <p:cNvSpPr/>
            <p:nvPr/>
          </p:nvSpPr>
          <p:spPr>
            <a:xfrm>
              <a:off x="7122485" y="2226518"/>
              <a:ext cx="1241452" cy="530340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401383" y="2352230"/>
              <a:ext cx="1167338" cy="318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张狂</a:t>
              </a:r>
              <a:endPara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1" cstate="print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947" y="3156991"/>
            <a:ext cx="1677461" cy="1752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949960" y="393065"/>
            <a:ext cx="6881495" cy="5219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 rtlCol="0" anchor="t">
            <a:spAutoFit/>
          </a:bodyPr>
          <a:lstStyle/>
          <a:p>
            <a:pPr indent="0">
              <a:buNone/>
            </a:pPr>
            <a:r>
              <a:rPr 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我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逃走了吗</a:t>
            </a:r>
            <a:r>
              <a:rPr 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？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鹅是如何对待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我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的？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3"/>
          <p:cNvSpPr txBox="1"/>
          <p:nvPr/>
        </p:nvSpPr>
        <p:spPr>
          <a:xfrm>
            <a:off x="939726" y="1491124"/>
            <a:ext cx="7143121" cy="1366520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>
              <a:lnSpc>
                <a:spcPts val="3375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在忙乱中，我的书包掉了，鞋子也弄脱了。我想它一定要把我咬死了，就又哭又叫：“鹅要吃我了！鹅要咬死我了！”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3923928" y="1930665"/>
            <a:ext cx="3888432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865407" y="2361175"/>
            <a:ext cx="898281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1979712" y="2361175"/>
            <a:ext cx="4367389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187624" y="2858806"/>
            <a:ext cx="6895223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832151" y="3056074"/>
            <a:ext cx="1863074" cy="1032322"/>
            <a:chOff x="7122485" y="2226518"/>
            <a:chExt cx="1863074" cy="713090"/>
          </a:xfrm>
        </p:grpSpPr>
        <p:sp>
          <p:nvSpPr>
            <p:cNvPr id="24" name="云形 23"/>
            <p:cNvSpPr/>
            <p:nvPr/>
          </p:nvSpPr>
          <p:spPr>
            <a:xfrm>
              <a:off x="7122485" y="2226518"/>
              <a:ext cx="1863074" cy="713090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401383" y="2352230"/>
              <a:ext cx="1422184" cy="3189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动作描写</a:t>
              </a:r>
              <a:endPara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131120" y="3056074"/>
            <a:ext cx="1960181" cy="1032322"/>
            <a:chOff x="7122485" y="2226518"/>
            <a:chExt cx="1960181" cy="713090"/>
          </a:xfrm>
        </p:grpSpPr>
        <p:sp>
          <p:nvSpPr>
            <p:cNvPr id="27" name="云形 26"/>
            <p:cNvSpPr/>
            <p:nvPr/>
          </p:nvSpPr>
          <p:spPr>
            <a:xfrm>
              <a:off x="7122485" y="2226518"/>
              <a:ext cx="1960181" cy="713090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401383" y="2352230"/>
              <a:ext cx="1422184" cy="3189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心理描写</a:t>
              </a:r>
              <a:endPara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41" name="爆炸形 1 40"/>
          <p:cNvSpPr/>
          <p:nvPr/>
        </p:nvSpPr>
        <p:spPr>
          <a:xfrm>
            <a:off x="4511286" y="4010898"/>
            <a:ext cx="2160240" cy="1131694"/>
          </a:xfrm>
          <a:prstGeom prst="irregularSeal1">
            <a:avLst/>
          </a:prstGeom>
          <a:solidFill>
            <a:srgbClr val="FF0000">
              <a:alpha val="64000"/>
            </a:srgb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怕鹅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6056743" y="3056074"/>
            <a:ext cx="1960181" cy="1032322"/>
            <a:chOff x="7122485" y="2226518"/>
            <a:chExt cx="1960181" cy="713090"/>
          </a:xfrm>
        </p:grpSpPr>
        <p:sp>
          <p:nvSpPr>
            <p:cNvPr id="43" name="云形 42"/>
            <p:cNvSpPr/>
            <p:nvPr/>
          </p:nvSpPr>
          <p:spPr>
            <a:xfrm>
              <a:off x="7122485" y="2226518"/>
              <a:ext cx="1960181" cy="713090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401383" y="2352230"/>
              <a:ext cx="1422184" cy="3189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语言</a:t>
              </a:r>
              <a:r>
                <a:rPr lang="zh-CN" altLang="en-US" sz="2400" b="1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描写</a:t>
              </a:r>
              <a:endPara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cxnSp>
        <p:nvCxnSpPr>
          <p:cNvPr id="46" name="直接连接符 45"/>
          <p:cNvCxnSpPr/>
          <p:nvPr/>
        </p:nvCxnSpPr>
        <p:spPr>
          <a:xfrm>
            <a:off x="7164288" y="2355220"/>
            <a:ext cx="898281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994934" y="897663"/>
            <a:ext cx="6413279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我吓得腿也软了，更跑不快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080" y="104775"/>
            <a:ext cx="6881495" cy="5219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 rtlCol="0" anchor="t">
            <a:spAutoFit/>
          </a:bodyPr>
          <a:lstStyle/>
          <a:p>
            <a:pPr indent="0">
              <a:buNone/>
            </a:pP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面对鹅的“攻击”，“我”有怎样的表现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？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41" grpId="0" bldLvl="0" animBg="1"/>
      <p:bldP spid="2" grpId="0"/>
      <p:bldP spid="3" grpId="0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3"/>
          <p:cNvSpPr txBox="1"/>
          <p:nvPr/>
        </p:nvSpPr>
        <p:spPr>
          <a:xfrm>
            <a:off x="655955" y="878840"/>
            <a:ext cx="7765415" cy="2954020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>
              <a:lnSpc>
                <a:spcPts val="3750"/>
              </a:lnSpc>
            </a:pPr>
            <a:r>
              <a:rPr kumimoji="1"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kumimoji="1"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大概是我的哭叫更惹怒了这只老雄鹅，它用全身的力量来拖我，来啄我，并且扇动翅膀来扑打我，我几乎被它拖倒了</a:t>
            </a:r>
            <a:r>
              <a:rPr kumimoji="1"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kumimoji="1"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因为当时我还很小，只不过和它一样高呢！况且还有别的几只鹅在后面“吭吭”大叫着助威。</a:t>
            </a:r>
            <a:endParaRPr kumimoji="1"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774018" y="1898997"/>
            <a:ext cx="729894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774018" y="2331933"/>
            <a:ext cx="607480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3247787" y="3287794"/>
            <a:ext cx="482453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5222482" y="3673080"/>
            <a:ext cx="1437746" cy="842380"/>
            <a:chOff x="7122485" y="2226518"/>
            <a:chExt cx="1471351" cy="581885"/>
          </a:xfrm>
        </p:grpSpPr>
        <p:sp>
          <p:nvSpPr>
            <p:cNvPr id="25" name="云形 24"/>
            <p:cNvSpPr/>
            <p:nvPr/>
          </p:nvSpPr>
          <p:spPr>
            <a:xfrm>
              <a:off x="7122485" y="2226518"/>
              <a:ext cx="1471350" cy="581885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401384" y="2352230"/>
              <a:ext cx="1192452" cy="318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蛮横</a:t>
              </a:r>
              <a:endPara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cxnSp>
        <p:nvCxnSpPr>
          <p:cNvPr id="12" name="直接连接符 11"/>
          <p:cNvCxnSpPr/>
          <p:nvPr/>
        </p:nvCxnSpPr>
        <p:spPr>
          <a:xfrm>
            <a:off x="656134" y="3816104"/>
            <a:ext cx="144016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630" y="3556000"/>
            <a:ext cx="2336165" cy="14541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5080" y="104775"/>
            <a:ext cx="7319010" cy="5219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 rtlCol="0" anchor="t">
            <a:spAutoFit/>
          </a:bodyPr>
          <a:lstStyle/>
          <a:p>
            <a:pPr indent="0">
              <a:buNone/>
            </a:pPr>
            <a:r>
              <a:rPr 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在</a:t>
            </a:r>
            <a:r>
              <a:rPr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“我”</a:t>
            </a:r>
            <a:r>
              <a:rPr 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的大哭大叫下，鹅放过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我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了吗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？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842010" y="1108710"/>
            <a:ext cx="1571625" cy="45402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solidFill>
                  <a:schemeClr val="tx1"/>
                </a:solidFill>
              </a:rPr>
              <a:t>对鹅的恐惧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953385" y="687070"/>
            <a:ext cx="2736215" cy="42926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tx1"/>
                </a:solidFill>
                <a:sym typeface="+mn-ea"/>
              </a:rPr>
              <a:t>贴着墙壁悄悄地走</a:t>
            </a:r>
            <a:endParaRPr lang="zh-CN" altLang="en-US" sz="2400">
              <a:solidFill>
                <a:schemeClr val="tx1"/>
              </a:solidFill>
              <a:sym typeface="+mn-ea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961005" y="1191260"/>
            <a:ext cx="2736215" cy="371475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tx1"/>
                </a:solidFill>
                <a:sym typeface="+mn-ea"/>
              </a:rPr>
              <a:t>吓得脚软</a:t>
            </a:r>
            <a:endParaRPr lang="zh-CN" altLang="en-US" sz="2400">
              <a:solidFill>
                <a:schemeClr val="tx1"/>
              </a:solidFill>
              <a:sym typeface="+mn-ea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2961005" y="1766570"/>
            <a:ext cx="2736215" cy="357505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tx1"/>
                </a:solidFill>
                <a:sym typeface="+mn-ea"/>
              </a:rPr>
              <a:t>又哭又叫</a:t>
            </a:r>
            <a:endParaRPr lang="zh-CN" altLang="en-US" sz="2400">
              <a:solidFill>
                <a:schemeClr val="tx1"/>
              </a:solidFill>
              <a:sym typeface="+mn-ea"/>
            </a:endParaRPr>
          </a:p>
        </p:txBody>
      </p:sp>
      <p:sp>
        <p:nvSpPr>
          <p:cNvPr id="8" name="左大括号 7"/>
          <p:cNvSpPr/>
          <p:nvPr/>
        </p:nvSpPr>
        <p:spPr>
          <a:xfrm>
            <a:off x="2573655" y="701040"/>
            <a:ext cx="307975" cy="1282700"/>
          </a:xfrm>
          <a:prstGeom prst="leftBrace">
            <a:avLst>
              <a:gd name="adj1" fmla="val 8333"/>
              <a:gd name="adj2" fmla="val 50027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2976245" y="2519045"/>
            <a:ext cx="2720975" cy="4292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solidFill>
                  <a:schemeClr val="tx1"/>
                </a:solidFill>
                <a:sym typeface="+mn-ea"/>
              </a:rPr>
              <a:t>书包掉了，鞋子脱了</a:t>
            </a:r>
            <a:endParaRPr lang="zh-CN" altLang="en-US" sz="2000">
              <a:solidFill>
                <a:schemeClr val="tx1"/>
              </a:solidFill>
              <a:sym typeface="+mn-ea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85800" y="2552700"/>
            <a:ext cx="1725930" cy="35750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solidFill>
                  <a:schemeClr val="tx1"/>
                </a:solidFill>
              </a:rPr>
              <a:t>“</a:t>
            </a:r>
            <a:r>
              <a:rPr lang="zh-CN" altLang="en-US" sz="2000">
                <a:solidFill>
                  <a:schemeClr val="tx1"/>
                </a:solidFill>
              </a:rPr>
              <a:t>我</a:t>
            </a:r>
            <a:r>
              <a:rPr lang="en-US" altLang="zh-CN" sz="2000">
                <a:solidFill>
                  <a:schemeClr val="tx1"/>
                </a:solidFill>
              </a:rPr>
              <a:t>”</a:t>
            </a:r>
            <a:r>
              <a:rPr lang="zh-CN" altLang="en-US" sz="2000">
                <a:solidFill>
                  <a:schemeClr val="tx1"/>
                </a:solidFill>
              </a:rPr>
              <a:t>狼狈不堪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13" name="右箭头 12"/>
          <p:cNvSpPr/>
          <p:nvPr/>
        </p:nvSpPr>
        <p:spPr>
          <a:xfrm>
            <a:off x="2511425" y="2573020"/>
            <a:ext cx="431800" cy="320675"/>
          </a:xfrm>
          <a:prstGeom prst="rightArrow">
            <a:avLst/>
          </a:prstGeom>
          <a:solidFill>
            <a:schemeClr val="accent5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685800" y="3538220"/>
            <a:ext cx="1825625" cy="52514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solidFill>
                  <a:schemeClr val="tx1"/>
                </a:solidFill>
              </a:rPr>
              <a:t>鹅的不可一世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2943225" y="3075305"/>
            <a:ext cx="2753995" cy="462915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ym typeface="+mn-ea"/>
              </a:rPr>
              <a:t>侧着眼睛看</a:t>
            </a:r>
            <a:endParaRPr lang="zh-CN" altLang="en-US" sz="2400">
              <a:solidFill>
                <a:schemeClr val="tx1"/>
              </a:solidFill>
              <a:sym typeface="+mn-ea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2976245" y="3610610"/>
            <a:ext cx="2720975" cy="380365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sym typeface="+mn-ea"/>
              </a:rPr>
              <a:t>一摇一摆、神气地走</a:t>
            </a:r>
            <a:endParaRPr lang="zh-CN" altLang="en-US" sz="2000">
              <a:solidFill>
                <a:schemeClr val="tx1"/>
              </a:solidFill>
              <a:sym typeface="+mn-ea"/>
            </a:endParaRPr>
          </a:p>
        </p:txBody>
      </p:sp>
      <p:sp>
        <p:nvSpPr>
          <p:cNvPr id="18" name="下箭头 17"/>
          <p:cNvSpPr/>
          <p:nvPr/>
        </p:nvSpPr>
        <p:spPr>
          <a:xfrm>
            <a:off x="1483995" y="1664970"/>
            <a:ext cx="287655" cy="68834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左大括号 18"/>
          <p:cNvSpPr/>
          <p:nvPr/>
        </p:nvSpPr>
        <p:spPr>
          <a:xfrm>
            <a:off x="2635250" y="3121025"/>
            <a:ext cx="307975" cy="1282700"/>
          </a:xfrm>
          <a:prstGeom prst="leftBrace">
            <a:avLst>
              <a:gd name="adj1" fmla="val 8333"/>
              <a:gd name="adj2" fmla="val 50027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2976245" y="4186555"/>
            <a:ext cx="2720975" cy="380365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bg1"/>
                </a:solidFill>
                <a:sym typeface="+mn-ea"/>
              </a:rPr>
              <a:t>大叫助威</a:t>
            </a:r>
            <a:endParaRPr lang="zh-CN" altLang="en-US" sz="2400">
              <a:solidFill>
                <a:schemeClr val="bg1"/>
              </a:solidFill>
              <a:sym typeface="+mn-ea"/>
            </a:endParaRPr>
          </a:p>
        </p:txBody>
      </p:sp>
      <p:sp>
        <p:nvSpPr>
          <p:cNvPr id="2" name="上箭头 1"/>
          <p:cNvSpPr/>
          <p:nvPr/>
        </p:nvSpPr>
        <p:spPr>
          <a:xfrm>
            <a:off x="1519555" y="3034665"/>
            <a:ext cx="215900" cy="503555"/>
          </a:xfrm>
          <a:prstGeom prst="up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lum bright="6000"/>
          </a:blip>
          <a:stretch>
            <a:fillRect/>
          </a:stretch>
        </p:blipFill>
        <p:spPr>
          <a:xfrm>
            <a:off x="6283960" y="1572260"/>
            <a:ext cx="2286000" cy="2286000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7" grpId="0" bldLvl="0" animBg="1"/>
      <p:bldP spid="18" grpId="0" bldLvl="0" animBg="1"/>
      <p:bldP spid="19" grpId="0" bldLvl="0" animBg="1"/>
      <p:bldP spid="21" grpId="0" bldLvl="0" animBg="1"/>
      <p:bldP spid="2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59632" y="843558"/>
            <a:ext cx="71609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讨论：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说一说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这是一只怎样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的老雄鹅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  <a:endParaRPr lang="zh-CN" altLang="en-US" sz="3200" dirty="0"/>
          </a:p>
        </p:txBody>
      </p:sp>
      <p:sp>
        <p:nvSpPr>
          <p:cNvPr id="3" name="矩形 2"/>
          <p:cNvSpPr/>
          <p:nvPr/>
        </p:nvSpPr>
        <p:spPr>
          <a:xfrm>
            <a:off x="3851920" y="2094697"/>
            <a:ext cx="4359976" cy="2061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这是一只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神气活现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胆大妄为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气焰嚣张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不可一世、耀武扬威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趾高气扬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的鹅。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 cstate="print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55875"/>
            <a:ext cx="2545068" cy="27397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953" y="596542"/>
            <a:ext cx="7632848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想一想：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可以用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哪些四字词语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概括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“我”当时的处境、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心理？</a:t>
            </a:r>
            <a:endParaRPr lang="en-US" altLang="zh-CN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20165" y="2123440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心惊肉跳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39490" y="2123440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魂飞魄散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74385" y="2123440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胆战心惊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27785" y="2998470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狼狈不堪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547110" y="2998470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心惊胆寒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882005" y="2998470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胆小如鼠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8" name="文本框 10"/>
          <p:cNvSpPr txBox="1"/>
          <p:nvPr/>
        </p:nvSpPr>
        <p:spPr>
          <a:xfrm>
            <a:off x="5363210" y="1181100"/>
            <a:ext cx="217932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en-US" sz="2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课后</a:t>
            </a:r>
            <a:r>
              <a:rPr lang="zh-CN" altLang="en-US" sz="26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</a:t>
            </a:r>
            <a:r>
              <a:rPr lang="zh-CN" altLang="en-US" sz="2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</a:t>
            </a:r>
            <a:r>
              <a:rPr lang="zh-CN" altLang="en-US" sz="26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</a:t>
            </a: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/>
          <a:srcRect b="2045"/>
          <a:stretch>
            <a:fillRect/>
          </a:stretch>
        </p:blipFill>
        <p:spPr>
          <a:xfrm>
            <a:off x="-17780" y="344170"/>
            <a:ext cx="2086610" cy="139890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064385" y="1548765"/>
            <a:ext cx="6485890" cy="1876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默读第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自然段，思考：</a:t>
            </a:r>
            <a:endParaRPr lang="zh-CN" altLang="en-US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在对待“怕鹅”这件事上，金奎叔的态度是怎样的？鹅面对他时，有怎样的表现？</a:t>
            </a:r>
            <a:endParaRPr lang="zh-CN" altLang="en-US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05" y="1290320"/>
            <a:ext cx="1529080" cy="21913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/>
          <a:srcRect r="4911" b="8507"/>
          <a:stretch>
            <a:fillRect/>
          </a:stretch>
        </p:blipFill>
        <p:spPr>
          <a:xfrm rot="10800000">
            <a:off x="6826250" y="3107690"/>
            <a:ext cx="2311400" cy="16732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67510" y="603250"/>
            <a:ext cx="14020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金奎叔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744210" y="603250"/>
            <a:ext cx="14020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老雄鹅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46050" y="1353820"/>
            <a:ext cx="426593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kumimoji="1"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一把握住了鹅的长脖子</a:t>
            </a:r>
            <a:endParaRPr kumimoji="1"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63770" y="1353820"/>
            <a:ext cx="426593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kumimoji="1"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用脚爪划他，用嘴啄他</a:t>
            </a:r>
            <a:endParaRPr kumimoji="1"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7020" y="2166620"/>
            <a:ext cx="3984625" cy="18148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algn="l"/>
            <a:r>
              <a:rPr kumimoji="1"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kumimoji="1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轻轻地把鹅提了起来然后就像摔一个酒瓶似的，呼的一下，把这只老雄鹅摔到了半空中</a:t>
            </a:r>
            <a:endParaRPr kumimoji="1"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763135" y="2166620"/>
            <a:ext cx="4266565" cy="18148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algn="l"/>
            <a:r>
              <a:rPr kumimoji="1"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kumimoji="1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张开翅膀，啪啪啪地落到了池塘中。其余三只鹅也怕了，纷纷张开翅膀，跳进池塘里，向远处游去</a:t>
            </a:r>
            <a:endParaRPr kumimoji="1"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476375" y="4083685"/>
            <a:ext cx="1655445" cy="599440"/>
            <a:chOff x="2325" y="6431"/>
            <a:chExt cx="2607" cy="944"/>
          </a:xfrm>
        </p:grpSpPr>
        <p:sp>
          <p:nvSpPr>
            <p:cNvPr id="9" name="圆角矩形 8"/>
            <p:cNvSpPr/>
            <p:nvPr/>
          </p:nvSpPr>
          <p:spPr>
            <a:xfrm>
              <a:off x="2325" y="6431"/>
              <a:ext cx="2607" cy="907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6"/>
            <p:cNvSpPr txBox="1"/>
            <p:nvPr/>
          </p:nvSpPr>
          <p:spPr>
            <a:xfrm>
              <a:off x="2512" y="6510"/>
              <a:ext cx="2322" cy="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3">
                      <a:lumMod val="20000"/>
                      <a:lumOff val="80000"/>
                    </a:schemeClr>
                  </a:solidFill>
                </a14:hiddenFill>
              </a:ext>
            </a:extLst>
          </p:spPr>
          <p:txBody>
            <a:bodyPr wrap="square" lIns="68580" tIns="34290" rIns="68580" bIns="34290" rtlCol="0" anchor="t">
              <a:spAutoFit/>
            </a:bodyPr>
            <a:lstStyle/>
            <a:p>
              <a:pPr>
                <a:lnSpc>
                  <a:spcPts val="3750"/>
                </a:lnSpc>
              </a:pPr>
              <a:r>
                <a:rPr lang="zh-CN" altLang="en-US" sz="3200" b="1" dirty="0" smtClean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不怕鹅</a:t>
              </a:r>
              <a:endParaRPr lang="zh-CN" altLang="en-US" sz="32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1" name="燕尾形箭头 10"/>
          <p:cNvSpPr/>
          <p:nvPr/>
        </p:nvSpPr>
        <p:spPr>
          <a:xfrm>
            <a:off x="3996055" y="4299585"/>
            <a:ext cx="1080135" cy="215900"/>
          </a:xfrm>
          <a:prstGeom prst="notched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5845175" y="4083685"/>
            <a:ext cx="2074545" cy="599440"/>
            <a:chOff x="2325" y="6431"/>
            <a:chExt cx="2607" cy="944"/>
          </a:xfrm>
        </p:grpSpPr>
        <p:sp>
          <p:nvSpPr>
            <p:cNvPr id="13" name="圆角矩形 12"/>
            <p:cNvSpPr/>
            <p:nvPr/>
          </p:nvSpPr>
          <p:spPr>
            <a:xfrm>
              <a:off x="2325" y="6431"/>
              <a:ext cx="2607" cy="907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6"/>
            <p:cNvSpPr txBox="1"/>
            <p:nvPr/>
          </p:nvSpPr>
          <p:spPr>
            <a:xfrm>
              <a:off x="2512" y="6510"/>
              <a:ext cx="2322" cy="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3">
                      <a:lumMod val="20000"/>
                      <a:lumOff val="80000"/>
                    </a:schemeClr>
                  </a:solidFill>
                </a14:hiddenFill>
              </a:ext>
            </a:extLst>
          </p:spPr>
          <p:txBody>
            <a:bodyPr wrap="square" lIns="68580" tIns="34290" rIns="68580" bIns="34290" rtlCol="0" anchor="t">
              <a:spAutoFit/>
            </a:bodyPr>
            <a:lstStyle/>
            <a:p>
              <a:pPr>
                <a:lnSpc>
                  <a:spcPts val="3750"/>
                </a:lnSpc>
              </a:pPr>
              <a:r>
                <a:rPr lang="zh-CN" altLang="en-US" sz="3200" b="1" dirty="0" smtClean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落荒而逃</a:t>
              </a:r>
              <a:endParaRPr lang="zh-CN" altLang="en-US" sz="32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 animBg="1"/>
      <p:bldP spid="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/>
          <a:srcRect b="2045"/>
          <a:stretch>
            <a:fillRect/>
          </a:stretch>
        </p:blipFill>
        <p:spPr>
          <a:xfrm>
            <a:off x="-17780" y="344170"/>
            <a:ext cx="2086610" cy="13989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85" y="1269365"/>
            <a:ext cx="1529080" cy="21913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/>
          <a:srcRect r="4911" b="8507"/>
          <a:stretch>
            <a:fillRect/>
          </a:stretch>
        </p:blipFill>
        <p:spPr>
          <a:xfrm rot="10800000">
            <a:off x="6826250" y="3107690"/>
            <a:ext cx="2311400" cy="1673225"/>
          </a:xfrm>
          <a:prstGeom prst="rect">
            <a:avLst/>
          </a:prstGeom>
        </p:spPr>
      </p:pic>
      <p:sp>
        <p:nvSpPr>
          <p:cNvPr id="4" name="文本框 6"/>
          <p:cNvSpPr txBox="1"/>
          <p:nvPr/>
        </p:nvSpPr>
        <p:spPr>
          <a:xfrm>
            <a:off x="1581150" y="1607820"/>
            <a:ext cx="7188835" cy="1210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齐读第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自然段金奎叔说的话，联系你的生活经历，说说你受到了什么启发？</a:t>
            </a:r>
            <a:endParaRPr lang="zh-CN" altLang="en-US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3"/>
          <p:cNvSpPr txBox="1"/>
          <p:nvPr/>
        </p:nvSpPr>
        <p:spPr>
          <a:xfrm>
            <a:off x="684203" y="574355"/>
            <a:ext cx="7488832" cy="1991995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>
              <a:lnSpc>
                <a:spcPts val="3750"/>
              </a:lnSpc>
            </a:pPr>
            <a:r>
              <a:rPr kumimoji="1"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kumimoji="1"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金奎叔说：“让它这样看好了！可是，它要是凭这点来欺负人，那咱们可不答应，就得掐住它的脖子，把它摔到池塘里去。记着，霖哥儿，下次可别怕它们。”</a:t>
            </a:r>
            <a:endParaRPr kumimoji="1"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6"/>
          <p:cNvSpPr txBox="1"/>
          <p:nvPr/>
        </p:nvSpPr>
        <p:spPr>
          <a:xfrm>
            <a:off x="946138" y="2900928"/>
            <a:ext cx="7128791" cy="15113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68580" tIns="34290" rIns="68580" bIns="34290" rtlCol="0" anchor="t">
            <a:spAutoFit/>
          </a:bodyPr>
          <a:lstStyle/>
          <a:p>
            <a:pPr>
              <a:lnSpc>
                <a:spcPts val="3750"/>
              </a:lnSpc>
            </a:pPr>
            <a:r>
              <a:rPr lang="zh-CN" altLang="en-US" sz="32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鹅虽然把我们看得比它们小，可我们实际比它们强，我们不应该怕它，不能只听别人的话就怕它。</a:t>
            </a:r>
            <a:endParaRPr lang="zh-CN" altLang="en-US" sz="3200" b="1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cxnSp>
        <p:nvCxnSpPr>
          <p:cNvPr id="21" name="直接连接符 20"/>
          <p:cNvCxnSpPr>
            <a:endCxn id="20" idx="3"/>
          </p:cNvCxnSpPr>
          <p:nvPr/>
        </p:nvCxnSpPr>
        <p:spPr>
          <a:xfrm>
            <a:off x="1571625" y="1569720"/>
            <a:ext cx="6600825" cy="63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/>
        </p:nvCxnSpPr>
        <p:spPr>
          <a:xfrm flipV="1">
            <a:off x="762635" y="1995805"/>
            <a:ext cx="7409180" cy="196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665480" y="2535555"/>
            <a:ext cx="1098550" cy="571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0" grpId="0" bldLvl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/>
          <p:cNvSpPr txBox="1"/>
          <p:nvPr/>
        </p:nvSpPr>
        <p:spPr>
          <a:xfrm>
            <a:off x="514602" y="714596"/>
            <a:ext cx="2071091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solidFill>
                  <a:schemeClr val="tx1"/>
                </a:solidFill>
                <a:latin typeface="Songti SC Black" panose="02010600040101010101" pitchFamily="2" charset="-122"/>
                <a:ea typeface="Songti SC Black" panose="02010600040101010101" pitchFamily="2" charset="-122"/>
              </a:rPr>
              <a:t>句子品析</a:t>
            </a:r>
            <a:r>
              <a:rPr lang="en-US" altLang="zh-CN" sz="3000" b="1" dirty="0">
                <a:solidFill>
                  <a:schemeClr val="tx1"/>
                </a:solidFill>
                <a:latin typeface="Songti SC Black" panose="02010600040101010101" pitchFamily="2" charset="-122"/>
                <a:ea typeface="Songti SC Black" panose="02010600040101010101" pitchFamily="2" charset="-122"/>
              </a:rPr>
              <a:t>:</a:t>
            </a:r>
            <a:endParaRPr lang="en-US" altLang="zh-CN" sz="3000" b="1" dirty="0">
              <a:solidFill>
                <a:schemeClr val="tx1"/>
              </a:solidFill>
              <a:latin typeface="Songti SC Black" panose="02010600040101010101" pitchFamily="2" charset="-122"/>
              <a:ea typeface="Songti SC Black" panose="02010600040101010101" pitchFamily="2" charset="-122"/>
            </a:endParaRPr>
          </a:p>
        </p:txBody>
      </p:sp>
      <p:sp>
        <p:nvSpPr>
          <p:cNvPr id="10" name="矩形 1"/>
          <p:cNvSpPr>
            <a:spLocks noChangeArrowheads="1"/>
          </p:cNvSpPr>
          <p:nvPr/>
        </p:nvSpPr>
        <p:spPr bwMode="auto">
          <a:xfrm>
            <a:off x="786765" y="2772410"/>
            <a:ext cx="7570470" cy="1641475"/>
          </a:xfrm>
          <a:prstGeom prst="rect">
            <a:avLst/>
          </a:prstGeom>
          <a:solidFill>
            <a:schemeClr val="bg1">
              <a:alpha val="56078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宋体-简" panose="02010800040101010101" pitchFamily="2" charset="-122"/>
                <a:ea typeface="宋体-简" panose="02010800040101010101" pitchFamily="2" charset="-122"/>
              </a:rPr>
              <a:t>    这</a:t>
            </a:r>
            <a:r>
              <a:rPr lang="zh-CN" altLang="en-US" sz="2800" b="1" dirty="0">
                <a:latin typeface="宋体-简" panose="02010800040101010101" pitchFamily="2" charset="-122"/>
                <a:ea typeface="宋体-简" panose="02010800040101010101" pitchFamily="2" charset="-122"/>
              </a:rPr>
              <a:t>句话是在告诉我们不管别人怎么看待我们，只要我们自己能够正确地、全面地看待问题，分析问题，就会正确地认识生活。</a:t>
            </a:r>
            <a:endParaRPr lang="zh-CN" altLang="en-US" sz="2800" b="1" dirty="0">
              <a:latin typeface="宋体-简" panose="02010800040101010101" pitchFamily="2" charset="-122"/>
              <a:ea typeface="宋体-简" panose="02010800040101010101" pitchFamily="2" charset="-122"/>
            </a:endParaRPr>
          </a:p>
        </p:txBody>
      </p:sp>
      <p:sp>
        <p:nvSpPr>
          <p:cNvPr id="11" name="文本框 6"/>
          <p:cNvSpPr txBox="1"/>
          <p:nvPr/>
        </p:nvSpPr>
        <p:spPr>
          <a:xfrm>
            <a:off x="657225" y="1267460"/>
            <a:ext cx="7402830" cy="1370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2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它虽然把我们看得比它小，可我们实在比它强呀！</a:t>
            </a:r>
            <a:endParaRPr lang="zh-CN" altLang="en-US" sz="32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/>
          <a:srcRect b="2045"/>
          <a:stretch>
            <a:fillRect/>
          </a:stretch>
        </p:blipFill>
        <p:spPr>
          <a:xfrm>
            <a:off x="-17780" y="344170"/>
            <a:ext cx="2086610" cy="13989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/>
          <a:srcRect r="4911" b="8507"/>
          <a:stretch>
            <a:fillRect/>
          </a:stretch>
        </p:blipFill>
        <p:spPr>
          <a:xfrm rot="10800000">
            <a:off x="6837045" y="3076575"/>
            <a:ext cx="2311400" cy="16732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12570" y="1301750"/>
            <a:ext cx="6950710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sz="280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默读13-15自然段，交流、总结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：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    经过这件事，</a:t>
            </a:r>
            <a:r>
              <a:rPr lang="en-US" sz="280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作者对牛和鹅的认识发生了什么变化？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35" y="1600835"/>
            <a:ext cx="1207135" cy="1730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0" y="2583815"/>
            <a:ext cx="2276475" cy="1983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96520" y="454025"/>
            <a:ext cx="2855595" cy="1838960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296715" y="4455002"/>
            <a:ext cx="572514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en-US" altLang="zh-CN" sz="3600">
                <a:ea typeface="仿宋_GB2312" pitchFamily="49" charset="-122"/>
              </a:rPr>
              <a:t>       </a:t>
            </a:r>
            <a:endParaRPr lang="zh-CN" altLang="en-US" sz="3600" b="1">
              <a:solidFill>
                <a:srgbClr val="003300"/>
              </a:solidFill>
              <a:ea typeface="楷体_GB2312" panose="02010609030101010101" pitchFamily="49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686300" y="3138170"/>
            <a:ext cx="1584325" cy="648335"/>
          </a:xfrm>
          <a:prstGeom prst="round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右箭头 9"/>
          <p:cNvSpPr/>
          <p:nvPr/>
        </p:nvSpPr>
        <p:spPr>
          <a:xfrm>
            <a:off x="4401820" y="1403350"/>
            <a:ext cx="650240" cy="144145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2759710" y="1141095"/>
            <a:ext cx="1379220" cy="514350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/>
              <a:t>欺负它</a:t>
            </a:r>
            <a:endParaRPr lang="zh-CN" altLang="en-US" sz="2400"/>
          </a:p>
        </p:txBody>
      </p:sp>
      <p:sp>
        <p:nvSpPr>
          <p:cNvPr id="12" name="圆角矩形 11"/>
          <p:cNvSpPr/>
          <p:nvPr/>
        </p:nvSpPr>
        <p:spPr>
          <a:xfrm>
            <a:off x="5315585" y="1141095"/>
            <a:ext cx="2053590" cy="514350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/>
              <a:t>不再欺负它</a:t>
            </a:r>
            <a:endParaRPr lang="zh-CN" altLang="en-US" sz="2400"/>
          </a:p>
        </p:txBody>
      </p:sp>
      <p:sp>
        <p:nvSpPr>
          <p:cNvPr id="13" name="右箭头 12"/>
          <p:cNvSpPr/>
          <p:nvPr/>
        </p:nvSpPr>
        <p:spPr>
          <a:xfrm>
            <a:off x="4686300" y="3291205"/>
            <a:ext cx="650240" cy="144145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2428240" y="3019425"/>
            <a:ext cx="2078355" cy="523875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/>
              <a:t>害怕、躲避</a:t>
            </a:r>
            <a:endParaRPr lang="zh-CN" altLang="en-US" sz="2400"/>
          </a:p>
        </p:txBody>
      </p:sp>
      <p:sp>
        <p:nvSpPr>
          <p:cNvPr id="15" name="圆角矩形 14"/>
          <p:cNvSpPr/>
          <p:nvPr/>
        </p:nvSpPr>
        <p:spPr>
          <a:xfrm>
            <a:off x="5586095" y="3019425"/>
            <a:ext cx="1697355" cy="478790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/>
              <a:t>不再害怕</a:t>
            </a:r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850265" y="1489075"/>
            <a:ext cx="740092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0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en-US" altLang="zh-CN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虽然是一件童年小事，但</a:t>
            </a:r>
            <a:r>
              <a:rPr lang="en-US" altLang="zh-CN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“</a:t>
            </a:r>
            <a:r>
              <a:rPr lang="zh-CN" altLang="en-US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我</a:t>
            </a:r>
            <a:r>
              <a:rPr lang="en-US" altLang="zh-CN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”</a:t>
            </a:r>
            <a:r>
              <a:rPr lang="zh-CN" altLang="en-US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从金奎叔的话中明白了不要因为别人怎么说，就轻易相信，要看到自己的力量，不要盲目地怕人、怕事、怕物。别人无理欺负你，要敢于制止他，也不要因为自己强，就欺负别人。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所有这些，对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都具有深远的意义</a:t>
            </a:r>
            <a:r>
              <a:rPr lang="zh-CN" altLang="en-US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，因此直到现在，</a:t>
            </a:r>
            <a:r>
              <a:rPr lang="en-US" altLang="zh-CN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</a:t>
            </a:r>
            <a:r>
              <a:rPr lang="en-US" altLang="zh-CN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  <a:r>
              <a:rPr lang="zh-CN" altLang="en-US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还记着金奎叔的话。</a:t>
            </a:r>
            <a:endParaRPr lang="zh-CN" altLang="en-US" sz="24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50265" y="645160"/>
            <a:ext cx="719074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为什么</a:t>
            </a:r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直到现在，我还记着金奎叔的话</a:t>
            </a:r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”</a:t>
            </a:r>
            <a:r>
              <a:rPr lang="en-US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？</a:t>
            </a:r>
            <a:endParaRPr lang="en-US" altLang="en-US" sz="2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/>
          <a:srcRect l="13542" r="1289" b="10625"/>
          <a:stretch>
            <a:fillRect/>
          </a:stretch>
        </p:blipFill>
        <p:spPr>
          <a:xfrm>
            <a:off x="6715760" y="3698875"/>
            <a:ext cx="1997075" cy="1179195"/>
          </a:xfrm>
          <a:prstGeom prst="roundRect">
            <a:avLst/>
          </a:prstGeom>
        </p:spPr>
      </p:pic>
      <p:sp>
        <p:nvSpPr>
          <p:cNvPr id="18" name="文本框 10"/>
          <p:cNvSpPr txBox="1"/>
          <p:nvPr/>
        </p:nvSpPr>
        <p:spPr>
          <a:xfrm>
            <a:off x="3107690" y="4153535"/>
            <a:ext cx="217932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en-US" sz="2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课后</a:t>
            </a:r>
            <a:r>
              <a:rPr lang="zh-CN" altLang="en-US" sz="26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</a:t>
            </a:r>
            <a:r>
              <a:rPr lang="zh-CN" altLang="en-US" sz="2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三</a:t>
            </a:r>
            <a:r>
              <a:rPr lang="zh-CN" altLang="en-US" sz="26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</a:t>
            </a: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1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9"/>
          <p:cNvSpPr txBox="1"/>
          <p:nvPr/>
        </p:nvSpPr>
        <p:spPr>
          <a:xfrm>
            <a:off x="1259632" y="850812"/>
            <a:ext cx="7006535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7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说一说：学</a:t>
            </a:r>
            <a:r>
              <a:rPr lang="zh-CN" altLang="en-US" sz="2700" dirty="0">
                <a:latin typeface="黑体" panose="02010609060101010101" pitchFamily="49" charset="-122"/>
                <a:ea typeface="黑体" panose="02010609060101010101" pitchFamily="49" charset="-122"/>
              </a:rPr>
              <a:t>完本课后，你有怎样的启示</a:t>
            </a:r>
            <a:r>
              <a:rPr lang="zh-CN" altLang="en-US" sz="27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  <a:endParaRPr lang="zh-CN" altLang="en-US" sz="27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图文框 6"/>
          <p:cNvSpPr/>
          <p:nvPr/>
        </p:nvSpPr>
        <p:spPr>
          <a:xfrm>
            <a:off x="1033116" y="1777080"/>
            <a:ext cx="7233051" cy="2306839"/>
          </a:xfrm>
          <a:prstGeom prst="frame">
            <a:avLst/>
          </a:prstGeom>
          <a:grpFill/>
          <a:ln>
            <a:solidFill>
              <a:schemeClr val="accent3"/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27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7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要看到自己的力量，不要盲目地怕人，怕事，怕物。也不要因为自己强大，就无缘无故地欺负别人。</a:t>
            </a:r>
            <a:endParaRPr lang="zh-CN" altLang="en-US" sz="27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7" grpId="0" bldLvl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/>
          <p:cNvSpPr>
            <a:spLocks noChangeArrowheads="1"/>
          </p:cNvSpPr>
          <p:nvPr/>
        </p:nvSpPr>
        <p:spPr bwMode="auto">
          <a:xfrm>
            <a:off x="0" y="572029"/>
            <a:ext cx="138564" cy="28469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68580" tIns="34290" rIns="68580" bIns="34290" numCol="1" anchor="ctr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zh-CN"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624428" y="411510"/>
            <a:ext cx="2219380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结构梳理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83" y="479078"/>
            <a:ext cx="366860" cy="456338"/>
          </a:xfrm>
          <a:prstGeom prst="rect">
            <a:avLst/>
          </a:prstGeom>
        </p:spPr>
      </p:pic>
      <p:sp>
        <p:nvSpPr>
          <p:cNvPr id="19" name="圆角矩形 18"/>
          <p:cNvSpPr/>
          <p:nvPr/>
        </p:nvSpPr>
        <p:spPr>
          <a:xfrm>
            <a:off x="539750" y="1179195"/>
            <a:ext cx="8058150" cy="2976245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outerShdw blurRad="368300" dist="88900" dir="5400000" algn="t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1458120" y="2001512"/>
            <a:ext cx="552450" cy="1097280"/>
          </a:xfrm>
          <a:prstGeom prst="rect">
            <a:avLst/>
          </a:prstGeom>
          <a:noFill/>
        </p:spPr>
        <p:txBody>
          <a:bodyPr vert="eaVert" wrap="none" lIns="68580" tIns="34290" rIns="68580" bIns="34290" rtlCol="0">
            <a:spAutoFit/>
          </a:bodyPr>
          <a:lstStyle/>
          <a:p>
            <a:r>
              <a:rPr lang="zh-CN" altLang="en-US" sz="2700" dirty="0"/>
              <a:t>牛和鹅</a:t>
            </a:r>
            <a:endParaRPr lang="zh-CN" altLang="en-US" sz="2700" dirty="0"/>
          </a:p>
        </p:txBody>
      </p:sp>
      <p:sp>
        <p:nvSpPr>
          <p:cNvPr id="27" name="TextBox 26"/>
          <p:cNvSpPr txBox="1"/>
          <p:nvPr/>
        </p:nvSpPr>
        <p:spPr>
          <a:xfrm>
            <a:off x="2451735" y="1835150"/>
            <a:ext cx="3089275" cy="4375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l"/>
            <a:r>
              <a:rPr lang="zh-CN" altLang="en-US" sz="2400">
                <a:sym typeface="+mn-ea"/>
              </a:rPr>
              <a:t>不怕牛，怕鹅</a:t>
            </a:r>
            <a:endParaRPr lang="zh-CN" altLang="en-US" sz="2400" dirty="0" smtClean="0">
              <a:sym typeface="+mn-ea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965073" y="1771268"/>
            <a:ext cx="360040" cy="1800200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2393950" y="2479040"/>
            <a:ext cx="3808730" cy="4375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l"/>
            <a:r>
              <a:rPr lang="en-US" altLang="zh-CN" sz="2400" dirty="0" smtClean="0"/>
              <a:t>“</a:t>
            </a:r>
            <a:r>
              <a:rPr lang="zh-CN" altLang="en-US" sz="2400" dirty="0" smtClean="0"/>
              <a:t>我</a:t>
            </a:r>
            <a:r>
              <a:rPr lang="en-US" altLang="zh-CN" sz="2400" dirty="0" smtClean="0"/>
              <a:t>”</a:t>
            </a:r>
            <a:r>
              <a:rPr lang="zh-CN" altLang="en-US" sz="2400" dirty="0" smtClean="0"/>
              <a:t>被鹅咬住，金奎叔摔鹅</a:t>
            </a:r>
            <a:endParaRPr lang="zh-CN" altLang="en-US" sz="24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2394114" y="3195087"/>
            <a:ext cx="3185160" cy="4375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l"/>
            <a:r>
              <a:rPr lang="zh-CN" altLang="en-US" sz="2400" dirty="0" smtClean="0"/>
              <a:t>不再怕鹅，不再欺负牛</a:t>
            </a:r>
            <a:endParaRPr lang="zh-CN" altLang="en-US" sz="2400" dirty="0" smtClean="0"/>
          </a:p>
        </p:txBody>
      </p:sp>
      <p:sp>
        <p:nvSpPr>
          <p:cNvPr id="4" name="左大括号 3"/>
          <p:cNvSpPr/>
          <p:nvPr/>
        </p:nvSpPr>
        <p:spPr>
          <a:xfrm flipH="1">
            <a:off x="6144895" y="1771015"/>
            <a:ext cx="410210" cy="1800225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6770370" y="1901190"/>
            <a:ext cx="1250950" cy="154051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/>
              <a:t>学会正确看待生活中的问题</a:t>
            </a:r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  <p:bldP spid="2" grpId="0" bldLvl="0" animBg="1"/>
      <p:bldP spid="20" grpId="0"/>
      <p:bldP spid="21" grpId="0"/>
      <p:bldP spid="4" grpId="0" bldLvl="0" animBg="1"/>
      <p:bldP spid="5" grpId="0" bldLvl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981772" y="1510762"/>
            <a:ext cx="7262635" cy="206121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7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《牛和鹅》通过描写作者</a:t>
            </a:r>
            <a:r>
              <a:rPr lang="zh-CN" altLang="en-US" sz="2700" b="1" kern="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回家的路上被鹅追赶，后来在金奎叔的帮助下赶走了鹅，再不怕鹅的故事。告诉我们事情从</a:t>
            </a:r>
            <a:r>
              <a:rPr lang="zh-CN" altLang="en-US" sz="2700" b="1" kern="0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出发就会得到           。</a:t>
            </a:r>
            <a:endParaRPr lang="zh-CN" altLang="en-US" sz="27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624427" y="411510"/>
            <a:ext cx="203675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主题概括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7"/>
            <a:ext cx="366860" cy="45633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386965" y="3060700"/>
            <a:ext cx="20878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不同的结果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2467610" y="3515360"/>
            <a:ext cx="172801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05145" y="3016250"/>
            <a:ext cx="158401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523230" y="2555875"/>
            <a:ext cx="1665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不同角度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8099" y="1761660"/>
            <a:ext cx="7950865" cy="214566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    有一天，玉皇大帝派观音娘娘到下界察访民情。观音娘娘来到下界，见人们仅凭自己的双手劳动很辛苦，于是回天宫奏明玉帝，请求将天上的牛、羊、鹅等放到下界给人们使用。玉帝闻奏，欣然答应，让牛帮人耕地，羊帮人踩土，鹅帮人割草</a:t>
            </a:r>
            <a:r>
              <a:rPr lang="en-US" altLang="zh-CN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9"/>
          <p:cNvSpPr txBox="1"/>
          <p:nvPr/>
        </p:nvSpPr>
        <p:spPr>
          <a:xfrm>
            <a:off x="3005622" y="986194"/>
            <a:ext cx="3558066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7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牛和鹅眼睛的传说</a:t>
            </a:r>
            <a:endParaRPr lang="zh-CN" altLang="en-US" sz="27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69197"/>
            <a:ext cx="229552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8099" y="951570"/>
            <a:ext cx="7950865" cy="256159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7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人们很高兴，于是，赶着牛、羊、鹅等到田里耕耘。谁知因牛的瞳孔生得很大，把人看成</a:t>
            </a:r>
            <a:r>
              <a:rPr lang="en-US" altLang="zh-CN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点而小东西，它觉得被人牵着乱转太不应该，便转过头来，用角把人抵撞得头破肚裂。从此，牛见人就用角抵。而鹅的瞳孔很小，它把人看成一种极高大的怪物，一见人，就吓得遍身发抖，不敢走动。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931790"/>
            <a:ext cx="2006692" cy="1615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7534"/>
            <a:ext cx="2647478" cy="1676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618099" y="1230940"/>
            <a:ext cx="7950865" cy="256159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700" dirty="0">
                <a:latin typeface="楷体" panose="02010609060101010101" pitchFamily="49" charset="-122"/>
                <a:ea typeface="楷体" panose="02010609060101010101" pitchFamily="49" charset="-122"/>
              </a:rPr>
              <a:t>            </a:t>
            </a:r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观音娘娘得知这一情况后，当即施展                </a:t>
            </a:r>
            <a:endParaRPr lang="en-US" altLang="zh-CN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      </a:t>
            </a:r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神通，把牛和鹅的眼珠交换了过来。         </a:t>
            </a:r>
            <a:endParaRPr lang="en-US" altLang="zh-CN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      </a:t>
            </a:r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从此，牛就服服帖帖地由人支使；而鹅换上牛的眼珠后，则把什么东西都看小了，因此无论比它大十倍、百倍的人或牲畜走过</a:t>
            </a:r>
            <a:endParaRPr lang="en-US" altLang="zh-CN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它身边时，它都要伸着脖子啄咬一下。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Box 5"/>
          <p:cNvSpPr txBox="1">
            <a:spLocks noChangeArrowheads="1"/>
          </p:cNvSpPr>
          <p:nvPr/>
        </p:nvSpPr>
        <p:spPr bwMode="auto">
          <a:xfrm>
            <a:off x="521022" y="1100297"/>
            <a:ext cx="7939470" cy="29673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ts val="3225"/>
              </a:lnSpc>
              <a:spcBef>
                <a:spcPct val="50000"/>
              </a:spcBef>
            </a:pPr>
            <a:r>
              <a:rPr kumimoji="1"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kumimoji="1" lang="zh-CN" altLang="en-US" sz="2700" b="1" dirty="0">
                <a:latin typeface="宋体" panose="02010600030101010101" pitchFamily="2" charset="-122"/>
                <a:ea typeface="宋体" panose="02010600030101010101" pitchFamily="2" charset="-122"/>
              </a:rPr>
              <a:t>一、句子练习。</a:t>
            </a:r>
            <a:endParaRPr kumimoji="1" lang="en-US" altLang="zh-CN" sz="27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ts val="3225"/>
              </a:lnSpc>
              <a:spcBef>
                <a:spcPct val="50000"/>
              </a:spcBef>
            </a:pPr>
            <a:r>
              <a:rPr kumimoji="1" lang="zh-CN" altLang="en-US" sz="2700" dirty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kumimoji="1"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  金奎叔用手握住了鹅的长脖子。</a:t>
            </a:r>
            <a:endParaRPr kumimoji="1" lang="en-US" altLang="zh-CN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ts val="3225"/>
              </a:lnSpc>
              <a:spcBef>
                <a:spcPct val="50000"/>
              </a:spcBef>
            </a:pPr>
            <a:r>
              <a:rPr kumimoji="1" lang="en-US" altLang="zh-CN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    1.</a:t>
            </a:r>
            <a:r>
              <a:rPr kumimoji="1"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改成“被”字句。</a:t>
            </a:r>
            <a:endParaRPr kumimoji="1" lang="en-US" altLang="zh-CN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ts val="3225"/>
              </a:lnSpc>
              <a:spcBef>
                <a:spcPct val="50000"/>
              </a:spcBef>
            </a:pPr>
            <a:endParaRPr kumimoji="1" lang="en-US" altLang="zh-CN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ts val="3225"/>
              </a:lnSpc>
              <a:spcBef>
                <a:spcPct val="50000"/>
              </a:spcBef>
            </a:pPr>
            <a:r>
              <a:rPr kumimoji="1" lang="en-US" altLang="zh-CN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    2.</a:t>
            </a:r>
            <a:r>
              <a:rPr kumimoji="1"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改成“把”字句。</a:t>
            </a:r>
            <a:endParaRPr kumimoji="1" lang="zh-CN" altLang="en-US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1232419" y="2898398"/>
            <a:ext cx="6885277" cy="483870"/>
          </a:xfrm>
          <a:prstGeom prst="rect">
            <a:avLst/>
          </a:prstGeom>
          <a:noFill/>
          <a:ln w="44450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7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鹅的长脖子被金奎叔用手握住了。</a:t>
            </a:r>
            <a:endParaRPr lang="zh-CN" altLang="en-US" sz="27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TextBox 20"/>
          <p:cNvSpPr txBox="1">
            <a:spLocks noChangeArrowheads="1"/>
          </p:cNvSpPr>
          <p:nvPr/>
        </p:nvSpPr>
        <p:spPr bwMode="auto">
          <a:xfrm>
            <a:off x="1214187" y="4139230"/>
            <a:ext cx="6885277" cy="483870"/>
          </a:xfrm>
          <a:prstGeom prst="rect">
            <a:avLst/>
          </a:prstGeom>
          <a:noFill/>
          <a:ln w="44450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7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金奎叔用手把鹅的长脖子握住了。</a:t>
            </a:r>
            <a:endParaRPr lang="zh-CN" altLang="en-US" sz="27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14"/>
          <p:cNvSpPr txBox="1"/>
          <p:nvPr/>
        </p:nvSpPr>
        <p:spPr>
          <a:xfrm>
            <a:off x="624428" y="411510"/>
            <a:ext cx="1931348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课堂演练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6"/>
            <a:ext cx="366860" cy="4563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5" grpId="0"/>
      <p:bldP spid="3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1"/>
          <p:cNvSpPr>
            <a:spLocks noChangeArrowheads="1"/>
          </p:cNvSpPr>
          <p:nvPr/>
        </p:nvSpPr>
        <p:spPr bwMode="auto">
          <a:xfrm>
            <a:off x="157480" y="1047751"/>
            <a:ext cx="8218170" cy="5607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indent="20002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charset="0"/>
              </a:rPr>
              <a:t>二、</a:t>
            </a:r>
            <a:r>
              <a:rPr lang="zh-CN" sz="320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我会写。</a:t>
            </a:r>
            <a:endParaRPr lang="zh-CN" altLang="en-US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503050405090304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6695" y="2386330"/>
            <a:ext cx="853694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200025" algn="l" fontAlgn="base"/>
            <a:r>
              <a:rPr lang="zh-CN" sz="2800" b="1">
                <a:ea typeface="宋体" panose="02010600030101010101" pitchFamily="2" charset="-122"/>
                <a:sym typeface="+mn-ea"/>
              </a:rPr>
              <a:t>啪嗒啪嗒</a:t>
            </a:r>
            <a:r>
              <a:rPr lang="en-US" sz="28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503050405090304" charset="0"/>
                <a:sym typeface="+mn-ea"/>
              </a:rPr>
              <a:t> __________    _________   _________</a:t>
            </a:r>
            <a:r>
              <a:rPr lang="en-US" sz="2800">
                <a:latin typeface="宋体" panose="02010600030101010101" pitchFamily="2" charset="-122"/>
                <a:ea typeface="宋体" panose="02010600030101010101" pitchFamily="2" charset="-122"/>
                <a:cs typeface="Times New Roman" panose="02020503050405090304" charset="0"/>
                <a:sym typeface="+mn-ea"/>
              </a:rPr>
              <a:t> 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258695" y="2341245"/>
            <a:ext cx="164909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</a:rPr>
              <a:t>滴答滴答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612005" y="2386330"/>
            <a:ext cx="164909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</a:rPr>
              <a:t>哗啦哗啦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646545" y="2386330"/>
            <a:ext cx="164909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</a:rPr>
              <a:t>乒乓乒乓</a:t>
            </a:r>
            <a:endParaRPr lang="zh-CN" altLang="en-US" sz="240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5" grpId="0" bldLvl="0" animBg="1"/>
      <p:bldP spid="2" grpId="0"/>
      <p:bldP spid="3" grpId="0"/>
      <p:bldP spid="4" grpId="0"/>
      <p:bldP spid="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08660" y="1581785"/>
            <a:ext cx="7726680" cy="17703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30000"/>
              </a:lnSpc>
            </a:pPr>
            <a:r>
              <a:rPr lang="en-US" altLang="zh-CN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  <a:sym typeface="+mn-ea"/>
              </a:rPr>
              <a:t>     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《牛和鹅》中的鹅________、</a:t>
            </a:r>
            <a:r>
              <a:rPr 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__________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，“我”在鹅面前狼狈不堪，慌忙逃窜。课文告诉我们的道理是______________________________。</a:t>
            </a: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08660" y="798830"/>
            <a:ext cx="47421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</a:t>
            </a:r>
            <a:r>
              <a:rPr lang="zh-CN" sz="32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三、根据课文内容填空。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58335" y="1684655"/>
            <a:ext cx="164909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神气十足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609080" y="1704975"/>
            <a:ext cx="164909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胆大妄为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51150" y="2786380"/>
            <a:ext cx="554545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不同的角度出发会得到不同的结果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891540" y="1882140"/>
            <a:ext cx="7489825" cy="226123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ts val="2850"/>
              </a:lnSpc>
            </a:pPr>
            <a:r>
              <a:rPr lang="zh-CN" altLang="en-US" sz="2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小时候，我身边的同学都说大公鸡嘴巴尖，会啄人，特别可怕。所以，我每次看到大公鸡都躲得远远的。后来，妈妈养了几只大公鸡，我开始帮助妈妈喂它们，发现只要不去招惹它，它不会主动袭击我，而且大公鸡每天都打鸣，叫</a:t>
            </a:r>
            <a:r>
              <a:rPr lang="zh-CN" altLang="en-US" sz="2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我</a:t>
            </a:r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早起，我彻底改变了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</a:t>
            </a:r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大公鸡是可怕的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”</a:t>
            </a:r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这种</a:t>
            </a:r>
            <a:r>
              <a:rPr lang="zh-CN" altLang="en-US" sz="2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印象</a:t>
            </a:r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altLang="en-US" sz="2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91540" y="494030"/>
            <a:ext cx="7641590" cy="1173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四、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你在生活中遇到过与本文类似的事情吗？说一说吧！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4051</Words>
  <Application>WPS 演示</Application>
  <PresentationFormat>全屏显示(16:9)</PresentationFormat>
  <Paragraphs>566</Paragraphs>
  <Slides>54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54</vt:i4>
      </vt:variant>
    </vt:vector>
  </HeadingPairs>
  <TitlesOfParts>
    <vt:vector size="83" baseType="lpstr">
      <vt:lpstr>Arial</vt:lpstr>
      <vt:lpstr>方正书宋_GBK</vt:lpstr>
      <vt:lpstr>Wingdings</vt:lpstr>
      <vt:lpstr>黑体</vt:lpstr>
      <vt:lpstr>楷体</vt:lpstr>
      <vt:lpstr>楷体-简</vt:lpstr>
      <vt:lpstr>汉语拼音</vt:lpstr>
      <vt:lpstr>宋体</vt:lpstr>
      <vt:lpstr>幼圆</vt:lpstr>
      <vt:lpstr>华文楷体</vt:lpstr>
      <vt:lpstr>Times New Roman</vt:lpstr>
      <vt:lpstr>Songti SC Black</vt:lpstr>
      <vt:lpstr>宋体-简</vt:lpstr>
      <vt:lpstr>仿宋_GB2312</vt:lpstr>
      <vt:lpstr>楷体_GB2312</vt:lpstr>
      <vt:lpstr>行楷-简</vt:lpstr>
      <vt:lpstr>微软雅黑</vt:lpstr>
      <vt:lpstr>汉仪旗黑KW</vt:lpstr>
      <vt:lpstr>宋体</vt:lpstr>
      <vt:lpstr>Arial Unicode MS</vt:lpstr>
      <vt:lpstr>Calibri</vt:lpstr>
      <vt:lpstr>Helvetica Neue</vt:lpstr>
      <vt:lpstr>汉仪书宋二KW</vt:lpstr>
      <vt:lpstr>汉仪中黑KW</vt:lpstr>
      <vt:lpstr>汉仪楷体KW</vt:lpstr>
      <vt:lpstr>苹方-简</vt:lpstr>
      <vt:lpstr>华文宋体</vt:lpstr>
      <vt:lpstr>汉仪仿宋KW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126</cp:revision>
  <dcterms:created xsi:type="dcterms:W3CDTF">2019-07-04T09:50:53Z</dcterms:created>
  <dcterms:modified xsi:type="dcterms:W3CDTF">2019-07-04T09:50:53Z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