
<file path=[Content_Types].xml><?xml version="1.0" encoding="utf-8"?>
<Types xmlns="http://schemas.openxmlformats.org/package/2006/content-types">
  <Default Extension="jpeg" ContentType="image/jpeg"/>
  <Default Extension="tiff" ContentType="image/tiff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4"/>
  </p:notesMasterIdLst>
  <p:handoutMasterIdLst>
    <p:handoutMasterId r:id="rId73"/>
  </p:handoutMasterIdLst>
  <p:sldIdLst>
    <p:sldId id="1234" r:id="rId3"/>
    <p:sldId id="1235" r:id="rId5"/>
    <p:sldId id="1236" r:id="rId6"/>
    <p:sldId id="1238" r:id="rId7"/>
    <p:sldId id="1090" r:id="rId8"/>
    <p:sldId id="1091" r:id="rId9"/>
    <p:sldId id="1242" r:id="rId10"/>
    <p:sldId id="1243" r:id="rId11"/>
    <p:sldId id="1095" r:id="rId12"/>
    <p:sldId id="1291" r:id="rId13"/>
    <p:sldId id="1096" r:id="rId14"/>
    <p:sldId id="1097" r:id="rId15"/>
    <p:sldId id="1098" r:id="rId16"/>
    <p:sldId id="1099" r:id="rId17"/>
    <p:sldId id="1100" r:id="rId18"/>
    <p:sldId id="1156" r:id="rId19"/>
    <p:sldId id="1102" r:id="rId20"/>
    <p:sldId id="1103" r:id="rId21"/>
    <p:sldId id="1104" r:id="rId22"/>
    <p:sldId id="1344" r:id="rId23"/>
    <p:sldId id="1345" r:id="rId24"/>
    <p:sldId id="1346" r:id="rId25"/>
    <p:sldId id="1339" r:id="rId26"/>
    <p:sldId id="1150" r:id="rId27"/>
    <p:sldId id="1228" r:id="rId28"/>
    <p:sldId id="1222" r:id="rId29"/>
    <p:sldId id="1108" r:id="rId30"/>
    <p:sldId id="1110" r:id="rId31"/>
    <p:sldId id="1338" r:id="rId32"/>
    <p:sldId id="1246" r:id="rId33"/>
    <p:sldId id="1112" r:id="rId34"/>
    <p:sldId id="1220" r:id="rId35"/>
    <p:sldId id="1223" r:id="rId36"/>
    <p:sldId id="1224" r:id="rId37"/>
    <p:sldId id="1219" r:id="rId38"/>
    <p:sldId id="1392" r:id="rId39"/>
    <p:sldId id="1393" r:id="rId40"/>
    <p:sldId id="1239" r:id="rId41"/>
    <p:sldId id="1394" r:id="rId42"/>
    <p:sldId id="1244" r:id="rId43"/>
    <p:sldId id="1203" r:id="rId44"/>
    <p:sldId id="1218" r:id="rId45"/>
    <p:sldId id="1118" r:id="rId46"/>
    <p:sldId id="1142" r:id="rId47"/>
    <p:sldId id="1395" r:id="rId48"/>
    <p:sldId id="1340" r:id="rId49"/>
    <p:sldId id="1342" r:id="rId50"/>
    <p:sldId id="1125" r:id="rId51"/>
    <p:sldId id="1208" r:id="rId52"/>
    <p:sldId id="1232" r:id="rId53"/>
    <p:sldId id="1216" r:id="rId54"/>
    <p:sldId id="1153" r:id="rId55"/>
    <p:sldId id="1207" r:id="rId56"/>
    <p:sldId id="1214" r:id="rId57"/>
    <p:sldId id="1396" r:id="rId58"/>
    <p:sldId id="1351" r:id="rId59"/>
    <p:sldId id="1352" r:id="rId60"/>
    <p:sldId id="1353" r:id="rId61"/>
    <p:sldId id="1349" r:id="rId62"/>
    <p:sldId id="1350" r:id="rId63"/>
    <p:sldId id="1341" r:id="rId64"/>
    <p:sldId id="1209" r:id="rId65"/>
    <p:sldId id="1132" r:id="rId66"/>
    <p:sldId id="1245" r:id="rId67"/>
    <p:sldId id="1135" r:id="rId68"/>
    <p:sldId id="1201" r:id="rId69"/>
    <p:sldId id="1227" r:id="rId70"/>
    <p:sldId id="1199" r:id="rId71"/>
    <p:sldId id="1398" r:id="rId72"/>
  </p:sldIdLst>
  <p:sldSz cx="9144000" cy="5143500" type="screen16x9"/>
  <p:notesSz cx="6858000" cy="9144000"/>
  <p:embeddedFontLst>
    <p:embeddedFont>
      <p:font typeface="黑体" charset="-122"/>
      <p:regular r:id="rId78"/>
    </p:embeddedFont>
    <p:embeddedFont>
      <p:font typeface="楷体" pitchFamily="49" charset="-122"/>
      <p:regular r:id="rId79"/>
    </p:embeddedFont>
    <p:embeddedFont>
      <p:font typeface="微软雅黑" pitchFamily="34" charset="-122"/>
      <p:regular r:id="rId80"/>
      <p:bold r:id="rId81"/>
    </p:embeddedFont>
    <p:embeddedFont>
      <p:font typeface="汉语拼音" pitchFamily="34" charset="0"/>
      <p:regular r:id="rId82"/>
    </p:embeddedFont>
    <p:embeddedFont>
      <p:font typeface="幼圆" pitchFamily="49" charset="-122"/>
      <p:regular r:id="rId83"/>
    </p:embeddedFont>
    <p:embeddedFont>
      <p:font typeface="华文楷体" pitchFamily="2" charset="-122"/>
      <p:regular r:id="rId84"/>
    </p:embeddedFont>
    <p:embeddedFont>
      <p:font typeface="Calibri" pitchFamily="34" charset="0"/>
      <p:regular r:id="rId85"/>
      <p:bold r:id="rId86"/>
      <p:italic r:id="rId87"/>
      <p:boldItalic r:id="rId88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5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A38302"/>
    <a:srgbClr val="0066FF"/>
    <a:srgbClr val="FEFCDE"/>
    <a:srgbClr val="00B050"/>
    <a:srgbClr val="FF00FF"/>
    <a:srgbClr val="FFFFFF"/>
    <a:srgbClr val="FF66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45" autoAdjust="0"/>
    <p:restoredTop sz="93824" autoAdjust="0"/>
  </p:normalViewPr>
  <p:slideViewPr>
    <p:cSldViewPr>
      <p:cViewPr>
        <p:scale>
          <a:sx n="100" d="100"/>
          <a:sy n="100" d="100"/>
        </p:scale>
        <p:origin x="-1968" y="-774"/>
      </p:cViewPr>
      <p:guideLst>
        <p:guide orient="horz" pos="3141"/>
        <p:guide pos="5774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4578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106"/>
        <p:guide pos="226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8" Type="http://schemas.openxmlformats.org/officeDocument/2006/relationships/font" Target="fonts/font11.fntdata"/><Relationship Id="rId87" Type="http://schemas.openxmlformats.org/officeDocument/2006/relationships/font" Target="fonts/font10.fntdata"/><Relationship Id="rId86" Type="http://schemas.openxmlformats.org/officeDocument/2006/relationships/font" Target="fonts/font9.fntdata"/><Relationship Id="rId85" Type="http://schemas.openxmlformats.org/officeDocument/2006/relationships/font" Target="fonts/font8.fntdata"/><Relationship Id="rId84" Type="http://schemas.openxmlformats.org/officeDocument/2006/relationships/font" Target="fonts/font7.fntdata"/><Relationship Id="rId83" Type="http://schemas.openxmlformats.org/officeDocument/2006/relationships/font" Target="fonts/font6.fntdata"/><Relationship Id="rId82" Type="http://schemas.openxmlformats.org/officeDocument/2006/relationships/font" Target="fonts/font5.fntdata"/><Relationship Id="rId81" Type="http://schemas.openxmlformats.org/officeDocument/2006/relationships/font" Target="fonts/font4.fntdata"/><Relationship Id="rId80" Type="http://schemas.openxmlformats.org/officeDocument/2006/relationships/font" Target="fonts/font3.fntdata"/><Relationship Id="rId8" Type="http://schemas.openxmlformats.org/officeDocument/2006/relationships/slide" Target="slides/slide5.xml"/><Relationship Id="rId79" Type="http://schemas.openxmlformats.org/officeDocument/2006/relationships/font" Target="fonts/font2.fntdata"/><Relationship Id="rId78" Type="http://schemas.openxmlformats.org/officeDocument/2006/relationships/font" Target="fonts/font1.fntdata"/><Relationship Id="rId77" Type="http://schemas.openxmlformats.org/officeDocument/2006/relationships/commentAuthors" Target="commentAuthors.xml"/><Relationship Id="rId76" Type="http://schemas.openxmlformats.org/officeDocument/2006/relationships/tableStyles" Target="tableStyles.xml"/><Relationship Id="rId75" Type="http://schemas.openxmlformats.org/officeDocument/2006/relationships/viewProps" Target="viewProps.xml"/><Relationship Id="rId74" Type="http://schemas.openxmlformats.org/officeDocument/2006/relationships/presProps" Target="presProps.xml"/><Relationship Id="rId73" Type="http://schemas.openxmlformats.org/officeDocument/2006/relationships/handoutMaster" Target="handoutMasters/handoutMaster1.xml"/><Relationship Id="rId72" Type="http://schemas.openxmlformats.org/officeDocument/2006/relationships/slide" Target="slides/slide69.xml"/><Relationship Id="rId71" Type="http://schemas.openxmlformats.org/officeDocument/2006/relationships/slide" Target="slides/slide68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24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24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B0B1281-F787-4192-A2AF-2C35DF0E606A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24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24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B0B1281-F787-4192-A2AF-2C35DF0E606A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24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24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B0B1281-F787-4192-A2AF-2C35DF0E606A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62466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62467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B0B1281-F787-4192-A2AF-2C35DF0E606A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781" y="2914650"/>
            <a:ext cx="6400443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62" y="1200151"/>
            <a:ext cx="8229481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7" Type="http://schemas.openxmlformats.org/officeDocument/2006/relationships/theme" Target="../theme/theme1.xml"/><Relationship Id="rId26" Type="http://schemas.openxmlformats.org/officeDocument/2006/relationships/image" Target="../media/image1.jpeg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flipH="1">
            <a:off x="1" y="123478"/>
            <a:ext cx="2771800" cy="216000"/>
          </a:xfrm>
          <a:prstGeom prst="rect">
            <a:avLst/>
          </a:prstGeom>
          <a:gradFill flip="none" rotWithShape="1">
            <a:gsLst>
              <a:gs pos="40000">
                <a:schemeClr val="accent5">
                  <a:lumMod val="60000"/>
                  <a:lumOff val="40000"/>
                </a:schemeClr>
              </a:gs>
              <a:gs pos="97000">
                <a:schemeClr val="bg1">
                  <a:alpha val="0"/>
                </a:schemeClr>
              </a:gs>
              <a:gs pos="70000">
                <a:schemeClr val="accent5">
                  <a:lumMod val="40000"/>
                  <a:lumOff val="60000"/>
                  <a:alpha val="76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282705" y="77589"/>
            <a:ext cx="19800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黑体" panose="02010609060101010101" pitchFamily="49" charset="-122"/>
                <a:ea typeface="黑体" panose="02010609060101010101" pitchFamily="49" charset="-122"/>
              </a:rPr>
              <a:t>19  </a:t>
            </a:r>
            <a:r>
              <a:rPr lang="zh-CN" altLang="en-US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一只窝囊的大老虎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 descr="u=2045831390,2178851949&amp;fm=200&amp;gp=0.jpg"/>
          <p:cNvPicPr>
            <a:picLocks noChangeAspect="1"/>
          </p:cNvPicPr>
          <p:nvPr/>
        </p:nvPicPr>
        <p:blipFill>
          <a:blip r:embed="rId26" cstate="print"/>
          <a:stretch>
            <a:fillRect/>
          </a:stretch>
        </p:blipFill>
        <p:spPr>
          <a:xfrm>
            <a:off x="0" y="4214824"/>
            <a:ext cx="9144000" cy="92867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slide" Target="slide30.xml"/><Relationship Id="rId3" Type="http://schemas.openxmlformats.org/officeDocument/2006/relationships/slide" Target="slide6.xml"/><Relationship Id="rId2" Type="http://schemas.openxmlformats.org/officeDocument/2006/relationships/image" Target="../media/image6.png"/><Relationship Id="rId1" Type="http://schemas.openxmlformats.org/officeDocument/2006/relationships/image" Target="../media/image1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7.jpe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hyperlink" Target="&#19971;&#24425;-&#35838;&#25991;&#26391;&#35835;-&#20154;&#22235;&#19978;-19.&#19968;&#21482;&#31389;&#22218;&#30340;&#22823;&#32769;&#34382;.mp4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1" Type="http://schemas.openxmlformats.org/officeDocument/2006/relationships/hyperlink" Target="&#29983;&#23383;&#35270;&#39057;-&#20154;&#22235;&#19978;-19.&#19968;&#21482;&#31389;&#22218;&#30340;&#22823;&#32769;&#34382;.mp4" TargetMode="Externa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1.GIF"/><Relationship Id="rId1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28.png"/><Relationship Id="rId1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30.jpeg"/><Relationship Id="rId1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hyperlink" Target="&#19971;&#24425;-&#23383;&#35789;&#21548;&#20889;-&#20154;&#22235;&#19978;-19.&#19968;&#21482;&#31389;&#22218;&#30340;&#22823;&#32769;&#34382;.mp4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6.png"/><Relationship Id="rId1" Type="http://schemas.openxmlformats.org/officeDocument/2006/relationships/image" Target="../media/image1.tiff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4.xml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4.xml"/><Relationship Id="rId1" Type="http://schemas.openxmlformats.org/officeDocument/2006/relationships/image" Target="../media/image35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7.png"/><Relationship Id="rId1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8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8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6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4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2.png"/><Relationship Id="rId1" Type="http://schemas.openxmlformats.org/officeDocument/2006/relationships/image" Target="../media/image41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6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3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4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45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49.jpeg"/><Relationship Id="rId1" Type="http://schemas.openxmlformats.org/officeDocument/2006/relationships/image" Target="../media/image48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3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0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4.jpeg"/><Relationship Id="rId1" Type="http://schemas.openxmlformats.org/officeDocument/2006/relationships/image" Target="../media/image53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4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6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5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6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10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Box 11"/>
          <p:cNvSpPr txBox="1">
            <a:spLocks noChangeArrowheads="1"/>
          </p:cNvSpPr>
          <p:nvPr/>
        </p:nvSpPr>
        <p:spPr bwMode="auto">
          <a:xfrm>
            <a:off x="2000232" y="571486"/>
            <a:ext cx="5143536" cy="4828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2800" dirty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用一个</a:t>
            </a:r>
            <a:r>
              <a:rPr lang="zh-CN" altLang="en-US" sz="28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词来形容图片上的老虎。</a:t>
            </a:r>
            <a:endParaRPr lang="zh-CN" altLang="en-US" sz="28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1" name="TextBox 11"/>
          <p:cNvSpPr txBox="1">
            <a:spLocks noChangeArrowheads="1"/>
          </p:cNvSpPr>
          <p:nvPr/>
        </p:nvSpPr>
        <p:spPr bwMode="auto">
          <a:xfrm>
            <a:off x="5214942" y="2071684"/>
            <a:ext cx="3425574" cy="5597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）的老虎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Text Box 5"/>
          <p:cNvSpPr txBox="1">
            <a:spLocks noChangeArrowheads="1"/>
          </p:cNvSpPr>
          <p:nvPr/>
        </p:nvSpPr>
        <p:spPr bwMode="auto">
          <a:xfrm>
            <a:off x="5715008" y="2071684"/>
            <a:ext cx="1448495" cy="56169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威风</a:t>
            </a:r>
            <a:endParaRPr kumimoji="1"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6" name="Picture 2" descr="C:\Documents and Settings\Administrator\桌面\u=3639050107,111732346&amp;fm=200&amp;gp=0.jpg"/>
          <p:cNvPicPr>
            <a:picLocks noChangeAspect="1" noChangeArrowheads="1"/>
          </p:cNvPicPr>
          <p:nvPr/>
        </p:nvPicPr>
        <p:blipFill>
          <a:blip r:embed="rId1" cstate="print">
            <a:lum bright="12000"/>
          </a:blip>
          <a:srcRect/>
          <a:stretch>
            <a:fillRect/>
          </a:stretch>
        </p:blipFill>
        <p:spPr bwMode="auto">
          <a:xfrm>
            <a:off x="500034" y="1214428"/>
            <a:ext cx="4762500" cy="292895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1" grpId="0"/>
      <p:bldP spid="6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11"/>
          <p:cNvSpPr txBox="1">
            <a:spLocks noChangeArrowheads="1"/>
          </p:cNvSpPr>
          <p:nvPr/>
        </p:nvSpPr>
        <p:spPr bwMode="auto">
          <a:xfrm>
            <a:off x="5214942" y="2071684"/>
            <a:ext cx="3641628" cy="5597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）的老虎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Text Box 5"/>
          <p:cNvSpPr txBox="1">
            <a:spLocks noChangeArrowheads="1"/>
          </p:cNvSpPr>
          <p:nvPr/>
        </p:nvSpPr>
        <p:spPr bwMode="auto">
          <a:xfrm>
            <a:off x="5713298" y="2075675"/>
            <a:ext cx="1448495" cy="56169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凶残</a:t>
            </a:r>
            <a:endParaRPr kumimoji="1"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075" name="Picture 3" descr="C:\Documents and Settings\Administrator\桌面\u=1740769655,2134511922&amp;fm=26&amp;gp=0 (1)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00033" y="1214428"/>
            <a:ext cx="4786347" cy="292895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1"/>
      <p:bldP spid="6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Box 11"/>
          <p:cNvSpPr txBox="1">
            <a:spLocks noChangeArrowheads="1"/>
          </p:cNvSpPr>
          <p:nvPr/>
        </p:nvSpPr>
        <p:spPr bwMode="auto">
          <a:xfrm>
            <a:off x="5214942" y="2071684"/>
            <a:ext cx="3496980" cy="5597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51435" tIns="25718" rIns="51435" bIns="25718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）的老虎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Text Box 5"/>
          <p:cNvSpPr txBox="1">
            <a:spLocks noChangeArrowheads="1"/>
          </p:cNvSpPr>
          <p:nvPr/>
        </p:nvSpPr>
        <p:spPr bwMode="auto">
          <a:xfrm>
            <a:off x="5713298" y="2075675"/>
            <a:ext cx="1245033" cy="56169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凶猛</a:t>
            </a:r>
            <a:endParaRPr kumimoji="1"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0" name="Picture 2" descr="C:\Documents and Settings\Administrator\桌面\u=2350675112,879673436&amp;fm=26&amp;gp=0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00035" y="1214428"/>
            <a:ext cx="4786346" cy="292895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1"/>
      <p:bldP spid="6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36579" y="700712"/>
            <a:ext cx="8041640" cy="76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作者笔下的老虎是</a:t>
            </a:r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什么样</a:t>
            </a:r>
            <a:r>
              <a:rPr lang="zh-CN" altLang="en-US" sz="4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的呢</a:t>
            </a:r>
            <a:r>
              <a:rPr lang="zh-CN" altLang="en-US" sz="4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？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Picture 2" descr="http://img04.tooopen.com/images/20130204/tooopen_13214220.jp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2018665" y="1783715"/>
            <a:ext cx="4975225" cy="2369185"/>
          </a:xfrm>
          <a:prstGeom prst="ellipse">
            <a:avLst/>
          </a:prstGeom>
          <a:noFill/>
          <a:ln w="19050" cap="rnd">
            <a:solidFill>
              <a:schemeClr val="accent3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第19课题解图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8255"/>
            <a:ext cx="9166225" cy="515493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80429" y="839148"/>
            <a:ext cx="652365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4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19  </a:t>
            </a:r>
            <a:r>
              <a:rPr lang="zh-CN" altLang="en-US" sz="4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一只窝囊的大老虎</a:t>
            </a:r>
            <a:endParaRPr lang="zh-CN" altLang="en-US" sz="4800" b="1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 flipH="1">
            <a:off x="0" y="267494"/>
            <a:ext cx="3059832" cy="252000"/>
          </a:xfrm>
          <a:prstGeom prst="rect">
            <a:avLst/>
          </a:prstGeom>
          <a:gradFill flip="none" rotWithShape="1">
            <a:gsLst>
              <a:gs pos="40000">
                <a:schemeClr val="bg1"/>
              </a:gs>
              <a:gs pos="99000">
                <a:schemeClr val="bg1">
                  <a:alpha val="0"/>
                </a:schemeClr>
              </a:gs>
              <a:gs pos="77000">
                <a:schemeClr val="bg1">
                  <a:alpha val="59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215265" y="267494"/>
            <a:ext cx="2411760" cy="2791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0000" tIns="46800" rIns="90000" bIns="46800">
            <a:spAutoFit/>
          </a:bodyPr>
          <a:lstStyle/>
          <a:p>
            <a:pPr defTabSz="914400"/>
            <a:r>
              <a:rPr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rPr>
              <a:t>人</a:t>
            </a:r>
            <a:r>
              <a:rPr lang="zh-CN" altLang="en-US" sz="1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教版  语文 四年级  上册</a:t>
            </a:r>
            <a:endParaRPr lang="zh-CN" altLang="en-US" sz="1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238670"/>
            <a:ext cx="15953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630647"/>
            <a:ext cx="1595383" cy="39894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文本框 15">
            <a:hlinkClick r:id="rId3" action="ppaction://hlinksldjump"/>
          </p:cNvPr>
          <p:cNvSpPr txBox="1"/>
          <p:nvPr/>
        </p:nvSpPr>
        <p:spPr>
          <a:xfrm>
            <a:off x="7275010" y="4227934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2" name="文本框 14">
            <a:hlinkClick r:id="rId4" action="ppaction://hlinksldjump"/>
          </p:cNvPr>
          <p:cNvSpPr txBox="1"/>
          <p:nvPr/>
        </p:nvSpPr>
        <p:spPr>
          <a:xfrm>
            <a:off x="7275010" y="4619912"/>
            <a:ext cx="1297518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630555" y="1289050"/>
            <a:ext cx="4921885" cy="2786380"/>
          </a:xfrm>
          <a:prstGeom prst="rect">
            <a:avLst/>
          </a:prstGeom>
        </p:spPr>
        <p:txBody>
          <a:bodyPr/>
          <a:lstStyle/>
          <a:p>
            <a:pPr lvl="0">
              <a:lnSpc>
                <a:spcPts val="4200"/>
              </a:lnSpc>
              <a:spcBef>
                <a:spcPct val="0"/>
              </a:spcBef>
            </a:pPr>
            <a:r>
              <a:rPr kumimoji="0" lang="zh-CN" altLang="en-US" sz="2800" b="1" i="0" u="sng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叶至善</a:t>
            </a:r>
            <a:r>
              <a:rPr kumimoji="0" lang="zh-CN" altLang="en-US" sz="2800" b="1" i="0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（1918-2006年）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  <a:p>
            <a:pPr lvl="0">
              <a:lnSpc>
                <a:spcPts val="4200"/>
              </a:lnSpc>
              <a:spcBef>
                <a:spcPct val="0"/>
              </a:spcBef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    江苏苏州人，著名作家叶圣陶先生的儿子</a:t>
            </a:r>
            <a:r>
              <a:rPr kumimoji="0" lang="zh-CN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。曾任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中国少年儿童出版社社长、总编辑兼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《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中学生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主编</a:t>
            </a:r>
            <a:r>
              <a:rPr kumimoji="0" lang="zh-CN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。</a:t>
            </a:r>
            <a:endParaRPr kumimoji="0" lang="zh-CN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49" y="536227"/>
            <a:ext cx="1629583" cy="37863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文本框 11"/>
          <p:cNvSpPr txBox="1"/>
          <p:nvPr/>
        </p:nvSpPr>
        <p:spPr>
          <a:xfrm>
            <a:off x="172162" y="525491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 smtClean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Documents and Settings\Administrator\桌面\b219ebc4b74543a9be7a0fd01c178a82b901144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2955" y="1000125"/>
            <a:ext cx="2601595" cy="314325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 Box 5"/>
          <p:cNvSpPr txBox="1">
            <a:spLocks noChangeArrowheads="1"/>
          </p:cNvSpPr>
          <p:nvPr/>
        </p:nvSpPr>
        <p:spPr bwMode="auto">
          <a:xfrm>
            <a:off x="6215074" y="1881185"/>
            <a:ext cx="589962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露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2339752" y="3286130"/>
            <a:ext cx="714380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角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839818" y="1500180"/>
            <a:ext cx="1214446" cy="37702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nāng</a:t>
            </a:r>
            <a:endParaRPr lang="zh-CN" altLang="en-US" sz="2000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215074" y="1523995"/>
            <a:ext cx="714380" cy="37702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2000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lòu</a:t>
            </a:r>
            <a:endParaRPr lang="zh-CN" altLang="en-US" sz="2000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339752" y="2928940"/>
            <a:ext cx="631542" cy="37702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2000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jué</a:t>
            </a:r>
            <a:endParaRPr lang="zh-CN" altLang="en-US" sz="2000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505294" y="1510576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24285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525663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55006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911256" y="1857370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囊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339752" y="1714494"/>
            <a:ext cx="59663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窝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11256" y="3286130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色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197140" y="1785932"/>
            <a:ext cx="59663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班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 Box 5"/>
          <p:cNvSpPr txBox="1">
            <a:spLocks noChangeArrowheads="1"/>
          </p:cNvSpPr>
          <p:nvPr/>
        </p:nvSpPr>
        <p:spPr bwMode="auto">
          <a:xfrm>
            <a:off x="4768644" y="1928808"/>
            <a:ext cx="589962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级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Text Box 5"/>
          <p:cNvSpPr txBox="1">
            <a:spLocks noChangeArrowheads="1"/>
          </p:cNvSpPr>
          <p:nvPr/>
        </p:nvSpPr>
        <p:spPr bwMode="auto">
          <a:xfrm>
            <a:off x="6786578" y="1881185"/>
            <a:ext cx="589962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脸</a:t>
            </a:r>
            <a:endParaRPr lang="zh-CN" altLang="en-US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Text Box 5"/>
          <p:cNvSpPr txBox="1">
            <a:spLocks noChangeArrowheads="1"/>
          </p:cNvSpPr>
          <p:nvPr/>
        </p:nvSpPr>
        <p:spPr bwMode="auto">
          <a:xfrm>
            <a:off x="4268578" y="3286130"/>
            <a:ext cx="714380" cy="561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spcBef>
                <a:spcPct val="20000"/>
              </a:spcBef>
              <a:buFont typeface="Arial" panose="020B0604020202090204" pitchFamily="34" charset="0"/>
              <a:buChar char="•"/>
              <a:defRPr kumimoji="1" sz="32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90204" pitchFamily="34" charset="0"/>
              <a:buChar char="–"/>
              <a:defRPr kumimoji="1" sz="28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90204" pitchFamily="34" charset="0"/>
              <a:buChar char="•"/>
              <a:defRPr kumimoji="1" sz="24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90204" pitchFamily="34" charset="0"/>
              <a:buChar char="–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90204" pitchFamily="34" charset="0"/>
              <a:buChar char="»"/>
              <a:defRPr kumimoji="1" sz="2000">
                <a:solidFill>
                  <a:sysClr val="windowText" lastClr="000000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羡</a:t>
            </a:r>
            <a:endParaRPr lang="zh-CN" altLang="en-US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768644" y="3286130"/>
            <a:ext cx="6429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慕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268578" y="3000378"/>
            <a:ext cx="928694" cy="37702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2000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xiàn</a:t>
            </a:r>
            <a:endParaRPr lang="zh-CN" altLang="en-US" sz="2000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911520" y="1571618"/>
            <a:ext cx="428628" cy="37702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2000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jí</a:t>
            </a:r>
            <a:endParaRPr lang="zh-CN" altLang="en-US" sz="2000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140162" y="3108905"/>
            <a:ext cx="596638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殷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711666" y="3108905"/>
            <a:ext cx="59663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切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140162" y="2894591"/>
            <a:ext cx="785818" cy="37702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yīn</a:t>
            </a:r>
            <a:endParaRPr lang="zh-CN" altLang="en-US" sz="2000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6" grpId="0"/>
      <p:bldP spid="26" grpId="1"/>
      <p:bldP spid="18" grpId="0"/>
      <p:bldP spid="24" grpId="0"/>
      <p:bldP spid="30" grpId="1"/>
      <p:bldP spid="36" grpId="0"/>
      <p:bldP spid="38" grpId="0"/>
      <p:bldP spid="39" grpId="0"/>
      <p:bldP spid="39" grpId="1"/>
      <p:bldP spid="42" grpId="0"/>
      <p:bldP spid="42" grpId="1"/>
      <p:bldP spid="28" grpId="0"/>
      <p:bldP spid="29" grpId="0"/>
      <p:bldP spid="2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14414" y="1214428"/>
            <a:ext cx="6335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huō</a:t>
            </a:r>
            <a:endParaRPr lang="zh-CN" altLang="en-US" sz="2000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714480" y="1571618"/>
            <a:ext cx="11430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虎跳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14678" y="1214428"/>
            <a:ext cx="5212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piě</a:t>
            </a:r>
            <a:endParaRPr lang="zh-CN" altLang="en-US" sz="2000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14744" y="1643056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嘴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43240" y="1643056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撇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57384" y="1698943"/>
            <a:ext cx="714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亏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386012" y="1698943"/>
            <a:ext cx="714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得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57384" y="1270315"/>
            <a:ext cx="6429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kuī</a:t>
            </a:r>
            <a:endParaRPr lang="zh-CN" altLang="en-US" sz="2000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11472" y="2514571"/>
            <a:ext cx="928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hōng</a:t>
            </a:r>
            <a:endParaRPr lang="zh-CN" altLang="en-US" sz="2000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82910" y="2943199"/>
            <a:ext cx="714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哄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582976" y="2943199"/>
            <a:ext cx="17145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堂大笑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372374" y="3071816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笨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72440" y="3071816"/>
            <a:ext cx="5715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拙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801002" y="2714626"/>
            <a:ext cx="77457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zhuō</a:t>
            </a:r>
            <a:endParaRPr lang="zh-CN" altLang="en-US" sz="2000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158324" y="3071816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砸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729828" y="3071816"/>
            <a:ext cx="714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锅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229762" y="2714626"/>
            <a:ext cx="4956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zá</a:t>
            </a:r>
            <a:endParaRPr lang="zh-CN" altLang="en-US" sz="2000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068076" y="1641802"/>
            <a:ext cx="19521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糨糊味儿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572000" y="1641802"/>
            <a:ext cx="5966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霉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572000" y="1284612"/>
            <a:ext cx="714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ea typeface="楷体" panose="02010609060101010101" pitchFamily="49" charset="-122"/>
                <a:cs typeface="汉语拼音" panose="020B0604020202020204" pitchFamily="34" charset="0"/>
              </a:rPr>
              <a:t>méi</a:t>
            </a:r>
            <a:endParaRPr lang="zh-CN" altLang="en-US" sz="2000" dirty="0">
              <a:latin typeface="汉语拼音" panose="020B0604020202020204" pitchFamily="34" charset="0"/>
              <a:ea typeface="楷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214414" y="1491630"/>
            <a:ext cx="64793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豁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/>
      <p:bldP spid="5" grpId="0"/>
      <p:bldP spid="5" grpId="1"/>
      <p:bldP spid="6" grpId="0"/>
      <p:bldP spid="10" grpId="0"/>
      <p:bldP spid="11" grpId="0"/>
      <p:bldP spid="11" grpId="1"/>
      <p:bldP spid="12" grpId="0"/>
      <p:bldP spid="12" grpId="1"/>
      <p:bldP spid="14" grpId="0"/>
      <p:bldP spid="15" grpId="0"/>
      <p:bldP spid="17" grpId="0"/>
      <p:bldP spid="17" grpId="1"/>
      <p:bldP spid="19" grpId="0"/>
      <p:bldP spid="20" grpId="0"/>
      <p:bldP spid="20" grpId="1"/>
      <p:bldP spid="21" grpId="0"/>
      <p:bldP spid="23" grpId="0"/>
      <p:bldP spid="2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/>
        </p:nvGrpSpPr>
        <p:grpSpPr>
          <a:xfrm>
            <a:off x="912942" y="1540012"/>
            <a:ext cx="614114" cy="810101"/>
            <a:chOff x="912943" y="1201103"/>
            <a:chExt cx="614114" cy="810101"/>
          </a:xfrm>
        </p:grpSpPr>
        <p:sp>
          <p:nvSpPr>
            <p:cNvPr id="10" name="椭圆 9"/>
            <p:cNvSpPr/>
            <p:nvPr/>
          </p:nvSpPr>
          <p:spPr>
            <a:xfrm>
              <a:off x="933096" y="1201103"/>
              <a:ext cx="593961" cy="810101"/>
            </a:xfrm>
            <a:prstGeom prst="ellipse">
              <a:avLst/>
            </a:prstGeom>
            <a:solidFill>
              <a:srgbClr val="DCFDFF"/>
            </a:solidFill>
            <a:ln>
              <a:solidFill>
                <a:schemeClr val="tx2"/>
              </a:solidFill>
            </a:ln>
            <a:effectLst>
              <a:outerShdw blurRad="444500" dist="254000" dir="8100000" algn="tr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Rectangle 2"/>
            <p:cNvSpPr>
              <a:spLocks noChangeArrowheads="1"/>
            </p:cNvSpPr>
            <p:nvPr/>
          </p:nvSpPr>
          <p:spPr bwMode="auto">
            <a:xfrm>
              <a:off x="912943" y="1271110"/>
              <a:ext cx="535855" cy="589364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r>
                <a:rPr lang="zh-CN" altLang="en-US" sz="41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露</a:t>
              </a:r>
              <a:endParaRPr lang="zh-CN" altLang="en-US" sz="4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6" name="矩形 5"/>
          <p:cNvSpPr/>
          <p:nvPr/>
        </p:nvSpPr>
        <p:spPr>
          <a:xfrm>
            <a:off x="5264149" y="1293846"/>
            <a:ext cx="342081" cy="37702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altLang="zh-CN" sz="20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lù</a:t>
            </a:r>
            <a:endParaRPr lang="zh-CN" altLang="en-US" sz="20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57356" y="1714494"/>
            <a:ext cx="3214709" cy="4385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我多想在台上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露露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脸。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12"/>
          <p:cNvGrpSpPr/>
          <p:nvPr/>
        </p:nvGrpSpPr>
        <p:grpSpPr>
          <a:xfrm>
            <a:off x="3752862" y="526257"/>
            <a:ext cx="410581" cy="377666"/>
            <a:chOff x="631825" y="5181600"/>
            <a:chExt cx="1554163" cy="1552575"/>
          </a:xfrm>
        </p:grpSpPr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0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4162967" y="431959"/>
            <a:ext cx="1564685" cy="559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5" tIns="25718" rIns="51435" bIns="2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多音字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643306" y="1285866"/>
            <a:ext cx="642941" cy="37702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0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lòu</a:t>
            </a:r>
            <a:endParaRPr lang="en-US" altLang="en-US" sz="20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714480" y="3147814"/>
            <a:ext cx="5572164" cy="43858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角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色都派给了班上最机灵的几个小朋友。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912943" y="2977304"/>
            <a:ext cx="614114" cy="810101"/>
            <a:chOff x="912943" y="3087053"/>
            <a:chExt cx="614114" cy="810101"/>
          </a:xfrm>
        </p:grpSpPr>
        <p:sp>
          <p:nvSpPr>
            <p:cNvPr id="7" name="椭圆 6"/>
            <p:cNvSpPr/>
            <p:nvPr/>
          </p:nvSpPr>
          <p:spPr>
            <a:xfrm>
              <a:off x="933096" y="3087053"/>
              <a:ext cx="593961" cy="810101"/>
            </a:xfrm>
            <a:prstGeom prst="ellipse">
              <a:avLst/>
            </a:prstGeom>
            <a:solidFill>
              <a:srgbClr val="DCFDFF"/>
            </a:solidFill>
            <a:ln>
              <a:solidFill>
                <a:schemeClr val="tx2"/>
              </a:solidFill>
            </a:ln>
            <a:effectLst>
              <a:outerShdw blurRad="444500" dist="254000" dir="8100000" algn="tr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Rectangle 2"/>
            <p:cNvSpPr>
              <a:spLocks noChangeArrowheads="1"/>
            </p:cNvSpPr>
            <p:nvPr/>
          </p:nvSpPr>
          <p:spPr bwMode="auto">
            <a:xfrm>
              <a:off x="912943" y="3157060"/>
              <a:ext cx="535855" cy="589364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r>
                <a:rPr lang="zh-CN" altLang="en-US" sz="4100" dirty="0" smtClean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角</a:t>
              </a:r>
              <a:endParaRPr lang="zh-CN" altLang="en-US" sz="4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>
            <a:off x="1643042" y="2714626"/>
            <a:ext cx="714380" cy="37702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0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jué</a:t>
            </a:r>
            <a:endParaRPr lang="zh-CN" altLang="en-US" sz="20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7429520" y="3143254"/>
            <a:ext cx="923679" cy="438582"/>
          </a:xfrm>
          <a:prstGeom prst="rect">
            <a:avLst/>
          </a:prstGeom>
          <a:solidFill>
            <a:srgbClr val="FDFEC3"/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豆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角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643834" y="2714626"/>
            <a:ext cx="595356" cy="377026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en-US" sz="20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jiǎo</a:t>
            </a:r>
            <a:endParaRPr lang="en-US" sz="20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5214941" y="1714494"/>
            <a:ext cx="800219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露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珠</a:t>
            </a:r>
            <a:endParaRPr kumimoji="0" lang="zh-CN" altLang="en-US" sz="24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8" grpId="0"/>
      <p:bldP spid="23" grpId="0" animBg="1"/>
      <p:bldP spid="32" grpId="0"/>
      <p:bldP spid="51" grpId="0" animBg="1"/>
      <p:bldP spid="52" grpId="0"/>
      <p:bldP spid="5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/>
          <p:nvPr/>
        </p:nvGrpSpPr>
        <p:grpSpPr>
          <a:xfrm>
            <a:off x="410657" y="1037727"/>
            <a:ext cx="614114" cy="810101"/>
            <a:chOff x="912943" y="1201103"/>
            <a:chExt cx="614114" cy="810101"/>
          </a:xfrm>
        </p:grpSpPr>
        <p:sp>
          <p:nvSpPr>
            <p:cNvPr id="10" name="椭圆 9"/>
            <p:cNvSpPr/>
            <p:nvPr/>
          </p:nvSpPr>
          <p:spPr>
            <a:xfrm>
              <a:off x="933096" y="1201103"/>
              <a:ext cx="593961" cy="810101"/>
            </a:xfrm>
            <a:prstGeom prst="ellipse">
              <a:avLst/>
            </a:prstGeom>
            <a:solidFill>
              <a:srgbClr val="DCFDFF"/>
            </a:solidFill>
            <a:ln>
              <a:solidFill>
                <a:schemeClr val="tx2"/>
              </a:solidFill>
            </a:ln>
            <a:effectLst>
              <a:outerShdw blurRad="444500" dist="254000" dir="8100000" algn="tr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Rectangle 2"/>
            <p:cNvSpPr>
              <a:spLocks noChangeArrowheads="1"/>
            </p:cNvSpPr>
            <p:nvPr/>
          </p:nvSpPr>
          <p:spPr bwMode="auto">
            <a:xfrm>
              <a:off x="912943" y="1271110"/>
              <a:ext cx="535855" cy="589364"/>
            </a:xfrm>
            <a:prstGeom prst="rect">
              <a:avLst/>
            </a:prstGeom>
            <a:noFill/>
            <a:ln w="9525">
              <a:noFill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r>
                <a:rPr lang="zh-CN" altLang="en-US" sz="4100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哄</a:t>
              </a:r>
              <a:endParaRPr lang="zh-CN" altLang="en-US" sz="41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698625" y="930275"/>
            <a:ext cx="6731000" cy="10534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只听见台下一阵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哄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堂大笑，笑得我脸上一阵热。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197475" y="431165"/>
            <a:ext cx="1073150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hōng</a:t>
            </a:r>
            <a:endParaRPr lang="en-US" altLang="zh-CN" sz="28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698625" y="2398395"/>
            <a:ext cx="6730365" cy="5607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看到警察来了,围观的人们一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哄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而散。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663055" y="1983740"/>
            <a:ext cx="1330960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  <a:sym typeface="+mn-ea"/>
              </a:rPr>
              <a:t>hòng</a:t>
            </a:r>
            <a:endParaRPr lang="en-US" altLang="zh-CN" sz="28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26235" y="3561715"/>
            <a:ext cx="3631565" cy="5607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她正在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哄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孩子入睡。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696845" y="3093085"/>
            <a:ext cx="1207135" cy="49911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8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  <a:sym typeface="+mn-ea"/>
              </a:rPr>
              <a:t>hǒng</a:t>
            </a:r>
            <a:endParaRPr lang="en-US" altLang="zh-CN" sz="2800" b="1" dirty="0" err="1" smtClean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8" grpId="0"/>
      <p:bldP spid="23" grpId="0" bldLvl="0" animBg="1"/>
      <p:bldP spid="32" grpId="0"/>
      <p:bldP spid="5" grpId="0" bldLvl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文本框 64"/>
          <p:cNvSpPr txBox="1"/>
          <p:nvPr/>
        </p:nvSpPr>
        <p:spPr>
          <a:xfrm>
            <a:off x="1544307" y="1650283"/>
            <a:ext cx="552043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念</a:t>
            </a:r>
            <a:endParaRPr lang="en-US" altLang="zh-CN" sz="54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4" name="文本框 64"/>
          <p:cNvSpPr txBox="1"/>
          <p:nvPr/>
        </p:nvSpPr>
        <p:spPr>
          <a:xfrm>
            <a:off x="2554067" y="1635646"/>
            <a:ext cx="906602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级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6" name="文本框 64"/>
          <p:cNvSpPr txBox="1"/>
          <p:nvPr/>
        </p:nvSpPr>
        <p:spPr>
          <a:xfrm>
            <a:off x="3766803" y="1643056"/>
            <a:ext cx="856907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段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8" name="文本框 64"/>
          <p:cNvSpPr txBox="1"/>
          <p:nvPr/>
        </p:nvSpPr>
        <p:spPr>
          <a:xfrm>
            <a:off x="4838373" y="1643056"/>
            <a:ext cx="856907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俩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0" name="文本框 64"/>
          <p:cNvSpPr txBox="1"/>
          <p:nvPr/>
        </p:nvSpPr>
        <p:spPr>
          <a:xfrm>
            <a:off x="5991071" y="1643056"/>
            <a:ext cx="848697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2" name="文本框 64"/>
          <p:cNvSpPr txBox="1"/>
          <p:nvPr/>
        </p:nvSpPr>
        <p:spPr>
          <a:xfrm>
            <a:off x="7143769" y="1643056"/>
            <a:ext cx="757230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裤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4" name="文本框 64"/>
          <p:cNvSpPr txBox="1"/>
          <p:nvPr/>
        </p:nvSpPr>
        <p:spPr>
          <a:xfrm>
            <a:off x="1043609" y="3147814"/>
            <a:ext cx="824443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改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6" name="文本框 64"/>
          <p:cNvSpPr txBox="1"/>
          <p:nvPr/>
        </p:nvSpPr>
        <p:spPr>
          <a:xfrm>
            <a:off x="2185476" y="3143998"/>
            <a:ext cx="514231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逃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8" name="文本框 64"/>
          <p:cNvSpPr txBox="1"/>
          <p:nvPr/>
        </p:nvSpPr>
        <p:spPr>
          <a:xfrm>
            <a:off x="3254832" y="3143998"/>
            <a:ext cx="552042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亏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10" name="文本框 64"/>
          <p:cNvSpPr txBox="1"/>
          <p:nvPr/>
        </p:nvSpPr>
        <p:spPr>
          <a:xfrm>
            <a:off x="4238804" y="3167987"/>
            <a:ext cx="552043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挖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12" name="文本框 64"/>
          <p:cNvSpPr txBox="1"/>
          <p:nvPr/>
        </p:nvSpPr>
        <p:spPr>
          <a:xfrm>
            <a:off x="5375356" y="3143428"/>
            <a:ext cx="775042" cy="900246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5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堂</a:t>
            </a:r>
            <a:endParaRPr lang="zh-CN" altLang="en-US" sz="5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7"/>
          <p:cNvGrpSpPr/>
          <p:nvPr/>
        </p:nvGrpSpPr>
        <p:grpSpPr>
          <a:xfrm>
            <a:off x="7143768" y="1643056"/>
            <a:ext cx="933692" cy="923564"/>
            <a:chOff x="2437" y="2032"/>
            <a:chExt cx="1244" cy="1264"/>
          </a:xfrm>
        </p:grpSpPr>
        <p:sp>
          <p:nvSpPr>
            <p:cNvPr id="2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5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2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2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3" name="组合 7"/>
          <p:cNvGrpSpPr/>
          <p:nvPr/>
        </p:nvGrpSpPr>
        <p:grpSpPr>
          <a:xfrm>
            <a:off x="1043608" y="3147814"/>
            <a:ext cx="933692" cy="923564"/>
            <a:chOff x="2437" y="2032"/>
            <a:chExt cx="1244" cy="1264"/>
          </a:xfrm>
        </p:grpSpPr>
        <p:sp>
          <p:nvSpPr>
            <p:cNvPr id="7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5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4" name="组合 7"/>
          <p:cNvGrpSpPr/>
          <p:nvPr/>
        </p:nvGrpSpPr>
        <p:grpSpPr>
          <a:xfrm>
            <a:off x="2113468" y="3143254"/>
            <a:ext cx="933692" cy="923564"/>
            <a:chOff x="2437" y="2032"/>
            <a:chExt cx="1244" cy="1264"/>
          </a:xfrm>
        </p:grpSpPr>
        <p:sp>
          <p:nvSpPr>
            <p:cNvPr id="7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5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5" name="组合 7"/>
          <p:cNvGrpSpPr/>
          <p:nvPr/>
        </p:nvGrpSpPr>
        <p:grpSpPr>
          <a:xfrm>
            <a:off x="3143240" y="3143254"/>
            <a:ext cx="933692" cy="923564"/>
            <a:chOff x="2437" y="2032"/>
            <a:chExt cx="1244" cy="1264"/>
          </a:xfrm>
        </p:grpSpPr>
        <p:sp>
          <p:nvSpPr>
            <p:cNvPr id="8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5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6" name="组合 7"/>
          <p:cNvGrpSpPr/>
          <p:nvPr/>
        </p:nvGrpSpPr>
        <p:grpSpPr>
          <a:xfrm>
            <a:off x="4222088" y="3142684"/>
            <a:ext cx="933692" cy="923564"/>
            <a:chOff x="2437" y="2032"/>
            <a:chExt cx="1244" cy="1264"/>
          </a:xfrm>
        </p:grpSpPr>
        <p:sp>
          <p:nvSpPr>
            <p:cNvPr id="8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5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7" name="组合 7"/>
          <p:cNvGrpSpPr/>
          <p:nvPr/>
        </p:nvGrpSpPr>
        <p:grpSpPr>
          <a:xfrm>
            <a:off x="5303348" y="3142684"/>
            <a:ext cx="933692" cy="923564"/>
            <a:chOff x="2437" y="2032"/>
            <a:chExt cx="1244" cy="1264"/>
          </a:xfrm>
        </p:grpSpPr>
        <p:sp>
          <p:nvSpPr>
            <p:cNvPr id="8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5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8" name="组合 7"/>
          <p:cNvGrpSpPr/>
          <p:nvPr/>
        </p:nvGrpSpPr>
        <p:grpSpPr>
          <a:xfrm>
            <a:off x="5991070" y="1643056"/>
            <a:ext cx="933692" cy="923564"/>
            <a:chOff x="2437" y="2032"/>
            <a:chExt cx="1244" cy="1264"/>
          </a:xfrm>
        </p:grpSpPr>
        <p:sp>
          <p:nvSpPr>
            <p:cNvPr id="9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5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9" name="组合 7"/>
          <p:cNvGrpSpPr/>
          <p:nvPr/>
        </p:nvGrpSpPr>
        <p:grpSpPr>
          <a:xfrm>
            <a:off x="4836092" y="1635829"/>
            <a:ext cx="933692" cy="923564"/>
            <a:chOff x="2437" y="2032"/>
            <a:chExt cx="1244" cy="1264"/>
          </a:xfrm>
        </p:grpSpPr>
        <p:sp>
          <p:nvSpPr>
            <p:cNvPr id="9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5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" name="组合 7"/>
          <p:cNvGrpSpPr/>
          <p:nvPr/>
        </p:nvGrpSpPr>
        <p:grpSpPr>
          <a:xfrm>
            <a:off x="3702774" y="1650466"/>
            <a:ext cx="933692" cy="923564"/>
            <a:chOff x="2437" y="2032"/>
            <a:chExt cx="1244" cy="1264"/>
          </a:xfrm>
        </p:grpSpPr>
        <p:sp>
          <p:nvSpPr>
            <p:cNvPr id="10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5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1" name="组合 7"/>
          <p:cNvGrpSpPr/>
          <p:nvPr/>
        </p:nvGrpSpPr>
        <p:grpSpPr>
          <a:xfrm>
            <a:off x="2554066" y="1630110"/>
            <a:ext cx="933692" cy="923564"/>
            <a:chOff x="2437" y="2032"/>
            <a:chExt cx="1244" cy="1264"/>
          </a:xfrm>
        </p:grpSpPr>
        <p:sp>
          <p:nvSpPr>
            <p:cNvPr id="10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5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2" name="组合 7"/>
          <p:cNvGrpSpPr/>
          <p:nvPr/>
        </p:nvGrpSpPr>
        <p:grpSpPr>
          <a:xfrm>
            <a:off x="1428728" y="1643056"/>
            <a:ext cx="934442" cy="924296"/>
            <a:chOff x="2437" y="2032"/>
            <a:chExt cx="1245" cy="1265"/>
          </a:xfrm>
        </p:grpSpPr>
        <p:sp>
          <p:nvSpPr>
            <p:cNvPr id="10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5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9" name="直接连接符 4"/>
            <p:cNvCxnSpPr/>
            <p:nvPr/>
          </p:nvCxnSpPr>
          <p:spPr>
            <a:xfrm>
              <a:off x="2437" y="2697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67" name="TextBox 11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467544" y="523551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我会写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1678280" y="556111"/>
            <a:ext cx="335134" cy="472337"/>
          </a:xfrm>
          <a:prstGeom prst="rect">
            <a:avLst/>
          </a:prstGeom>
        </p:spPr>
      </p:pic>
      <p:sp>
        <p:nvSpPr>
          <p:cNvPr id="69" name="矩形 68"/>
          <p:cNvSpPr/>
          <p:nvPr/>
        </p:nvSpPr>
        <p:spPr>
          <a:xfrm>
            <a:off x="1504535" y="591566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487913" y="61700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3" name="组合 7"/>
          <p:cNvGrpSpPr/>
          <p:nvPr/>
        </p:nvGrpSpPr>
        <p:grpSpPr>
          <a:xfrm>
            <a:off x="6429388" y="3143254"/>
            <a:ext cx="933692" cy="923564"/>
            <a:chOff x="2437" y="2032"/>
            <a:chExt cx="1244" cy="1264"/>
          </a:xfrm>
        </p:grpSpPr>
        <p:sp>
          <p:nvSpPr>
            <p:cNvPr id="63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5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64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65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66" name="TextBox 65"/>
          <p:cNvSpPr txBox="1"/>
          <p:nvPr/>
        </p:nvSpPr>
        <p:spPr>
          <a:xfrm>
            <a:off x="6384037" y="3142683"/>
            <a:ext cx="936860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砸</a:t>
            </a:r>
            <a:endParaRPr kumimoji="0" lang="zh-CN" altLang="en-US" sz="5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473945" y="1203597"/>
            <a:ext cx="1099455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niàn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3714744" y="1214428"/>
            <a:ext cx="1099455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duàn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5357818" y="2714626"/>
            <a:ext cx="102131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táng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4357686" y="2714626"/>
            <a:ext cx="102131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wā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1214414" y="2714626"/>
            <a:ext cx="102131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gǎi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3357554" y="2714626"/>
            <a:ext cx="102131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kuī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2285984" y="2714626"/>
            <a:ext cx="102131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táo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2842097" y="1203597"/>
            <a:ext cx="1099455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jí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6572264" y="2714626"/>
            <a:ext cx="102131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en-US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zá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7287783" y="1211007"/>
            <a:ext cx="1099455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kù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6135085" y="1211007"/>
            <a:ext cx="1099455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liàn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5054395" y="1211007"/>
            <a:ext cx="1099455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liǎ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grpSp>
        <p:nvGrpSpPr>
          <p:cNvPr id="114" name="组合 7"/>
          <p:cNvGrpSpPr/>
          <p:nvPr/>
        </p:nvGrpSpPr>
        <p:grpSpPr>
          <a:xfrm>
            <a:off x="7500958" y="3143254"/>
            <a:ext cx="933692" cy="923564"/>
            <a:chOff x="2437" y="2032"/>
            <a:chExt cx="1244" cy="1264"/>
          </a:xfrm>
        </p:grpSpPr>
        <p:sp>
          <p:nvSpPr>
            <p:cNvPr id="115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sz="5400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16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7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18" name="TextBox 117"/>
          <p:cNvSpPr txBox="1"/>
          <p:nvPr/>
        </p:nvSpPr>
        <p:spPr>
          <a:xfrm>
            <a:off x="7500958" y="3143254"/>
            <a:ext cx="936860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锅</a:t>
            </a:r>
            <a:endParaRPr kumimoji="0" lang="zh-CN" altLang="en-US" sz="5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7572396" y="2714626"/>
            <a:ext cx="1021313" cy="43858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2400" b="1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guō</a:t>
            </a:r>
            <a:endParaRPr lang="en-US" altLang="en-US" sz="2400" b="1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294" grpId="0"/>
      <p:bldP spid="12296" grpId="0"/>
      <p:bldP spid="12298" grpId="0"/>
      <p:bldP spid="12300" grpId="0"/>
      <p:bldP spid="12302" grpId="0"/>
      <p:bldP spid="12304" grpId="0"/>
      <p:bldP spid="12306" grpId="0"/>
      <p:bldP spid="12308" grpId="0"/>
      <p:bldP spid="12310" grpId="0"/>
      <p:bldP spid="12312" grpId="0"/>
      <p:bldP spid="66" grpId="0"/>
      <p:bldP spid="71" grpId="0"/>
      <p:bldP spid="71" grpId="2"/>
      <p:bldP spid="75" grpId="0"/>
      <p:bldP spid="75" grpId="2"/>
      <p:bldP spid="79" grpId="0"/>
      <p:bldP spid="79" grpId="2"/>
      <p:bldP spid="83" grpId="0"/>
      <p:bldP spid="83" grpId="2"/>
      <p:bldP spid="87" grpId="0"/>
      <p:bldP spid="87" grpId="2"/>
      <p:bldP spid="91" grpId="0"/>
      <p:bldP spid="91" grpId="2"/>
      <p:bldP spid="95" grpId="0"/>
      <p:bldP spid="95" grpId="2"/>
      <p:bldP spid="99" grpId="0"/>
      <p:bldP spid="99" grpId="2"/>
      <p:bldP spid="103" grpId="0"/>
      <p:bldP spid="103" grpId="2"/>
      <p:bldP spid="107" grpId="0"/>
      <p:bldP spid="107" grpId="2"/>
      <p:bldP spid="111" grpId="0"/>
      <p:bldP spid="111" grpId="2"/>
      <p:bldP spid="112" grpId="0"/>
      <p:bldP spid="112" grpId="2"/>
      <p:bldP spid="118" grpId="0"/>
      <p:bldP spid="119" grpId="0"/>
      <p:bldP spid="11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图片 8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962" y="2357120"/>
            <a:ext cx="2169160" cy="1643380"/>
          </a:xfrm>
          <a:prstGeom prst="rect">
            <a:avLst/>
          </a:prstGeom>
        </p:spPr>
      </p:pic>
      <p:sp>
        <p:nvSpPr>
          <p:cNvPr id="96" name="文本框 64"/>
          <p:cNvSpPr txBox="1"/>
          <p:nvPr/>
        </p:nvSpPr>
        <p:spPr>
          <a:xfrm>
            <a:off x="4340259" y="2571750"/>
            <a:ext cx="1728192" cy="4385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上下 </a:t>
            </a:r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0" name="图片 5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759" y="2357436"/>
            <a:ext cx="1760689" cy="1643073"/>
          </a:xfrm>
          <a:prstGeom prst="rect">
            <a:avLst/>
          </a:prstGeom>
        </p:spPr>
      </p:pic>
      <p:cxnSp>
        <p:nvCxnSpPr>
          <p:cNvPr id="84" name="直线连接符 75"/>
          <p:cNvCxnSpPr/>
          <p:nvPr/>
        </p:nvCxnSpPr>
        <p:spPr>
          <a:xfrm>
            <a:off x="4411697" y="3000378"/>
            <a:ext cx="1357322" cy="158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6" name="图片 8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84" y="2109999"/>
            <a:ext cx="2891720" cy="2588868"/>
          </a:xfrm>
          <a:prstGeom prst="rect">
            <a:avLst/>
          </a:prstGeom>
        </p:spPr>
      </p:pic>
      <p:sp>
        <p:nvSpPr>
          <p:cNvPr id="87" name="文本框 64"/>
          <p:cNvSpPr txBox="1"/>
          <p:nvPr/>
        </p:nvSpPr>
        <p:spPr>
          <a:xfrm>
            <a:off x="1058232" y="2500312"/>
            <a:ext cx="1800200" cy="438581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左右 </a:t>
            </a:r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8" name="文本框 64"/>
          <p:cNvSpPr txBox="1"/>
          <p:nvPr/>
        </p:nvSpPr>
        <p:spPr>
          <a:xfrm>
            <a:off x="5885748" y="1500180"/>
            <a:ext cx="608489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挖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89" name="文本框 64"/>
          <p:cNvSpPr txBox="1"/>
          <p:nvPr/>
        </p:nvSpPr>
        <p:spPr>
          <a:xfrm>
            <a:off x="1259632" y="1489920"/>
            <a:ext cx="608488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念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0" name="文本框 64"/>
          <p:cNvSpPr txBox="1"/>
          <p:nvPr/>
        </p:nvSpPr>
        <p:spPr>
          <a:xfrm>
            <a:off x="4385550" y="1500180"/>
            <a:ext cx="608489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改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1" name="文本框 64"/>
          <p:cNvSpPr txBox="1"/>
          <p:nvPr/>
        </p:nvSpPr>
        <p:spPr>
          <a:xfrm>
            <a:off x="1742344" y="1500180"/>
            <a:ext cx="608488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级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2" name="文本框 64"/>
          <p:cNvSpPr txBox="1"/>
          <p:nvPr/>
        </p:nvSpPr>
        <p:spPr>
          <a:xfrm>
            <a:off x="3376298" y="1489920"/>
            <a:ext cx="608489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练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3" name="文本框 64"/>
          <p:cNvSpPr txBox="1"/>
          <p:nvPr/>
        </p:nvSpPr>
        <p:spPr>
          <a:xfrm>
            <a:off x="3885484" y="1500180"/>
            <a:ext cx="675937" cy="56169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裤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5" name="文本框 64"/>
          <p:cNvSpPr txBox="1"/>
          <p:nvPr/>
        </p:nvSpPr>
        <p:spPr>
          <a:xfrm>
            <a:off x="2813914" y="1500180"/>
            <a:ext cx="608488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俩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7" name="文本框 64"/>
          <p:cNvSpPr txBox="1"/>
          <p:nvPr/>
        </p:nvSpPr>
        <p:spPr>
          <a:xfrm>
            <a:off x="6385814" y="1500180"/>
            <a:ext cx="608489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堂</a:t>
            </a:r>
            <a:endParaRPr lang="en-US" altLang="zh-CN" sz="3200" b="1" dirty="0" err="1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99" name="文本框 64"/>
          <p:cNvSpPr txBox="1"/>
          <p:nvPr/>
        </p:nvSpPr>
        <p:spPr>
          <a:xfrm>
            <a:off x="4885616" y="1500180"/>
            <a:ext cx="608489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逃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55564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生字归类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01"/>
          <p:cNvGrpSpPr/>
          <p:nvPr/>
        </p:nvGrpSpPr>
        <p:grpSpPr>
          <a:xfrm>
            <a:off x="3419872" y="627534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cxnSp>
        <p:nvCxnSpPr>
          <p:cNvPr id="135" name="直线连接符 5"/>
          <p:cNvCxnSpPr/>
          <p:nvPr/>
        </p:nvCxnSpPr>
        <p:spPr>
          <a:xfrm>
            <a:off x="1129670" y="2928940"/>
            <a:ext cx="1357322" cy="158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313848" y="1500180"/>
            <a:ext cx="504056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段</a:t>
            </a:r>
            <a:endParaRPr kumimoji="0" lang="zh-CN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457120" y="1500180"/>
            <a:ext cx="432048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亏</a:t>
            </a:r>
            <a:endParaRPr kumimoji="0" lang="zh-CN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885880" y="1500180"/>
            <a:ext cx="5760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砸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9" name="文本框 64"/>
          <p:cNvSpPr txBox="1"/>
          <p:nvPr/>
        </p:nvSpPr>
        <p:spPr>
          <a:xfrm>
            <a:off x="7555556" y="1489920"/>
            <a:ext cx="608488" cy="56169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锅</a:t>
            </a:r>
            <a:endParaRPr lang="zh-CN" altLang="en-US" sz="32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66" name="文本框 64"/>
          <p:cNvSpPr txBox="1"/>
          <p:nvPr/>
        </p:nvSpPr>
        <p:spPr>
          <a:xfrm>
            <a:off x="6818498" y="2571750"/>
            <a:ext cx="1714512" cy="43858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2400" b="1" dirty="0" smtClean="0">
                <a:solidFill>
                  <a:schemeClr val="accent2">
                    <a:lumMod val="7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半包围结构</a:t>
            </a:r>
            <a:endParaRPr lang="zh-CN" altLang="en-US" sz="2400" b="1" dirty="0">
              <a:solidFill>
                <a:schemeClr val="accent2">
                  <a:lumMod val="7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69" name="直线连接符 75"/>
          <p:cNvCxnSpPr/>
          <p:nvPr/>
        </p:nvCxnSpPr>
        <p:spPr>
          <a:xfrm>
            <a:off x="6961374" y="3000378"/>
            <a:ext cx="1500198" cy="1588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19753E-6 L 0.32118 0.3379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59" y="168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4.36285E-6 L -0.1217 0.3353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00" y="16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53564E-6 L -0.12361 0.3332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00" y="16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7037E-6 L -0.10087 0.321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52" y="160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19753E-6 L -0.31979 0.4077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990" y="20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3.7037E-6 L -0.31615 0.4055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20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7037E-6 L -0.28854 0.4055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27" y="20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6 L 0.28681 0.3358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40" y="167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3.20988E-6 L -0.07327 0.34753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63" y="173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7037E-6 L -0.59427 0.48981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722" y="244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7037E-6 L -0.12917 0.34969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58" y="174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3.20988E-6 L -0.64688 0.4876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344" y="243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4.19753E-6 L -0.64306 0.49197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53" y="245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/>
      <p:bldP spid="90" grpId="0"/>
      <p:bldP spid="91" grpId="0"/>
      <p:bldP spid="92" grpId="0"/>
      <p:bldP spid="93" grpId="0"/>
      <p:bldP spid="95" grpId="0"/>
      <p:bldP spid="97" grpId="0"/>
      <p:bldP spid="99" grpId="0"/>
      <p:bldP spid="57" grpId="0"/>
      <p:bldP spid="58" grpId="0"/>
      <p:bldP spid="62" grpId="0"/>
      <p:bldP spid="5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2714612" y="1476000"/>
            <a:ext cx="219075" cy="51435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TextBox 11"/>
          <p:cNvSpPr txBox="1">
            <a:spLocks noChangeArrowheads="1"/>
          </p:cNvSpPr>
          <p:nvPr/>
        </p:nvSpPr>
        <p:spPr bwMode="auto">
          <a:xfrm>
            <a:off x="3909317" y="555645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识字方法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" name="组合 101"/>
          <p:cNvGrpSpPr/>
          <p:nvPr/>
        </p:nvGrpSpPr>
        <p:grpSpPr>
          <a:xfrm>
            <a:off x="3419872" y="627534"/>
            <a:ext cx="456833" cy="456366"/>
            <a:chOff x="631825" y="5181600"/>
            <a:chExt cx="1554163" cy="1552575"/>
          </a:xfrm>
        </p:grpSpPr>
        <p:sp>
          <p:nvSpPr>
            <p:cNvPr id="10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827584" y="1275606"/>
            <a:ext cx="1458400" cy="6456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换偏旁：</a:t>
            </a:r>
            <a:endParaRPr lang="en-US" altLang="zh-CN" sz="28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27584" y="2859782"/>
            <a:ext cx="1763051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字理识字：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       </a:t>
            </a:r>
            <a:endParaRPr lang="en-US" altLang="zh-CN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771800" y="2859782"/>
            <a:ext cx="648072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砸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194411" y="3828423"/>
            <a:ext cx="7560840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形声字。“石”从形，“匝”从声。表示用重物撞击。</a:t>
            </a:r>
            <a:endParaRPr lang="en-US" altLang="zh-CN" sz="2400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8550" y="2657475"/>
            <a:ext cx="4471035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" name="图片 53" descr="下载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9490" y="1142990"/>
            <a:ext cx="2831299" cy="157163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1500180"/>
            <a:ext cx="323850" cy="51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14612" y="1500180"/>
            <a:ext cx="209550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2" grpId="0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/>
        </p:nvGraphicFramePr>
        <p:xfrm>
          <a:off x="1799368" y="2282794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837203" y="2184084"/>
            <a:ext cx="1420517" cy="16619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段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857356" y="1571618"/>
            <a:ext cx="1571636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000" dirty="0" err="1" smtClean="0">
                <a:solidFill>
                  <a:srgbClr val="0070C0"/>
                </a:solidFill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duàn</a:t>
            </a:r>
            <a:endParaRPr lang="zh-CN" altLang="en-US" sz="4000" dirty="0">
              <a:solidFill>
                <a:srgbClr val="0070C0"/>
              </a:solidFill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429124" y="3071816"/>
            <a:ext cx="3214710" cy="71437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组词：</a:t>
            </a:r>
            <a:r>
              <a:rPr lang="zh-CN" altLang="en-US" sz="28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段落  分段</a:t>
            </a:r>
            <a:endParaRPr lang="en-US" altLang="zh-CN" sz="28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线形标注 2 3"/>
          <p:cNvSpPr/>
          <p:nvPr/>
        </p:nvSpPr>
        <p:spPr>
          <a:xfrm>
            <a:off x="4500562" y="1643056"/>
            <a:ext cx="2970717" cy="540060"/>
          </a:xfrm>
          <a:prstGeom prst="borderCallout2">
            <a:avLst>
              <a:gd name="adj1" fmla="val 51245"/>
              <a:gd name="adj2" fmla="val -560"/>
              <a:gd name="adj3" fmla="val 52955"/>
              <a:gd name="adj4" fmla="val -15112"/>
              <a:gd name="adj5" fmla="val 185411"/>
              <a:gd name="adj6" fmla="val -64858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两笔，不要连写。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" name="TextBox 11"/>
          <p:cNvSpPr txBox="1">
            <a:spLocks noChangeArrowheads="1"/>
          </p:cNvSpPr>
          <p:nvPr/>
        </p:nvSpPr>
        <p:spPr bwMode="auto">
          <a:xfrm>
            <a:off x="4125341" y="554509"/>
            <a:ext cx="1454771" cy="5770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易写错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51"/>
          <p:cNvGrpSpPr/>
          <p:nvPr/>
        </p:nvGrpSpPr>
        <p:grpSpPr>
          <a:xfrm>
            <a:off x="3635896" y="627534"/>
            <a:ext cx="456833" cy="456366"/>
            <a:chOff x="631825" y="5181600"/>
            <a:chExt cx="1554163" cy="1552575"/>
          </a:xfrm>
        </p:grpSpPr>
        <p:sp>
          <p:nvSpPr>
            <p:cNvPr id="5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42" name="椭圆 41"/>
          <p:cNvSpPr/>
          <p:nvPr/>
        </p:nvSpPr>
        <p:spPr>
          <a:xfrm>
            <a:off x="2000232" y="2500312"/>
            <a:ext cx="591454" cy="285752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4" grpId="0" animBg="1"/>
      <p:bldP spid="4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Group 12"/>
          <p:cNvGraphicFramePr>
            <a:graphicFrameLocks noGrp="1"/>
          </p:cNvGraphicFramePr>
          <p:nvPr/>
        </p:nvGraphicFramePr>
        <p:xfrm>
          <a:off x="1189901" y="2068453"/>
          <a:ext cx="1481202" cy="1528636"/>
        </p:xfrm>
        <a:graphic>
          <a:graphicData uri="http://schemas.openxmlformats.org/drawingml/2006/table">
            <a:tbl>
              <a:tblPr/>
              <a:tblGrid>
                <a:gridCol w="740601"/>
                <a:gridCol w="740601"/>
              </a:tblGrid>
              <a:tr h="779034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7496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zh-CN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华文楷体" panose="02010600040101010101" pitchFamily="2" charset="-122"/>
                        <a:ea typeface="宋体" panose="02010600030101010101" pitchFamily="2" charset="-122"/>
                      </a:endParaRPr>
                    </a:p>
                  </a:txBody>
                  <a:tcPr marL="58027" marR="58027" marT="28960" marB="28960" horzOverflow="overflow">
                    <a:lnL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TextBox 23"/>
          <p:cNvSpPr txBox="1"/>
          <p:nvPr/>
        </p:nvSpPr>
        <p:spPr>
          <a:xfrm>
            <a:off x="1227736" y="1969743"/>
            <a:ext cx="1420517" cy="16619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0400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挖</a:t>
            </a:r>
            <a:endParaRPr lang="zh-CN" altLang="en-US" sz="10400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425875" y="1356353"/>
            <a:ext cx="1071570" cy="68480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4000" dirty="0" err="1" smtClean="0">
                <a:solidFill>
                  <a:srgbClr val="0070C0"/>
                </a:solidFill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wā</a:t>
            </a:r>
            <a:endParaRPr lang="zh-CN" altLang="en-US" sz="4000" dirty="0">
              <a:solidFill>
                <a:srgbClr val="0070C0"/>
              </a:solidFill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4" name="线形标注 2 3"/>
          <p:cNvSpPr/>
          <p:nvPr/>
        </p:nvSpPr>
        <p:spPr>
          <a:xfrm>
            <a:off x="3566165" y="1060342"/>
            <a:ext cx="3312368" cy="432047"/>
          </a:xfrm>
          <a:prstGeom prst="borderCallout2">
            <a:avLst>
              <a:gd name="adj1" fmla="val 96561"/>
              <a:gd name="adj2" fmla="val 49860"/>
              <a:gd name="adj3" fmla="val 216614"/>
              <a:gd name="adj4" fmla="val 46082"/>
              <a:gd name="adj5" fmla="val 411567"/>
              <a:gd name="adj6" fmla="val -38211"/>
            </a:avLst>
          </a:prstGeom>
          <a:grpFill/>
          <a:ln w="3175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不要多写一“撇”。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03562" y="2502539"/>
            <a:ext cx="3216420" cy="71558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组词：</a:t>
            </a:r>
            <a:r>
              <a:rPr lang="zh-CN" altLang="en-US" sz="28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挖土机 挖洞</a:t>
            </a:r>
            <a:endParaRPr lang="zh-CN" altLang="en-US" sz="28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54503" y="2713675"/>
            <a:ext cx="500066" cy="504056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rcRect b="13192"/>
          <a:stretch>
            <a:fillRect/>
          </a:stretch>
        </p:blipFill>
        <p:spPr>
          <a:xfrm>
            <a:off x="6391275" y="2068195"/>
            <a:ext cx="2472055" cy="14211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4" grpId="0" bldLvl="0" animBg="1"/>
      <p:bldP spid="7" grpId="0"/>
      <p:bldP spid="11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图片 92" descr="u=3263438414,2322793261&amp;fm=200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30480" y="-5715"/>
            <a:ext cx="9204960" cy="5154930"/>
          </a:xfrm>
          <a:prstGeom prst="rect">
            <a:avLst/>
          </a:prstGeom>
        </p:spPr>
      </p:pic>
      <p:grpSp>
        <p:nvGrpSpPr>
          <p:cNvPr id="86" name="组合 85"/>
          <p:cNvGrpSpPr/>
          <p:nvPr/>
        </p:nvGrpSpPr>
        <p:grpSpPr>
          <a:xfrm>
            <a:off x="-30480" y="3241040"/>
            <a:ext cx="1691005" cy="1826260"/>
            <a:chOff x="3357554" y="2928940"/>
            <a:chExt cx="1262147" cy="1343028"/>
          </a:xfrm>
        </p:grpSpPr>
        <p:sp>
          <p:nvSpPr>
            <p:cNvPr id="7" name="TextBox 6"/>
            <p:cNvSpPr txBox="1"/>
            <p:nvPr/>
          </p:nvSpPr>
          <p:spPr>
            <a:xfrm>
              <a:off x="3816344" y="3088179"/>
              <a:ext cx="803357" cy="429153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笨拙</a:t>
              </a:r>
              <a:endPara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76" name="图片 75" descr="timg (2).g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flipH="1">
              <a:off x="3357554" y="2928940"/>
              <a:ext cx="714380" cy="1343028"/>
            </a:xfrm>
            <a:prstGeom prst="rect">
              <a:avLst/>
            </a:prstGeom>
          </p:spPr>
        </p:pic>
      </p:grpSp>
      <p:sp>
        <p:nvSpPr>
          <p:cNvPr id="32" name="TextBox 31"/>
          <p:cNvSpPr txBox="1"/>
          <p:nvPr/>
        </p:nvSpPr>
        <p:spPr>
          <a:xfrm>
            <a:off x="356870" y="1214120"/>
            <a:ext cx="2286000" cy="5835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  <a:latin typeface="+mn-ea"/>
              </a:rPr>
              <a:t>我演大老虎</a:t>
            </a:r>
            <a:endParaRPr lang="zh-CN" altLang="en-US" sz="3200" b="1" dirty="0" smtClean="0">
              <a:solidFill>
                <a:srgbClr val="0000FF"/>
              </a:solidFill>
              <a:latin typeface="+mn-ea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3357554" y="428610"/>
            <a:ext cx="456833" cy="456366"/>
            <a:chOff x="631825" y="5181600"/>
            <a:chExt cx="1554163" cy="1552575"/>
          </a:xfrm>
        </p:grpSpPr>
        <p:sp>
          <p:nvSpPr>
            <p:cNvPr id="34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5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6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8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9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0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1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2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3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4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4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5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6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7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8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9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0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1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2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3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4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5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66" name="TextBox 11"/>
          <p:cNvSpPr txBox="1">
            <a:spLocks noChangeArrowheads="1"/>
          </p:cNvSpPr>
          <p:nvPr/>
        </p:nvSpPr>
        <p:spPr bwMode="auto">
          <a:xfrm>
            <a:off x="3846999" y="356721"/>
            <a:ext cx="1936685" cy="57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-109855" y="3252470"/>
            <a:ext cx="1824355" cy="1744980"/>
            <a:chOff x="142844" y="1500180"/>
            <a:chExt cx="1156180" cy="1343028"/>
          </a:xfrm>
        </p:grpSpPr>
        <p:sp>
          <p:nvSpPr>
            <p:cNvPr id="4" name="TextBox 3"/>
            <p:cNvSpPr txBox="1"/>
            <p:nvPr/>
          </p:nvSpPr>
          <p:spPr>
            <a:xfrm>
              <a:off x="612882" y="1635558"/>
              <a:ext cx="686142" cy="44914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角色</a:t>
              </a:r>
              <a:endPara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80" name="图片 79" descr="timg (2).g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flipH="1">
              <a:off x="142844" y="1500180"/>
              <a:ext cx="714380" cy="1343028"/>
            </a:xfrm>
            <a:prstGeom prst="rect">
              <a:avLst/>
            </a:prstGeom>
          </p:spPr>
        </p:pic>
      </p:grpSp>
      <p:grpSp>
        <p:nvGrpSpPr>
          <p:cNvPr id="91" name="组合 90"/>
          <p:cNvGrpSpPr/>
          <p:nvPr/>
        </p:nvGrpSpPr>
        <p:grpSpPr>
          <a:xfrm>
            <a:off x="-33655" y="3194050"/>
            <a:ext cx="1718945" cy="1868170"/>
            <a:chOff x="1142976" y="1571618"/>
            <a:chExt cx="1289820" cy="1343028"/>
          </a:xfrm>
        </p:grpSpPr>
        <p:sp>
          <p:nvSpPr>
            <p:cNvPr id="3" name="TextBox 2"/>
            <p:cNvSpPr txBox="1"/>
            <p:nvPr/>
          </p:nvSpPr>
          <p:spPr>
            <a:xfrm>
              <a:off x="1644705" y="1669766"/>
              <a:ext cx="788091" cy="41952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窝囊</a:t>
              </a:r>
              <a:endPara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81" name="图片 80" descr="timg (2).g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flipH="1">
              <a:off x="1142976" y="1571618"/>
              <a:ext cx="714380" cy="1343028"/>
            </a:xfrm>
            <a:prstGeom prst="rect">
              <a:avLst/>
            </a:prstGeom>
          </p:spPr>
        </p:pic>
      </p:grpSp>
      <p:grpSp>
        <p:nvGrpSpPr>
          <p:cNvPr id="90" name="组合 89"/>
          <p:cNvGrpSpPr/>
          <p:nvPr/>
        </p:nvGrpSpPr>
        <p:grpSpPr>
          <a:xfrm>
            <a:off x="-30480" y="3241040"/>
            <a:ext cx="1715770" cy="1774825"/>
            <a:chOff x="142844" y="2928940"/>
            <a:chExt cx="1198089" cy="1343028"/>
          </a:xfrm>
        </p:grpSpPr>
        <p:sp>
          <p:nvSpPr>
            <p:cNvPr id="6" name="TextBox 5"/>
            <p:cNvSpPr txBox="1"/>
            <p:nvPr/>
          </p:nvSpPr>
          <p:spPr>
            <a:xfrm>
              <a:off x="641235" y="3042341"/>
              <a:ext cx="699698" cy="44159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撇嘴</a:t>
              </a:r>
              <a:endPara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82" name="图片 81" descr="timg (2).g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flipH="1">
              <a:off x="142844" y="2928940"/>
              <a:ext cx="714380" cy="1343028"/>
            </a:xfrm>
            <a:prstGeom prst="rect">
              <a:avLst/>
            </a:prstGeom>
          </p:spPr>
        </p:pic>
      </p:grpSp>
      <p:grpSp>
        <p:nvGrpSpPr>
          <p:cNvPr id="89" name="组合 88"/>
          <p:cNvGrpSpPr/>
          <p:nvPr/>
        </p:nvGrpSpPr>
        <p:grpSpPr>
          <a:xfrm>
            <a:off x="-30480" y="3276600"/>
            <a:ext cx="1804671" cy="1723390"/>
            <a:chOff x="1071538" y="3000378"/>
            <a:chExt cx="1253104" cy="1343028"/>
          </a:xfrm>
        </p:grpSpPr>
        <p:sp>
          <p:nvSpPr>
            <p:cNvPr id="9" name="TextBox 8"/>
            <p:cNvSpPr txBox="1"/>
            <p:nvPr/>
          </p:nvSpPr>
          <p:spPr>
            <a:xfrm>
              <a:off x="1583450" y="3090441"/>
              <a:ext cx="741192" cy="45476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羡慕</a:t>
              </a:r>
              <a:endPara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83" name="图片 82" descr="timg (2).g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flipH="1">
              <a:off x="1071538" y="3000378"/>
              <a:ext cx="714380" cy="1343028"/>
            </a:xfrm>
            <a:prstGeom prst="rect">
              <a:avLst/>
            </a:prstGeom>
          </p:spPr>
        </p:pic>
      </p:grpSp>
      <p:grpSp>
        <p:nvGrpSpPr>
          <p:cNvPr id="88" name="组合 87"/>
          <p:cNvGrpSpPr/>
          <p:nvPr/>
        </p:nvGrpSpPr>
        <p:grpSpPr>
          <a:xfrm>
            <a:off x="-122555" y="3276600"/>
            <a:ext cx="1837054" cy="1610360"/>
            <a:chOff x="1928794" y="3000378"/>
            <a:chExt cx="1205074" cy="1343028"/>
          </a:xfrm>
        </p:grpSpPr>
        <p:sp>
          <p:nvSpPr>
            <p:cNvPr id="5" name="TextBox 4"/>
            <p:cNvSpPr txBox="1"/>
            <p:nvPr/>
          </p:nvSpPr>
          <p:spPr>
            <a:xfrm>
              <a:off x="2451562" y="3111591"/>
              <a:ext cx="682306" cy="48668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殷切</a:t>
              </a:r>
              <a:endPara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84" name="图片 83" descr="timg (2).g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flipH="1">
              <a:off x="1928794" y="3000378"/>
              <a:ext cx="714380" cy="1343028"/>
            </a:xfrm>
            <a:prstGeom prst="rect">
              <a:avLst/>
            </a:prstGeom>
          </p:spPr>
        </p:pic>
      </p:grpSp>
      <p:grpSp>
        <p:nvGrpSpPr>
          <p:cNvPr id="87" name="组合 86"/>
          <p:cNvGrpSpPr/>
          <p:nvPr/>
        </p:nvGrpSpPr>
        <p:grpSpPr>
          <a:xfrm>
            <a:off x="-30480" y="3241040"/>
            <a:ext cx="2559052" cy="1681480"/>
            <a:chOff x="2714612" y="3000378"/>
            <a:chExt cx="1951011" cy="1343028"/>
          </a:xfrm>
        </p:grpSpPr>
        <p:sp>
          <p:nvSpPr>
            <p:cNvPr id="8" name="TextBox 7"/>
            <p:cNvSpPr txBox="1"/>
            <p:nvPr/>
          </p:nvSpPr>
          <p:spPr>
            <a:xfrm>
              <a:off x="3229234" y="3108409"/>
              <a:ext cx="1436389" cy="46610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唉声叹气</a:t>
              </a:r>
              <a:endPara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85" name="图片 84" descr="timg (2).g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flipH="1">
              <a:off x="2714612" y="3000378"/>
              <a:ext cx="714380" cy="134302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066 -0.00432 L 0.77969 -0.00278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500" y="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5.24529E-8 L 0.7842 -0.00278 " pathEditMode="relative" rAng="0" ptsTypes="AA">
                                      <p:cBhvr>
                                        <p:cTn id="15" dur="5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5.24529E-8 L 0.77604 -0.00278 " pathEditMode="relative" rAng="0" ptsTypes="AA">
                                      <p:cBhvr>
                                        <p:cTn id="19" dur="5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8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5.24529E-8 L 0.7842 -0.00278 " pathEditMode="relative" rAng="0" ptsTypes="AA">
                                      <p:cBhvr>
                                        <p:cTn id="23" dur="5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5.24529E-8 L 0.7842 -0.00278 " pathEditMode="relative" rAng="0" ptsTypes="AA">
                                      <p:cBhvr>
                                        <p:cTn id="27" dur="5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2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5.24529E-8 L 0.78004 -0.00278 " pathEditMode="relative" rAng="0" ptsTypes="AA">
                                      <p:cBhvr>
                                        <p:cTn id="31" dur="5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5.24529E-8 L 0.78004 -0.00278 " pathEditMode="relative" rAng="0" ptsTypes="AA">
                                      <p:cBhvr>
                                        <p:cTn id="35" dur="5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882216" y="641906"/>
            <a:ext cx="1944216" cy="50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词语解释</a:t>
            </a:r>
            <a:endParaRPr lang="zh-CN" altLang="en-US" sz="28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83768" y="77155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91326" y="75790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27584" y="1347614"/>
            <a:ext cx="3315788" cy="16831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32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哄堂大笑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：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形容全屋子的人同时大笑。</a:t>
            </a:r>
            <a:r>
              <a:rPr lang="zh-CN" altLang="en-US" sz="2400" b="1" dirty="0" smtClean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本课指 “我”一出场就把台下的观众逗得哈哈大笑。</a:t>
            </a:r>
            <a:endParaRPr lang="zh-CN" altLang="en-US" sz="2400" b="1" dirty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2910" y="3571882"/>
            <a:ext cx="4429156" cy="460375"/>
          </a:xfrm>
          <a:prstGeom prst="rect">
            <a:avLst/>
          </a:prstGeom>
          <a:solidFill>
            <a:schemeClr val="bg2">
              <a:alpha val="13000"/>
            </a:schemeClr>
          </a:solidFill>
        </p:spPr>
        <p:txBody>
          <a:bodyPr wrap="square" rtlCol="0">
            <a:spAutoFit/>
          </a:bodyPr>
          <a:lstStyle/>
          <a:p>
            <a:pPr indent="0">
              <a:spcBef>
                <a:spcPct val="0"/>
              </a:spcBef>
              <a:buFont typeface="Arial" panose="020B0604020202090204" pitchFamily="34" charset="0"/>
              <a:buNone/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他一句话把大家逗得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哄堂大笑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098" name="Picture 2" descr="C:\Documents and Settings\Administrator\桌面\下载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786314" y="1142990"/>
            <a:ext cx="3643338" cy="2357454"/>
          </a:xfrm>
          <a:prstGeom prst="rect">
            <a:avLst/>
          </a:prstGeom>
          <a:ln>
            <a:noFill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928662" y="1214428"/>
            <a:ext cx="3600400" cy="17793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ts val="34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503050405090304" charset="0"/>
              </a:rPr>
              <a:t>垂头丧气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：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形容失望或受到挫折时情绪低沉的样子。</a:t>
            </a:r>
            <a:r>
              <a:rPr lang="zh-CN" altLang="en-US" sz="2400" b="1" dirty="0" smtClean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503050405090304" charset="0"/>
              </a:rPr>
              <a:t>本课指老虎在动物园里情绪低沉地走来走去。</a:t>
            </a:r>
            <a:endParaRPr lang="zh-CN" altLang="en-US" sz="2400" b="1" dirty="0">
              <a:solidFill>
                <a:srgbClr val="0066FF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50305040509030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57224" y="3714758"/>
            <a:ext cx="7143800" cy="460375"/>
          </a:xfrm>
          <a:prstGeom prst="rect">
            <a:avLst/>
          </a:prstGeom>
          <a:solidFill>
            <a:schemeClr val="bg2">
              <a:alpha val="12000"/>
            </a:schemeClr>
          </a:solidFill>
        </p:spPr>
        <p:txBody>
          <a:bodyPr wrap="square">
            <a:spAutoFit/>
          </a:bodyPr>
          <a:lstStyle/>
          <a:p>
            <a:pPr indent="0">
              <a:spcBef>
                <a:spcPct val="0"/>
              </a:spcBef>
              <a:buFont typeface="Arial" panose="020B0604020202090204" pitchFamily="34" charset="0"/>
              <a:buNone/>
            </a:pP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这次语文测试成绩不理想，我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垂头丧气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地回到家。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122" name="Picture 2" descr="C:\Documents and Settings\Administrator\桌面\下载 (1).jp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4786314" y="1000114"/>
            <a:ext cx="3675681" cy="245289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6"/>
          <p:cNvSpPr txBox="1"/>
          <p:nvPr/>
        </p:nvSpPr>
        <p:spPr>
          <a:xfrm>
            <a:off x="785786" y="1000114"/>
            <a:ext cx="1249497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bg1"/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笨拙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1" name="文本框 6"/>
          <p:cNvSpPr txBox="1"/>
          <p:nvPr/>
        </p:nvSpPr>
        <p:spPr>
          <a:xfrm>
            <a:off x="785786" y="2571750"/>
            <a:ext cx="1671574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4000">
                <a:solidFill>
                  <a:schemeClr val="bg1"/>
                </a:solidFill>
                <a:latin typeface="迷你简毡笔黑" panose="03000509000000000000" pitchFamily="65" charset="-122"/>
                <a:ea typeface="迷你简毡笔黑" panose="03000509000000000000" pitchFamily="65" charset="-122"/>
              </a:defRPr>
            </a:lvl1pPr>
          </a:lstStyle>
          <a:p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豁虎跳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右箭头 3"/>
          <p:cNvSpPr/>
          <p:nvPr/>
        </p:nvSpPr>
        <p:spPr>
          <a:xfrm>
            <a:off x="3995936" y="1635646"/>
            <a:ext cx="792088" cy="432048"/>
          </a:xfrm>
          <a:prstGeom prst="rightArrow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右箭头 26"/>
          <p:cNvSpPr/>
          <p:nvPr/>
        </p:nvSpPr>
        <p:spPr>
          <a:xfrm>
            <a:off x="3995936" y="3363838"/>
            <a:ext cx="792088" cy="432048"/>
          </a:xfrm>
          <a:prstGeom prst="rightArrow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115616" y="1563638"/>
            <a:ext cx="25202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不聪明；不灵巧。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15616" y="3147814"/>
            <a:ext cx="27363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一种类似虎跳的动作。形容欢跃。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146" name="Picture 2" descr="C:\Documents and Settings\Administrator\桌面\u=34732001,1592001947&amp;fm=26&amp;gp=0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214942" y="1000114"/>
            <a:ext cx="2919194" cy="1433426"/>
          </a:xfrm>
          <a:prstGeom prst="rect">
            <a:avLst/>
          </a:prstGeom>
          <a:noFill/>
        </p:spPr>
      </p:pic>
      <p:pic>
        <p:nvPicPr>
          <p:cNvPr id="12" name="Picture 2" descr="C:\Documents and Settings\Administrator\桌面\下载.jpg"/>
          <p:cNvPicPr>
            <a:picLocks noChangeAspect="1" noChangeArrowheads="1"/>
          </p:cNvPicPr>
          <p:nvPr/>
        </p:nvPicPr>
        <p:blipFill>
          <a:blip r:embed="rId2" cstate="print">
            <a:lum bright="6000"/>
          </a:blip>
          <a:stretch>
            <a:fillRect/>
          </a:stretch>
        </p:blipFill>
        <p:spPr bwMode="auto">
          <a:xfrm>
            <a:off x="5214942" y="2714626"/>
            <a:ext cx="2928958" cy="142876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51" grpId="0"/>
      <p:bldP spid="4" grpId="0" animBg="1"/>
      <p:bldP spid="27" grpId="0" animBg="1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66160" y="274955"/>
            <a:ext cx="2011680" cy="8299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读词语</a:t>
            </a:r>
            <a:endParaRPr lang="zh-CN" altLang="en-US" sz="4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81455" y="1484630"/>
            <a:ext cx="6518275" cy="21228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演技  撤换  砸锅  笨拙  逗乐  殷切  半晌  豁虎跳 撇嘴  头罩  羡慕</a:t>
            </a:r>
            <a:endParaRPr lang="zh-CN" altLang="en-US" sz="40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66160" y="274955"/>
            <a:ext cx="2011680" cy="8299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读词语</a:t>
            </a:r>
            <a:endParaRPr lang="zh-CN" altLang="en-US" sz="4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00455" y="1608455"/>
            <a:ext cx="7084060" cy="17157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4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角</a:t>
            </a:r>
            <a:r>
              <a:rPr lang="zh-CN" altLang="en-US" sz="4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色  四脚</a:t>
            </a:r>
            <a:r>
              <a:rPr lang="zh-CN" altLang="en-US" sz="44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着</a:t>
            </a:r>
            <a:r>
              <a:rPr lang="zh-CN" altLang="en-US" sz="4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地  直</a:t>
            </a:r>
            <a:r>
              <a:rPr lang="zh-CN" altLang="en-US" sz="44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冲</a:t>
            </a:r>
            <a:r>
              <a:rPr lang="zh-CN" altLang="en-US" sz="4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脑门  </a:t>
            </a:r>
            <a:r>
              <a:rPr lang="zh-CN" altLang="en-US" sz="44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露</a:t>
            </a:r>
            <a:r>
              <a:rPr lang="zh-CN" altLang="en-US" sz="4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脸  </a:t>
            </a:r>
            <a:r>
              <a:rPr lang="zh-CN" altLang="en-US" sz="44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哄</a:t>
            </a:r>
            <a:r>
              <a:rPr lang="zh-CN" altLang="en-US" sz="4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堂大笑</a:t>
            </a:r>
            <a:endParaRPr lang="zh-CN" altLang="en-US" sz="4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66160" y="274955"/>
            <a:ext cx="2011680" cy="829945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8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读词语</a:t>
            </a:r>
            <a:endParaRPr lang="zh-CN" altLang="en-US" sz="4800" b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491615" y="1587500"/>
            <a:ext cx="6518275" cy="17157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窝</a:t>
            </a:r>
            <a:r>
              <a:rPr lang="zh-CN" altLang="en-US" sz="44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囊</a:t>
            </a:r>
            <a:r>
              <a:rPr lang="zh-CN" altLang="en-US" sz="4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糨</a:t>
            </a:r>
            <a:r>
              <a:rPr lang="zh-CN" altLang="en-US" sz="44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糊</a:t>
            </a:r>
            <a:r>
              <a:rPr lang="zh-CN" altLang="en-US" sz="4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亏</a:t>
            </a:r>
            <a:r>
              <a:rPr lang="zh-CN" altLang="en-US" sz="44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得</a:t>
            </a:r>
            <a:r>
              <a:rPr lang="zh-CN" altLang="en-US" sz="4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窟</a:t>
            </a:r>
            <a:r>
              <a:rPr lang="zh-CN" altLang="en-US" sz="44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窿</a:t>
            </a:r>
            <a:r>
              <a:rPr lang="zh-CN" altLang="en-US" sz="4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比</a:t>
            </a:r>
            <a:r>
              <a:rPr lang="zh-CN" altLang="en-US" sz="44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划</a:t>
            </a:r>
            <a:r>
              <a:rPr lang="zh-CN" altLang="en-US" sz="4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将</a:t>
            </a:r>
            <a:r>
              <a:rPr lang="zh-CN" altLang="en-US" sz="44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就</a:t>
            </a:r>
            <a:r>
              <a:rPr lang="zh-CN" altLang="en-US" sz="44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打瞌</a:t>
            </a:r>
            <a:r>
              <a:rPr lang="zh-CN" altLang="en-US" sz="4400" b="1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睡</a:t>
            </a:r>
            <a:endParaRPr lang="zh-CN" altLang="en-US" sz="4400" b="1">
              <a:solidFill>
                <a:srgbClr val="C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4"/>
          <p:cNvSpPr txBox="1"/>
          <p:nvPr/>
        </p:nvSpPr>
        <p:spPr>
          <a:xfrm>
            <a:off x="536936" y="43615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0" y="488835"/>
            <a:ext cx="366860" cy="45633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73125" y="1543685"/>
            <a:ext cx="733552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0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默读课文，在你不理解的地方作批注，和同学交流。</a:t>
            </a:r>
            <a:endParaRPr lang="zh-CN" altLang="en-US" sz="4000" dirty="0" smtClean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50766" y="2355726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第一题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s://i01picsos.sogoucdn.com/2df808b2a0881d1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572000" y="2857502"/>
            <a:ext cx="2286016" cy="16139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 descr="http://p0.so.qhimgs1.com/bdr/_240_/t015a75e5bbcc8e2df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347614"/>
            <a:ext cx="3672408" cy="22860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475656" y="1635646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zh-CN" altLang="en-US" sz="24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想一想，课文主要写了一件什么事？</a:t>
            </a:r>
            <a:endParaRPr lang="zh-CN" altLang="en-US" sz="2400" dirty="0" smtClean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圆角矩形标注 7"/>
          <p:cNvSpPr/>
          <p:nvPr/>
        </p:nvSpPr>
        <p:spPr>
          <a:xfrm>
            <a:off x="4695825" y="843280"/>
            <a:ext cx="3662045" cy="1585595"/>
          </a:xfrm>
          <a:prstGeom prst="wedgeRoundRectCallout">
            <a:avLst>
              <a:gd name="adj1" fmla="val -24562"/>
              <a:gd name="adj2" fmla="val 79355"/>
              <a:gd name="adj3" fmla="val 1666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全校周会汇报演出，我扮演一只大老虎，结果演砸锅了。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6"/>
          <p:cNvSpPr txBox="1"/>
          <p:nvPr/>
        </p:nvSpPr>
        <p:spPr>
          <a:xfrm>
            <a:off x="497205" y="692785"/>
            <a:ext cx="7564120" cy="7308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>
              <a:lnSpc>
                <a:spcPct val="13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初读课文后，你觉得“我”是怎样的人？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218" name="Picture 2" descr="C:\Documents and Settings\Administrator\桌面\u=2045831390,2178851949&amp;fm=200&amp;gp=0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28597" y="1660913"/>
            <a:ext cx="2500330" cy="2625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http://img5.imgtn.bdimg.com/it/u=3706219466,3232926709&amp;fm=200&amp;gp=0.jpg"/>
          <p:cNvPicPr>
            <a:picLocks noChangeAspect="1" noChangeArrowheads="1"/>
          </p:cNvPicPr>
          <p:nvPr/>
        </p:nvPicPr>
        <p:blipFill>
          <a:blip r:embed="rId2" cstate="print"/>
          <a:srcRect l="7500" t="3275" r="9999" b="23034"/>
          <a:stretch>
            <a:fillRect/>
          </a:stretch>
        </p:blipFill>
        <p:spPr bwMode="auto">
          <a:xfrm>
            <a:off x="6215074" y="3071816"/>
            <a:ext cx="1785950" cy="1285884"/>
          </a:xfrm>
          <a:prstGeom prst="rect">
            <a:avLst/>
          </a:prstGeom>
          <a:noFill/>
        </p:spPr>
      </p:pic>
      <p:sp>
        <p:nvSpPr>
          <p:cNvPr id="6" name="圆角矩形标注 5"/>
          <p:cNvSpPr/>
          <p:nvPr/>
        </p:nvSpPr>
        <p:spPr>
          <a:xfrm>
            <a:off x="3324860" y="1831340"/>
            <a:ext cx="3016250" cy="1480820"/>
          </a:xfrm>
          <a:prstGeom prst="wedgeRoundRectCallout">
            <a:avLst>
              <a:gd name="adj1" fmla="val 60872"/>
              <a:gd name="adj2" fmla="val 43739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3200"/>
              </a:lnSpc>
              <a:defRPr/>
            </a:pPr>
            <a:r>
              <a:rPr lang="zh-CN" altLang="en-US" sz="3200" b="1" kern="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渴望展示自己，得到别人的肯定。</a:t>
            </a:r>
            <a:endParaRPr lang="zh-CN" altLang="en-US" sz="3200" b="1" kern="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99490" y="1570355"/>
            <a:ext cx="7661275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一部分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zh-CN" altLang="en-US" sz="2800" b="1" u="sng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：期盼参加演出。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第二部分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800" b="1" u="sng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：紧张自信地排练。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第三部分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800" b="1" u="sng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：饰老虎没成功。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第四部分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zh-CN" altLang="en-US" sz="2800" b="1" u="sng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en-US" altLang="zh-CN" sz="2800" b="1" u="sng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)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：寻找失败根源。</a:t>
            </a:r>
            <a:endParaRPr lang="zh-CN" altLang="en-US" sz="2800" b="1" dirty="0" smtClean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5295" y="579755"/>
            <a:ext cx="811149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思考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课文分为哪几部分，根据每一部分的意思，小组讨论全文的层次划分。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215640" y="1755140"/>
            <a:ext cx="78676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1-5</a:t>
            </a:r>
            <a:endParaRPr lang="en-US" altLang="zh-CN" sz="28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15640" y="2399030"/>
            <a:ext cx="98234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6-16</a:t>
            </a:r>
            <a:endParaRPr lang="en-US" altLang="zh-CN" sz="28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18485" y="3042920"/>
            <a:ext cx="117729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17-20</a:t>
            </a:r>
            <a:endParaRPr lang="en-US" altLang="zh-CN" sz="28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143885" y="3635375"/>
            <a:ext cx="117729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21-22</a:t>
            </a:r>
            <a:endParaRPr lang="en-US" altLang="zh-CN" sz="28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920244" y="3500444"/>
            <a:ext cx="2448272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哄（    ）大笑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40324" y="3500444"/>
            <a:ext cx="72008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堂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5852" y="1214428"/>
            <a:ext cx="2376264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一、补充词语。</a:t>
            </a: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96874" y="1916268"/>
            <a:ext cx="2448272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（    ）情达理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49202" y="1916268"/>
            <a:ext cx="2448272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垂头（    ）气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96874" y="2708356"/>
            <a:ext cx="2376264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唉声（    ）气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49202" y="2708356"/>
            <a:ext cx="252028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接连（    ）断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49202" y="3500444"/>
            <a:ext cx="2520280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踱来（    ）去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49002" y="2708356"/>
            <a:ext cx="432048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ctr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叹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29322" y="2708356"/>
            <a:ext cx="400755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不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256914" y="1916268"/>
            <a:ext cx="520586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通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29322" y="1916268"/>
            <a:ext cx="576064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丧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929322" y="3500444"/>
            <a:ext cx="648072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踱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26" name="文本框 14"/>
          <p:cNvSpPr txBox="1"/>
          <p:nvPr/>
        </p:nvSpPr>
        <p:spPr>
          <a:xfrm>
            <a:off x="624428" y="411510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0" y="464186"/>
            <a:ext cx="366860" cy="4563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  <p:bldP spid="10" grpId="0"/>
      <p:bldP spid="12" grpId="0"/>
      <p:bldP spid="13" grpId="0"/>
      <p:bldP spid="15" grpId="0"/>
      <p:bldP spid="16" grpId="0"/>
      <p:bldP spid="18" grpId="0"/>
      <p:bldP spid="19" grpId="0"/>
      <p:bldP spid="20" grpId="0"/>
      <p:bldP spid="21" grpId="0"/>
      <p:bldP spid="22" grpId="0"/>
      <p:bldP spid="2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0"/>
          <p:cNvSpPr/>
          <p:nvPr/>
        </p:nvSpPr>
        <p:spPr>
          <a:xfrm>
            <a:off x="600049" y="527356"/>
            <a:ext cx="6664784" cy="58483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二、选择正确的读音。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0"/>
          <p:cNvSpPr/>
          <p:nvPr/>
        </p:nvSpPr>
        <p:spPr>
          <a:xfrm>
            <a:off x="466090" y="1212215"/>
            <a:ext cx="8124190" cy="1691640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10000"/>
              </a:lnSpc>
              <a:buFont typeface="Arial" panose="020B0604020202090204" pitchFamily="34" charset="0"/>
              <a:buNone/>
            </a:pPr>
            <a:r>
              <a:rPr lang="en-US" altLang="zh-CN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1.</a:t>
            </a: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小强的额</a:t>
            </a:r>
            <a:r>
              <a:rPr lang="zh-CN" altLang="en-US" sz="3200" b="1" dirty="0" smtClean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角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</a:t>
            </a:r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jué  jiǎo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</a:t>
            </a: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上画着一个</a:t>
            </a:r>
            <a:r>
              <a:rPr lang="en-US" altLang="zh-CN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“</a:t>
            </a: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王</a:t>
            </a:r>
            <a:r>
              <a:rPr lang="en-US" altLang="zh-CN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”</a:t>
            </a: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字，他是在扮演老虎的</a:t>
            </a:r>
            <a:r>
              <a:rPr lang="zh-CN" altLang="en-US" sz="3200" b="1" dirty="0" smtClean="0">
                <a:solidFill>
                  <a:srgbClr val="0000FF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角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</a:t>
            </a:r>
            <a:r>
              <a:rPr lang="en-US" altLang="zh-CN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jué  jiǎo</a:t>
            </a:r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）</a:t>
            </a:r>
            <a:r>
              <a:rPr lang="zh-CN" altLang="en-US" sz="32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色。</a:t>
            </a:r>
            <a:endParaRPr lang="zh-CN" altLang="en-US" sz="3200" b="1" dirty="0" smtClean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矩形 20"/>
          <p:cNvSpPr/>
          <p:nvPr/>
        </p:nvSpPr>
        <p:spPr>
          <a:xfrm>
            <a:off x="5221605" y="1140460"/>
            <a:ext cx="689610" cy="8807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en-US" altLang="zh-CN" sz="4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en-US" altLang="zh-CN" sz="4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9905" y="2976245"/>
            <a:ext cx="8124825" cy="107632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l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      2.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晓红一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哄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（</a:t>
            </a:r>
            <a:r>
              <a:rPr kumimoji="0" lang="en-US" altLang="zh-CN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hǒng  hōng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）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晓宇，晓宇就上当，引起大家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哄</a:t>
            </a:r>
            <a:r>
              <a:rPr lang="zh-CN" altLang="en-US" sz="3200" b="1" noProof="0" dirty="0" smtClean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（</a:t>
            </a:r>
            <a:r>
              <a:rPr lang="en-US" altLang="zh-CN" sz="3200" b="1" noProof="0" dirty="0" smtClean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hǒng  hōng</a:t>
            </a:r>
            <a:r>
              <a:rPr lang="zh-CN" altLang="en-US" sz="3200" b="1" noProof="0" dirty="0" smtClean="0">
                <a:ln>
                  <a:noFill/>
                </a:ln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）</a:t>
            </a:r>
            <a:r>
              <a:rPr kumimoji="0" lang="zh-CN" alt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华文楷体" panose="02010600040101010101" pitchFamily="2" charset="-122"/>
                <a:ea typeface="华文楷体" panose="02010600040101010101" pitchFamily="2" charset="-122"/>
                <a:cs typeface="+mj-cs"/>
              </a:rPr>
              <a:t>堂大笑。</a:t>
            </a:r>
            <a:endParaRPr kumimoji="0" lang="zh-CN" altLang="en-US" sz="32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华文楷体" panose="02010600040101010101" pitchFamily="2" charset="-122"/>
              <a:ea typeface="华文楷体" panose="02010600040101010101" pitchFamily="2" charset="-122"/>
              <a:cs typeface="+mj-cs"/>
            </a:endParaRPr>
          </a:p>
        </p:txBody>
      </p:sp>
      <p:sp>
        <p:nvSpPr>
          <p:cNvPr id="9" name="矩形 20"/>
          <p:cNvSpPr/>
          <p:nvPr/>
        </p:nvSpPr>
        <p:spPr>
          <a:xfrm>
            <a:off x="6647180" y="1722755"/>
            <a:ext cx="689610" cy="8807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en-US" altLang="zh-CN" sz="4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en-US" altLang="zh-CN" sz="4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矩形 20"/>
          <p:cNvSpPr/>
          <p:nvPr/>
        </p:nvSpPr>
        <p:spPr>
          <a:xfrm>
            <a:off x="3587750" y="2903855"/>
            <a:ext cx="689610" cy="8807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en-US" altLang="zh-CN" sz="4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en-US" altLang="zh-CN" sz="4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4" name="矩形 20"/>
          <p:cNvSpPr/>
          <p:nvPr/>
        </p:nvSpPr>
        <p:spPr>
          <a:xfrm>
            <a:off x="5544185" y="3437255"/>
            <a:ext cx="689610" cy="880745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90204" pitchFamily="34" charset="0"/>
              <a:buNone/>
            </a:pPr>
            <a:r>
              <a:rPr lang="en-US" altLang="zh-CN" sz="4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√</a:t>
            </a:r>
            <a:endParaRPr lang="en-US" altLang="zh-CN" sz="4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15" grpId="0"/>
      <p:bldP spid="9" grpId="0"/>
      <p:bldP spid="12" grpId="0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6337935" y="3704590"/>
            <a:ext cx="2338070" cy="472440"/>
            <a:chOff x="9981" y="5834"/>
            <a:chExt cx="3682" cy="744"/>
          </a:xfrm>
        </p:grpSpPr>
        <p:sp>
          <p:nvSpPr>
            <p:cNvPr id="17" name="TextBox 11">
              <a:hlinkClick r:id="rId1" action="ppaction://hlinkfile"/>
            </p:cNvPr>
            <p:cNvSpPr txBox="1">
              <a:spLocks noChangeArrowheads="1"/>
            </p:cNvSpPr>
            <p:nvPr/>
          </p:nvSpPr>
          <p:spPr bwMode="auto">
            <a:xfrm>
              <a:off x="9981" y="5860"/>
              <a:ext cx="2202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latin typeface="楷体-简" panose="02010600040101010101" pitchFamily="2" charset="-122"/>
                  <a:ea typeface="楷体-简" panose="02010600040101010101" pitchFamily="2" charset="-122"/>
                </a:rPr>
                <a:t>字词听写</a:t>
              </a:r>
              <a:endParaRPr lang="zh-CN" altLang="en-US" sz="2400" b="1" dirty="0">
                <a:latin typeface="楷体-简" panose="02010600040101010101" pitchFamily="2" charset="-122"/>
                <a:ea typeface="楷体-简" panose="02010600040101010101" pitchFamily="2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11" y="5938"/>
              <a:ext cx="553" cy="599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57708">
              <a:off x="12364" y="5834"/>
              <a:ext cx="528" cy="744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1198880" y="1760220"/>
            <a:ext cx="6508750" cy="11734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10000"/>
              </a:lnSpc>
            </a:pPr>
            <a:r>
              <a:rPr lang="en-US" altLang="zh-CN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全校周会汇报演出，我扮演一只</a:t>
            </a:r>
            <a:r>
              <a:rPr lang="zh-CN" altLang="en-US" sz="3200" b="1" u="sng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，结果</a:t>
            </a:r>
            <a:r>
              <a:rPr lang="zh-CN" altLang="en-US" sz="3200" b="1" u="sng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32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6605" y="539750"/>
            <a:ext cx="632587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zh-CN" altLang="en-US" sz="32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三、这篇课文主要写了一件什么事？</a:t>
            </a:r>
            <a:endParaRPr lang="zh-CN" altLang="en-US" sz="3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30070" y="2329815"/>
            <a:ext cx="14077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大老虎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40910" y="2329815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演砸锅了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第19课题解图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8255"/>
            <a:ext cx="9166225" cy="515493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93775" y="367030"/>
            <a:ext cx="7178675" cy="121983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ts val="44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上节课我们学习了生字，这节课让我们和作者一起走进这个有趣的故事。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77800" y="105410"/>
            <a:ext cx="1629410" cy="400050"/>
            <a:chOff x="280" y="166"/>
            <a:chExt cx="2566" cy="63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" y="183"/>
              <a:ext cx="2566" cy="596"/>
            </a:xfrm>
            <a:prstGeom prst="rect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文本框 11"/>
            <p:cNvSpPr txBox="1"/>
            <p:nvPr/>
          </p:nvSpPr>
          <p:spPr>
            <a:xfrm>
              <a:off x="299" y="166"/>
              <a:ext cx="1939" cy="6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zh-CN" altLang="en-US" sz="2000" dirty="0">
                  <a:solidFill>
                    <a:schemeClr val="bg1"/>
                  </a:solidFill>
                </a:rPr>
                <a:t>第二课时</a:t>
              </a:r>
              <a:endParaRPr kumimoji="1" lang="zh-CN" altLang="en-US" sz="20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576107" y="2211451"/>
            <a:ext cx="1203960" cy="7067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窝囊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714348" y="1214428"/>
            <a:ext cx="7848872" cy="997282"/>
          </a:xfrm>
          <a:prstGeom prst="rect">
            <a:avLst/>
          </a:prstGeom>
          <a:noFill/>
          <a:ln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buNone/>
            </a:pPr>
            <a:r>
              <a:rPr lang="zh-CN" altLang="en-US" sz="2800" b="1" dirty="0" smtClean="0">
                <a:latin typeface="华文楷体" panose="02010600040101010101" pitchFamily="2" charset="-122"/>
                <a:ea typeface="华文楷体" panose="02010600040101010101" pitchFamily="2" charset="-122"/>
              </a:rPr>
              <a:t>       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你从课题“</a:t>
            </a:r>
            <a:r>
              <a:rPr lang="zh-CN" altLang="en-US" sz="28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一只窝囊的大老虎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”中了解到哪些问题？你如何理解“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窝囊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”这个词的？</a:t>
            </a: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5538" name="Picture 2" descr="http://p2.so.qhimgs1.com/bdr/_240_/t0140ef378a65ccb3f2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 flipH="1">
            <a:off x="3571868" y="3143254"/>
            <a:ext cx="1728192" cy="1365896"/>
          </a:xfrm>
          <a:prstGeom prst="rect">
            <a:avLst/>
          </a:prstGeom>
          <a:noFill/>
        </p:spPr>
      </p:pic>
      <p:sp>
        <p:nvSpPr>
          <p:cNvPr id="8" name="圆角矩形 7"/>
          <p:cNvSpPr/>
          <p:nvPr/>
        </p:nvSpPr>
        <p:spPr>
          <a:xfrm>
            <a:off x="1214414" y="3357568"/>
            <a:ext cx="1933053" cy="79949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FF0000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受了委屈心里不痛快。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Freeform 24"/>
          <p:cNvSpPr/>
          <p:nvPr/>
        </p:nvSpPr>
        <p:spPr bwMode="gray">
          <a:xfrm rot="12248031" flipH="1">
            <a:off x="1993498" y="2823120"/>
            <a:ext cx="288566" cy="501952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576070" y="2786380"/>
            <a:ext cx="1123950" cy="127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云形标注 15"/>
          <p:cNvSpPr/>
          <p:nvPr/>
        </p:nvSpPr>
        <p:spPr>
          <a:xfrm>
            <a:off x="5429256" y="2357436"/>
            <a:ext cx="3143272" cy="1428760"/>
          </a:xfrm>
          <a:prstGeom prst="cloudCallout">
            <a:avLst>
              <a:gd name="adj1" fmla="val -52367"/>
              <a:gd name="adj2" fmla="val 38652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643570" y="2643188"/>
            <a:ext cx="27146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“窝囊”的老虎是什么样的？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文本框 14"/>
          <p:cNvSpPr txBox="1"/>
          <p:nvPr/>
        </p:nvSpPr>
        <p:spPr>
          <a:xfrm>
            <a:off x="610364" y="464186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3571868" y="1643056"/>
            <a:ext cx="3000396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083" y="1071876"/>
            <a:ext cx="1076219" cy="1571636"/>
          </a:xfrm>
          <a:prstGeom prst="rect">
            <a:avLst/>
          </a:prstGeom>
        </p:spPr>
      </p:pic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53603" grpId="0" uiExpand="1" build="p"/>
      <p:bldP spid="8" grpId="0" animBg="1"/>
      <p:bldP spid="9" grpId="0" bldLvl="0" animBg="1"/>
      <p:bldP spid="16" grpId="0" animBg="1"/>
      <p:bldP spid="1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95425" y="1375410"/>
            <a:ext cx="6658610" cy="1531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6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“我”的心理变化体现在哪里呢？结合每一部分来体会。</a:t>
            </a:r>
            <a:endParaRPr lang="zh-CN" altLang="en-US" sz="36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795" y="1375410"/>
            <a:ext cx="1353820" cy="1758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59840" y="1692275"/>
            <a:ext cx="7569200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老师给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我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分派角色了吗？安排了什么角色？默读第</a:t>
            </a:r>
            <a:r>
              <a:rPr lang="en-US" altLang="zh-CN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至</a:t>
            </a:r>
            <a:r>
              <a:rPr lang="en-US" altLang="zh-CN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自然段举手回答。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57158" y="642924"/>
            <a:ext cx="2428892" cy="5715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期盼参加演出</a:t>
            </a:r>
            <a:endParaRPr lang="zh-CN" altLang="en-US" sz="28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05" y="1692275"/>
            <a:ext cx="1333500" cy="1758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http://img.mp.itc.cn/upload/20170527/e1448445d9ba46e7a3b8f61fe059932b_th.jp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>
            <a:off x="4244339" y="3389634"/>
            <a:ext cx="1714512" cy="135253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矩形 2"/>
          <p:cNvSpPr/>
          <p:nvPr/>
        </p:nvSpPr>
        <p:spPr>
          <a:xfrm>
            <a:off x="761365" y="614045"/>
            <a:ext cx="7822565" cy="181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有一回又逢到我们班表演，级任老师在分派角色的时候，我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殷切期待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的目光可能引起了她的注意。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分派到最后，她看了我半晌才下决心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说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:“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就这样吧，你扮老虎。” 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3328670" y="1036320"/>
            <a:ext cx="1593850" cy="500380"/>
          </a:xfrm>
          <a:prstGeom prst="ellipse">
            <a:avLst/>
          </a:prstGeom>
          <a:noFill/>
          <a:ln w="22225">
            <a:solidFill>
              <a:srgbClr val="0000FF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5" name="云形 4"/>
          <p:cNvSpPr/>
          <p:nvPr/>
        </p:nvSpPr>
        <p:spPr>
          <a:xfrm>
            <a:off x="3708398" y="2428861"/>
            <a:ext cx="2786082" cy="1071570"/>
          </a:xfrm>
          <a:prstGeom prst="cloud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迫切地想得到一个角色。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椭圆形标注 5"/>
          <p:cNvSpPr/>
          <p:nvPr/>
        </p:nvSpPr>
        <p:spPr>
          <a:xfrm>
            <a:off x="6797675" y="2143125"/>
            <a:ext cx="1786255" cy="929005"/>
          </a:xfrm>
          <a:prstGeom prst="wedgeEllipseCallout">
            <a:avLst>
              <a:gd name="adj1" fmla="val -65742"/>
              <a:gd name="adj2" fmla="val -61646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怕我演不好。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 flipV="1">
            <a:off x="2076450" y="1923415"/>
            <a:ext cx="6456045" cy="1905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圆角矩形标注 11"/>
          <p:cNvSpPr/>
          <p:nvPr/>
        </p:nvSpPr>
        <p:spPr>
          <a:xfrm>
            <a:off x="956310" y="3000375"/>
            <a:ext cx="2686685" cy="1214755"/>
          </a:xfrm>
          <a:prstGeom prst="wedgeRoundRectCallout">
            <a:avLst>
              <a:gd name="adj1" fmla="val 71692"/>
              <a:gd name="adj2" fmla="val -6995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老师考虑再三，决定让我扮大老虎。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ldLvl="0" animBg="1"/>
      <p:bldP spid="5" grpId="0" bldLvl="0" animBg="1"/>
      <p:bldP spid="6" grpId="0" bldLvl="0" animBg="1"/>
      <p:bldP spid="12" grpId="0" bldLvl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357158" y="642924"/>
            <a:ext cx="2428892" cy="5715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自信紧张排练</a:t>
            </a:r>
            <a:endParaRPr lang="zh-CN" altLang="en-US" sz="28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785620" y="2265045"/>
            <a:ext cx="7030085" cy="1370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默读第</a:t>
            </a:r>
            <a:r>
              <a:rPr lang="en-US" altLang="zh-CN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至</a:t>
            </a:r>
            <a:r>
              <a:rPr lang="en-US" altLang="zh-CN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16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自然段，找出描写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我</a:t>
            </a:r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动作、心理的词语。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70" y="1785620"/>
            <a:ext cx="1354455" cy="175895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1711325" y="1561465"/>
            <a:ext cx="710501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</a:t>
            </a:r>
            <a:r>
              <a:rPr lang="en-US" altLang="zh-CN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接受任务后具体是怎样排练的？</a:t>
            </a:r>
            <a:endParaRPr lang="zh-CN" altLang="en-US" sz="3200" dirty="0" smtClean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2" grpId="0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59765" y="449580"/>
            <a:ext cx="796798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我套上老虎皮，那是一件画着黑道道的黄布连衣裤，脸、手、脚都不露，我想上台露脸是露不成了。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8194" name="Picture 2" descr="C:\Documents and Settings\Administrator\桌面\u=1772890361,3735129263&amp;fm=26&amp;gp=0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518568" y="1904996"/>
            <a:ext cx="2571768" cy="22621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/>
        </p:spPr>
      </p:pic>
      <p:pic>
        <p:nvPicPr>
          <p:cNvPr id="3" name="图片 2" descr="小孩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900" y="2087245"/>
            <a:ext cx="1696720" cy="228155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912620" y="1905000"/>
            <a:ext cx="3600450" cy="863600"/>
            <a:chOff x="3004" y="2916"/>
            <a:chExt cx="5670" cy="1360"/>
          </a:xfrm>
        </p:grpSpPr>
        <p:sp>
          <p:nvSpPr>
            <p:cNvPr id="5" name="圆角矩形标注 4"/>
            <p:cNvSpPr/>
            <p:nvPr/>
          </p:nvSpPr>
          <p:spPr>
            <a:xfrm>
              <a:off x="3004" y="2916"/>
              <a:ext cx="5670" cy="1361"/>
            </a:xfrm>
            <a:prstGeom prst="wedgeRoundRectCallout">
              <a:avLst>
                <a:gd name="adj1" fmla="val -59029"/>
                <a:gd name="adj2" fmla="val 36774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444500" dist="254000" dir="8100000" algn="tr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3300" y="3137"/>
              <a:ext cx="4989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3600" b="1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你会豁虎跳吗?</a:t>
              </a:r>
              <a:endPara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170045" y="3039745"/>
            <a:ext cx="1862455" cy="864235"/>
            <a:chOff x="5741" y="2916"/>
            <a:chExt cx="2933" cy="1361"/>
          </a:xfrm>
        </p:grpSpPr>
        <p:sp>
          <p:nvSpPr>
            <p:cNvPr id="9" name="圆角矩形标注 8"/>
            <p:cNvSpPr/>
            <p:nvPr/>
          </p:nvSpPr>
          <p:spPr>
            <a:xfrm>
              <a:off x="5741" y="2916"/>
              <a:ext cx="2933" cy="1361"/>
            </a:xfrm>
            <a:prstGeom prst="wedgeRoundRectCallout">
              <a:avLst>
                <a:gd name="adj1" fmla="val 71781"/>
                <a:gd name="adj2" fmla="val -83210"/>
                <a:gd name="adj3" fmla="val 16667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444500" dist="254000" dir="8100000" algn="tr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6074" y="3089"/>
              <a:ext cx="2124" cy="1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3600" b="1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不会。</a:t>
              </a:r>
              <a:endPara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790065" y="2045335"/>
            <a:ext cx="5233035" cy="864235"/>
            <a:chOff x="2611" y="2937"/>
            <a:chExt cx="8241" cy="1361"/>
          </a:xfrm>
        </p:grpSpPr>
        <p:sp>
          <p:nvSpPr>
            <p:cNvPr id="12" name="圆角矩形标注 11"/>
            <p:cNvSpPr/>
            <p:nvPr/>
          </p:nvSpPr>
          <p:spPr>
            <a:xfrm>
              <a:off x="2760" y="2937"/>
              <a:ext cx="7596" cy="1361"/>
            </a:xfrm>
            <a:prstGeom prst="wedgeRoundRectCallout">
              <a:avLst>
                <a:gd name="adj1" fmla="val -59029"/>
                <a:gd name="adj2" fmla="val 36774"/>
                <a:gd name="adj3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1">
                  <a:lumMod val="50000"/>
                  <a:lumOff val="50000"/>
                </a:schemeClr>
              </a:solidFill>
            </a:ln>
            <a:effectLst>
              <a:outerShdw blurRad="444500" dist="254000" dir="8100000" algn="tr" rotWithShape="0">
                <a:schemeClr val="bg1"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b="1" dirty="0" smtClean="0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611" y="3109"/>
              <a:ext cx="8241" cy="1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3600" b="1"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  <a:sym typeface="+mn-ea"/>
                </a:rPr>
                <a:t>不会豁虎跳算什么老虎。</a:t>
              </a:r>
              <a:endParaRPr lang="zh-CN" altLang="en-US" sz="36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endParaRPr>
            </a:p>
          </p:txBody>
        </p:sp>
      </p:grpSp>
      <p:sp>
        <p:nvSpPr>
          <p:cNvPr id="24" name="爆炸形 1 23"/>
          <p:cNvSpPr/>
          <p:nvPr/>
        </p:nvSpPr>
        <p:spPr>
          <a:xfrm>
            <a:off x="2081818" y="2909570"/>
            <a:ext cx="2088231" cy="1656184"/>
          </a:xfrm>
          <a:prstGeom prst="irregularSeal1">
            <a:avLst/>
          </a:prstGeom>
          <a:solidFill>
            <a:srgbClr val="FF0000">
              <a:alpha val="64000"/>
            </a:srgb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受到质疑</a:t>
            </a:r>
            <a:endParaRPr lang="zh-CN" altLang="en-US" sz="2800" b="1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bldLvl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06095" y="877570"/>
            <a:ext cx="813117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</a:t>
            </a:r>
            <a:r>
              <a:rPr lang="en-US" altLang="zh-CN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不会豁虎跳，老师把</a:t>
            </a:r>
            <a:r>
              <a:rPr lang="en-US" altLang="zh-CN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</a:t>
            </a:r>
            <a:r>
              <a:rPr lang="en-US" altLang="zh-CN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换掉了吗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zh-CN" altLang="en-US" sz="3200" dirty="0" smtClean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61340" y="2439670"/>
            <a:ext cx="813117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</a:t>
            </a:r>
            <a:r>
              <a:rPr lang="en-US" altLang="zh-CN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”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认为老师是一位怎样的老师？</a:t>
            </a:r>
            <a:endParaRPr lang="zh-CN" altLang="en-US" sz="3200" dirty="0" smtClean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2729804" y="3205040"/>
            <a:ext cx="4211320" cy="810260"/>
            <a:chOff x="7755226" y="1890030"/>
            <a:chExt cx="3270201" cy="622292"/>
          </a:xfrm>
        </p:grpSpPr>
        <p:sp>
          <p:nvSpPr>
            <p:cNvPr id="17" name="云形 16"/>
            <p:cNvSpPr/>
            <p:nvPr/>
          </p:nvSpPr>
          <p:spPr>
            <a:xfrm>
              <a:off x="7755226" y="1890030"/>
              <a:ext cx="3270201" cy="622292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221480" y="1995686"/>
              <a:ext cx="2362908" cy="4008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通情达理的好老师</a:t>
              </a:r>
              <a:endPara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386144" y="1542610"/>
            <a:ext cx="1343944" cy="715491"/>
            <a:chOff x="8100392" y="1962696"/>
            <a:chExt cx="1043608" cy="549508"/>
          </a:xfrm>
        </p:grpSpPr>
        <p:sp>
          <p:nvSpPr>
            <p:cNvPr id="5" name="云形 4"/>
            <p:cNvSpPr/>
            <p:nvPr/>
          </p:nvSpPr>
          <p:spPr>
            <a:xfrm>
              <a:off x="8100392" y="1962696"/>
              <a:ext cx="1043608" cy="549508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extBox 17"/>
            <p:cNvSpPr txBox="1"/>
            <p:nvPr/>
          </p:nvSpPr>
          <p:spPr>
            <a:xfrm>
              <a:off x="8245150" y="2019095"/>
              <a:ext cx="697235" cy="4008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没有</a:t>
              </a:r>
              <a:endPara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115945" y="1711325"/>
            <a:ext cx="528066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不要紧，扮老虎不一定要豁虎跳。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71880" y="1072515"/>
            <a:ext cx="6839585" cy="181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/>
              <a:t>    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你先四脚着地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爬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上台，见了他们兄妹俩就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站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起来，啊呜啊呜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叫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着，向他们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扑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过去，他们逃你就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追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。等到猎人上场，对你连开两枪，你就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躺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下来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死掉。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094790" y="1501131"/>
            <a:ext cx="345440" cy="127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877042" y="1930076"/>
            <a:ext cx="345440" cy="127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747576" y="1930076"/>
            <a:ext cx="432435" cy="127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6906235" y="1920871"/>
            <a:ext cx="345440" cy="127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3640767" y="2406011"/>
            <a:ext cx="432435" cy="127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3640767" y="2794951"/>
            <a:ext cx="432435" cy="127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" descr="http://p0.so.qhimgs1.com/bdr/_240_/t017902e1f9fa5c622c.jpg"/>
          <p:cNvPicPr>
            <a:picLocks noChangeAspect="1" noChangeArrowheads="1"/>
          </p:cNvPicPr>
          <p:nvPr/>
        </p:nvPicPr>
        <p:blipFill>
          <a:blip r:embed="rId1" cstate="print"/>
          <a:srcRect l="15473" t="15750" r="9370"/>
          <a:stretch>
            <a:fillRect/>
          </a:stretch>
        </p:blipFill>
        <p:spPr bwMode="auto">
          <a:xfrm>
            <a:off x="1039790" y="3151190"/>
            <a:ext cx="2143140" cy="1418485"/>
          </a:xfrm>
          <a:prstGeom prst="rect">
            <a:avLst/>
          </a:prstGeom>
          <a:noFill/>
        </p:spPr>
      </p:pic>
      <p:sp>
        <p:nvSpPr>
          <p:cNvPr id="22" name="云形标注 21"/>
          <p:cNvSpPr/>
          <p:nvPr/>
        </p:nvSpPr>
        <p:spPr>
          <a:xfrm>
            <a:off x="3409948" y="2998470"/>
            <a:ext cx="3643338" cy="1571636"/>
          </a:xfrm>
          <a:prstGeom prst="cloudCallout">
            <a:avLst>
              <a:gd name="adj1" fmla="val -53790"/>
              <a:gd name="adj2" fmla="val 3017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六个动作把老虎怎么演写得具体明确。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21995" y="415925"/>
            <a:ext cx="5051425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老师是怎样指导</a:t>
            </a:r>
            <a:r>
              <a:rPr lang="en-US" altLang="zh-CN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我</a:t>
            </a:r>
            <a:r>
              <a:rPr lang="en-US" altLang="zh-CN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的？</a:t>
            </a:r>
            <a:endParaRPr lang="zh-CN" altLang="en-US" sz="3200" dirty="0" smtClean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2" grpId="0" bldLvl="0" animBg="1"/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56590" y="753110"/>
            <a:ext cx="770318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我就弯下身子向前爬，老师在一旁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不断地提示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:“向前爬，再向前爬，快站起来，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你没看见他们吗？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向他们扑过去!唉，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你怎么不叫哇？嗓门要大。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别忘了你不是猫，你是一只老虎。”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pic>
        <p:nvPicPr>
          <p:cNvPr id="21" name="Picture 2" descr="http://p0.so.qhimgs1.com/bdr/_240_/t017902e1f9fa5c622c.jpg"/>
          <p:cNvPicPr>
            <a:picLocks noChangeAspect="1" noChangeArrowheads="1"/>
          </p:cNvPicPr>
          <p:nvPr/>
        </p:nvPicPr>
        <p:blipFill>
          <a:blip r:embed="rId1" cstate="print"/>
          <a:srcRect l="15473" t="15750" r="9370"/>
          <a:stretch>
            <a:fillRect/>
          </a:stretch>
        </p:blipFill>
        <p:spPr bwMode="auto">
          <a:xfrm>
            <a:off x="986450" y="3151190"/>
            <a:ext cx="2143140" cy="1418485"/>
          </a:xfrm>
          <a:prstGeom prst="rect">
            <a:avLst/>
          </a:prstGeom>
          <a:noFill/>
        </p:spPr>
      </p:pic>
      <p:sp>
        <p:nvSpPr>
          <p:cNvPr id="22" name="云形标注 21"/>
          <p:cNvSpPr/>
          <p:nvPr/>
        </p:nvSpPr>
        <p:spPr>
          <a:xfrm>
            <a:off x="3409948" y="2723515"/>
            <a:ext cx="3643338" cy="1571636"/>
          </a:xfrm>
          <a:prstGeom prst="cloudCallout">
            <a:avLst>
              <a:gd name="adj1" fmla="val -53790"/>
              <a:gd name="adj2" fmla="val 3017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从老师的提示可以看出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演得很笨拙。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08330" y="2432050"/>
            <a:ext cx="4780280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我还以为扮老虎是最容易不过的了，不用说话，不用露脸，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没想到也这么难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 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69925" y="1337945"/>
            <a:ext cx="4718050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“记住了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!”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我连忙答应。我有充分的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自信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5206372" y="3544882"/>
            <a:ext cx="1428760" cy="714380"/>
            <a:chOff x="8045900" y="1911417"/>
            <a:chExt cx="1043608" cy="549508"/>
          </a:xfrm>
          <a:effectLst/>
        </p:grpSpPr>
        <p:sp>
          <p:nvSpPr>
            <p:cNvPr id="5" name="云形 4"/>
            <p:cNvSpPr/>
            <p:nvPr/>
          </p:nvSpPr>
          <p:spPr>
            <a:xfrm>
              <a:off x="8045900" y="1911417"/>
              <a:ext cx="1043608" cy="549508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217486" y="1970015"/>
              <a:ext cx="730057" cy="448884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紧张</a:t>
              </a:r>
              <a:endPara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8" name="圆角矩形标注 7"/>
          <p:cNvSpPr/>
          <p:nvPr/>
        </p:nvSpPr>
        <p:spPr>
          <a:xfrm>
            <a:off x="5648644" y="1459868"/>
            <a:ext cx="2643206" cy="1285884"/>
          </a:xfrm>
          <a:prstGeom prst="wedgeRoundRectCallout">
            <a:avLst>
              <a:gd name="adj1" fmla="val 38323"/>
              <a:gd name="adj2" fmla="val 63431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为后面这场戏“砸锅”做了铺垫。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 flipH="1">
            <a:off x="7516796" y="2850837"/>
            <a:ext cx="1500198" cy="1281110"/>
          </a:xfrm>
          <a:prstGeom prst="rect">
            <a:avLst/>
          </a:prstGeom>
        </p:spPr>
      </p:pic>
      <p:sp>
        <p:nvSpPr>
          <p:cNvPr id="12" name="Freeform 24"/>
          <p:cNvSpPr/>
          <p:nvPr/>
        </p:nvSpPr>
        <p:spPr bwMode="gray">
          <a:xfrm rot="8369555" flipH="1">
            <a:off x="4568218" y="3477423"/>
            <a:ext cx="459542" cy="847829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 sz="1600"/>
          </a:p>
        </p:txBody>
      </p:sp>
      <p:cxnSp>
        <p:nvCxnSpPr>
          <p:cNvPr id="14" name="直接连接符 13"/>
          <p:cNvCxnSpPr/>
          <p:nvPr/>
        </p:nvCxnSpPr>
        <p:spPr>
          <a:xfrm>
            <a:off x="2214245" y="3787775"/>
            <a:ext cx="2357755" cy="508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570785" y="2217730"/>
            <a:ext cx="571504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264160" y="631190"/>
            <a:ext cx="8615680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经过排练，</a:t>
            </a:r>
            <a:r>
              <a:rPr lang="en-US" altLang="zh-CN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我</a:t>
            </a:r>
            <a:r>
              <a:rPr lang="en-US" altLang="zh-CN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的心理发生了怎样的变化？</a:t>
            </a:r>
            <a:endParaRPr lang="zh-CN" altLang="en-US" sz="3200" dirty="0" smtClean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8" grpId="0" bldLvl="0" animBg="1"/>
      <p:bldP spid="12" grpId="1" bldLvl="0" animBg="1"/>
      <p:bldP spid="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542290"/>
            <a:ext cx="813244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这一部分没有写“我”怎样排练，只写了老师怎样临场指导。想一想：这样写有什么好处？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91255" y="2214245"/>
            <a:ext cx="4716780" cy="1732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因为“我”是在老师的一步步提示、催促下进行排练的，所以才有“我”台上笨拙的表演。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194" name="Picture 2" descr="C:\Documents and Settings\Administrator\桌面\u=1772890361,3735129263&amp;fm=26&amp;gp=0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33743" y="2214241"/>
            <a:ext cx="2571768" cy="22621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302041" y="1557014"/>
            <a:ext cx="7680181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终于到了我们班演出的那个时刻，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我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是怎么做的？小组合作朗读</a:t>
            </a:r>
            <a:r>
              <a:rPr lang="en-US" altLang="zh-CN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17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至</a:t>
            </a:r>
            <a:r>
              <a:rPr lang="en-US" altLang="zh-CN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20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自然段，找出描写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我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演出的语句。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57158" y="642924"/>
            <a:ext cx="2428892" cy="5715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饰老虎没成功</a:t>
            </a:r>
            <a:endParaRPr lang="zh-CN" altLang="en-US" sz="28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440" y="1756410"/>
            <a:ext cx="1354455" cy="1758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ldLvl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http://p0.so.qhimgs1.com/bdr/_240_/t0131648f13a6f62974.jpg"/>
          <p:cNvPicPr>
            <a:picLocks noChangeAspect="1" noChangeArrowheads="1"/>
          </p:cNvPicPr>
          <p:nvPr/>
        </p:nvPicPr>
        <p:blipFill>
          <a:blip r:embed="rId1" cstate="print">
            <a:lum bright="6000"/>
          </a:blip>
          <a:stretch>
            <a:fillRect/>
          </a:stretch>
        </p:blipFill>
        <p:spPr bwMode="auto">
          <a:xfrm>
            <a:off x="5857884" y="3143254"/>
            <a:ext cx="1224136" cy="1187411"/>
          </a:xfrm>
          <a:prstGeom prst="rect">
            <a:avLst/>
          </a:prstGeom>
          <a:noFill/>
        </p:spPr>
      </p:pic>
      <p:sp>
        <p:nvSpPr>
          <p:cNvPr id="13" name="圆角矩形 12"/>
          <p:cNvSpPr/>
          <p:nvPr/>
        </p:nvSpPr>
        <p:spPr>
          <a:xfrm>
            <a:off x="857224" y="642924"/>
            <a:ext cx="7675786" cy="158759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我知道推我的是老师，立刻弯下身子爬上场去，嘴里啊呜啊呜直叫。只听见台下一阵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哄堂大笑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，笑得我脸上一阵热。我已经明白，我笨拙的表演，把全场的老师同学都逗乐了，他们从没见过这样窝囊的老虎。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云形 9"/>
          <p:cNvSpPr/>
          <p:nvPr/>
        </p:nvSpPr>
        <p:spPr>
          <a:xfrm>
            <a:off x="2928926" y="3000378"/>
            <a:ext cx="2714644" cy="1428760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他们从没见过这样窝囊的老虎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云形 10"/>
          <p:cNvSpPr/>
          <p:nvPr/>
        </p:nvSpPr>
        <p:spPr>
          <a:xfrm>
            <a:off x="357158" y="3143254"/>
            <a:ext cx="1928826" cy="1071570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我笨拙的表演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云形 14"/>
          <p:cNvSpPr/>
          <p:nvPr/>
        </p:nvSpPr>
        <p:spPr>
          <a:xfrm>
            <a:off x="1857356" y="2285998"/>
            <a:ext cx="1785950" cy="1000132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台下哄堂大笑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云形标注 2"/>
          <p:cNvSpPr/>
          <p:nvPr/>
        </p:nvSpPr>
        <p:spPr>
          <a:xfrm>
            <a:off x="6929454" y="2428874"/>
            <a:ext cx="1728192" cy="1000132"/>
          </a:xfrm>
          <a:prstGeom prst="cloudCallout">
            <a:avLst>
              <a:gd name="adj1" fmla="val -41479"/>
              <a:gd name="adj2" fmla="val 49059"/>
            </a:avLst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为什么？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Freeform 24"/>
          <p:cNvSpPr/>
          <p:nvPr/>
        </p:nvSpPr>
        <p:spPr bwMode="gray">
          <a:xfrm rot="1735910">
            <a:off x="1217970" y="2632746"/>
            <a:ext cx="437464" cy="718237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24"/>
          <p:cNvSpPr/>
          <p:nvPr/>
        </p:nvSpPr>
        <p:spPr bwMode="gray">
          <a:xfrm rot="5081656">
            <a:off x="3802381" y="2463634"/>
            <a:ext cx="437464" cy="718237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0" grpId="0" bldLvl="0" animBg="1"/>
      <p:bldP spid="11" grpId="0" bldLvl="0" animBg="1"/>
      <p:bldP spid="15" grpId="0" bldLvl="0" animBg="1"/>
      <p:bldP spid="3" grpId="0" animBg="1"/>
      <p:bldP spid="9" grpId="0" animBg="1"/>
      <p:bldP spid="1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764-1F223134924615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28596" y="1000114"/>
            <a:ext cx="4500594" cy="2736304"/>
          </a:xfrm>
          <a:prstGeom prst="rect">
            <a:avLst/>
          </a:prstGeom>
        </p:spPr>
      </p:pic>
      <p:pic>
        <p:nvPicPr>
          <p:cNvPr id="13" name="图片 12" descr="图片1.png"/>
          <p:cNvPicPr>
            <a:picLocks noChangeAspect="1"/>
          </p:cNvPicPr>
          <p:nvPr/>
        </p:nvPicPr>
        <p:blipFill>
          <a:blip r:embed="rId2" cstate="print"/>
          <a:srcRect r="3030"/>
          <a:stretch>
            <a:fillRect/>
          </a:stretch>
        </p:blipFill>
        <p:spPr>
          <a:xfrm>
            <a:off x="4211960" y="2928940"/>
            <a:ext cx="2304256" cy="1511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428596" y="444486"/>
            <a:ext cx="1584176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说一说</a:t>
            </a:r>
            <a:endParaRPr lang="zh-CN" altLang="en-US" sz="3600" b="1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57356" y="1571618"/>
            <a:ext cx="2664296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“哄堂大笑”是什么意思？你能找出两个类似的词语吗？</a:t>
            </a:r>
            <a:endParaRPr lang="zh-CN" altLang="en-US" sz="2400" dirty="0">
              <a:solidFill>
                <a:schemeClr val="bg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云形标注 14"/>
          <p:cNvSpPr/>
          <p:nvPr/>
        </p:nvSpPr>
        <p:spPr>
          <a:xfrm>
            <a:off x="4857752" y="1214428"/>
            <a:ext cx="2643206" cy="1357322"/>
          </a:xfrm>
          <a:prstGeom prst="cloudCallout">
            <a:avLst>
              <a:gd name="adj1" fmla="val -28165"/>
              <a:gd name="adj2" fmla="val 73900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accent1">
                <a:lumMod val="75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形容全屋子的人同时大笑。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云形标注 15"/>
          <p:cNvSpPr/>
          <p:nvPr/>
        </p:nvSpPr>
        <p:spPr>
          <a:xfrm>
            <a:off x="6357950" y="2357436"/>
            <a:ext cx="2214578" cy="1152128"/>
          </a:xfrm>
          <a:prstGeom prst="cloudCallout">
            <a:avLst>
              <a:gd name="adj1" fmla="val -40557"/>
              <a:gd name="adj2" fmla="val 59208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accent2">
                <a:lumMod val="60000"/>
                <a:lumOff val="4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前俯后仰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捧腹大笑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 animBg="1"/>
      <p:bldP spid="1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Administrator\桌面\u=1772890361,3735129263&amp;fm=26&amp;gp=0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08243" y="2372991"/>
            <a:ext cx="2571768" cy="22621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/>
        </p:spPr>
      </p:pic>
      <p:sp>
        <p:nvSpPr>
          <p:cNvPr id="2" name="文本框 1"/>
          <p:cNvSpPr txBox="1"/>
          <p:nvPr/>
        </p:nvSpPr>
        <p:spPr>
          <a:xfrm>
            <a:off x="2381250" y="1140460"/>
            <a:ext cx="6338570" cy="22453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我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总算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一直演到了躺下来死掉。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到底怎么演完的，我一点儿也记不起来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，只记得耳边的笑声一阵阵接连不断。等到幕布拉下，我站起来脱下头罩，</a:t>
            </a: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满头满脸都是汗珠</a:t>
            </a: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78144" y="1140655"/>
            <a:ext cx="1343944" cy="715491"/>
            <a:chOff x="8100392" y="1962696"/>
            <a:chExt cx="1043608" cy="549508"/>
          </a:xfrm>
        </p:grpSpPr>
        <p:sp>
          <p:nvSpPr>
            <p:cNvPr id="17" name="云形 16"/>
            <p:cNvSpPr/>
            <p:nvPr/>
          </p:nvSpPr>
          <p:spPr>
            <a:xfrm>
              <a:off x="8100392" y="1962696"/>
              <a:ext cx="1043608" cy="549508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221480" y="1995686"/>
              <a:ext cx="776130" cy="4481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紧张</a:t>
              </a:r>
              <a:endPara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952304" y="3322515"/>
            <a:ext cx="1343944" cy="715491"/>
            <a:chOff x="8100392" y="1962696"/>
            <a:chExt cx="1043608" cy="549508"/>
          </a:xfrm>
        </p:grpSpPr>
        <p:sp>
          <p:nvSpPr>
            <p:cNvPr id="4" name="云形 3"/>
            <p:cNvSpPr/>
            <p:nvPr/>
          </p:nvSpPr>
          <p:spPr>
            <a:xfrm>
              <a:off x="8100392" y="1962696"/>
              <a:ext cx="1043608" cy="549508"/>
            </a:xfrm>
            <a:prstGeom prst="cloud">
              <a:avLst/>
            </a:prstGeom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TextBox 17"/>
            <p:cNvSpPr txBox="1"/>
            <p:nvPr/>
          </p:nvSpPr>
          <p:spPr>
            <a:xfrm>
              <a:off x="8221480" y="1995686"/>
              <a:ext cx="776130" cy="4481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b="1" dirty="0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狼狈</a:t>
              </a:r>
              <a:endPara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rcRect b="5462"/>
          <a:stretch>
            <a:fillRect/>
          </a:stretch>
        </p:blipFill>
        <p:spPr>
          <a:xfrm>
            <a:off x="3175" y="-18415"/>
            <a:ext cx="9147810" cy="515874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20725" y="1323975"/>
            <a:ext cx="7712710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排练时的情形，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“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我</a:t>
            </a:r>
            <a:r>
              <a:rPr lang="en-US" altLang="zh-CN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</a:t>
            </a: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记忆很深刻，而表演时“到底怎么演完的，我一点儿也记不起来”。你有过类似的经历吗？</a:t>
            </a:r>
            <a:endParaRPr lang="zh-CN" altLang="en-US" sz="3600" b="1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57225" y="1143000"/>
            <a:ext cx="7673975" cy="111696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ts val="4000"/>
              </a:lnSpc>
              <a:spcBef>
                <a:spcPct val="0"/>
              </a:spcBef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联系自己生活实际，体会演出的过程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“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我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”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为什么“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一点儿也记不起来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”？</a:t>
            </a: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750" y="509270"/>
            <a:ext cx="311594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小组互动来讨论</a:t>
            </a:r>
            <a:endParaRPr lang="zh-CN" altLang="en-US" sz="3200" dirty="0" smtClean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云形标注 2"/>
          <p:cNvSpPr/>
          <p:nvPr/>
        </p:nvSpPr>
        <p:spPr>
          <a:xfrm>
            <a:off x="3781425" y="2440305"/>
            <a:ext cx="3441700" cy="1321435"/>
          </a:xfrm>
          <a:prstGeom prst="cloudCallout">
            <a:avLst>
              <a:gd name="adj1" fmla="val -60501"/>
              <a:gd name="adj2" fmla="val 36976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因为当时太紧张了。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" name="图片 6" descr="图片2.jpg"/>
          <p:cNvPicPr>
            <a:picLocks noChangeAspect="1"/>
          </p:cNvPicPr>
          <p:nvPr/>
        </p:nvPicPr>
        <p:blipFill>
          <a:blip r:embed="rId1" cstate="print"/>
          <a:srcRect l="27500" r="30500" b="15000"/>
          <a:stretch>
            <a:fillRect/>
          </a:stretch>
        </p:blipFill>
        <p:spPr>
          <a:xfrm>
            <a:off x="2000232" y="2786064"/>
            <a:ext cx="1357322" cy="142875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940152" y="1701482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选做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bldLvl="0" animBg="1"/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6" descr="http://p5.so.qhimgs1.com/bdr/_240_/t01d8bb52a4578d728b.jpg"/>
          <p:cNvPicPr>
            <a:picLocks noChangeAspect="1" noChangeArrowheads="1"/>
          </p:cNvPicPr>
          <p:nvPr/>
        </p:nvPicPr>
        <p:blipFill>
          <a:blip r:embed="rId1" cstate="print"/>
          <a:srcRect t="4178" r="10127"/>
          <a:stretch>
            <a:fillRect/>
          </a:stretch>
        </p:blipFill>
        <p:spPr bwMode="auto">
          <a:xfrm>
            <a:off x="711511" y="3117220"/>
            <a:ext cx="1500198" cy="1209871"/>
          </a:xfrm>
          <a:prstGeom prst="rect">
            <a:avLst/>
          </a:prstGeom>
          <a:noFill/>
        </p:spPr>
      </p:pic>
      <p:sp>
        <p:nvSpPr>
          <p:cNvPr id="16" name="矩形 15"/>
          <p:cNvSpPr/>
          <p:nvPr/>
        </p:nvSpPr>
        <p:spPr>
          <a:xfrm>
            <a:off x="1214755" y="886460"/>
            <a:ext cx="6784340" cy="181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那位演哥哥的小朋友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唉声叹气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地对我说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:“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你一出场就豁几个虎跳，那就强多了。”我没回答他，可是心里想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: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是啊，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要是我会豁虎跳，这场戏就不至于砸锅了。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143500" y="916940"/>
            <a:ext cx="1592580" cy="427990"/>
          </a:xfrm>
          <a:prstGeom prst="ellipse">
            <a:avLst/>
          </a:prstGeom>
          <a:noFill/>
          <a:ln w="19050">
            <a:solidFill>
              <a:srgbClr val="0000FF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672580" y="2194560"/>
            <a:ext cx="777875" cy="455930"/>
          </a:xfrm>
          <a:prstGeom prst="ellipse">
            <a:avLst/>
          </a:prstGeom>
          <a:noFill/>
          <a:ln w="19050">
            <a:solidFill>
              <a:srgbClr val="0000FF"/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14" name="Freeform 24"/>
          <p:cNvSpPr/>
          <p:nvPr/>
        </p:nvSpPr>
        <p:spPr bwMode="gray">
          <a:xfrm rot="14768691" flipH="1">
            <a:off x="6735175" y="2620405"/>
            <a:ext cx="391765" cy="702414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云形 14"/>
          <p:cNvSpPr/>
          <p:nvPr/>
        </p:nvSpPr>
        <p:spPr>
          <a:xfrm>
            <a:off x="5957544" y="3221677"/>
            <a:ext cx="2643206" cy="1000132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演得很不好！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云形标注 20"/>
          <p:cNvSpPr/>
          <p:nvPr/>
        </p:nvSpPr>
        <p:spPr>
          <a:xfrm>
            <a:off x="6136331" y="22846"/>
            <a:ext cx="2286016" cy="928676"/>
          </a:xfrm>
          <a:prstGeom prst="cloudCallout">
            <a:avLst>
              <a:gd name="adj1" fmla="val -50653"/>
              <a:gd name="adj2" fmla="val 50242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对“我”很失望。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圆角矩形标注 18"/>
          <p:cNvSpPr/>
          <p:nvPr/>
        </p:nvSpPr>
        <p:spPr>
          <a:xfrm>
            <a:off x="2275211" y="2945132"/>
            <a:ext cx="3071834" cy="1285884"/>
          </a:xfrm>
          <a:prstGeom prst="wedgeRoundRectCallout">
            <a:avLst>
              <a:gd name="adj1" fmla="val -62026"/>
              <a:gd name="adj2" fmla="val -1428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从这段你能体会到作者为什么觉得“窝囊”吗？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1293495" y="2612390"/>
            <a:ext cx="6518910" cy="635"/>
          </a:xfrm>
          <a:prstGeom prst="line">
            <a:avLst/>
          </a:prstGeom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5" name="Freeform 24"/>
          <p:cNvSpPr/>
          <p:nvPr/>
        </p:nvSpPr>
        <p:spPr bwMode="gray">
          <a:xfrm rot="3392709" flipH="1">
            <a:off x="5024729" y="2576712"/>
            <a:ext cx="615712" cy="1122342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2" grpId="0" bldLvl="0" animBg="1"/>
      <p:bldP spid="13" grpId="0" bldLvl="0" animBg="1"/>
      <p:bldP spid="14" grpId="0" bldLvl="0" animBg="1"/>
      <p:bldP spid="15" grpId="0" bldLvl="0" animBg="1"/>
      <p:bldP spid="21" grpId="0" bldLvl="0" animBg="1"/>
      <p:bldP spid="19" grpId="0" bldLvl="0" animBg="1"/>
      <p:bldP spid="25" grpId="1" bldLvl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466" y="1570984"/>
            <a:ext cx="7500990" cy="2357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本框 6"/>
          <p:cNvSpPr txBox="1"/>
          <p:nvPr/>
        </p:nvSpPr>
        <p:spPr>
          <a:xfrm>
            <a:off x="1539219" y="2017712"/>
            <a:ext cx="6143668" cy="1370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唉声叹气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垂头丧气  无精打采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愁眉不展  愁眉苦脸  伤心欲绝</a:t>
            </a:r>
            <a:endParaRPr lang="en-US" altLang="zh-CN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1"/>
          <p:cNvSpPr txBox="1"/>
          <p:nvPr/>
        </p:nvSpPr>
        <p:spPr>
          <a:xfrm>
            <a:off x="857224" y="714996"/>
            <a:ext cx="6146813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词语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积累（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表现失望、伤感的词语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45" y="698168"/>
            <a:ext cx="447979" cy="539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194" y="476871"/>
            <a:ext cx="2071702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反义词</a:t>
            </a:r>
            <a:endParaRPr lang="zh-CN" altLang="en-US" sz="3600" dirty="0" smtClean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下箭头 8"/>
          <p:cNvSpPr/>
          <p:nvPr/>
        </p:nvSpPr>
        <p:spPr>
          <a:xfrm>
            <a:off x="2640638" y="2718430"/>
            <a:ext cx="214314" cy="357190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783715" y="2146935"/>
            <a:ext cx="2080895" cy="50038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唉声叹气</a:t>
            </a:r>
            <a:endParaRPr lang="zh-CN" altLang="en-US" sz="36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5194935" y="2146935"/>
            <a:ext cx="2165985" cy="50038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眉开眼笑</a:t>
            </a:r>
            <a:endParaRPr lang="zh-CN" altLang="en-US" sz="36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下箭头 11"/>
          <p:cNvSpPr/>
          <p:nvPr/>
        </p:nvSpPr>
        <p:spPr>
          <a:xfrm>
            <a:off x="6069662" y="2718430"/>
            <a:ext cx="214314" cy="357190"/>
          </a:xfrm>
          <a:prstGeom prst="downArrow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云形 13"/>
          <p:cNvSpPr/>
          <p:nvPr/>
        </p:nvSpPr>
        <p:spPr>
          <a:xfrm>
            <a:off x="1426192" y="3075620"/>
            <a:ext cx="2714644" cy="1071570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因烦闷、伤感等而叹息。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云形 14"/>
          <p:cNvSpPr/>
          <p:nvPr/>
        </p:nvSpPr>
        <p:spPr>
          <a:xfrm>
            <a:off x="4712335" y="3075305"/>
            <a:ext cx="2939415" cy="1148715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形容人高兴愉快的样子。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左右箭头 17"/>
          <p:cNvSpPr/>
          <p:nvPr/>
        </p:nvSpPr>
        <p:spPr>
          <a:xfrm>
            <a:off x="4212274" y="2289802"/>
            <a:ext cx="571504" cy="214314"/>
          </a:xfrm>
          <a:prstGeom prst="leftRightArrow">
            <a:avLst/>
          </a:prstGeom>
          <a:solidFill>
            <a:srgbClr val="FF0000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EEEEEE">
                  <a:alpha val="100000"/>
                </a:srgbClr>
              </a:clrFrom>
              <a:clrTo>
                <a:srgbClr val="EEEEEE">
                  <a:alpha val="100000"/>
                  <a:alpha val="0"/>
                </a:srgbClr>
              </a:clrTo>
            </a:clrChange>
            <a:lum bright="6000"/>
          </a:blip>
          <a:srcRect b="56889"/>
          <a:stretch>
            <a:fillRect/>
          </a:stretch>
        </p:blipFill>
        <p:spPr>
          <a:xfrm>
            <a:off x="1883410" y="354965"/>
            <a:ext cx="1871345" cy="1676400"/>
          </a:xfrm>
          <a:prstGeom prst="rect">
            <a:avLst/>
          </a:prstGeom>
        </p:spPr>
      </p:pic>
      <p:pic>
        <p:nvPicPr>
          <p:cNvPr id="5" name="图片 4" descr="大笑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6F6F6">
                  <a:alpha val="100000"/>
                </a:srgbClr>
              </a:clrFrom>
              <a:clrTo>
                <a:srgbClr val="F6F6F6">
                  <a:alpha val="100000"/>
                  <a:alpha val="0"/>
                </a:srgbClr>
              </a:clrTo>
            </a:clrChange>
          </a:blip>
          <a:srcRect l="26634" t="5377" r="32273" b="56328"/>
          <a:stretch>
            <a:fillRect/>
          </a:stretch>
        </p:blipFill>
        <p:spPr>
          <a:xfrm>
            <a:off x="5194935" y="235585"/>
            <a:ext cx="1908175" cy="17786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 bldLvl="0" animBg="1"/>
      <p:bldP spid="11" grpId="0" bldLvl="0" animBg="1"/>
      <p:bldP spid="12" grpId="0" bldLvl="0" animBg="1"/>
      <p:bldP spid="14" grpId="0" bldLvl="0" animBg="1"/>
      <p:bldP spid="15" grpId="0" bldLvl="0" animBg="1"/>
      <p:bldP spid="18" grpId="0" bldLvl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55750" y="1859915"/>
            <a:ext cx="684720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这场演出对“我”有什么影响呢？读一读最后两个自然段。</a:t>
            </a:r>
            <a:endParaRPr lang="zh-CN" altLang="en-US" sz="3600" b="1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357158" y="642924"/>
            <a:ext cx="2428892" cy="57150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寻找失败根源</a:t>
            </a:r>
            <a:endParaRPr lang="zh-CN" altLang="en-US" sz="28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870" y="1692275"/>
            <a:ext cx="1414145" cy="1758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bldLvl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角矩形 10"/>
          <p:cNvSpPr/>
          <p:nvPr/>
        </p:nvSpPr>
        <p:spPr>
          <a:xfrm>
            <a:off x="642910" y="500048"/>
            <a:ext cx="7747224" cy="200026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0"/>
              </a:spcBef>
            </a:pP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后来呢</a:t>
            </a:r>
            <a:r>
              <a:rPr lang="en-US" altLang="zh-CN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后来我上动物园总要去看看老虎，想看看老虎是怎么豁虎跳的。可是老虎在笼子里不是打瞌睡，就是垂头丧气地踱来踱去，从没见过它们豁过什么虎跳。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ct val="0"/>
              </a:spcBef>
            </a:pP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为什么不会豁虎跳就不能扮老虎呢</a:t>
            </a:r>
            <a:r>
              <a:rPr lang="en-US" altLang="zh-CN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为什么没豁虎跳会惹起哄堂大笑呢</a:t>
            </a:r>
            <a:r>
              <a:rPr lang="en-US" altLang="zh-CN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我至今还不明白</a:t>
            </a:r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" name="图片 13" descr="图片1.jpg"/>
          <p:cNvPicPr>
            <a:picLocks noChangeAspect="1"/>
          </p:cNvPicPr>
          <p:nvPr/>
        </p:nvPicPr>
        <p:blipFill>
          <a:blip r:embed="rId1" cstate="print"/>
          <a:srcRect t="10733" b="6806"/>
          <a:stretch>
            <a:fillRect/>
          </a:stretch>
        </p:blipFill>
        <p:spPr>
          <a:xfrm>
            <a:off x="3286116" y="3071816"/>
            <a:ext cx="2071702" cy="1357322"/>
          </a:xfrm>
          <a:prstGeom prst="rect">
            <a:avLst/>
          </a:prstGeom>
        </p:spPr>
      </p:pic>
      <p:sp>
        <p:nvSpPr>
          <p:cNvPr id="15" name="圆角矩形标注 14"/>
          <p:cNvSpPr/>
          <p:nvPr/>
        </p:nvSpPr>
        <p:spPr>
          <a:xfrm>
            <a:off x="714348" y="2714626"/>
            <a:ext cx="2500330" cy="1214446"/>
          </a:xfrm>
          <a:prstGeom prst="wedgeRoundRectCallout">
            <a:avLst>
              <a:gd name="adj1" fmla="val 59728"/>
              <a:gd name="adj2" fmla="val -1366"/>
              <a:gd name="adj3" fmla="val 16667"/>
            </a:avLst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你能体会到这场演出对“我”的影响吗？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圆角矩形标注 12"/>
          <p:cNvSpPr/>
          <p:nvPr/>
        </p:nvSpPr>
        <p:spPr>
          <a:xfrm>
            <a:off x="5643570" y="2643188"/>
            <a:ext cx="2928958" cy="1571636"/>
          </a:xfrm>
          <a:prstGeom prst="wedgeRoundRectCallout">
            <a:avLst>
              <a:gd name="adj1" fmla="val -61761"/>
              <a:gd name="adj2" fmla="val -2813"/>
              <a:gd name="adj3" fmla="val 16667"/>
            </a:avLst>
          </a:prstGeom>
          <a:solidFill>
            <a:schemeClr val="accent6">
              <a:lumMod val="60000"/>
              <a:lumOff val="4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至今记忆犹新。明明自己非常努力，却惹得哄堂大笑，不明白到底为什么。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786182" y="2428874"/>
            <a:ext cx="2071702" cy="1588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1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10"/>
          <p:cNvGrpSpPr/>
          <p:nvPr/>
        </p:nvGrpSpPr>
        <p:grpSpPr>
          <a:xfrm>
            <a:off x="1785918" y="1355403"/>
            <a:ext cx="5715041" cy="1928828"/>
            <a:chOff x="1089578" y="1563539"/>
            <a:chExt cx="6516964" cy="2429586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713701" y="1100284"/>
              <a:ext cx="2429586" cy="3356095"/>
            </a:xfrm>
            <a:prstGeom prst="rect">
              <a:avLst/>
            </a:prstGeom>
          </p:spPr>
        </p:pic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635188" y="1107913"/>
              <a:ext cx="2069645" cy="3160866"/>
            </a:xfrm>
            <a:prstGeom prst="rect">
              <a:avLst/>
            </a:prstGeom>
          </p:spPr>
        </p:pic>
        <p:sp>
          <p:nvSpPr>
            <p:cNvPr id="48" name="椭圆 47"/>
            <p:cNvSpPr/>
            <p:nvPr/>
          </p:nvSpPr>
          <p:spPr>
            <a:xfrm>
              <a:off x="3796439" y="1759552"/>
              <a:ext cx="216000" cy="21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椭圆 48"/>
            <p:cNvSpPr/>
            <p:nvPr/>
          </p:nvSpPr>
          <p:spPr>
            <a:xfrm>
              <a:off x="4491260" y="1759552"/>
              <a:ext cx="216000" cy="21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空心弧 49"/>
            <p:cNvSpPr/>
            <p:nvPr/>
          </p:nvSpPr>
          <p:spPr>
            <a:xfrm>
              <a:off x="3860375" y="1649338"/>
              <a:ext cx="780143" cy="437700"/>
            </a:xfrm>
            <a:prstGeom prst="blockArc">
              <a:avLst>
                <a:gd name="adj1" fmla="val 10568588"/>
                <a:gd name="adj2" fmla="val 0"/>
                <a:gd name="adj3" fmla="val 20563"/>
              </a:avLst>
            </a:prstGeom>
            <a:solidFill>
              <a:srgbClr val="CDBA85"/>
            </a:solidFill>
            <a:ln>
              <a:solidFill>
                <a:srgbClr val="CDBA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>
              <a:off x="3782845" y="2272201"/>
              <a:ext cx="216000" cy="21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椭圆 51"/>
            <p:cNvSpPr/>
            <p:nvPr/>
          </p:nvSpPr>
          <p:spPr>
            <a:xfrm>
              <a:off x="4477666" y="2272201"/>
              <a:ext cx="216000" cy="21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空心弧 52"/>
            <p:cNvSpPr/>
            <p:nvPr/>
          </p:nvSpPr>
          <p:spPr>
            <a:xfrm>
              <a:off x="3846781" y="2161987"/>
              <a:ext cx="780143" cy="437700"/>
            </a:xfrm>
            <a:prstGeom prst="blockArc">
              <a:avLst>
                <a:gd name="adj1" fmla="val 10568588"/>
                <a:gd name="adj2" fmla="val 0"/>
                <a:gd name="adj3" fmla="val 20563"/>
              </a:avLst>
            </a:prstGeom>
            <a:solidFill>
              <a:srgbClr val="CDBA85"/>
            </a:solidFill>
            <a:ln>
              <a:solidFill>
                <a:srgbClr val="CDBA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3782844" y="2797233"/>
              <a:ext cx="216000" cy="21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椭圆 57"/>
            <p:cNvSpPr/>
            <p:nvPr/>
          </p:nvSpPr>
          <p:spPr>
            <a:xfrm>
              <a:off x="4477665" y="2797233"/>
              <a:ext cx="216000" cy="216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空心弧 58"/>
            <p:cNvSpPr/>
            <p:nvPr/>
          </p:nvSpPr>
          <p:spPr>
            <a:xfrm>
              <a:off x="3846780" y="2687019"/>
              <a:ext cx="780143" cy="437700"/>
            </a:xfrm>
            <a:prstGeom prst="blockArc">
              <a:avLst>
                <a:gd name="adj1" fmla="val 10568588"/>
                <a:gd name="adj2" fmla="val 0"/>
                <a:gd name="adj3" fmla="val 20563"/>
              </a:avLst>
            </a:prstGeom>
            <a:solidFill>
              <a:srgbClr val="CDBA85"/>
            </a:solidFill>
            <a:ln>
              <a:solidFill>
                <a:srgbClr val="CDBA8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543560" y="637540"/>
            <a:ext cx="825500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小讨论：和原句对比读，哪句话给你印象更为深刻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43108" y="1998344"/>
            <a:ext cx="17859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一只大老虎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14942" y="1855468"/>
            <a:ext cx="18573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一只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窝囊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的大老虎。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Freeform 24"/>
          <p:cNvSpPr/>
          <p:nvPr/>
        </p:nvSpPr>
        <p:spPr bwMode="gray">
          <a:xfrm rot="13008232">
            <a:off x="5031893" y="2508830"/>
            <a:ext cx="528122" cy="1094147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2143125" y="3475990"/>
            <a:ext cx="3825875" cy="101155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        体现了这次演出让“我”记忆犹新。</a:t>
            </a:r>
            <a:endParaRPr lang="zh-CN" altLang="en-US" sz="2800" b="1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6" grpId="0"/>
      <p:bldP spid="31" grpId="0" bldLvl="0" animBg="1"/>
      <p:bldP spid="29" grpId="0" bldLvl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pic27.photophoto.cn/20130512/0005018364033790_b.png"/>
          <p:cNvPicPr>
            <a:picLocks noChangeAspect="1" noChangeArrowheads="1"/>
          </p:cNvPicPr>
          <p:nvPr/>
        </p:nvPicPr>
        <p:blipFill>
          <a:blip r:embed="rId1" cstate="print"/>
          <a:srcRect l="4849" r="22409" b="11765"/>
          <a:stretch>
            <a:fillRect/>
          </a:stretch>
        </p:blipFill>
        <p:spPr bwMode="auto">
          <a:xfrm flipH="1">
            <a:off x="4902834" y="3024192"/>
            <a:ext cx="1225846" cy="1225276"/>
          </a:xfrm>
          <a:prstGeom prst="rect">
            <a:avLst/>
          </a:prstGeom>
          <a:noFill/>
        </p:spPr>
      </p:pic>
      <p:sp>
        <p:nvSpPr>
          <p:cNvPr id="6" name="云形标注 5"/>
          <p:cNvSpPr/>
          <p:nvPr/>
        </p:nvSpPr>
        <p:spPr>
          <a:xfrm>
            <a:off x="4902835" y="949325"/>
            <a:ext cx="3823335" cy="1818005"/>
          </a:xfrm>
          <a:prstGeom prst="cloudCallou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想不明白到底哪里出了问题。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42910" y="785800"/>
            <a:ext cx="3857625" cy="3790950"/>
            <a:chOff x="642910" y="785800"/>
            <a:chExt cx="3857625" cy="3790950"/>
          </a:xfrm>
        </p:grpSpPr>
        <p:pic>
          <p:nvPicPr>
            <p:cNvPr id="8" name="图片 7" descr="图片1.jpg"/>
            <p:cNvPicPr>
              <a:picLocks noChangeAspect="1"/>
            </p:cNvPicPr>
            <p:nvPr/>
          </p:nvPicPr>
          <p:blipFill>
            <a:blip r:embed="rId2" cstate="print">
              <a:lum contrast="6000"/>
            </a:blip>
            <a:stretch>
              <a:fillRect/>
            </a:stretch>
          </p:blipFill>
          <p:spPr>
            <a:xfrm>
              <a:off x="642910" y="785800"/>
              <a:ext cx="3857625" cy="379095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928794" y="1571618"/>
              <a:ext cx="2214578" cy="1732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200"/>
                </a:lnSpc>
              </a:pPr>
              <a:r>
                <a:rPr lang="zh-CN" altLang="en-US" sz="2400" dirty="0" smtClean="0">
                  <a:solidFill>
                    <a:schemeClr val="bg1"/>
                  </a:solidFill>
                </a:rPr>
                <a:t>          </a:t>
              </a:r>
              <a:r>
                <a:rPr lang="zh-CN" altLang="en-US" sz="28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此时，你能理解“</a:t>
              </a:r>
              <a:r>
                <a:rPr lang="zh-CN" altLang="en-US" sz="2800" dirty="0" smtClean="0">
                  <a:solidFill>
                    <a:srgbClr val="FFFF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窝囊</a:t>
              </a:r>
              <a:r>
                <a:rPr lang="zh-CN" altLang="en-US" sz="2800" dirty="0" smtClean="0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”的意思吗？</a:t>
              </a:r>
              <a:endParaRPr lang="zh-CN" altLang="en-US" sz="2800" dirty="0" smtClean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34160" y="1059180"/>
            <a:ext cx="6847205" cy="2306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36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心理活动是指我们的心情和心里的想法，故事中，小作者演出前后的心理活动变化丰富而生动，我们一起来看看吧。</a:t>
            </a:r>
            <a:endParaRPr lang="zh-CN" altLang="en-US" sz="3600" b="1" dirty="0" smtClean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915" y="1059180"/>
            <a:ext cx="1414145" cy="20326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64235" y="703580"/>
            <a:ext cx="7904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320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根据事情的发展，说说</a:t>
            </a:r>
            <a:r>
              <a:rPr lang="en-US" altLang="zh-CN" sz="320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“</a:t>
            </a:r>
            <a:r>
              <a:rPr lang="zh-CN" sz="320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我</a:t>
            </a:r>
            <a:r>
              <a:rPr lang="en-US" altLang="zh-CN" sz="320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r>
              <a:rPr lang="zh-CN" sz="320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的心理变化。</a:t>
            </a:r>
            <a:endParaRPr lang="zh-CN" altLang="en-US" sz="320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64235" y="1598295"/>
            <a:ext cx="805751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看着同班小朋友在台上又唱又跳，我</a:t>
            </a:r>
            <a:r>
              <a:rPr lang="zh-CN" sz="2800" b="1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84950" y="1577975"/>
            <a:ext cx="19704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羡慕得要死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64235" y="2238375"/>
            <a:ext cx="75203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老师挑选演员分派角色的时候，我</a:t>
            </a:r>
            <a:r>
              <a:rPr lang="zh-CN" sz="28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31585" y="2238375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殷切期待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63295" y="2922270"/>
            <a:ext cx="795845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演哥哥的小朋友笑话我不会豁虎跳演不好时，我</a:t>
            </a:r>
            <a:r>
              <a:rPr lang="zh-CN" sz="28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35735" y="3353435"/>
            <a:ext cx="268541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怕老师改变主意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43560" y="737235"/>
            <a:ext cx="8334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老师鼓励我说演老虎不用豁虎跳时，我</a:t>
            </a:r>
            <a:r>
              <a:rPr lang="zh-CN" sz="2800" b="1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546850" y="706755"/>
            <a:ext cx="232791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有充分的自信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20725" y="1449070"/>
            <a:ext cx="842264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老师指导我怎样演老虎时，我</a:t>
            </a:r>
            <a:r>
              <a:rPr lang="zh-CN" sz="28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377815" y="1449070"/>
            <a:ext cx="34004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没想到扮老虎这么难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0725" y="2132965"/>
            <a:ext cx="805751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演哥哥的小朋友还是笑话我不会豁虎跳，演得窝囊时，我</a:t>
            </a:r>
            <a:r>
              <a:rPr lang="zh-CN" sz="28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48915" y="2564130"/>
            <a:ext cx="19704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随他说去吧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78840" y="3257550"/>
            <a:ext cx="817308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演出时，我听到台下一阵哄堂大笑时，我</a:t>
            </a:r>
            <a:endParaRPr lang="zh-CN" sz="28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zh-CN" sz="28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092835" y="3688715"/>
            <a:ext cx="197040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脸上一阵热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9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543560" y="737235"/>
            <a:ext cx="83343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演出时，我</a:t>
            </a:r>
            <a:r>
              <a:rPr lang="zh-CN" sz="2800" b="1" u="sng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                 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46020" y="715010"/>
            <a:ext cx="62604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不记得怎么演完的，满头满脸都是汗珠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4195" y="1592580"/>
            <a:ext cx="833374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alt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演哥哥的小朋友又笑话我不会豁虎跳，我</a:t>
            </a:r>
            <a:endParaRPr lang="zh-CN" sz="2800" b="1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  <a:p>
            <a:pPr algn="l">
              <a:buClrTx/>
              <a:buSzTx/>
              <a:buFontTx/>
            </a:pPr>
            <a:r>
              <a:rPr lang="zh-CN" sz="2800" b="1" u="sng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                                      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7065" y="2023745"/>
            <a:ext cx="73329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同意了他的看法，要是会豁虎跳就不会砸锅了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216535" y="3004185"/>
            <a:ext cx="866140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304800"/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我至今还不明白</a:t>
            </a:r>
            <a:r>
              <a:rPr lang="zh-CN" sz="2800" b="1" u="sng"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     </a:t>
            </a:r>
            <a:r>
              <a:rPr lang="zh-CN" sz="28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376295" y="2991485"/>
            <a:ext cx="518795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为什么不会豁虎跳就不能扮老虎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071538" y="3141669"/>
            <a:ext cx="1270000" cy="666115"/>
            <a:chOff x="1911" y="4034"/>
            <a:chExt cx="2001" cy="1049"/>
          </a:xfrm>
        </p:grpSpPr>
        <p:sp>
          <p:nvSpPr>
            <p:cNvPr id="13" name="圆角矩形 12"/>
            <p:cNvSpPr/>
            <p:nvPr/>
          </p:nvSpPr>
          <p:spPr>
            <a:xfrm>
              <a:off x="1911" y="4034"/>
              <a:ext cx="2001" cy="95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32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044" y="4067"/>
              <a:ext cx="1735" cy="1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期待</a:t>
              </a:r>
              <a:endPara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857488" y="2284730"/>
            <a:ext cx="1285883" cy="645160"/>
            <a:chOff x="4196" y="4099"/>
            <a:chExt cx="2001" cy="1016"/>
          </a:xfrm>
        </p:grpSpPr>
        <p:sp>
          <p:nvSpPr>
            <p:cNvPr id="16" name="圆角矩形 15"/>
            <p:cNvSpPr/>
            <p:nvPr/>
          </p:nvSpPr>
          <p:spPr>
            <a:xfrm>
              <a:off x="4196" y="4099"/>
              <a:ext cx="2001" cy="95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32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263" y="4099"/>
              <a:ext cx="1713" cy="1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自信</a:t>
              </a:r>
              <a:endPara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000628" y="2274570"/>
            <a:ext cx="1166198" cy="645160"/>
            <a:chOff x="6299" y="4083"/>
            <a:chExt cx="2001" cy="1016"/>
          </a:xfrm>
        </p:grpSpPr>
        <p:sp>
          <p:nvSpPr>
            <p:cNvPr id="22" name="圆角矩形 21"/>
            <p:cNvSpPr/>
            <p:nvPr/>
          </p:nvSpPr>
          <p:spPr>
            <a:xfrm>
              <a:off x="6299" y="4099"/>
              <a:ext cx="2001" cy="95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32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338" y="4083"/>
              <a:ext cx="1889" cy="1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紧张</a:t>
              </a:r>
              <a:endPara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643702" y="3213424"/>
            <a:ext cx="1564005" cy="686435"/>
            <a:chOff x="8544" y="4099"/>
            <a:chExt cx="2463" cy="1081"/>
          </a:xfrm>
        </p:grpSpPr>
        <p:sp>
          <p:nvSpPr>
            <p:cNvPr id="29" name="圆角矩形 28"/>
            <p:cNvSpPr/>
            <p:nvPr/>
          </p:nvSpPr>
          <p:spPr>
            <a:xfrm>
              <a:off x="8544" y="4099"/>
              <a:ext cx="2463" cy="954"/>
            </a:xfrm>
            <a:prstGeom prst="round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endParaRPr lang="zh-CN" altLang="en-US" sz="3200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550" y="4164"/>
              <a:ext cx="2457" cy="10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不明白</a:t>
              </a:r>
              <a:endPara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1" name="矩形 20"/>
          <p:cNvSpPr/>
          <p:nvPr/>
        </p:nvSpPr>
        <p:spPr>
          <a:xfrm>
            <a:off x="653415" y="673100"/>
            <a:ext cx="7987030" cy="10655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800"/>
              </a:lnSpc>
            </a:pPr>
            <a:r>
              <a:rPr lang="en-US" altLang="zh-CN" sz="36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6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用课文中的几个词语说一说演出前后“我”的几次心理变化。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Freeform 24"/>
          <p:cNvSpPr/>
          <p:nvPr/>
        </p:nvSpPr>
        <p:spPr bwMode="gray">
          <a:xfrm rot="2458324">
            <a:off x="2115808" y="2463061"/>
            <a:ext cx="373380" cy="709930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FF0000"/>
              </a:gs>
              <a:gs pos="100000">
                <a:srgbClr val="D11364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FACD69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26" name="Freeform 24"/>
          <p:cNvSpPr/>
          <p:nvPr/>
        </p:nvSpPr>
        <p:spPr bwMode="gray">
          <a:xfrm rot="5563808">
            <a:off x="6534714" y="2490341"/>
            <a:ext cx="373380" cy="709930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FF0000"/>
              </a:gs>
              <a:gs pos="100000">
                <a:srgbClr val="D11364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FACD69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  <p:sp>
        <p:nvSpPr>
          <p:cNvPr id="27" name="Freeform 24"/>
          <p:cNvSpPr/>
          <p:nvPr/>
        </p:nvSpPr>
        <p:spPr bwMode="gray">
          <a:xfrm rot="3538225">
            <a:off x="4356125" y="2275059"/>
            <a:ext cx="379543" cy="711171"/>
          </a:xfrm>
          <a:custGeom>
            <a:avLst/>
            <a:gdLst>
              <a:gd name="T0" fmla="*/ 12 w 1824"/>
              <a:gd name="T1" fmla="*/ 2464 h 2648"/>
              <a:gd name="T2" fmla="*/ 56 w 1824"/>
              <a:gd name="T3" fmla="*/ 2120 h 2648"/>
              <a:gd name="T4" fmla="*/ 124 w 1824"/>
              <a:gd name="T5" fmla="*/ 1808 h 2648"/>
              <a:gd name="T6" fmla="*/ 212 w 1824"/>
              <a:gd name="T7" fmla="*/ 1524 h 2648"/>
              <a:gd name="T8" fmla="*/ 316 w 1824"/>
              <a:gd name="T9" fmla="*/ 1270 h 2648"/>
              <a:gd name="T10" fmla="*/ 430 w 1824"/>
              <a:gd name="T11" fmla="*/ 1044 h 2648"/>
              <a:gd name="T12" fmla="*/ 550 w 1824"/>
              <a:gd name="T13" fmla="*/ 846 h 2648"/>
              <a:gd name="T14" fmla="*/ 672 w 1824"/>
              <a:gd name="T15" fmla="*/ 674 h 2648"/>
              <a:gd name="T16" fmla="*/ 792 w 1824"/>
              <a:gd name="T17" fmla="*/ 528 h 2648"/>
              <a:gd name="T18" fmla="*/ 906 w 1824"/>
              <a:gd name="T19" fmla="*/ 408 h 2648"/>
              <a:gd name="T20" fmla="*/ 1010 w 1824"/>
              <a:gd name="T21" fmla="*/ 310 h 2648"/>
              <a:gd name="T22" fmla="*/ 1096 w 1824"/>
              <a:gd name="T23" fmla="*/ 236 h 2648"/>
              <a:gd name="T24" fmla="*/ 1164 w 1824"/>
              <a:gd name="T25" fmla="*/ 184 h 2648"/>
              <a:gd name="T26" fmla="*/ 1208 w 1824"/>
              <a:gd name="T27" fmla="*/ 154 h 2648"/>
              <a:gd name="T28" fmla="*/ 1224 w 1824"/>
              <a:gd name="T29" fmla="*/ 144 h 2648"/>
              <a:gd name="T30" fmla="*/ 1728 w 1824"/>
              <a:gd name="T31" fmla="*/ 56 h 2648"/>
              <a:gd name="T32" fmla="*/ 1568 w 1824"/>
              <a:gd name="T33" fmla="*/ 328 h 2648"/>
              <a:gd name="T34" fmla="*/ 1554 w 1824"/>
              <a:gd name="T35" fmla="*/ 332 h 2648"/>
              <a:gd name="T36" fmla="*/ 1514 w 1824"/>
              <a:gd name="T37" fmla="*/ 346 h 2648"/>
              <a:gd name="T38" fmla="*/ 1452 w 1824"/>
              <a:gd name="T39" fmla="*/ 370 h 2648"/>
              <a:gd name="T40" fmla="*/ 1370 w 1824"/>
              <a:gd name="T41" fmla="*/ 410 h 2648"/>
              <a:gd name="T42" fmla="*/ 1270 w 1824"/>
              <a:gd name="T43" fmla="*/ 466 h 2648"/>
              <a:gd name="T44" fmla="*/ 1158 w 1824"/>
              <a:gd name="T45" fmla="*/ 540 h 2648"/>
              <a:gd name="T46" fmla="*/ 1034 w 1824"/>
              <a:gd name="T47" fmla="*/ 636 h 2648"/>
              <a:gd name="T48" fmla="*/ 904 w 1824"/>
              <a:gd name="T49" fmla="*/ 756 h 2648"/>
              <a:gd name="T50" fmla="*/ 770 w 1824"/>
              <a:gd name="T51" fmla="*/ 900 h 2648"/>
              <a:gd name="T52" fmla="*/ 632 w 1824"/>
              <a:gd name="T53" fmla="*/ 1076 h 2648"/>
              <a:gd name="T54" fmla="*/ 498 w 1824"/>
              <a:gd name="T55" fmla="*/ 1280 h 2648"/>
              <a:gd name="T56" fmla="*/ 370 w 1824"/>
              <a:gd name="T57" fmla="*/ 1518 h 2648"/>
              <a:gd name="T58" fmla="*/ 248 w 1824"/>
              <a:gd name="T59" fmla="*/ 1792 h 2648"/>
              <a:gd name="T60" fmla="*/ 138 w 1824"/>
              <a:gd name="T61" fmla="*/ 2104 h 2648"/>
              <a:gd name="T62" fmla="*/ 42 w 1824"/>
              <a:gd name="T63" fmla="*/ 2456 h 2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824" h="2648">
                <a:moveTo>
                  <a:pt x="0" y="2648"/>
                </a:moveTo>
                <a:lnTo>
                  <a:pt x="12" y="2464"/>
                </a:lnTo>
                <a:lnTo>
                  <a:pt x="32" y="2288"/>
                </a:lnTo>
                <a:lnTo>
                  <a:pt x="56" y="2120"/>
                </a:lnTo>
                <a:lnTo>
                  <a:pt x="88" y="1960"/>
                </a:lnTo>
                <a:lnTo>
                  <a:pt x="124" y="1808"/>
                </a:lnTo>
                <a:lnTo>
                  <a:pt x="166" y="1662"/>
                </a:lnTo>
                <a:lnTo>
                  <a:pt x="212" y="1524"/>
                </a:lnTo>
                <a:lnTo>
                  <a:pt x="262" y="1394"/>
                </a:lnTo>
                <a:lnTo>
                  <a:pt x="316" y="1270"/>
                </a:lnTo>
                <a:lnTo>
                  <a:pt x="372" y="1154"/>
                </a:lnTo>
                <a:lnTo>
                  <a:pt x="430" y="1044"/>
                </a:lnTo>
                <a:lnTo>
                  <a:pt x="490" y="942"/>
                </a:lnTo>
                <a:lnTo>
                  <a:pt x="550" y="846"/>
                </a:lnTo>
                <a:lnTo>
                  <a:pt x="612" y="758"/>
                </a:lnTo>
                <a:lnTo>
                  <a:pt x="672" y="674"/>
                </a:lnTo>
                <a:lnTo>
                  <a:pt x="734" y="598"/>
                </a:lnTo>
                <a:lnTo>
                  <a:pt x="792" y="528"/>
                </a:lnTo>
                <a:lnTo>
                  <a:pt x="850" y="464"/>
                </a:lnTo>
                <a:lnTo>
                  <a:pt x="906" y="408"/>
                </a:lnTo>
                <a:lnTo>
                  <a:pt x="960" y="356"/>
                </a:lnTo>
                <a:lnTo>
                  <a:pt x="1010" y="310"/>
                </a:lnTo>
                <a:lnTo>
                  <a:pt x="1056" y="270"/>
                </a:lnTo>
                <a:lnTo>
                  <a:pt x="1096" y="236"/>
                </a:lnTo>
                <a:lnTo>
                  <a:pt x="1134" y="208"/>
                </a:lnTo>
                <a:lnTo>
                  <a:pt x="1164" y="184"/>
                </a:lnTo>
                <a:lnTo>
                  <a:pt x="1190" y="166"/>
                </a:lnTo>
                <a:lnTo>
                  <a:pt x="1208" y="154"/>
                </a:lnTo>
                <a:lnTo>
                  <a:pt x="1220" y="146"/>
                </a:lnTo>
                <a:lnTo>
                  <a:pt x="1224" y="144"/>
                </a:lnTo>
                <a:lnTo>
                  <a:pt x="848" y="0"/>
                </a:lnTo>
                <a:lnTo>
                  <a:pt x="1728" y="56"/>
                </a:lnTo>
                <a:lnTo>
                  <a:pt x="1824" y="480"/>
                </a:lnTo>
                <a:lnTo>
                  <a:pt x="1568" y="328"/>
                </a:lnTo>
                <a:lnTo>
                  <a:pt x="1564" y="328"/>
                </a:lnTo>
                <a:lnTo>
                  <a:pt x="1554" y="332"/>
                </a:lnTo>
                <a:lnTo>
                  <a:pt x="1538" y="338"/>
                </a:lnTo>
                <a:lnTo>
                  <a:pt x="1514" y="346"/>
                </a:lnTo>
                <a:lnTo>
                  <a:pt x="1486" y="356"/>
                </a:lnTo>
                <a:lnTo>
                  <a:pt x="1452" y="370"/>
                </a:lnTo>
                <a:lnTo>
                  <a:pt x="1412" y="388"/>
                </a:lnTo>
                <a:lnTo>
                  <a:pt x="1370" y="410"/>
                </a:lnTo>
                <a:lnTo>
                  <a:pt x="1322" y="436"/>
                </a:lnTo>
                <a:lnTo>
                  <a:pt x="1270" y="466"/>
                </a:lnTo>
                <a:lnTo>
                  <a:pt x="1216" y="500"/>
                </a:lnTo>
                <a:lnTo>
                  <a:pt x="1158" y="540"/>
                </a:lnTo>
                <a:lnTo>
                  <a:pt x="1098" y="584"/>
                </a:lnTo>
                <a:lnTo>
                  <a:pt x="1034" y="636"/>
                </a:lnTo>
                <a:lnTo>
                  <a:pt x="970" y="692"/>
                </a:lnTo>
                <a:lnTo>
                  <a:pt x="904" y="756"/>
                </a:lnTo>
                <a:lnTo>
                  <a:pt x="836" y="824"/>
                </a:lnTo>
                <a:lnTo>
                  <a:pt x="770" y="900"/>
                </a:lnTo>
                <a:lnTo>
                  <a:pt x="700" y="984"/>
                </a:lnTo>
                <a:lnTo>
                  <a:pt x="632" y="1076"/>
                </a:lnTo>
                <a:lnTo>
                  <a:pt x="566" y="1174"/>
                </a:lnTo>
                <a:lnTo>
                  <a:pt x="498" y="1280"/>
                </a:lnTo>
                <a:lnTo>
                  <a:pt x="434" y="1394"/>
                </a:lnTo>
                <a:lnTo>
                  <a:pt x="370" y="1518"/>
                </a:lnTo>
                <a:lnTo>
                  <a:pt x="308" y="1650"/>
                </a:lnTo>
                <a:lnTo>
                  <a:pt x="248" y="1792"/>
                </a:lnTo>
                <a:lnTo>
                  <a:pt x="192" y="1944"/>
                </a:lnTo>
                <a:lnTo>
                  <a:pt x="138" y="2104"/>
                </a:lnTo>
                <a:lnTo>
                  <a:pt x="88" y="2274"/>
                </a:lnTo>
                <a:lnTo>
                  <a:pt x="42" y="2456"/>
                </a:lnTo>
                <a:lnTo>
                  <a:pt x="0" y="2648"/>
                </a:lnTo>
                <a:close/>
              </a:path>
            </a:pathLst>
          </a:custGeom>
          <a:gradFill rotWithShape="1">
            <a:gsLst>
              <a:gs pos="0">
                <a:srgbClr val="FF0000"/>
              </a:gs>
              <a:gs pos="100000">
                <a:srgbClr val="D11364">
                  <a:gamma/>
                  <a:shade val="46275"/>
                  <a:invGamma/>
                </a:srgbClr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FACD69"/>
                </a:solidFill>
                <a:prstDash val="solid"/>
                <a:round/>
              </a14:hiddenLine>
            </a:ext>
          </a:extLst>
        </p:spPr>
        <p:txBody>
          <a:bodyPr/>
          <a:lstStyle/>
          <a:p>
            <a:endParaRPr lang="zh-CN" altLang="en-US" sz="1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 bldLvl="0" animBg="1"/>
      <p:bldP spid="26" grpId="0" bldLvl="0" animBg="1"/>
      <p:bldP spid="27" grpId="0" bldLvl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4147" y="499169"/>
            <a:ext cx="8360301" cy="107632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r>
              <a:rPr lang="zh-CN" altLang="en-US" sz="32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sz="32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体会表演前后“我”的心情变化，为什么会有那样的变化？并填写下面的表格。</a:t>
            </a:r>
            <a:endParaRPr sz="3200" dirty="0" smtClean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graphicFrame>
        <p:nvGraphicFramePr>
          <p:cNvPr id="2" name="表格 1"/>
          <p:cNvGraphicFramePr/>
          <p:nvPr/>
        </p:nvGraphicFramePr>
        <p:xfrm>
          <a:off x="786130" y="1664335"/>
          <a:ext cx="7898765" cy="270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0410"/>
                <a:gridCol w="5888355"/>
              </a:tblGrid>
              <a:tr h="5346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400"/>
                        <a:t>“</a:t>
                      </a:r>
                      <a:r>
                        <a:rPr lang="zh-CN" altLang="en-US" sz="2400"/>
                        <a:t>我</a:t>
                      </a:r>
                      <a:r>
                        <a:rPr lang="en-US" altLang="zh-CN" sz="2400"/>
                        <a:t>”</a:t>
                      </a:r>
                      <a:r>
                        <a:rPr lang="zh-CN" altLang="en-US" sz="2400"/>
                        <a:t>的心情</a:t>
                      </a:r>
                      <a:endParaRPr lang="zh-CN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/>
                        <a:t>原因</a:t>
                      </a:r>
                      <a:endParaRPr lang="zh-CN" altLang="en-US" sz="2400"/>
                    </a:p>
                  </a:txBody>
                  <a:tcPr/>
                </a:tc>
              </a:tr>
              <a:tr h="59309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期待表演</a:t>
                      </a:r>
                      <a:endParaRPr lang="zh-CN" alt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想在台上露脸，获得大家的掌声</a:t>
                      </a:r>
                      <a:endParaRPr lang="zh-CN" alt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充满自信</a:t>
                      </a:r>
                      <a:endParaRPr lang="zh-CN" alt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  <a:tr h="5435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紧张、狼狈</a:t>
                      </a:r>
                      <a:endParaRPr lang="zh-CN" alt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  <a:tr h="5181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 b="1">
                          <a:latin typeface="楷体" panose="02010609060101010101" pitchFamily="49" charset="-122"/>
                          <a:ea typeface="楷体" panose="02010609060101010101" pitchFamily="49" charset="-122"/>
                        </a:rPr>
                        <a:t>窝囊</a:t>
                      </a:r>
                      <a:endParaRPr lang="zh-CN" altLang="en-US" sz="2800" b="1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800" b="1" dirty="0">
                        <a:latin typeface="楷体" panose="02010609060101010101" pitchFamily="49" charset="-122"/>
                        <a:ea typeface="楷体" panose="02010609060101010101" pitchFamily="49" charset="-122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3171190" y="2826385"/>
            <a:ext cx="268541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得到老师的支持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54680" y="3342640"/>
            <a:ext cx="518795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上台表演时，听见台下哄堂大笑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87065" y="3860165"/>
            <a:ext cx="46037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想不明白到底哪里出了问题</a:t>
            </a:r>
            <a:endParaRPr lang="zh-CN" altLang="en-US" sz="28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238617" y="1037331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第二题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4" grpId="0"/>
      <p:bldP spid="5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29565" y="712470"/>
            <a:ext cx="812419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60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你还能说出一些表示心情的词语吗？</a:t>
            </a:r>
            <a:endParaRPr lang="zh-CN" altLang="en-US" sz="360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859155" y="1725295"/>
            <a:ext cx="7780020" cy="2347595"/>
            <a:chOff x="1127" y="2717"/>
            <a:chExt cx="12252" cy="3697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7" y="2717"/>
              <a:ext cx="12252" cy="36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6" name="文本框 6"/>
            <p:cNvSpPr txBox="1"/>
            <p:nvPr/>
          </p:nvSpPr>
          <p:spPr>
            <a:xfrm>
              <a:off x="1734" y="3232"/>
              <a:ext cx="10853" cy="241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36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难过 后悔 快乐 激动 兴奋 得意 美滋滋  垂头丧气  兴高采烈</a:t>
              </a:r>
              <a:r>
                <a:rPr lang="zh-CN" altLang="en-US" sz="2800" b="1" dirty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 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33120" y="1280795"/>
            <a:ext cx="7585075" cy="1437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作者一直觉得自己演砸了锅所以不开心，你觉得“我”真是一只窝囊的大老虎吗？可以怎么开导“我”？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　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625" y="499745"/>
            <a:ext cx="37623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全班互动交流</a:t>
            </a:r>
            <a:endParaRPr lang="zh-CN" altLang="en-US" sz="3600" dirty="0" smtClean="0">
              <a:solidFill>
                <a:srgbClr val="C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6" name="图片 5" descr="图片2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714480" y="3286130"/>
            <a:ext cx="2166936" cy="1081087"/>
          </a:xfrm>
          <a:prstGeom prst="rect">
            <a:avLst/>
          </a:prstGeom>
        </p:spPr>
      </p:pic>
      <p:sp>
        <p:nvSpPr>
          <p:cNvPr id="7" name="圆角矩形标注 6"/>
          <p:cNvSpPr/>
          <p:nvPr/>
        </p:nvSpPr>
        <p:spPr>
          <a:xfrm>
            <a:off x="4191316" y="2619374"/>
            <a:ext cx="3786214" cy="1500198"/>
          </a:xfrm>
          <a:prstGeom prst="wedgeRoundRectCallout">
            <a:avLst>
              <a:gd name="adj1" fmla="val -62304"/>
              <a:gd name="adj2" fmla="val -709"/>
              <a:gd name="adj3" fmla="val 16667"/>
            </a:avLst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32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你表演得很棒！你是一只可爱、有趣的大老虎，给大家带来了快乐。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563888" y="708599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第三题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ldLvl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圆角矩形 24"/>
          <p:cNvSpPr/>
          <p:nvPr/>
        </p:nvSpPr>
        <p:spPr>
          <a:xfrm>
            <a:off x="1000100" y="1571618"/>
            <a:ext cx="7416824" cy="2357454"/>
          </a:xfrm>
          <a:prstGeom prst="roundRect">
            <a:avLst/>
          </a:prstGeom>
          <a:solidFill>
            <a:srgbClr val="FFFFFF"/>
          </a:solidFill>
          <a:ln>
            <a:noFill/>
          </a:ln>
          <a:effectLst>
            <a:outerShdw blurRad="368300" dist="88900" dir="5400000" algn="t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 rot="10800000" flipV="1">
            <a:off x="3929058" y="2142488"/>
            <a:ext cx="92869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自信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29058" y="2642554"/>
            <a:ext cx="92869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紧张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928745" y="3142615"/>
            <a:ext cx="14916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不明白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29322" y="2142488"/>
            <a:ext cx="100013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排练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929630" y="2571115"/>
            <a:ext cx="1163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演出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919470" y="3091815"/>
            <a:ext cx="17748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哄堂大笑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27" name="左大括号 26"/>
          <p:cNvSpPr/>
          <p:nvPr/>
        </p:nvSpPr>
        <p:spPr>
          <a:xfrm>
            <a:off x="3428992" y="2071684"/>
            <a:ext cx="214314" cy="1357322"/>
          </a:xfrm>
          <a:prstGeom prst="leftBrac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文本框 14"/>
          <p:cNvSpPr txBox="1"/>
          <p:nvPr/>
        </p:nvSpPr>
        <p:spPr>
          <a:xfrm>
            <a:off x="642910" y="500048"/>
            <a:ext cx="2219380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结构梳理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65" y="567616"/>
            <a:ext cx="366860" cy="45633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 rot="10800000" flipV="1">
            <a:off x="3983355" y="1706245"/>
            <a:ext cx="11601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期待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29630" y="1713865"/>
            <a:ext cx="12350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上台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537335" y="2209165"/>
            <a:ext cx="1882775" cy="1291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+mj-cs"/>
                <a:sym typeface="+mn-ea"/>
              </a:rPr>
              <a:t>一只窝囊</a:t>
            </a:r>
            <a:endParaRPr lang="en-US" altLang="zh-CN" sz="3200" dirty="0" smtClean="0"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  <a:p>
            <a:pPr>
              <a:spcBef>
                <a:spcPct val="0"/>
              </a:spcBef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+mj-cs"/>
                <a:sym typeface="+mn-ea"/>
              </a:rPr>
              <a:t>的大老虎</a:t>
            </a:r>
            <a:endParaRPr kumimoji="0" lang="zh-CN" altLang="en-US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  <a:p>
            <a:endParaRPr kumimoji="0" lang="zh-CN" altLang="en-US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0" grpId="0"/>
      <p:bldP spid="11" grpId="0"/>
      <p:bldP spid="12" grpId="0"/>
      <p:bldP spid="19" grpId="0"/>
      <p:bldP spid="21" grpId="0"/>
      <p:bldP spid="22" grpId="0"/>
      <p:bldP spid="27" grpId="0" animBg="1"/>
      <p:bldP spid="17" grpId="0"/>
      <p:bldP spid="18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57224" y="1285866"/>
            <a:ext cx="7643866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zh-CN" altLang="en-US" dirty="0" smtClean="0"/>
              <a:t>                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一只窝囊的大老虎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是叶至善回忆他童年时候，</a:t>
            </a:r>
            <a:r>
              <a:rPr lang="zh-CN" altLang="en-US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           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故事。课文内容浅显，但耐人寻味。按照课文的写作顺序，可以归纳为四部分：</a:t>
            </a:r>
            <a:r>
              <a:rPr lang="zh-CN" altLang="en-US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ts val="3600"/>
              </a:lnSpc>
            </a:pPr>
            <a:r>
              <a:rPr lang="zh-CN" altLang="en-US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zh-CN" altLang="en-US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 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sp>
        <p:nvSpPr>
          <p:cNvPr id="4" name="文本框 14"/>
          <p:cNvSpPr txBox="1"/>
          <p:nvPr/>
        </p:nvSpPr>
        <p:spPr>
          <a:xfrm>
            <a:off x="624427" y="411510"/>
            <a:ext cx="203675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主题概括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85984" y="1714494"/>
            <a:ext cx="57864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在一次班级演出时上台扮演老虎的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5857884" y="2643188"/>
            <a:ext cx="26304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期盼参加演出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929613" y="3071816"/>
            <a:ext cx="285752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自信紧张排练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3500430" y="3071816"/>
            <a:ext cx="28670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饰老虎没成功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6000760" y="3071816"/>
            <a:ext cx="24288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寻找失败根源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0" descr="G:\f盘\2013年及前\各种稿件\以往稿件集锦\2013年 我的稿件\png（小图标）\K框\kuang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36"/>
          <a:stretch>
            <a:fillRect/>
          </a:stretch>
        </p:blipFill>
        <p:spPr bwMode="auto">
          <a:xfrm>
            <a:off x="356870" y="171450"/>
            <a:ext cx="8202295" cy="480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拓展延伸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64187"/>
            <a:ext cx="366860" cy="456338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2827327" y="1396039"/>
            <a:ext cx="32624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一个一生咬文嚼字的人</a:t>
            </a:r>
            <a:endParaRPr lang="zh-CN" altLang="en-US" sz="24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785918" y="1857370"/>
            <a:ext cx="592935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00"/>
              </a:lnSpc>
            </a:pPr>
            <a:r>
              <a:rPr lang="zh-CN" altLang="en-US" sz="2000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叶至善先生是叶圣陶先生的长子。也许是因为自幼受到父亲的影响吧，至善先生称自己有“编辑瘾”，“老觉着没做够”。在长期的编辑生涯中，先生不仅表现出了高尚的职业操守，而且训练出了敏锐的编辑眼光，无论是审稿还是编稿，总是目光如炬，运笔如刀，追求一种至善的文字境界。</a:t>
            </a:r>
            <a:endParaRPr lang="zh-CN" altLang="en-US" sz="20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5720" y="571486"/>
            <a:ext cx="200026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推荐阅读</a:t>
            </a:r>
            <a:endParaRPr lang="zh-CN" altLang="en-US" sz="32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" cstate="print">
            <a:lum contrast="6000"/>
          </a:blip>
          <a:srcRect/>
          <a:stretch>
            <a:fillRect/>
          </a:stretch>
        </p:blipFill>
        <p:spPr bwMode="auto">
          <a:xfrm>
            <a:off x="5084445" y="851535"/>
            <a:ext cx="232410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345690" y="3869690"/>
            <a:ext cx="20364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诗人的心</a:t>
            </a:r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en-US" altLang="zh-CN" sz="28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87290" y="3832225"/>
            <a:ext cx="25177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《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天籁和回声</a:t>
            </a:r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》</a:t>
            </a:r>
            <a:endParaRPr lang="en-US" altLang="zh-CN" sz="2800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17445" y="768985"/>
            <a:ext cx="2164080" cy="30702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89000" y="989965"/>
            <a:ext cx="3317875" cy="52197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defTabSz="6858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j-cs"/>
              </a:rPr>
              <a:t>一、按要求写句子。</a:t>
            </a:r>
            <a:endParaRPr kumimoji="0" lang="zh-CN" alt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anose="02010609060101010101" pitchFamily="49" charset="-122"/>
              <a:ea typeface="黑体" panose="02010609060101010101" pitchFamily="49" charset="-122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9975" y="1570990"/>
            <a:ext cx="7476490" cy="95313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1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我套上老虎皮，戴上老虎头罩，紧张地等候。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  <a:p>
            <a:pPr>
              <a:spcBef>
                <a:spcPct val="0"/>
              </a:spcBef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                                  （缩句）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57293" y="2310764"/>
            <a:ext cx="1857388" cy="52197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indent="0">
              <a:spcBef>
                <a:spcPct val="0"/>
              </a:spcBef>
              <a:buFont typeface="Arial" panose="020B0604020202090204" pitchFamily="34" charset="0"/>
              <a:buNone/>
            </a:pP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我等候。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04265" y="2928620"/>
            <a:ext cx="7658100" cy="95313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kumimoji="0" lang="en-US" altLang="zh-CN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2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演那个哥哥的小朋友问我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:“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你会豁虎跳吗</a:t>
            </a: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?”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 </a:t>
            </a:r>
            <a:endParaRPr kumimoji="0" lang="en-US" altLang="zh-CN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  <a:p>
            <a:pPr>
              <a:spcBef>
                <a:spcPct val="0"/>
              </a:spcBef>
            </a:pPr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                             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（改为转述句）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43355" y="3789045"/>
            <a:ext cx="6487160" cy="52197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indent="0">
              <a:spcBef>
                <a:spcPct val="0"/>
              </a:spcBef>
              <a:buFont typeface="Arial" panose="020B0604020202090204" pitchFamily="34" charset="0"/>
              <a:buNone/>
            </a:pP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演那个哥哥的小朋友问我会不会豁虎跳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。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20" y="499731"/>
            <a:ext cx="366860" cy="456339"/>
          </a:xfrm>
          <a:prstGeom prst="rect">
            <a:avLst/>
          </a:prstGeom>
        </p:spPr>
      </p:pic>
      <p:sp>
        <p:nvSpPr>
          <p:cNvPr id="7" name="文本框 14"/>
          <p:cNvSpPr txBox="1"/>
          <p:nvPr/>
        </p:nvSpPr>
        <p:spPr>
          <a:xfrm>
            <a:off x="714348" y="428293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84225" y="714375"/>
            <a:ext cx="7639685" cy="18992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二、用上关联词，把两句话合成一句话。</a:t>
            </a:r>
            <a:endParaRPr lang="zh-CN" altLang="en-US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4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我这个配角配不上他。   老师没把我撤换，他也只好将就。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                                                         </a:t>
            </a:r>
            <a:endParaRPr lang="zh-CN" altLang="en-US" sz="24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4225" y="2805430"/>
            <a:ext cx="7776845" cy="95313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indent="0">
              <a:spcBef>
                <a:spcPct val="0"/>
              </a:spcBef>
              <a:buFont typeface="Arial" panose="020B0604020202090204" pitchFamily="34" charset="0"/>
              <a:buNone/>
            </a:pPr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我这个配角虽然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配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不上他，可是老师没把我撤换，他也只好将就</a:t>
            </a:r>
            <a:r>
              <a:rPr kumimoji="0" lang="zh-CN" alt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j-cs"/>
              </a:rPr>
              <a:t>。</a:t>
            </a:r>
            <a:endParaRPr kumimoji="0" lang="zh-CN" altLang="en-US" sz="28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Documents and Settings\Administrator\桌面\u=1772890361,3735129263&amp;fm=26&amp;gp=0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09538" y="2023741"/>
            <a:ext cx="2571768" cy="22621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/>
        </p:spPr>
      </p:pic>
      <p:sp>
        <p:nvSpPr>
          <p:cNvPr id="2" name="文本框 1"/>
          <p:cNvSpPr txBox="1"/>
          <p:nvPr/>
        </p:nvSpPr>
        <p:spPr>
          <a:xfrm>
            <a:off x="602615" y="723265"/>
            <a:ext cx="7894955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6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360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三、你觉得“我”表演时，大家为什么哄堂大笑呢？</a:t>
            </a:r>
            <a:endParaRPr lang="zh-CN" altLang="en-US" sz="360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221865" y="2139315"/>
            <a:ext cx="5958205" cy="1568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因为这只窝囊的大老虎，动作虽然笨拙，但是却很可爱，很有趣。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Mod val="20000"/>
            <a:lumOff val="80000"/>
          </a:schemeClr>
        </a:solidFill>
        <a:ln w="12700">
          <a:solidFill>
            <a:schemeClr val="tx1">
              <a:lumMod val="50000"/>
              <a:lumOff val="50000"/>
            </a:schemeClr>
          </a:solidFill>
        </a:ln>
        <a:effectLst>
          <a:outerShdw blurRad="444500" dist="254000" dir="8100000" algn="tr" rotWithShape="0">
            <a:schemeClr val="bg1">
              <a:alpha val="50000"/>
            </a:schemeClr>
          </a:outerShdw>
        </a:effectLst>
      </a:spPr>
      <a:bodyPr rtlCol="0" anchor="ctr"/>
      <a:lstStyle>
        <a:defPPr algn="ctr">
          <a:defRPr sz="2400" b="1" dirty="0" smtClean="0">
            <a:solidFill>
              <a:schemeClr val="tx1"/>
            </a:solidFill>
            <a:latin typeface="楷体_GB2312" panose="02010609030101010101" pitchFamily="49" charset="-122"/>
            <a:ea typeface="楷体_GB2312" panose="02010609030101010101" pitchFamily="49" charset="-122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4832</Words>
  <Application>WPS 演示</Application>
  <PresentationFormat>全屏显示(16:9)</PresentationFormat>
  <Paragraphs>719</Paragraphs>
  <Slides>69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69</vt:i4>
      </vt:variant>
    </vt:vector>
  </HeadingPairs>
  <TitlesOfParts>
    <vt:vector size="94" baseType="lpstr">
      <vt:lpstr>Arial</vt:lpstr>
      <vt:lpstr>方正书宋_GBK</vt:lpstr>
      <vt:lpstr>Wingdings</vt:lpstr>
      <vt:lpstr>楷体_GB2312</vt:lpstr>
      <vt:lpstr>黑体</vt:lpstr>
      <vt:lpstr>楷体</vt:lpstr>
      <vt:lpstr>微软雅黑</vt:lpstr>
      <vt:lpstr>Calibri</vt:lpstr>
      <vt:lpstr>宋体</vt:lpstr>
      <vt:lpstr>汉语拼音</vt:lpstr>
      <vt:lpstr>幼圆</vt:lpstr>
      <vt:lpstr>华文楷体</vt:lpstr>
      <vt:lpstr>Times New Roman</vt:lpstr>
      <vt:lpstr>迷你简毡笔黑</vt:lpstr>
      <vt:lpstr>楷体-简</vt:lpstr>
      <vt:lpstr>行楷-简</vt:lpstr>
      <vt:lpstr>汉仪旗黑KW</vt:lpstr>
      <vt:lpstr>宋体</vt:lpstr>
      <vt:lpstr>Arial Unicode MS</vt:lpstr>
      <vt:lpstr>Helvetica Neue</vt:lpstr>
      <vt:lpstr>汉仪书宋二KW</vt:lpstr>
      <vt:lpstr>汉仪中黑KW</vt:lpstr>
      <vt:lpstr>汉仪楷体KW</vt:lpstr>
      <vt:lpstr>苹方-简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</dc:title>
  <dc:creator/>
  <cp:lastModifiedBy>macbook</cp:lastModifiedBy>
  <cp:revision>122</cp:revision>
  <dcterms:created xsi:type="dcterms:W3CDTF">2019-07-04T09:51:11Z</dcterms:created>
  <dcterms:modified xsi:type="dcterms:W3CDTF">2019-07-04T09:51:11Z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