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5"/>
  </p:notesMasterIdLst>
  <p:handoutMasterIdLst>
    <p:handoutMasterId r:id="rId53"/>
  </p:handoutMasterIdLst>
  <p:sldIdLst>
    <p:sldId id="1408" r:id="rId3"/>
    <p:sldId id="523" r:id="rId4"/>
    <p:sldId id="1379" r:id="rId6"/>
    <p:sldId id="1521" r:id="rId7"/>
    <p:sldId id="1522" r:id="rId8"/>
    <p:sldId id="1523" r:id="rId9"/>
    <p:sldId id="1378" r:id="rId10"/>
    <p:sldId id="1370" r:id="rId11"/>
    <p:sldId id="1371" r:id="rId12"/>
    <p:sldId id="1565" r:id="rId13"/>
    <p:sldId id="1372" r:id="rId14"/>
    <p:sldId id="1373" r:id="rId15"/>
    <p:sldId id="1566" r:id="rId16"/>
    <p:sldId id="1568" r:id="rId17"/>
    <p:sldId id="1375" r:id="rId18"/>
    <p:sldId id="1376" r:id="rId19"/>
    <p:sldId id="1604" r:id="rId20"/>
    <p:sldId id="1080" r:id="rId21"/>
    <p:sldId id="1019" r:id="rId22"/>
    <p:sldId id="1020" r:id="rId23"/>
    <p:sldId id="1605" r:id="rId24"/>
    <p:sldId id="941" r:id="rId25"/>
    <p:sldId id="1396" r:id="rId26"/>
    <p:sldId id="1524" r:id="rId27"/>
    <p:sldId id="1525" r:id="rId28"/>
    <p:sldId id="1526" r:id="rId29"/>
    <p:sldId id="1527" r:id="rId30"/>
    <p:sldId id="1528" r:id="rId31"/>
    <p:sldId id="1529" r:id="rId32"/>
    <p:sldId id="1537" r:id="rId33"/>
    <p:sldId id="1530" r:id="rId34"/>
    <p:sldId id="1531" r:id="rId35"/>
    <p:sldId id="1538" r:id="rId36"/>
    <p:sldId id="1532" r:id="rId37"/>
    <p:sldId id="1533" r:id="rId38"/>
    <p:sldId id="1534" r:id="rId39"/>
    <p:sldId id="1535" r:id="rId40"/>
    <p:sldId id="1536" r:id="rId41"/>
    <p:sldId id="1638" r:id="rId42"/>
    <p:sldId id="1639" r:id="rId43"/>
    <p:sldId id="1541" r:id="rId44"/>
    <p:sldId id="1542" r:id="rId45"/>
    <p:sldId id="1640" r:id="rId46"/>
    <p:sldId id="1517" r:id="rId47"/>
    <p:sldId id="1365" r:id="rId48"/>
    <p:sldId id="1460" r:id="rId49"/>
    <p:sldId id="1358" r:id="rId50"/>
    <p:sldId id="1359" r:id="rId51"/>
    <p:sldId id="1406" r:id="rId52"/>
  </p:sldIdLst>
  <p:sldSz cx="9144000" cy="5143500" type="screen16x9"/>
  <p:notesSz cx="6858000" cy="9144000"/>
  <p:embeddedFontLst>
    <p:embeddedFont>
      <p:font typeface="黑体" charset="-122"/>
      <p:regular r:id="rId57"/>
    </p:embeddedFont>
    <p:embeddedFont>
      <p:font typeface="微软雅黑" pitchFamily="34" charset="-122"/>
      <p:regular r:id="rId58"/>
      <p:bold r:id="rId59"/>
    </p:embeddedFont>
    <p:embeddedFont>
      <p:font typeface="楷体" pitchFamily="49" charset="-122"/>
      <p:regular r:id="rId60"/>
    </p:embeddedFont>
    <p:embeddedFont>
      <p:font typeface="汉语拼音" pitchFamily="34" charset="0"/>
      <p:regular r:id="rId61"/>
    </p:embeddedFont>
    <p:embeddedFont>
      <p:font typeface="幼圆" pitchFamily="49" charset="-122"/>
      <p:regular r:id="rId62"/>
    </p:embeddedFont>
    <p:embeddedFont>
      <p:font typeface="Calibri" pitchFamily="34" charset="0"/>
      <p:regular r:id="rId63"/>
      <p:bold r:id="rId64"/>
      <p:italic r:id="rId65"/>
      <p:boldItalic r:id="rId66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9900CC"/>
    <a:srgbClr val="FF66FF"/>
    <a:srgbClr val="F074C7"/>
    <a:srgbClr val="2060BE"/>
    <a:srgbClr val="FF97FF"/>
    <a:srgbClr val="CAFAFE"/>
    <a:srgbClr val="15F32A"/>
    <a:srgbClr val="F73B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65" autoAdjust="0"/>
    <p:restoredTop sz="96963" autoAdjust="0"/>
  </p:normalViewPr>
  <p:slideViewPr>
    <p:cSldViewPr>
      <p:cViewPr>
        <p:scale>
          <a:sx n="100" d="100"/>
          <a:sy n="100" d="100"/>
        </p:scale>
        <p:origin x="-2136" y="-852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960"/>
        <p:guide pos="226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6" Type="http://schemas.openxmlformats.org/officeDocument/2006/relationships/font" Target="fonts/font10.fntdata"/><Relationship Id="rId65" Type="http://schemas.openxmlformats.org/officeDocument/2006/relationships/font" Target="fonts/font9.fntdata"/><Relationship Id="rId64" Type="http://schemas.openxmlformats.org/officeDocument/2006/relationships/font" Target="fonts/font8.fntdata"/><Relationship Id="rId63" Type="http://schemas.openxmlformats.org/officeDocument/2006/relationships/font" Target="fonts/font7.fntdata"/><Relationship Id="rId62" Type="http://schemas.openxmlformats.org/officeDocument/2006/relationships/font" Target="fonts/font6.fntdata"/><Relationship Id="rId61" Type="http://schemas.openxmlformats.org/officeDocument/2006/relationships/font" Target="fonts/font5.fntdata"/><Relationship Id="rId60" Type="http://schemas.openxmlformats.org/officeDocument/2006/relationships/font" Target="fonts/font4.fntdata"/><Relationship Id="rId6" Type="http://schemas.openxmlformats.org/officeDocument/2006/relationships/slide" Target="slides/slide3.xml"/><Relationship Id="rId59" Type="http://schemas.openxmlformats.org/officeDocument/2006/relationships/font" Target="fonts/font3.fntdata"/><Relationship Id="rId58" Type="http://schemas.openxmlformats.org/officeDocument/2006/relationships/font" Target="fonts/font2.fntdata"/><Relationship Id="rId57" Type="http://schemas.openxmlformats.org/officeDocument/2006/relationships/font" Target="fonts/font1.fntdata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handoutMaster" Target="handoutMasters/handoutMaster1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20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陀 螺</a:t>
              </a:r>
              <a:endParaRPr kumimoji="1" lang="en-US" altLang="zh-CN" sz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7974"/>
            <a:ext cx="9144000" cy="5854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8.xml"/><Relationship Id="rId3" Type="http://schemas.openxmlformats.org/officeDocument/2006/relationships/slide" Target="slide22.xml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&#19971;&#24425;-&#35838;&#25991;&#26391;&#35835;-&#20154;&#22235;&#19978;-20.&#38464;&#34746;.mp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1" Type="http://schemas.openxmlformats.org/officeDocument/2006/relationships/hyperlink" Target="&#29983;&#23383;&#35270;&#39057;-&#20154;&#22235;&#19978;-20.&#38464;&#34746;.mp4" TargetMode="Externa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6.jpe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jpe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4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hyperlink" Target="&#19971;&#24425;-&#23383;&#35789;&#21548;&#20889;-&#20154;&#22235;&#19978;-20.&#38464;&#34746;.mp4" TargetMode="Externa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1.GI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3.jpeg"/><Relationship Id="rId1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6.jpeg"/><Relationship Id="rId1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jpeg"/><Relationship Id="rId1" Type="http://schemas.openxmlformats.org/officeDocument/2006/relationships/image" Target="../media/image5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jpeg"/><Relationship Id="rId1" Type="http://schemas.openxmlformats.org/officeDocument/2006/relationships/image" Target="../media/image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jpeg"/><Relationship Id="rId1" Type="http://schemas.openxmlformats.org/officeDocument/2006/relationships/image" Target="../media/image5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0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/>
          <a:srcRect b="5317"/>
          <a:stretch>
            <a:fillRect/>
          </a:stretch>
        </p:blipFill>
        <p:spPr>
          <a:xfrm>
            <a:off x="2540" y="-1270"/>
            <a:ext cx="9157970" cy="51339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96670" y="1136015"/>
            <a:ext cx="6459220" cy="14224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4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44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你能通过听声音猜一猜，这是哪一种游戏吗？</a:t>
            </a:r>
            <a:endParaRPr lang="zh-CN" altLang="en-US" sz="44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59293" y="3199130"/>
            <a:ext cx="1742786" cy="923330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陀 螺</a:t>
            </a:r>
            <a:endParaRPr lang="zh-CN" alt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" name="抽冰猴 打陀螺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749540" y="1249680"/>
            <a:ext cx="1410970" cy="1308735"/>
          </a:xfrm>
          <a:prstGeom prst="rect">
            <a:avLst/>
          </a:prstGeom>
        </p:spPr>
      </p:pic>
      <p:pic>
        <p:nvPicPr>
          <p:cNvPr id="7" name="图片 6" descr="第20课背景资料图陀螺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6905" y="2656205"/>
            <a:ext cx="3778250" cy="2333625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8" dur="74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7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36512" y="153020"/>
            <a:ext cx="2771800" cy="276999"/>
            <a:chOff x="-36512" y="153020"/>
            <a:chExt cx="2771800" cy="276999"/>
          </a:xfrm>
        </p:grpSpPr>
        <p:sp>
          <p:nvSpPr>
            <p:cNvPr id="9" name="矩形 8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161281" y="153020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四年级  上册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4730750" y="1421130"/>
            <a:ext cx="3898900" cy="11760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7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20 </a:t>
            </a:r>
            <a:r>
              <a:rPr lang="zh-CN" altLang="en-US" sz="72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陀 螺</a:t>
            </a:r>
            <a:endParaRPr lang="zh-CN" altLang="en-US" sz="7200" b="1" dirty="0" smtClean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46" y="50934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11"/>
          <p:cNvSpPr txBox="1"/>
          <p:nvPr/>
        </p:nvSpPr>
        <p:spPr>
          <a:xfrm>
            <a:off x="264237" y="484216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71472" y="1202997"/>
            <a:ext cx="5643601" cy="2738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陀螺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是我国民间最早的娱乐工具之一，形状上半部分为圆形，下方尖锐。从前多用木头制成，现代多为塑料或铁制。玩时可用绳子缠绕，用力抽绳，使直立旋转。或利用发条的弹力旋转。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677037" y="1286180"/>
            <a:ext cx="2071702" cy="2571768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01635" y="971220"/>
            <a:ext cx="2000264" cy="2571768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3050540" y="848995"/>
            <a:ext cx="537210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高洪波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诗人、散文家，先后出版过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大象法官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吃石头的鳄鱼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少女和泡泡糖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等儿童诗集，散文集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悄悄话</a:t>
            </a:r>
            <a:r>
              <a: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获全国第三届儿童文学优秀作品奖。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541543" y="1430010"/>
            <a:ext cx="1173201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dīng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144010" y="1398905"/>
            <a:ext cx="1142365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xuán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716395" y="1398905"/>
            <a:ext cx="97790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bīng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114003" y="2767663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hèn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02380" y="2768600"/>
            <a:ext cx="134112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shuài</a:t>
            </a:r>
            <a:r>
              <a:rPr lang="en-US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367474" y="2768838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yù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b="1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588489" y="178720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钉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00232" y="178720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铁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57686" y="179369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57752" y="179369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转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733478" y="179369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兵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183255" y="178670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金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143108" y="328676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恨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714612" y="3286764"/>
            <a:ext cx="120396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不得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43372" y="3293258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帅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357950" y="328676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预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000892" y="328676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料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60191" y="328676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气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2" grpId="0"/>
      <p:bldP spid="44" grpId="0"/>
      <p:bldP spid="46" grpId="0"/>
      <p:bldP spid="48" grpId="0"/>
      <p:bldP spid="54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541543" y="1142990"/>
            <a:ext cx="1173201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xìn</a:t>
            </a:r>
            <a:endParaRPr lang="en-US" altLang="zh-CN" sz="3000" b="1" dirty="0" err="1" smtClean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429124" y="1112141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chè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57838" y="1112141"/>
            <a:ext cx="857368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kuì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421343" y="2572718"/>
            <a:ext cx="117888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yù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93892" y="2625328"/>
            <a:ext cx="1321050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 chǒu </a:t>
            </a:r>
            <a:r>
              <a:rPr lang="en-US" sz="3000" b="1" dirty="0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 </a:t>
            </a:r>
            <a:endParaRPr lang="zh-CN" altLang="en-US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565594" y="2613263"/>
            <a:ext cx="1059464" cy="53022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b="1" dirty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háo</a:t>
            </a:r>
            <a:endParaRPr lang="en-US" altLang="zh-CN" sz="3000" b="1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588489" y="150018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衅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000232" y="150018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挑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357686" y="150667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彻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857752" y="150667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374703" y="150667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溃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017645" y="150667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败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450448" y="309181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誉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736068" y="3091819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荣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143372" y="3149748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丑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43702" y="31432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豪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072198" y="31432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自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786314" y="314325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陋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9" grpId="0"/>
      <p:bldP spid="29" grpId="1"/>
      <p:bldP spid="42" grpId="0"/>
      <p:bldP spid="44" grpId="0"/>
      <p:bldP spid="46" grpId="0"/>
      <p:bldP spid="48" grpId="0"/>
      <p:bldP spid="54" grpId="0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1571604" y="1364531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2644003" y="1364531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况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3770349" y="1364531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兵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4841919" y="1364531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败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7183332" y="1354371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尤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2" name="文本框 64"/>
          <p:cNvSpPr txBox="1"/>
          <p:nvPr/>
        </p:nvSpPr>
        <p:spPr>
          <a:xfrm>
            <a:off x="5988123" y="1364531"/>
            <a:ext cx="834658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仍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4" name="文本框 64"/>
          <p:cNvSpPr txBox="1"/>
          <p:nvPr/>
        </p:nvSpPr>
        <p:spPr>
          <a:xfrm>
            <a:off x="2677627" y="2954243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预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6" name="文本框 64"/>
          <p:cNvSpPr txBox="1"/>
          <p:nvPr/>
        </p:nvSpPr>
        <p:spPr>
          <a:xfrm>
            <a:off x="5005321" y="2954243"/>
            <a:ext cx="56681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品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0" name="文本框 64"/>
          <p:cNvSpPr txBox="1"/>
          <p:nvPr/>
        </p:nvSpPr>
        <p:spPr>
          <a:xfrm>
            <a:off x="6035213" y="2954243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丑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2" name="文本框 64"/>
          <p:cNvSpPr txBox="1"/>
          <p:nvPr/>
        </p:nvSpPr>
        <p:spPr>
          <a:xfrm>
            <a:off x="7218171" y="2954243"/>
            <a:ext cx="85429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豪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6007932" y="1364531"/>
            <a:ext cx="1029163" cy="1085656"/>
            <a:chOff x="2437" y="2032"/>
            <a:chExt cx="1244" cy="1264"/>
          </a:xfrm>
        </p:grpSpPr>
        <p:sp>
          <p:nvSpPr>
            <p:cNvPr id="2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2614143" y="2986292"/>
            <a:ext cx="1029163" cy="1085656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" name="组合 7"/>
          <p:cNvGrpSpPr/>
          <p:nvPr/>
        </p:nvGrpSpPr>
        <p:grpSpPr>
          <a:xfrm>
            <a:off x="4900159" y="2986292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" name="组合 7"/>
          <p:cNvGrpSpPr/>
          <p:nvPr/>
        </p:nvGrpSpPr>
        <p:grpSpPr>
          <a:xfrm>
            <a:off x="6000760" y="2986292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" name="组合 7"/>
          <p:cNvGrpSpPr/>
          <p:nvPr/>
        </p:nvGrpSpPr>
        <p:grpSpPr>
          <a:xfrm>
            <a:off x="7143768" y="2986292"/>
            <a:ext cx="1029163" cy="1085656"/>
            <a:chOff x="2437" y="2032"/>
            <a:chExt cx="1244" cy="1264"/>
          </a:xfrm>
        </p:grpSpPr>
        <p:sp>
          <p:nvSpPr>
            <p:cNvPr id="8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7161084" y="1354371"/>
            <a:ext cx="1029163" cy="1085656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" name="组合 7"/>
          <p:cNvGrpSpPr/>
          <p:nvPr/>
        </p:nvGrpSpPr>
        <p:grpSpPr>
          <a:xfrm>
            <a:off x="4857752" y="1358995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3757151" y="1358995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2643174" y="1358995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1542573" y="1363787"/>
            <a:ext cx="1029163" cy="1085656"/>
            <a:chOff x="2437" y="2032"/>
            <a:chExt cx="1244" cy="1264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28596" y="357172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15559" y="4084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3" name="组合 7"/>
          <p:cNvGrpSpPr/>
          <p:nvPr/>
        </p:nvGrpSpPr>
        <p:grpSpPr>
          <a:xfrm>
            <a:off x="1471135" y="2986292"/>
            <a:ext cx="1029163" cy="1085656"/>
            <a:chOff x="2437" y="2032"/>
            <a:chExt cx="1244" cy="1264"/>
          </a:xfrm>
        </p:grpSpPr>
        <p:sp>
          <p:nvSpPr>
            <p:cNvPr id="6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71" name="文本框 64"/>
          <p:cNvSpPr txBox="1"/>
          <p:nvPr/>
        </p:nvSpPr>
        <p:spPr>
          <a:xfrm>
            <a:off x="1571604" y="29870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帅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5" name="文本框 64"/>
          <p:cNvSpPr txBox="1"/>
          <p:nvPr/>
        </p:nvSpPr>
        <p:spPr>
          <a:xfrm>
            <a:off x="391611" y="1343962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否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9" name="文本框 64"/>
          <p:cNvSpPr txBox="1"/>
          <p:nvPr/>
        </p:nvSpPr>
        <p:spPr>
          <a:xfrm>
            <a:off x="391611" y="29870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恨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3" name="文本框 64"/>
          <p:cNvSpPr txBox="1"/>
          <p:nvPr/>
        </p:nvSpPr>
        <p:spPr>
          <a:xfrm>
            <a:off x="3820635" y="2987036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溃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7" name="组合 7"/>
          <p:cNvGrpSpPr/>
          <p:nvPr/>
        </p:nvGrpSpPr>
        <p:grpSpPr>
          <a:xfrm>
            <a:off x="3714744" y="2986292"/>
            <a:ext cx="1029163" cy="1085656"/>
            <a:chOff x="2437" y="2032"/>
            <a:chExt cx="1244" cy="1264"/>
          </a:xfrm>
        </p:grpSpPr>
        <p:sp>
          <p:nvSpPr>
            <p:cNvPr id="9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3" name="组合 7"/>
          <p:cNvGrpSpPr/>
          <p:nvPr/>
        </p:nvGrpSpPr>
        <p:grpSpPr>
          <a:xfrm>
            <a:off x="328127" y="2986292"/>
            <a:ext cx="1029163" cy="1085656"/>
            <a:chOff x="2437" y="2032"/>
            <a:chExt cx="1244" cy="1264"/>
          </a:xfrm>
        </p:grpSpPr>
        <p:sp>
          <p:nvSpPr>
            <p:cNvPr id="107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3" name="组合 7"/>
          <p:cNvGrpSpPr/>
          <p:nvPr/>
        </p:nvGrpSpPr>
        <p:grpSpPr>
          <a:xfrm>
            <a:off x="399565" y="1343218"/>
            <a:ext cx="1029163" cy="1085656"/>
            <a:chOff x="2437" y="2032"/>
            <a:chExt cx="1244" cy="1264"/>
          </a:xfrm>
        </p:grpSpPr>
        <p:sp>
          <p:nvSpPr>
            <p:cNvPr id="11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8" name="TextBox 117"/>
          <p:cNvSpPr txBox="1"/>
          <p:nvPr/>
        </p:nvSpPr>
        <p:spPr>
          <a:xfrm>
            <a:off x="547453" y="857238"/>
            <a:ext cx="80983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fǒu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571604" y="857238"/>
            <a:ext cx="108555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xuán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2571736" y="874744"/>
            <a:ext cx="12875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kuàng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3818268" y="857238"/>
            <a:ext cx="955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bīng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5045538" y="857238"/>
            <a:ext cx="7409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bài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7190115" y="847078"/>
            <a:ext cx="8515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yóu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6108401" y="857238"/>
            <a:ext cx="99418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réng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5" name="TextBox 124"/>
          <p:cNvSpPr txBox="1"/>
          <p:nvPr/>
        </p:nvSpPr>
        <p:spPr>
          <a:xfrm>
            <a:off x="440749" y="2500312"/>
            <a:ext cx="84830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hèn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428728" y="2500312"/>
            <a:ext cx="114005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shuài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789073" y="2500312"/>
            <a:ext cx="63991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yù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8" name="TextBox 127"/>
          <p:cNvSpPr txBox="1"/>
          <p:nvPr/>
        </p:nvSpPr>
        <p:spPr>
          <a:xfrm>
            <a:off x="3869564" y="2500312"/>
            <a:ext cx="70243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kuì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5006369" y="2500312"/>
            <a:ext cx="7409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pǐn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5940986" y="2500312"/>
            <a:ext cx="106792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chǒu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7215206" y="2500312"/>
            <a:ext cx="8851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háo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00"/>
                            </p:stCondLst>
                            <p:childTnLst>
                              <p:par>
                                <p:cTn id="1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"/>
                            </p:stCondLst>
                            <p:childTnLst>
                              <p:par>
                                <p:cTn id="1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1000"/>
                            </p:stCondLst>
                            <p:childTnLst>
                              <p:par>
                                <p:cTn id="17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00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00"/>
                            </p:stCondLst>
                            <p:childTnLst>
                              <p:par>
                                <p:cTn id="17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000"/>
                            </p:stCondLst>
                            <p:childTnLst>
                              <p:par>
                                <p:cTn id="185" presetID="1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2000"/>
                            </p:stCondLst>
                            <p:childTnLst>
                              <p:par>
                                <p:cTn id="19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2000"/>
                            </p:stCondLst>
                            <p:childTnLst>
                              <p:par>
                                <p:cTn id="19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2000"/>
                            </p:stCondLst>
                            <p:childTnLst>
                              <p:par>
                                <p:cTn id="19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12300" grpId="0"/>
      <p:bldP spid="12302" grpId="0"/>
      <p:bldP spid="12304" grpId="0"/>
      <p:bldP spid="12306" grpId="0"/>
      <p:bldP spid="12310" grpId="0"/>
      <p:bldP spid="12312" grpId="0"/>
      <p:bldP spid="71" grpId="0"/>
      <p:bldP spid="75" grpId="0"/>
      <p:bldP spid="79" grpId="0"/>
      <p:bldP spid="83" grpId="0"/>
      <p:bldP spid="118" grpId="0"/>
      <p:bldP spid="118" grpId="1"/>
      <p:bldP spid="119" grpId="0"/>
      <p:bldP spid="119" grpId="1"/>
      <p:bldP spid="120" grpId="0"/>
      <p:bldP spid="120" grpId="1"/>
      <p:bldP spid="121" grpId="0"/>
      <p:bldP spid="121" grpId="1"/>
      <p:bldP spid="122" grpId="0"/>
      <p:bldP spid="122" grpId="1"/>
      <p:bldP spid="123" grpId="0"/>
      <p:bldP spid="123" grpId="1"/>
      <p:bldP spid="124" grpId="0"/>
      <p:bldP spid="124" grpId="1"/>
      <p:bldP spid="125" grpId="0"/>
      <p:bldP spid="125" grpId="1"/>
      <p:bldP spid="126" grpId="0"/>
      <p:bldP spid="126" grpId="1"/>
      <p:bldP spid="127" grpId="0"/>
      <p:bldP spid="127" grpId="1"/>
      <p:bldP spid="128" grpId="0"/>
      <p:bldP spid="128" grpId="1"/>
      <p:bldP spid="129" grpId="0"/>
      <p:bldP spid="129" grpId="1"/>
      <p:bldP spid="131" grpId="0"/>
      <p:bldP spid="131" grpId="1"/>
      <p:bldP spid="132" grpId="0"/>
      <p:bldP spid="13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2" y="2143122"/>
            <a:ext cx="2071702" cy="1673298"/>
          </a:xfrm>
          <a:prstGeom prst="rect">
            <a:avLst/>
          </a:prstGeom>
        </p:spPr>
      </p:pic>
      <p:pic>
        <p:nvPicPr>
          <p:cNvPr id="2" name="图片 1" descr="图片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2538" y="428610"/>
            <a:ext cx="2804425" cy="7500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" y="1714494"/>
            <a:ext cx="2714613" cy="228601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074" y="1745981"/>
            <a:ext cx="2643206" cy="225452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034" y="2143122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00034" y="2571750"/>
            <a:ext cx="1714512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15140" y="2143122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6715140" y="2500312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14282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否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8728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况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5786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旋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43504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帅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86578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86644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丑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714612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败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57554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尤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86512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溃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86710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豪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71670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兵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000496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仍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5008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预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72000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恨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683432" y="2428556"/>
            <a:ext cx="151511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独体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3625446" y="2784873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93889E-18 2.46914E-7 L 0.69583 0.3117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800" y="1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778E-17 2.46914E-7 L -0.06753 0.2836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00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46914E-7 L -0.075 0.28364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46914E-7 L -0.09011 0.2836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00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46914E-7 L -0.10538 0.28364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00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46914E-7 L 0.04479 0.339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0" y="1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46914E-7 L -0.44288 0.39568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46914E-7 L -0.45017 0.3956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46914E-7 L -0.45764 0.3956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46914E-7 L -0.46493 0.3956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46914E-7 L -0.47222 0.3956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00" y="1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46914E-7 L 0.04792 0.31173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0" y="1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46914E-7 L -0.31389 0.3395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700" y="1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46914E-7 L 0.01718 0.3117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0" y="1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9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149600" y="424815"/>
            <a:ext cx="2922905" cy="7816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69320" y="1500180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加一加</a:t>
            </a:r>
            <a:r>
              <a:rPr lang="zh-CN" altLang="en-US" sz="30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endParaRPr lang="zh-CN" altLang="en-US" sz="3000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76674" y="1607338"/>
            <a:ext cx="2169160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予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＋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页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30252" y="2250280"/>
            <a:ext cx="2169160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氵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＋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贵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溃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40835" y="3005458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换一换：</a:t>
            </a:r>
            <a:endParaRPr lang="zh-CN" altLang="en-US" sz="3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51763" y="3161114"/>
            <a:ext cx="695960" cy="74549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很</a:t>
            </a:r>
            <a:endParaRPr lang="zh-CN" altLang="en-US" sz="4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3657276" y="3372807"/>
            <a:ext cx="642942" cy="321471"/>
          </a:xfrm>
          <a:prstGeom prst="rightArrow">
            <a:avLst>
              <a:gd name="adj1" fmla="val 50000"/>
              <a:gd name="adj2" fmla="val 4703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800"/>
          </a:p>
        </p:txBody>
      </p:sp>
      <p:sp>
        <p:nvSpPr>
          <p:cNvPr id="10" name="TextBox 9"/>
          <p:cNvSpPr txBox="1"/>
          <p:nvPr/>
        </p:nvSpPr>
        <p:spPr>
          <a:xfrm>
            <a:off x="4509848" y="3161114"/>
            <a:ext cx="695960" cy="74549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400" dirty="0">
                <a:latin typeface="黑体" panose="02010609060101010101" pitchFamily="49" charset="-122"/>
                <a:ea typeface="黑体" panose="02010609060101010101" pitchFamily="49" charset="-122"/>
              </a:rPr>
              <a:t>恨</a:t>
            </a:r>
            <a:endParaRPr lang="zh-CN" altLang="en-US" sz="4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下弧形箭头 10"/>
          <p:cNvSpPr/>
          <p:nvPr/>
        </p:nvSpPr>
        <p:spPr>
          <a:xfrm>
            <a:off x="4929190" y="1857370"/>
            <a:ext cx="1428760" cy="495062"/>
          </a:xfrm>
          <a:prstGeom prst="curvedUpArrow">
            <a:avLst>
              <a:gd name="adj1" fmla="val 25938"/>
              <a:gd name="adj2" fmla="val 39016"/>
              <a:gd name="adj3" fmla="val 3846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5" name="图片 14" descr="下载121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5008" y="1071552"/>
            <a:ext cx="3209930" cy="178660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 bldLvl="0" animBg="1"/>
      <p:bldP spid="10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0545" y="1141405"/>
            <a:ext cx="2178685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字理识字：</a:t>
            </a:r>
            <a:endParaRPr lang="zh-CN" altLang="en-US" sz="32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3004802" y="515652"/>
            <a:ext cx="1178728" cy="1811290"/>
            <a:chOff x="1381092" y="1190138"/>
            <a:chExt cx="1571636" cy="2415053"/>
          </a:xfrm>
        </p:grpSpPr>
        <p:grpSp>
          <p:nvGrpSpPr>
            <p:cNvPr id="8" name="组合 1"/>
            <p:cNvGrpSpPr/>
            <p:nvPr/>
          </p:nvGrpSpPr>
          <p:grpSpPr>
            <a:xfrm>
              <a:off x="1381092" y="1928802"/>
              <a:ext cx="1571636" cy="1643074"/>
              <a:chOff x="2437" y="2032"/>
              <a:chExt cx="1244" cy="1264"/>
            </a:xfrm>
          </p:grpSpPr>
          <p:sp>
            <p:nvSpPr>
              <p:cNvPr id="4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5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6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7" name="TextBox 5"/>
            <p:cNvSpPr txBox="1"/>
            <p:nvPr/>
          </p:nvSpPr>
          <p:spPr>
            <a:xfrm>
              <a:off x="1428295" y="2006685"/>
              <a:ext cx="1463039" cy="15985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dirty="0">
                  <a:latin typeface="楷体" panose="02010609060101010101" pitchFamily="49" charset="-122"/>
                  <a:ea typeface="楷体" panose="02010609060101010101" pitchFamily="49" charset="-122"/>
                </a:rPr>
                <a:t>丑</a:t>
              </a:r>
              <a:endParaRPr lang="zh-CN" altLang="en-US" sz="72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TextBox 6"/>
            <p:cNvSpPr txBox="1"/>
            <p:nvPr/>
          </p:nvSpPr>
          <p:spPr>
            <a:xfrm>
              <a:off x="1476343" y="1190138"/>
              <a:ext cx="1423893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chŏu</a:t>
              </a:r>
              <a:endParaRPr lang="zh-CN" altLang="en-US" sz="30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23645" y="2634615"/>
            <a:ext cx="6480175" cy="1589405"/>
            <a:chOff x="1360" y="4360"/>
            <a:chExt cx="10205" cy="2503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1360" y="4360"/>
              <a:ext cx="4582" cy="2503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16" y="4882"/>
              <a:ext cx="1487" cy="192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2" y="4825"/>
              <a:ext cx="1644" cy="203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930" y="4939"/>
              <a:ext cx="1635" cy="1395"/>
            </a:xfrm>
            <a:prstGeom prst="rect">
              <a:avLst/>
            </a:prstGeom>
          </p:spPr>
        </p:pic>
      </p:grpSp>
      <p:sp>
        <p:nvSpPr>
          <p:cNvPr id="27" name="矩形 26"/>
          <p:cNvSpPr/>
          <p:nvPr/>
        </p:nvSpPr>
        <p:spPr>
          <a:xfrm>
            <a:off x="4730750" y="854075"/>
            <a:ext cx="392112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en-US" altLang="zh-CN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丑</a:t>
            </a:r>
            <a:r>
              <a:rPr lang="en-US" altLang="zh-CN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字甲骨文的字形像一只鸟的爪子。后多用作地支第二位。简化字把</a:t>
            </a:r>
            <a:r>
              <a:rPr lang="en-US" altLang="zh-CN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醜</a:t>
            </a:r>
            <a:r>
              <a:rPr lang="en-US" altLang="zh-CN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合并为</a:t>
            </a:r>
            <a:r>
              <a:rPr lang="en-US" altLang="zh-CN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丑</a:t>
            </a:r>
            <a:r>
              <a:rPr lang="en-US" altLang="zh-CN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1485984" y="1150394"/>
            <a:ext cx="1541675" cy="2491872"/>
            <a:chOff x="1981309" y="768472"/>
            <a:chExt cx="2055567" cy="3322495"/>
          </a:xfrm>
        </p:grpSpPr>
        <p:grpSp>
          <p:nvGrpSpPr>
            <p:cNvPr id="8" name="组合 1"/>
            <p:cNvGrpSpPr/>
            <p:nvPr/>
          </p:nvGrpSpPr>
          <p:grpSpPr>
            <a:xfrm>
              <a:off x="1981309" y="2000240"/>
              <a:ext cx="1911483" cy="1877056"/>
              <a:chOff x="2177" y="2032"/>
              <a:chExt cx="1513" cy="144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177" y="2032"/>
                <a:ext cx="1505" cy="1444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 flipV="1">
                <a:off x="2242" y="2762"/>
                <a:ext cx="1448" cy="1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>
                <a:endCxn id="3" idx="2"/>
              </p:cNvCxnSpPr>
              <p:nvPr/>
            </p:nvCxnSpPr>
            <p:spPr>
              <a:xfrm>
                <a:off x="2929" y="2064"/>
                <a:ext cx="1" cy="1411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2076742" y="1999701"/>
              <a:ext cx="1869440" cy="20912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dirty="0">
                  <a:latin typeface="楷体" panose="02010609060101010101" pitchFamily="49" charset="-122"/>
                  <a:ea typeface="楷体" panose="02010609060101010101" pitchFamily="49" charset="-122"/>
                </a:rPr>
                <a:t>况</a:t>
              </a:r>
              <a:endParaRPr lang="zh-CN" altLang="en-US" sz="9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985403" y="768472"/>
              <a:ext cx="2051473" cy="94234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kuàng</a:t>
              </a:r>
              <a:endParaRPr lang="en-US" altLang="zh-CN" sz="40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145280" y="1146175"/>
            <a:ext cx="2583180" cy="553085"/>
          </a:xfrm>
          <a:prstGeom prst="borderCallout2">
            <a:avLst>
              <a:gd name="adj1" fmla="val 18750"/>
              <a:gd name="adj2" fmla="val 2254"/>
              <a:gd name="adj3" fmla="val 18750"/>
              <a:gd name="adj4" fmla="val -16667"/>
              <a:gd name="adj5" fmla="val 227554"/>
              <a:gd name="adj6" fmla="val -79596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片10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661166" y="107139"/>
            <a:ext cx="2004126" cy="64294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712894" y="2402834"/>
            <a:ext cx="375050" cy="750099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145120" y="1200061"/>
            <a:ext cx="2626360" cy="49911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</a:rPr>
              <a:t>不要写成</a:t>
            </a:r>
            <a:r>
              <a:rPr lang="zh-CN" altLang="en-US" sz="2800" dirty="0" smtClean="0">
                <a:solidFill>
                  <a:srgbClr val="FF0000"/>
                </a:solidFill>
              </a:rPr>
              <a:t>“氵”</a:t>
            </a:r>
            <a:endParaRPr lang="zh-CN" altLang="en-US" sz="2800" dirty="0" smtClean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0430" y="2931476"/>
            <a:ext cx="1254760" cy="7454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4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情况</a:t>
            </a:r>
            <a:endParaRPr lang="zh-CN" altLang="en-US" sz="4400" dirty="0" smtClean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 descr="u=647315411,2228085061&amp;fm=200&amp;gp=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857370"/>
            <a:ext cx="3237372" cy="214314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2" grpId="0"/>
      <p:bldP spid="1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2000232" y="1016985"/>
            <a:ext cx="1650841" cy="2487884"/>
            <a:chOff x="1381092" y="901848"/>
            <a:chExt cx="2201122" cy="3317178"/>
          </a:xfrm>
        </p:grpSpPr>
        <p:grpSp>
          <p:nvGrpSpPr>
            <p:cNvPr id="8" name="组合 1"/>
            <p:cNvGrpSpPr/>
            <p:nvPr/>
          </p:nvGrpSpPr>
          <p:grpSpPr>
            <a:xfrm>
              <a:off x="1381092" y="1928802"/>
              <a:ext cx="2051718" cy="1973249"/>
              <a:chOff x="2437" y="2032"/>
              <a:chExt cx="1624" cy="1518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624" cy="1518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>
                <a:endCxn id="3" idx="3"/>
              </p:cNvCxnSpPr>
              <p:nvPr/>
            </p:nvCxnSpPr>
            <p:spPr>
              <a:xfrm>
                <a:off x="2503" y="2790"/>
                <a:ext cx="1558" cy="1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>
                <a:endCxn id="3" idx="2"/>
              </p:cNvCxnSpPr>
              <p:nvPr/>
            </p:nvCxnSpPr>
            <p:spPr>
              <a:xfrm flipH="1">
                <a:off x="3249" y="2097"/>
                <a:ext cx="3" cy="1452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391041" y="1737446"/>
              <a:ext cx="2191173" cy="2481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1500" dirty="0">
                  <a:latin typeface="楷体" panose="02010609060101010101" pitchFamily="49" charset="-122"/>
                  <a:ea typeface="楷体" panose="02010609060101010101" pitchFamily="49" charset="-122"/>
                </a:rPr>
                <a:t>尤</a:t>
              </a:r>
              <a:endParaRPr lang="zh-CN" altLang="en-US" sz="115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674040" y="901848"/>
              <a:ext cx="1444413" cy="102446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yóu</a:t>
              </a:r>
              <a:endParaRPr lang="en-US" altLang="zh-CN" sz="4400" dirty="0" err="1" smtClean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500880" y="929640"/>
            <a:ext cx="2167890" cy="560070"/>
          </a:xfrm>
          <a:prstGeom prst="borderCallout2">
            <a:avLst>
              <a:gd name="adj1" fmla="val 47638"/>
              <a:gd name="adj2" fmla="val 903"/>
              <a:gd name="adj3" fmla="val 52452"/>
              <a:gd name="adj4" fmla="val -17210"/>
              <a:gd name="adj5" fmla="val 255895"/>
              <a:gd name="adj6" fmla="val -64850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929944"/>
            <a:ext cx="2169160" cy="56070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</a:rPr>
              <a:t>不要多写撇</a:t>
            </a:r>
            <a:endParaRPr lang="zh-CN" altLang="en-US" sz="3200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37760" y="3000375"/>
            <a:ext cx="2330450" cy="8991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尤</a:t>
            </a:r>
            <a:r>
              <a:rPr lang="en-US" altLang="zh-CN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龙</a:t>
            </a:r>
            <a:endParaRPr lang="zh-CN" altLang="en-US" sz="5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00298" y="2358704"/>
            <a:ext cx="571504" cy="35719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4010660" y="2155190"/>
            <a:ext cx="1764665" cy="6223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36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比一比：</a:t>
            </a:r>
            <a:endParaRPr lang="zh-CN" altLang="en-US" sz="36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/>
      <p:bldP spid="11" grpId="0" bldLvl="0" animBg="1"/>
      <p:bldP spid="13" grpId="0" bldLvl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6000"/>
          </a:blip>
          <a:srcRect t="4189" r="11385" b="6564"/>
          <a:stretch>
            <a:fillRect/>
          </a:stretch>
        </p:blipFill>
        <p:spPr>
          <a:xfrm>
            <a:off x="272415" y="2686685"/>
            <a:ext cx="1411605" cy="142748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86116" y="482188"/>
            <a:ext cx="482207" cy="482207"/>
            <a:chOff x="631825" y="5181600"/>
            <a:chExt cx="1554163" cy="1552575"/>
          </a:xfrm>
        </p:grpSpPr>
        <p:sp>
          <p:nvSpPr>
            <p:cNvPr id="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6" name="TextBox 34"/>
          <p:cNvSpPr txBox="1"/>
          <p:nvPr/>
        </p:nvSpPr>
        <p:spPr>
          <a:xfrm>
            <a:off x="3929058" y="425832"/>
            <a:ext cx="1973580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72558" y="1129496"/>
            <a:ext cx="2190343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</a:rPr>
              <a:t>滚动的陀螺</a:t>
            </a:r>
            <a:endParaRPr lang="zh-CN" altLang="en-US" sz="3200" b="1" dirty="0">
              <a:solidFill>
                <a:srgbClr val="0000FF"/>
              </a:solidFill>
            </a:endParaRPr>
          </a:p>
        </p:txBody>
      </p:sp>
      <p:sp>
        <p:nvSpPr>
          <p:cNvPr id="51" name="文本框 6"/>
          <p:cNvSpPr txBox="1"/>
          <p:nvPr/>
        </p:nvSpPr>
        <p:spPr>
          <a:xfrm>
            <a:off x="389890" y="2026920"/>
            <a:ext cx="1222375" cy="7067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旋风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6000"/>
          </a:blip>
          <a:srcRect t="4189" r="11385" b="6564"/>
          <a:stretch>
            <a:fillRect/>
          </a:stretch>
        </p:blipFill>
        <p:spPr>
          <a:xfrm>
            <a:off x="1968500" y="2700655"/>
            <a:ext cx="1411605" cy="1427480"/>
          </a:xfrm>
          <a:prstGeom prst="rect">
            <a:avLst/>
          </a:prstGeom>
        </p:spPr>
      </p:pic>
      <p:sp>
        <p:nvSpPr>
          <p:cNvPr id="38" name="文本框 6"/>
          <p:cNvSpPr txBox="1"/>
          <p:nvPr/>
        </p:nvSpPr>
        <p:spPr>
          <a:xfrm>
            <a:off x="2085975" y="2040890"/>
            <a:ext cx="1222375" cy="7067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预料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6000"/>
          </a:blip>
          <a:srcRect t="4189" r="11385" b="6564"/>
          <a:stretch>
            <a:fillRect/>
          </a:stretch>
        </p:blipFill>
        <p:spPr>
          <a:xfrm>
            <a:off x="3628390" y="2721610"/>
            <a:ext cx="1411605" cy="1427480"/>
          </a:xfrm>
          <a:prstGeom prst="rect">
            <a:avLst/>
          </a:prstGeom>
        </p:spPr>
      </p:pic>
      <p:sp>
        <p:nvSpPr>
          <p:cNvPr id="40" name="文本框 6"/>
          <p:cNvSpPr txBox="1"/>
          <p:nvPr/>
        </p:nvSpPr>
        <p:spPr>
          <a:xfrm>
            <a:off x="3745865" y="2061845"/>
            <a:ext cx="1222375" cy="7067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溃败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6000"/>
          </a:blip>
          <a:srcRect t="4189" r="11385" b="6564"/>
          <a:stretch>
            <a:fillRect/>
          </a:stretch>
        </p:blipFill>
        <p:spPr>
          <a:xfrm>
            <a:off x="5295265" y="2721610"/>
            <a:ext cx="1411605" cy="1427480"/>
          </a:xfrm>
          <a:prstGeom prst="rect">
            <a:avLst/>
          </a:prstGeom>
        </p:spPr>
      </p:pic>
      <p:sp>
        <p:nvSpPr>
          <p:cNvPr id="42" name="文本框 6"/>
          <p:cNvSpPr txBox="1"/>
          <p:nvPr/>
        </p:nvSpPr>
        <p:spPr>
          <a:xfrm>
            <a:off x="5412740" y="2061845"/>
            <a:ext cx="1222375" cy="7067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荣誉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lum bright="6000"/>
          </a:blip>
          <a:srcRect t="4189" r="11385" b="6564"/>
          <a:stretch>
            <a:fillRect/>
          </a:stretch>
        </p:blipFill>
        <p:spPr>
          <a:xfrm>
            <a:off x="7058660" y="2721610"/>
            <a:ext cx="1411605" cy="1427480"/>
          </a:xfrm>
          <a:prstGeom prst="rect">
            <a:avLst/>
          </a:prstGeom>
        </p:spPr>
      </p:pic>
      <p:sp>
        <p:nvSpPr>
          <p:cNvPr id="44" name="文本框 6"/>
          <p:cNvSpPr txBox="1"/>
          <p:nvPr/>
        </p:nvSpPr>
        <p:spPr>
          <a:xfrm>
            <a:off x="7176135" y="2061845"/>
            <a:ext cx="1222375" cy="70675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自豪</a:t>
            </a:r>
            <a:endParaRPr lang="zh-CN" altLang="en-US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38" grpId="0"/>
      <p:bldP spid="40" grpId="0"/>
      <p:bldP spid="42" grpId="0"/>
      <p:bldP spid="4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66951" y="498396"/>
            <a:ext cx="1944216" cy="500137"/>
            <a:chOff x="882216" y="641906"/>
            <a:chExt cx="1944216" cy="500137"/>
          </a:xfrm>
        </p:grpSpPr>
        <p:sp>
          <p:nvSpPr>
            <p:cNvPr id="50" name="TextBox 11"/>
            <p:cNvSpPr txBox="1">
              <a:spLocks noChangeArrowheads="1"/>
            </p:cNvSpPr>
            <p:nvPr/>
          </p:nvSpPr>
          <p:spPr bwMode="auto">
            <a:xfrm>
              <a:off x="882216" y="641906"/>
              <a:ext cx="1944216" cy="500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800" b="1" dirty="0" smtClean="0"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</a:rPr>
                <a:t>词语解释</a:t>
              </a:r>
              <a:endPara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2411760" y="807590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891326" y="818043"/>
              <a:ext cx="36000" cy="324000"/>
            </a:xfrm>
            <a:prstGeom prst="rect">
              <a:avLst/>
            </a:prstGeom>
            <a:gradFill flip="none" rotWithShape="1">
              <a:gsLst>
                <a:gs pos="14000">
                  <a:schemeClr val="bg1"/>
                </a:gs>
                <a:gs pos="76000">
                  <a:schemeClr val="bg1"/>
                </a:gs>
                <a:gs pos="50000">
                  <a:schemeClr val="accent2">
                    <a:lumMod val="60000"/>
                  </a:schemeClr>
                </a:gs>
              </a:gsLst>
              <a:path path="circle">
                <a:fillToRect l="50000" t="130000" r="50000" b="-30000"/>
              </a:path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1" name="矩形 10"/>
          <p:cNvSpPr/>
          <p:nvPr/>
        </p:nvSpPr>
        <p:spPr>
          <a:xfrm>
            <a:off x="561340" y="1214755"/>
            <a:ext cx="711962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顾名思义：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从名称想到所包含的意义。</a:t>
            </a:r>
            <a:endParaRPr lang="zh-CN" altLang="en-US" sz="28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66750" y="1884680"/>
            <a:ext cx="7409180" cy="73723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课代表,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顾名思义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就是某一科目的代表。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90550" y="2734945"/>
            <a:ext cx="781875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不伦不类：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指不像这一类，也不像那一类，形容不成样子或不规范。</a:t>
            </a:r>
            <a:endParaRPr lang="zh-CN" altLang="en-US" sz="28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4" name="TextBox 12"/>
          <p:cNvSpPr txBox="1"/>
          <p:nvPr/>
        </p:nvSpPr>
        <p:spPr>
          <a:xfrm>
            <a:off x="721995" y="3590290"/>
            <a:ext cx="7409180" cy="73723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她那身打扮，怎么看都是</a:t>
            </a:r>
            <a:r>
              <a:rPr lang="zh-CN" altLang="en-US" sz="2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不伦不类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  <p:bldP spid="3" grpId="0"/>
      <p:bldP spid="4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99745" y="920115"/>
            <a:ext cx="5013960" cy="179197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摇头晃脑</a:t>
            </a:r>
            <a:r>
              <a:rPr lang="zh-CN" altLang="en-US" sz="28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形容自得其乐或自以为是的样子。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本课指别人的陀螺自以为是，认为能击败我的陀螺。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1340" y="2938780"/>
            <a:ext cx="4705350" cy="13608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嘲笑</a:t>
            </a:r>
            <a:r>
              <a:rPr lang="zh-CN" altLang="en-US" sz="24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形容用言辞笑话对方。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本课指别人笑话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的陀螺丑陋。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timg.gif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729292" y="920105"/>
            <a:ext cx="2867025" cy="251460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87375" y="899160"/>
            <a:ext cx="5455285" cy="5607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预料</a:t>
            </a:r>
            <a:r>
              <a:rPr lang="zh-CN" altLang="en-US" sz="32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像指事前作出的推测。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81405" y="1645920"/>
            <a:ext cx="5974080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这件事是否成功并非我能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预料</a:t>
            </a:r>
            <a:r>
              <a:rPr lang="zh-CN" altLang="en-US" sz="2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1025" y="2419985"/>
            <a:ext cx="7686675" cy="105346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不动声色</a:t>
            </a:r>
            <a:r>
              <a:rPr lang="zh-CN" altLang="en-US" sz="32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在紧急情况下，说话、神态仍跟平时一样没有变化。形容非常镇静。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2"/>
          <p:cNvSpPr txBox="1"/>
          <p:nvPr/>
        </p:nvSpPr>
        <p:spPr>
          <a:xfrm>
            <a:off x="659765" y="3670300"/>
            <a:ext cx="7804785" cy="49911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面对严厉的考官,他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不动声色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,神情镇定自如</a:t>
            </a:r>
            <a:r>
              <a:rPr lang="zh-CN" altLang="en-US" sz="2800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8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4550" y="1971040"/>
            <a:ext cx="7454900" cy="19183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按照提示理清课文思路：</a:t>
            </a: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 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>
              <a:lnSpc>
                <a:spcPct val="110000"/>
              </a:lnSpc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说陀螺→（    ）陀螺→得陀螺→（    ）陀螺→（    ）陀螺</a:t>
            </a:r>
            <a:r>
              <a:rPr lang="zh-CN" altLang="en-US"/>
              <a:t> </a:t>
            </a:r>
            <a:endParaRPr lang="zh-CN" altLang="en-US"/>
          </a:p>
        </p:txBody>
      </p:sp>
      <p:sp>
        <p:nvSpPr>
          <p:cNvPr id="3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23210" y="1181091"/>
            <a:ext cx="871728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轻声自由地朗读课文，把每一自然段标上序号。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50363" y="2567616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2443153" y="3182931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斗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663238" y="3182931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悟</a:t>
            </a:r>
            <a:endParaRPr lang="zh-CN" altLang="en-US" sz="4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/>
          <p:cNvSpPr txBox="1"/>
          <p:nvPr/>
        </p:nvSpPr>
        <p:spPr>
          <a:xfrm>
            <a:off x="642910" y="1571618"/>
            <a:ext cx="7929618" cy="193033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课文先写（                  ），再写（            ），最后写（              ），说明了人不可貌相，海水不可斗量的道理。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00100" y="2334282"/>
            <a:ext cx="23487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我和朋友比赛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286380" y="2334282"/>
            <a:ext cx="27093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我的陀螺战胜了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-34925" y="782320"/>
            <a:ext cx="903541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</a:t>
            </a: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想一下，课文</a:t>
            </a:r>
            <a:r>
              <a:rPr lang="zh-CN" altLang="en-US" sz="3200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先写什么，再写什么，最后写什么？</a:t>
            </a:r>
            <a:endParaRPr lang="zh-CN" altLang="en-US" sz="3200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45158" y="1735766"/>
            <a:ext cx="34307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我的陀螺被嘲笑丑陋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2910" y="928676"/>
            <a:ext cx="4304383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一、看拼音，写词语。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4414" y="1885254"/>
            <a:ext cx="13773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shì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fŏu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39817" y="1885254"/>
            <a:ext cx="9893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yóu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qí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5140" y="3028262"/>
            <a:ext cx="10134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zì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háo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14916" y="1813816"/>
            <a:ext cx="13003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réng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rán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2356802"/>
            <a:ext cx="18707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868" y="2285364"/>
            <a:ext cx="18707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57950" y="3428372"/>
            <a:ext cx="17170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23587" y="2285364"/>
            <a:ext cx="18707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2910" y="2999744"/>
            <a:ext cx="2714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yáo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tóu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huàng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n</a:t>
            </a:r>
            <a:r>
              <a:rPr lang="vi-VN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ăo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41474" y="3028262"/>
            <a:ext cx="19207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bù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kě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yù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liào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472" y="3499810"/>
            <a:ext cx="2492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    ）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3306" y="3499810"/>
            <a:ext cx="24853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42976" y="2285364"/>
            <a:ext cx="12045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是 否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7620" y="2213926"/>
            <a:ext cx="12045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尤 其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00826" y="2213926"/>
            <a:ext cx="12045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仍 然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8471" y="3428372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摇头晃脑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0305" y="3428372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不可预料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15140" y="3356934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自豪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00034" y="571486"/>
            <a:ext cx="2656496" cy="6047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二、连一连。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0034" y="1428742"/>
            <a:ext cx="82076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xuán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kuàng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réng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fǒu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bīng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bài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chǒu</a:t>
            </a:r>
            <a:r>
              <a:rPr lang="en-US" altLang="zh-CN" sz="24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4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kuì</a:t>
            </a:r>
            <a:endParaRPr lang="zh-CN" altLang="en-US" sz="24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472" y="2857502"/>
            <a:ext cx="775652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否   旋   况   兵   败   仍   溃   丑 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rot="16200000" flipH="1">
            <a:off x="1000100" y="2143122"/>
            <a:ext cx="1143008" cy="57150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16200000" flipH="1">
            <a:off x="1928794" y="2000246"/>
            <a:ext cx="1071570" cy="78581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3286116" y="1857370"/>
            <a:ext cx="2643206" cy="114300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10800000" flipV="1">
            <a:off x="1000100" y="1857370"/>
            <a:ext cx="3286148" cy="107157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rot="10800000" flipV="1">
            <a:off x="5000628" y="1857370"/>
            <a:ext cx="1285884" cy="107157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rot="16200000" flipH="1">
            <a:off x="7108049" y="2107403"/>
            <a:ext cx="1071570" cy="571504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>
            <a:off x="7072330" y="1857370"/>
            <a:ext cx="1143008" cy="1143008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0800000" flipV="1">
            <a:off x="3857620" y="1857370"/>
            <a:ext cx="1500198" cy="1071570"/>
          </a:xfrm>
          <a:prstGeom prst="line">
            <a:avLst/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15300" y="578791"/>
            <a:ext cx="7532370" cy="82994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三、课文说明了什么道理？用原文回答。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05890" y="2043430"/>
            <a:ext cx="6151245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人不可貌相，海水不可斗量。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37935" y="370459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07456" y="1503355"/>
            <a:ext cx="6643734" cy="2137508"/>
          </a:xfrm>
          <a:prstGeom prst="rect">
            <a:avLst/>
          </a:prstGeom>
          <a:solidFill>
            <a:schemeClr val="bg1"/>
          </a:solidFill>
        </p:spPr>
        <p:txBody>
          <a:bodyPr wrap="square" lIns="68580" tIns="34290" rIns="68580" bIns="34290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上节课，我们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知道了本课主要写“人不可貌相，海水不可斗量”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。现在我们要深入了解课文，一起去感受这个深刻的道理。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77" y="546963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文本框 11"/>
          <p:cNvSpPr txBox="1"/>
          <p:nvPr/>
        </p:nvSpPr>
        <p:spPr>
          <a:xfrm>
            <a:off x="333190" y="536227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77060" y="1699260"/>
            <a:ext cx="643636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朗读课文，找出作者说陀螺的段落，仔细读一读，思考：作者在说陀螺的时候，心情是怎样的？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95" y="1356995"/>
            <a:ext cx="1609725" cy="21285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6444208" y="3363838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220658" y="423163"/>
            <a:ext cx="2448272" cy="648072"/>
          </a:xfrm>
          <a:prstGeom prst="flowChartPreparati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说陀螺</a:t>
            </a:r>
            <a:endParaRPr lang="zh-CN" altLang="en-US" sz="3200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7860" y="1729105"/>
            <a:ext cx="428815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在我的故乡，陀螺不叫陀螺，叫作“冰尜儿”，顾名思义，就是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冰上的小家伙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069840" y="1496695"/>
            <a:ext cx="3787140" cy="252603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789680" y="3318510"/>
            <a:ext cx="2038350" cy="1066800"/>
            <a:chOff x="8100392" y="1962696"/>
            <a:chExt cx="1043608" cy="549508"/>
          </a:xfrm>
        </p:grpSpPr>
        <p:sp>
          <p:nvSpPr>
            <p:cNvPr id="77" name="云形 76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8323891" y="2055544"/>
              <a:ext cx="795020" cy="3640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喜爱</a:t>
              </a:r>
              <a:endParaRPr lang="zh-CN" altLang="en-US" sz="40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2800" y="556895"/>
            <a:ext cx="759650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无论嵌上滚珠，还是钉上铁钉，冰尜儿都不会裂开，能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毫无怨言地让你抽打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，在冰面上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旋转、舞蹈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872355" y="2633345"/>
            <a:ext cx="2757170" cy="100012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冰尜儿带给我无限的乐趣。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213a00023a83b5ca7a3c.gif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52567" y="2125655"/>
            <a:ext cx="2286000" cy="228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703552" y="713728"/>
            <a:ext cx="3701415" cy="3294380"/>
            <a:chOff x="428596" y="857238"/>
            <a:chExt cx="3701415" cy="3294380"/>
          </a:xfrm>
        </p:grpSpPr>
        <p:sp>
          <p:nvSpPr>
            <p:cNvPr id="3" name="圆角矩形 2"/>
            <p:cNvSpPr/>
            <p:nvPr/>
          </p:nvSpPr>
          <p:spPr>
            <a:xfrm>
              <a:off x="428596" y="857238"/>
              <a:ext cx="3701415" cy="329438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43531" y="989953"/>
              <a:ext cx="3483610" cy="3046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抽冰尜儿的小伙伴们，都</a:t>
              </a:r>
              <a:r>
                <a:rPr lang="zh-CN" altLang="en-US" sz="32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爱比个高下</a:t>
              </a:r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。他们往往各站一角，</a:t>
              </a:r>
              <a:r>
                <a:rPr lang="zh-CN" altLang="en-US" sz="32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奋力</a:t>
              </a:r>
              <a:r>
                <a:rPr lang="zh-CN" altLang="en-US" sz="32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抽转自己的冰尜儿，让它朝对方撞去。</a:t>
              </a:r>
              <a:endPara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4" name="图片 3" descr="u=1028029110,3867125431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075553" y="572120"/>
            <a:ext cx="3048000" cy="2076450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5146991" y="2929574"/>
            <a:ext cx="2088232" cy="879373"/>
            <a:chOff x="5724128" y="3643320"/>
            <a:chExt cx="2088232" cy="879373"/>
          </a:xfrm>
        </p:grpSpPr>
        <p:sp>
          <p:nvSpPr>
            <p:cNvPr id="8" name="云形 7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929322" y="3795886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奋勇搏斗</a:t>
              </a:r>
              <a:endPara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6885" y="638175"/>
            <a:ext cx="841121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赛陀螺每次都是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体重个大的一方占上风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u=655365368,2995044949&amp;fm=26&amp;gp=0.jpg"/>
          <p:cNvPicPr>
            <a:picLocks noChangeAspect="1"/>
          </p:cNvPicPr>
          <p:nvPr/>
        </p:nvPicPr>
        <p:blipFill>
          <a:blip r:embed="rId1" cstate="print"/>
          <a:srcRect r="35294"/>
          <a:stretch>
            <a:fillRect/>
          </a:stretch>
        </p:blipFill>
        <p:spPr>
          <a:xfrm>
            <a:off x="1143000" y="1421765"/>
            <a:ext cx="2433320" cy="2651125"/>
          </a:xfrm>
          <a:prstGeom prst="rect">
            <a:avLst/>
          </a:prstGeom>
        </p:spPr>
      </p:pic>
      <p:pic>
        <p:nvPicPr>
          <p:cNvPr id="4" name="图片 3" descr="u=207028775,3458036716&amp;fm=26&amp;gp=0.jpg"/>
          <p:cNvPicPr>
            <a:picLocks noChangeAspect="1"/>
          </p:cNvPicPr>
          <p:nvPr/>
        </p:nvPicPr>
        <p:blipFill>
          <a:blip r:embed="rId2" cstate="print">
            <a:lum contrast="18000"/>
          </a:blip>
          <a:srcRect l="1880" t="28264" r="55641" b="28264"/>
          <a:stretch>
            <a:fillRect/>
          </a:stretch>
        </p:blipFill>
        <p:spPr>
          <a:xfrm>
            <a:off x="5335270" y="1454150"/>
            <a:ext cx="2245995" cy="2586355"/>
          </a:xfrm>
          <a:prstGeom prst="rect">
            <a:avLst/>
          </a:prstGeom>
        </p:spPr>
      </p:pic>
      <p:sp>
        <p:nvSpPr>
          <p:cNvPr id="5" name="爆炸形 1 4"/>
          <p:cNvSpPr/>
          <p:nvPr/>
        </p:nvSpPr>
        <p:spPr>
          <a:xfrm>
            <a:off x="1927225" y="2000250"/>
            <a:ext cx="2757170" cy="1143000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我厉害</a:t>
            </a:r>
            <a:endParaRPr lang="zh-CN" altLang="en-US" sz="3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115" y="1214120"/>
            <a:ext cx="455358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我从小就不甘人后，更不愿自己的陀螺像金兵见到岳家军，一战即败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。于是四处寻找木头，为削制得心应手的冰尜儿，就差没把椅子腿拿来“废物利用”了。为此不知挨了多少责骂，可仍然不肯住手。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流程图: 准备 2"/>
          <p:cNvSpPr/>
          <p:nvPr/>
        </p:nvSpPr>
        <p:spPr>
          <a:xfrm>
            <a:off x="285720" y="428610"/>
            <a:ext cx="2448272" cy="648072"/>
          </a:xfrm>
          <a:prstGeom prst="flowChartPreparati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做陀螺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844092" y="1214110"/>
            <a:ext cx="3786214" cy="953135"/>
            <a:chOff x="1571604" y="2760651"/>
            <a:chExt cx="3786214" cy="953135"/>
          </a:xfrm>
        </p:grpSpPr>
        <p:sp>
          <p:nvSpPr>
            <p:cNvPr id="5" name="六边形 4"/>
            <p:cNvSpPr/>
            <p:nvPr/>
          </p:nvSpPr>
          <p:spPr>
            <a:xfrm>
              <a:off x="1571604" y="2786064"/>
              <a:ext cx="3786214" cy="914400"/>
            </a:xfrm>
            <a:prstGeom prst="hexagon">
              <a:avLst>
                <a:gd name="adj" fmla="val 59375"/>
                <a:gd name="vf" fmla="val 115470"/>
              </a:avLst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928794" y="2760651"/>
              <a:ext cx="3286148" cy="953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不服输的个性，为后文斗陀螺做铺垫</a:t>
              </a:r>
              <a:endPara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爆炸形 1 6"/>
          <p:cNvSpPr/>
          <p:nvPr/>
        </p:nvSpPr>
        <p:spPr>
          <a:xfrm>
            <a:off x="4955540" y="3302635"/>
            <a:ext cx="3643630" cy="1821815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为了做陀螺想尽办法</a:t>
            </a:r>
            <a:endParaRPr lang="zh-CN" altLang="en-US" sz="28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411730" y="3363595"/>
            <a:ext cx="2364740" cy="381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390525" y="3796030"/>
            <a:ext cx="4325620" cy="762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407670" y="4210050"/>
            <a:ext cx="4325620" cy="7620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374015" y="4659630"/>
            <a:ext cx="1893570" cy="2222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5061356" y="2587028"/>
            <a:ext cx="2310130" cy="808355"/>
            <a:chOff x="4045991" y="4236758"/>
            <a:chExt cx="2310130" cy="808355"/>
          </a:xfrm>
          <a:solidFill>
            <a:srgbClr val="FFC000"/>
          </a:solidFill>
        </p:grpSpPr>
        <p:sp>
          <p:nvSpPr>
            <p:cNvPr id="82" name="云形 81"/>
            <p:cNvSpPr/>
            <p:nvPr/>
          </p:nvSpPr>
          <p:spPr>
            <a:xfrm>
              <a:off x="4045991" y="4236758"/>
              <a:ext cx="2310130" cy="808355"/>
            </a:xfrm>
            <a:prstGeom prst="cloud">
              <a:avLst/>
            </a:prstGeom>
            <a:grpFill/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325824" y="4371950"/>
              <a:ext cx="1612900" cy="52197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9900CC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幽默诙谐</a:t>
              </a:r>
              <a:endParaRPr lang="zh-CN" altLang="en-US" sz="2800" b="1" dirty="0">
                <a:solidFill>
                  <a:srgbClr val="9900CC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370" y="346075"/>
            <a:ext cx="384365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然而一个孩子无论如何是削不出高质量的陀螺的，因此，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曾有很长一段时间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我的世界堆满乌云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快乐像过冬的燕子一般，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飞到一个谁也看不到的地方去了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291006" y="752460"/>
            <a:ext cx="3857652" cy="1071570"/>
            <a:chOff x="4714876" y="3000378"/>
            <a:chExt cx="3857652" cy="1071570"/>
          </a:xfrm>
        </p:grpSpPr>
        <p:sp>
          <p:nvSpPr>
            <p:cNvPr id="4" name="矩形 3"/>
            <p:cNvSpPr/>
            <p:nvPr/>
          </p:nvSpPr>
          <p:spPr>
            <a:xfrm>
              <a:off x="4786314" y="3071816"/>
              <a:ext cx="3714776" cy="9531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  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为没有高质量的陀螺而懊恼，不高兴。</a:t>
              </a:r>
              <a:endPara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5" name="图文框 4"/>
            <p:cNvSpPr/>
            <p:nvPr/>
          </p:nvSpPr>
          <p:spPr>
            <a:xfrm>
              <a:off x="4714876" y="3000378"/>
              <a:ext cx="3857652" cy="1071570"/>
            </a:xfrm>
            <a:prstGeom prst="frame">
              <a:avLst>
                <a:gd name="adj1" fmla="val 5389"/>
              </a:avLst>
            </a:prstGeom>
            <a:solidFill>
              <a:schemeClr val="tx1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979538" y="2900360"/>
            <a:ext cx="1428760" cy="753531"/>
            <a:chOff x="4976664" y="2322275"/>
            <a:chExt cx="1952810" cy="753531"/>
          </a:xfrm>
        </p:grpSpPr>
        <p:sp>
          <p:nvSpPr>
            <p:cNvPr id="7" name="流程图: 资料带 6"/>
            <p:cNvSpPr/>
            <p:nvPr/>
          </p:nvSpPr>
          <p:spPr>
            <a:xfrm>
              <a:off x="5004047" y="2322275"/>
              <a:ext cx="1826141" cy="753531"/>
            </a:xfrm>
            <a:prstGeom prst="flowChartPunchedTap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976664" y="2406652"/>
              <a:ext cx="1952810" cy="584775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比喻句</a:t>
              </a:r>
              <a:endParaRPr lang="en-US" altLang="zh-CN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五边形 8"/>
          <p:cNvSpPr/>
          <p:nvPr/>
        </p:nvSpPr>
        <p:spPr>
          <a:xfrm flipH="1">
            <a:off x="5408295" y="2058670"/>
            <a:ext cx="3373755" cy="2436495"/>
          </a:xfrm>
          <a:prstGeom prst="homePlate">
            <a:avLst>
              <a:gd name="adj" fmla="val 12197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形象地写出了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得不到陀螺的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郁闷心情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，从中表达了对陀螺的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酷爱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之情。</a:t>
            </a:r>
            <a:endParaRPr lang="zh-CN" altLang="en-US" sz="32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987425" y="3305810"/>
            <a:ext cx="74282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风筝，让我们的心飞翔在无边无际的天空中。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000125" y="395605"/>
            <a:ext cx="7686675" cy="7308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你觉得快乐还像什么？仿写比喻句。</a:t>
            </a:r>
            <a:endParaRPr lang="zh-CN" altLang="en-US" sz="3200" b="1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76" y="538961"/>
            <a:ext cx="455882" cy="44446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000125" y="1309370"/>
            <a:ext cx="74282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快乐像过冬的燕子一般，飞到一个谁也看不到的地方去了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83615" y="2297430"/>
            <a:ext cx="742823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一幅绚丽多彩的图画，那美丽的图画让我难以忘怀。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686560" y="2262505"/>
            <a:ext cx="1255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快乐像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686560" y="3305810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快乐像</a:t>
            </a:r>
            <a:endParaRPr lang="zh-CN" altLang="en-US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285720" y="428610"/>
            <a:ext cx="2448272" cy="648072"/>
          </a:xfrm>
          <a:prstGeom prst="flowChartPreparati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得陀螺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90670" y="704850"/>
            <a:ext cx="4829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我的叔叔，一位很有童心的年轻民警，答应在我生日那天送我一只陀螺。这消息曾使我一整天处于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恍惚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的状态，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老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想象着那只陀螺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英武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风姿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u=1993274026,2829494606&amp;fm=26&amp;gp=0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2908" y="2071684"/>
            <a:ext cx="1924050" cy="192405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966468" y="3592832"/>
            <a:ext cx="1357322" cy="879373"/>
            <a:chOff x="5724128" y="3643320"/>
            <a:chExt cx="2088232" cy="879373"/>
          </a:xfrm>
        </p:grpSpPr>
        <p:sp>
          <p:nvSpPr>
            <p:cNvPr id="6" name="云形 5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929322" y="3795886"/>
              <a:ext cx="153771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高兴</a:t>
              </a:r>
              <a:endParaRPr lang="zh-CN" altLang="en-US" sz="32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9" name="流程图: 顺序访问存储器 8"/>
          <p:cNvSpPr/>
          <p:nvPr/>
        </p:nvSpPr>
        <p:spPr>
          <a:xfrm flipH="1">
            <a:off x="1527810" y="1336040"/>
            <a:ext cx="2236470" cy="1643380"/>
          </a:xfrm>
          <a:prstGeom prst="flowChartMagneticTap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461385" y="3880485"/>
            <a:ext cx="3977640" cy="52197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神志不清；精神不集中。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左弧形箭头 9"/>
          <p:cNvSpPr/>
          <p:nvPr/>
        </p:nvSpPr>
        <p:spPr>
          <a:xfrm>
            <a:off x="3563620" y="2931795"/>
            <a:ext cx="432435" cy="935990"/>
          </a:xfrm>
          <a:prstGeom prst="curved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067810" y="2643505"/>
            <a:ext cx="1008380" cy="575945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2099308" y="3115947"/>
            <a:ext cx="1357322" cy="879373"/>
            <a:chOff x="5724128" y="3643320"/>
            <a:chExt cx="2088232" cy="879373"/>
          </a:xfrm>
        </p:grpSpPr>
        <p:sp>
          <p:nvSpPr>
            <p:cNvPr id="13" name="云形 12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TextBox 6"/>
            <p:cNvSpPr txBox="1"/>
            <p:nvPr/>
          </p:nvSpPr>
          <p:spPr>
            <a:xfrm>
              <a:off x="5929322" y="3795886"/>
              <a:ext cx="1537710" cy="583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期待</a:t>
              </a:r>
              <a:endParaRPr lang="zh-CN" altLang="en-US" sz="32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bldLvl="0" animBg="1"/>
      <p:bldP spid="8" grpId="0" bldLvl="0" animBg="1"/>
      <p:bldP spid="10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3463" y="929944"/>
            <a:ext cx="467360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叔叔的礼物不错！</a:t>
            </a:r>
            <a:endParaRPr lang="zh-CN" altLang="en-US" sz="4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1541145" y="2409190"/>
            <a:ext cx="5063490" cy="1276350"/>
          </a:xfrm>
          <a:prstGeom prst="cloudCallout">
            <a:avLst>
              <a:gd name="adj1" fmla="val -22686"/>
              <a:gd name="adj2" fmla="val -102039"/>
            </a:avLst>
          </a:prstGeom>
          <a:grpFill/>
          <a:ln>
            <a:solidFill>
              <a:schemeClr val="tx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2224391" y="2582225"/>
            <a:ext cx="4380389" cy="931024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叔叔的礼物很符合我的心意，我很满意。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流程图: 顺序访问存储器 8"/>
          <p:cNvSpPr/>
          <p:nvPr/>
        </p:nvSpPr>
        <p:spPr>
          <a:xfrm flipH="1">
            <a:off x="6819900" y="478790"/>
            <a:ext cx="2236470" cy="1643380"/>
          </a:xfrm>
          <a:prstGeom prst="flowChartMagneticTap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9" grpId="0" bldLvl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43050" y="1471930"/>
            <a:ext cx="671322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既然叔叔送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我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的礼物很好，那这个不错的陀螺到底是什么样的呢？自由朗读第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7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自然段，画出相关语句。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449" y="1221497"/>
            <a:ext cx="1324753" cy="18984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7685" y="555625"/>
            <a:ext cx="808799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这只陀螺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圆且光滑，如同一枚鸭蛋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尤其当我看到这枚“鸭蛋”的下端已嵌上一粒大滚珠时，更是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手舞足蹈，恨不得马上在马路上一显身手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！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u=314033111,1469688861&amp;fm=26&amp;gp=0.jpg"/>
          <p:cNvPicPr>
            <a:picLocks noChangeAspect="1"/>
          </p:cNvPicPr>
          <p:nvPr/>
        </p:nvPicPr>
        <p:blipFill>
          <a:blip r:embed="rId1" cstate="print"/>
          <a:srcRect l="33500" t="37500" r="35000" b="7500"/>
          <a:stretch>
            <a:fillRect/>
          </a:stretch>
        </p:blipFill>
        <p:spPr>
          <a:xfrm>
            <a:off x="1002320" y="2222811"/>
            <a:ext cx="2000264" cy="2095515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4" name="Freeform 24"/>
          <p:cNvSpPr/>
          <p:nvPr/>
        </p:nvSpPr>
        <p:spPr bwMode="gray">
          <a:xfrm rot="12248031" flipH="1">
            <a:off x="4863628" y="1921659"/>
            <a:ext cx="775550" cy="543983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3910327" y="2600324"/>
            <a:ext cx="3609401" cy="150019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kern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突出了</a:t>
            </a:r>
            <a:r>
              <a:rPr lang="en-US" altLang="zh-CN" sz="2800" b="1" kern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800" b="1" kern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我</a:t>
            </a:r>
            <a:r>
              <a:rPr lang="en-US" altLang="zh-CN" sz="2800" b="1" kern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800" b="1" kern="0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得到喜欢的陀螺，想要与朋友一战的急切心情。</a:t>
            </a:r>
            <a:endParaRPr lang="zh-CN" altLang="en-US" sz="2800" b="1" kern="0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561455" y="3889375"/>
            <a:ext cx="2538730" cy="1037590"/>
            <a:chOff x="5724128" y="3643320"/>
            <a:chExt cx="2088232" cy="879373"/>
          </a:xfrm>
        </p:grpSpPr>
        <p:sp>
          <p:nvSpPr>
            <p:cNvPr id="11" name="云形 10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29399" y="3795623"/>
              <a:ext cx="1767006" cy="546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跃跃欲试</a:t>
              </a:r>
              <a:endParaRPr lang="zh-CN" altLang="en-US" sz="3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ldLvl="0" animBg="1"/>
      <p:bldP spid="5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285720" y="428610"/>
            <a:ext cx="2448272" cy="648072"/>
          </a:xfrm>
          <a:prstGeom prst="flowChartPreparati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斗陀螺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64830" y="312723"/>
            <a:ext cx="4643470" cy="1076325"/>
          </a:xfrm>
          <a:prstGeom prst="rect">
            <a:avLst/>
          </a:prstGeom>
          <a:noFill/>
          <a:ln w="2222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我的陀螺刚一露面，就招来了一顿嘲笑。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4000496" y="1714494"/>
            <a:ext cx="1428760" cy="1571636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008380" y="1714500"/>
            <a:ext cx="2634615" cy="6432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该平的不平</a:t>
            </a:r>
            <a:endParaRPr lang="zh-CN" altLang="en-US" sz="3600" b="1" dirty="0" smtClean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42620" y="3000375"/>
            <a:ext cx="2772410" cy="64325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该尖的不尖</a:t>
            </a:r>
            <a:endParaRPr lang="zh-CN" altLang="en-US" sz="3600" b="1" dirty="0" smtClean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七角星 7"/>
          <p:cNvSpPr/>
          <p:nvPr/>
        </p:nvSpPr>
        <p:spPr>
          <a:xfrm>
            <a:off x="5523865" y="1715135"/>
            <a:ext cx="3255010" cy="1456690"/>
          </a:xfrm>
          <a:prstGeom prst="star7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没有能力相斗</a:t>
            </a:r>
            <a:endParaRPr lang="zh-CN" altLang="en-US" sz="28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523865" y="3508375"/>
            <a:ext cx="2538730" cy="1037590"/>
            <a:chOff x="5724128" y="3643320"/>
            <a:chExt cx="2088232" cy="879373"/>
          </a:xfrm>
        </p:grpSpPr>
        <p:sp>
          <p:nvSpPr>
            <p:cNvPr id="11" name="云形 10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29399" y="3795623"/>
              <a:ext cx="1767006" cy="5467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士气大减</a:t>
              </a:r>
              <a:endParaRPr lang="zh-CN" altLang="en-US" sz="3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bldLvl="0" animBg="1"/>
      <p:bldP spid="7" grpId="0" bldLvl="0" animBg="1"/>
      <p:bldP spid="8" grpId="0" bldLvl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爆炸形 1 8"/>
          <p:cNvSpPr/>
          <p:nvPr/>
        </p:nvSpPr>
        <p:spPr>
          <a:xfrm>
            <a:off x="6500495" y="2727325"/>
            <a:ext cx="2500630" cy="1376680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机智、灵活</a:t>
            </a:r>
            <a:endParaRPr lang="zh-CN" altLang="en-US" sz="24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爆炸形 1 7"/>
          <p:cNvSpPr/>
          <p:nvPr/>
        </p:nvSpPr>
        <p:spPr>
          <a:xfrm>
            <a:off x="1744345" y="1535430"/>
            <a:ext cx="3772535" cy="2072640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骄傲、不可一世</a:t>
            </a:r>
            <a:endParaRPr lang="zh-CN" altLang="en-US" sz="28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4348" y="500048"/>
            <a:ext cx="7532370" cy="58356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一个大陀螺的主人开始傲慢地向我挑衅。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u=1267983009,859294392&amp;fm=26&amp;gp=0.jpg"/>
          <p:cNvPicPr>
            <a:picLocks noChangeAspect="1"/>
          </p:cNvPicPr>
          <p:nvPr/>
        </p:nvPicPr>
        <p:blipFill>
          <a:blip r:embed="rId1" cstate="print"/>
          <a:srcRect l="23000" t="20808" r="48500" b="14072"/>
          <a:stretch>
            <a:fillRect/>
          </a:stretch>
        </p:blipFill>
        <p:spPr>
          <a:xfrm>
            <a:off x="2143108" y="1285866"/>
            <a:ext cx="1357322" cy="207170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图片 3" descr="u=314033111,1469688861&amp;fm=26&amp;gp=0.jpg"/>
          <p:cNvPicPr>
            <a:picLocks noChangeAspect="1"/>
          </p:cNvPicPr>
          <p:nvPr/>
        </p:nvPicPr>
        <p:blipFill>
          <a:blip r:embed="rId2" cstate="print"/>
          <a:srcRect l="35000" t="40000" r="41000" b="10000"/>
          <a:stretch>
            <a:fillRect/>
          </a:stretch>
        </p:blipFill>
        <p:spPr>
          <a:xfrm>
            <a:off x="6715140" y="2643188"/>
            <a:ext cx="642942" cy="803678"/>
          </a:xfrm>
          <a:prstGeom prst="rect">
            <a:avLst/>
          </a:prstGeom>
          <a:effectLst>
            <a:softEdge rad="31750"/>
          </a:effectLst>
        </p:spPr>
      </p:pic>
      <p:grpSp>
        <p:nvGrpSpPr>
          <p:cNvPr id="5" name="组合 4"/>
          <p:cNvGrpSpPr/>
          <p:nvPr/>
        </p:nvGrpSpPr>
        <p:grpSpPr>
          <a:xfrm>
            <a:off x="285720" y="1285866"/>
            <a:ext cx="1714512" cy="2214578"/>
            <a:chOff x="4071934" y="3371862"/>
            <a:chExt cx="4000528" cy="914400"/>
          </a:xfrm>
        </p:grpSpPr>
        <p:sp>
          <p:nvSpPr>
            <p:cNvPr id="6" name="矩形 5"/>
            <p:cNvSpPr/>
            <p:nvPr/>
          </p:nvSpPr>
          <p:spPr>
            <a:xfrm>
              <a:off x="4214810" y="3429006"/>
              <a:ext cx="3857652" cy="7493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大陀螺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摇头晃脑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，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挺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着肚皮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冲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过来。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圆角矩形 6"/>
            <p:cNvSpPr/>
            <p:nvPr/>
          </p:nvSpPr>
          <p:spPr>
            <a:xfrm>
              <a:off x="4071934" y="3371862"/>
              <a:ext cx="4000528" cy="914400"/>
            </a:xfrm>
            <a:prstGeom prst="round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286625" y="1283970"/>
            <a:ext cx="1714500" cy="1010774"/>
            <a:chOff x="4071934" y="3371862"/>
            <a:chExt cx="4000528" cy="914400"/>
          </a:xfrm>
        </p:grpSpPr>
        <p:sp>
          <p:nvSpPr>
            <p:cNvPr id="11" name="矩形 10"/>
            <p:cNvSpPr/>
            <p:nvPr/>
          </p:nvSpPr>
          <p:spPr>
            <a:xfrm>
              <a:off x="4143691" y="3398255"/>
              <a:ext cx="3857651" cy="8622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不动声色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地闪躲</a:t>
              </a:r>
              <a:endPara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2" name="圆角矩形 11"/>
            <p:cNvSpPr/>
            <p:nvPr/>
          </p:nvSpPr>
          <p:spPr>
            <a:xfrm>
              <a:off x="4071934" y="3371862"/>
              <a:ext cx="4000528" cy="914400"/>
            </a:xfrm>
            <a:prstGeom prst="roundRect">
              <a:avLst/>
            </a:prstGeom>
            <a:grpFill/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714146" y="3662718"/>
            <a:ext cx="1215350" cy="649380"/>
            <a:chOff x="4193311" y="4287558"/>
            <a:chExt cx="1215350" cy="649380"/>
          </a:xfrm>
        </p:grpSpPr>
        <p:sp>
          <p:nvSpPr>
            <p:cNvPr id="82" name="云形 81"/>
            <p:cNvSpPr/>
            <p:nvPr/>
          </p:nvSpPr>
          <p:spPr>
            <a:xfrm>
              <a:off x="4193311" y="4287558"/>
              <a:ext cx="1215350" cy="649380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4325824" y="4371950"/>
              <a:ext cx="897890" cy="5219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拟人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5679E-6 L 0.33316 -0.0070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" y="-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69136E-6 L -0.00086 -0.38612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 bldLvl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5745" y="632460"/>
            <a:ext cx="3682365" cy="3538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我的陀螺个头小，却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顽强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得出奇！明明被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撞翻在一边，一扭身又照样旋转起来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。它圆头圆脑，好像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上下左右都能找到支撑点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似的。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u=1267983009,859294392&amp;fm=26&amp;gp=0.jpg"/>
          <p:cNvPicPr>
            <a:picLocks noChangeAspect="1"/>
          </p:cNvPicPr>
          <p:nvPr/>
        </p:nvPicPr>
        <p:blipFill>
          <a:blip r:embed="rId1" cstate="print"/>
          <a:srcRect l="23000" t="20808" r="48500" b="14072"/>
          <a:stretch>
            <a:fillRect/>
          </a:stretch>
        </p:blipFill>
        <p:spPr>
          <a:xfrm>
            <a:off x="5434962" y="1429693"/>
            <a:ext cx="1357322" cy="207170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图片 3" descr="u=314033111,1469688861&amp;fm=26&amp;gp=0.jpg"/>
          <p:cNvPicPr>
            <a:picLocks noChangeAspect="1"/>
          </p:cNvPicPr>
          <p:nvPr/>
        </p:nvPicPr>
        <p:blipFill>
          <a:blip r:embed="rId2" cstate="print"/>
          <a:srcRect l="35000" t="40000" r="41000" b="10000"/>
          <a:stretch>
            <a:fillRect/>
          </a:stretch>
        </p:blipFill>
        <p:spPr>
          <a:xfrm>
            <a:off x="8006730" y="2858453"/>
            <a:ext cx="642942" cy="803678"/>
          </a:xfrm>
          <a:prstGeom prst="rect">
            <a:avLst/>
          </a:prstGeom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56 -0.10309 C 0.03351 -0.11852 0.04393 -0.13396 0.04827 -0.14939 C 0.05191 -0.16204 0.05157 -0.17994 0.05348 -0.19383 C 0.05469 -0.2176 0.05903 -0.23642 0.06285 -0.25865 C 0.06424 -0.26729 0.06441 -0.27593 0.06598 -0.28457 C 0.06546 -0.30803 0.06771 -0.34105 0.05973 -0.36235 C 0.05799 -0.37717 0.05903 -0.37284 0.05348 -0.38272 C 0.04914 -0.39044 0.054 -0.38704 0.04827 -0.39568 C 0.04619 -0.39877 0.04306 -0.4 0.04098 -0.40309 C 0.03698 -0.40926 0.03351 -0.41482 0.02848 -0.41791 C 0.02084 -0.43149 0.00921 -0.44476 -0.00069 -0.45309 C -0.00295 -0.45494 -0.00607 -0.46019 -0.00798 -0.46235 C -0.01545 -0.47068 -0.02361 -0.47593 -0.0309 -0.48457 C -0.03941 -0.49476 -0.05555 -0.50278 -0.06527 -0.50865 C -0.07326 -0.51328 -0.08125 -0.51698 -0.08923 -0.52161 C -0.09201 -0.52315 -0.09461 -0.52686 -0.09756 -0.52717 C -0.12291 -0.52902 -0.14826 -0.5284 -0.17361 -0.52902 C -0.1927 -0.53241 -0.2118 -0.53889 -0.2309 -0.54383 C -0.29774 -0.54198 -0.28784 -0.54723 -0.32881 -0.52902 C -0.34027 -0.51544 -0.36111 -0.50896 -0.37465 -0.50309 C -0.37899 -0.49723 -0.3835 -0.49476 -0.38819 -0.49013 C -0.39322 -0.48519 -0.39618 -0.47902 -0.40069 -0.47346 C -0.4085 -0.46358 -0.4177 -0.45679 -0.42569 -0.44784 C -0.42916 -0.43828 -0.42812 -0.42809 -0.4309 -0.41791 C -0.43229 -0.41297 -0.43437 -0.40834 -0.43506 -0.40309 C -0.43541 -0.40062 -0.43559 -0.39815 -0.43611 -0.39568 C -0.43784 -0.38828 -0.44131 -0.3821 -0.4434 -0.37531 C -0.44739 -0.36235 -0.4493 -0.34723 -0.45381 -0.33488 C -0.45486 -0.32717 -0.45625 -0.32315 -0.45798 -0.31605 C -0.46006 -0.30741 -0.46024 -0.2997 -0.46319 -0.29198 C -0.46423 -0.28488 -0.46631 -0.28025 -0.46736 -0.27346 C -0.46909 -0.26235 -0.46996 -0.2497 -0.47361 -0.24013 C -0.47465 -0.22439 -0.47673 -0.20926 -0.47881 -0.19383 C -0.47847 -0.16914 -0.47864 -0.14445 -0.47777 -0.12007 C -0.4776 -0.11667 -0.47621 -0.11358 -0.47569 -0.1105 C -0.47204 -0.08642 -0.46666 -0.06297 -0.46319 -0.03828 C -0.46093 -0.02223 -0.46006 -0.00217 -0.45486 0.01172 C -0.4526 0.03672 -0.44861 0.05648 -0.44236 0.07839 C -0.43975 0.08796 -0.43906 0.0966 -0.43402 0.10246 C -0.43003 0.11296 -0.42534 0.11697 -0.41944 0.12283 C -0.41145 0.13086 -0.40798 0.13611 -0.39861 0.1395 C -0.39027 0.14691 -0.3776 0.15432 -0.3684 0.15617 C -0.36041 0.15771 -0.34444 0.15987 -0.34444 0.15987 C -0.30694 0.17314 -0.27708 0.1753 -0.23715 0.17654 C -0.22552 0.18179 -0.21701 0.18271 -0.20486 0.18395 C -0.17361 0.1824 -0.1717 0.1824 -0.14965 0.17839 C -0.13923 0.17376 -0.12881 0.16821 -0.1184 0.16358 C -0.11562 0.16234 -0.11284 0.16111 -0.11006 0.15987 C -0.10868 0.15925 -0.1059 0.15802 -0.1059 0.15802 C -0.10034 0.15154 -0.09635 0.15123 -0.08923 0.14876 C -0.07812 0.14475 -0.0684 0.13796 -0.05694 0.1358 C -0.04861 0.13086 -0.03975 0.12592 -0.03194 0.11913 C -0.02638 0.11419 -0.02031 0.10895 -0.01423 0.10617 C -0.01215 0.1037 -0.01041 0.1003 -0.00798 0.09876 C -0.0059 0.09753 -0.00173 0.09506 -0.00173 0.09506 C 0.00053 0.08919 0.004 0.08672 0.00556 0.08024 C 0.01007 0.06234 0.0125 0.04166 0.01494 0.02283 C 0.01598 0.01388 0.01684 0.00493 0.01806 -0.00309 C 0.01858 -0.0071 0.01945 -0.01081 0.02014 -0.01451 C 0.02049 -0.01636 0.02119 -0.02007 0.02119 -0.02007 C 0.02275 -0.03982 0.02275 -0.06358 0.02639 -0.08272 C 0.02761 -0.0892 0.02778 -0.09815 0.03056 -0.10309 Z " pathEditMode="relative" ptsTypes="ffffffffffffffffffffffffffffffffffffffffffffffffffffffffffffff">
                                      <p:cBhvr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6140" y="653415"/>
            <a:ext cx="741299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大陀螺在这个始终立于不败之地的对手面前，彻底溃败了。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u=1267983009,859294392&amp;fm=26&amp;gp=0.jpg"/>
          <p:cNvPicPr>
            <a:picLocks noChangeAspect="1"/>
          </p:cNvPicPr>
          <p:nvPr/>
        </p:nvPicPr>
        <p:blipFill>
          <a:blip r:embed="rId1" cstate="print"/>
          <a:srcRect l="23000" t="20808" r="48500" b="14072"/>
          <a:stretch>
            <a:fillRect/>
          </a:stretch>
        </p:blipFill>
        <p:spPr>
          <a:xfrm rot="16699406">
            <a:off x="2168209" y="1868405"/>
            <a:ext cx="1357322" cy="207170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5" name="图片 4" descr="u=314033111,1469688861&amp;fm=26&amp;gp=0.jpg"/>
          <p:cNvPicPr>
            <a:picLocks noChangeAspect="1"/>
          </p:cNvPicPr>
          <p:nvPr/>
        </p:nvPicPr>
        <p:blipFill>
          <a:blip r:embed="rId2" cstate="print"/>
          <a:srcRect l="35000" t="40000" r="41000" b="10000"/>
          <a:stretch>
            <a:fillRect/>
          </a:stretch>
        </p:blipFill>
        <p:spPr>
          <a:xfrm>
            <a:off x="6099504" y="2301554"/>
            <a:ext cx="871543" cy="108943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爆炸形 1 5"/>
          <p:cNvSpPr/>
          <p:nvPr/>
        </p:nvSpPr>
        <p:spPr>
          <a:xfrm>
            <a:off x="3009265" y="2592070"/>
            <a:ext cx="2818130" cy="1322705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溃败</a:t>
            </a:r>
            <a:endParaRPr lang="zh-CN" altLang="en-US" sz="4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/>
          <p:cNvSpPr txBox="1"/>
          <p:nvPr/>
        </p:nvSpPr>
        <p:spPr>
          <a:xfrm>
            <a:off x="733425" y="494665"/>
            <a:ext cx="767651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这真是个辉煌的时刻！我尝到了胜利的滋味，品到了幸运的甜头。无意中获得的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荣誉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，虽然小如微尘，对好胜的孩子来说，也足以陶醉许久了</a:t>
            </a:r>
            <a:r>
              <a:rPr lang="en-US" altLang="zh-CN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直到现在我还能兴致勃勃地写下这些文字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，便是一种有力的证明吧！</a:t>
            </a:r>
            <a:endParaRPr lang="zh-CN" altLang="en-US" sz="36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105150" y="3952240"/>
            <a:ext cx="2771141" cy="847090"/>
            <a:chOff x="5724128" y="3643320"/>
            <a:chExt cx="2279401" cy="717921"/>
          </a:xfrm>
        </p:grpSpPr>
        <p:sp>
          <p:nvSpPr>
            <p:cNvPr id="11" name="云形 10"/>
            <p:cNvSpPr/>
            <p:nvPr/>
          </p:nvSpPr>
          <p:spPr>
            <a:xfrm>
              <a:off x="5724128" y="3643320"/>
              <a:ext cx="2279401" cy="717921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047443" y="3734810"/>
              <a:ext cx="1767006" cy="5467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陶醉许久</a:t>
              </a:r>
              <a:endParaRPr lang="zh-CN" altLang="en-US" sz="3600" b="1" dirty="0" smtClean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77545" y="2146300"/>
            <a:ext cx="777811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虽然胜利小如微尘，但对于作者这样好胜心强的孩子来说也是足以陶醉许久的一件事情。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68960" y="687070"/>
            <a:ext cx="80975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为什么直到现在</a:t>
            </a:r>
            <a:r>
              <a:rPr lang="en-US" altLang="zh-CN" sz="36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我</a:t>
            </a:r>
            <a:r>
              <a:rPr lang="en-US" altLang="zh-CN" sz="36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还能兴致勃勃地写下这些文字？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860" y="1513840"/>
            <a:ext cx="5004435" cy="304609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我的冰尜儿</a:t>
            </a:r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在童年的一个冬日里，给了我极大的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欢乐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和由衷的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自豪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这真应了一句古话：人不可貌相，海水不可斗量。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 rot="10800000">
            <a:off x="5598160" y="123825"/>
            <a:ext cx="2786380" cy="1797050"/>
            <a:chOff x="1785918" y="1424014"/>
            <a:chExt cx="2786082" cy="1954788"/>
          </a:xfrm>
        </p:grpSpPr>
        <p:pic>
          <p:nvPicPr>
            <p:cNvPr id="5" name="图片 4" descr="u=2675365737,252656172&amp;fm=26&amp;gp=0.jpg"/>
            <p:cNvPicPr>
              <a:picLocks noChangeAspect="1"/>
            </p:cNvPicPr>
            <p:nvPr/>
          </p:nvPicPr>
          <p:blipFill>
            <a:blip r:embed="rId1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1785918" y="1424014"/>
              <a:ext cx="2786082" cy="1954788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 rot="10800000">
              <a:off x="2143172" y="1807166"/>
              <a:ext cx="2071670" cy="1036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陀螺带给我很多的快乐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右箭头 6"/>
          <p:cNvSpPr/>
          <p:nvPr/>
        </p:nvSpPr>
        <p:spPr>
          <a:xfrm rot="5400000">
            <a:off x="6856730" y="1940560"/>
            <a:ext cx="524510" cy="484505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811520" y="2593975"/>
            <a:ext cx="2786380" cy="183959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由斗陀螺这件事想到人生哲理：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人不可貌相，海水不可斗量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流程图: 准备 8"/>
          <p:cNvSpPr/>
          <p:nvPr/>
        </p:nvSpPr>
        <p:spPr>
          <a:xfrm>
            <a:off x="71406" y="494918"/>
            <a:ext cx="2448272" cy="648072"/>
          </a:xfrm>
          <a:prstGeom prst="flowChartPreparati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悟陀螺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bldLvl="0" animBg="1"/>
      <p:bldP spid="8" grpId="0" bldLvl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5119" y="619112"/>
            <a:ext cx="675056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品味“人不可貌相，海水不可斗量”</a:t>
            </a:r>
            <a:endParaRPr lang="zh-CN" altLang="en-US" sz="32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3750" y="1525905"/>
            <a:ext cx="7366000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比喻不能只根据相貌、外表判断一个人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，如同海水是不可以用斗去度量一样，不可根据某人的相貌就低估其未来。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en-US" altLang="zh-CN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的陀螺虽小，但机智、灵活，使自己立于不败之地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 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793240" y="2283460"/>
            <a:ext cx="682752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不能只根据外貌评估一个人的才能、品质和行为。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 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18309" y="540732"/>
            <a:ext cx="80975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你如何理解“人不可貌相，海水不可斗量”？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pic>
        <p:nvPicPr>
          <p:cNvPr id="4" name="图片 3" descr="小孩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57835" y="2160905"/>
            <a:ext cx="1419860" cy="191008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203847" y="1336674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第三题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671" y="451731"/>
            <a:ext cx="3092179" cy="619760"/>
            <a:chOff x="192083" y="479078"/>
            <a:chExt cx="2742982" cy="456293"/>
          </a:xfrm>
        </p:grpSpPr>
        <p:sp>
          <p:nvSpPr>
            <p:cNvPr id="3" name="文本框 14"/>
            <p:cNvSpPr txBox="1"/>
            <p:nvPr/>
          </p:nvSpPr>
          <p:spPr>
            <a:xfrm>
              <a:off x="715685" y="490403"/>
              <a:ext cx="2219380" cy="4248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455138" cy="456293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3836348" y="796593"/>
            <a:ext cx="186944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陀  螺</a:t>
            </a:r>
            <a:endParaRPr lang="zh-CN" altLang="en-US" sz="4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81224" y="1643056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说陀螺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524298" y="1643056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做陀螺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43372" y="1643056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得陀螺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715008" y="1643056"/>
            <a:ext cx="125539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斗陀螺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86644" y="1643056"/>
            <a:ext cx="150016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悟陀螺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72132" y="2786064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欢乐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14744" y="2844231"/>
            <a:ext cx="99949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自豪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1472" y="2643188"/>
            <a:ext cx="2632710" cy="107632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人不可貌相</a:t>
            </a:r>
            <a:endParaRPr lang="en-US" altLang="zh-CN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海水不可斗量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9" name="直接箭头连接符 38"/>
          <p:cNvCxnSpPr>
            <a:stCxn id="30" idx="3"/>
            <a:endCxn id="31" idx="1"/>
          </p:cNvCxnSpPr>
          <p:nvPr/>
        </p:nvCxnSpPr>
        <p:spPr>
          <a:xfrm>
            <a:off x="2136758" y="1904031"/>
            <a:ext cx="387350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/>
          <p:nvPr/>
        </p:nvCxnSpPr>
        <p:spPr>
          <a:xfrm>
            <a:off x="3786182" y="1928808"/>
            <a:ext cx="38119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/>
          <p:cNvCxnSpPr/>
          <p:nvPr/>
        </p:nvCxnSpPr>
        <p:spPr>
          <a:xfrm>
            <a:off x="5357818" y="1928808"/>
            <a:ext cx="38119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/>
          <p:nvPr/>
        </p:nvCxnSpPr>
        <p:spPr>
          <a:xfrm>
            <a:off x="6929454" y="1928808"/>
            <a:ext cx="381190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箭头连接符 42"/>
          <p:cNvCxnSpPr/>
          <p:nvPr/>
        </p:nvCxnSpPr>
        <p:spPr>
          <a:xfrm>
            <a:off x="4714876" y="2143122"/>
            <a:ext cx="1071570" cy="78581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/>
          <p:nvPr/>
        </p:nvCxnSpPr>
        <p:spPr>
          <a:xfrm rot="5400000">
            <a:off x="5822165" y="2393155"/>
            <a:ext cx="785818" cy="28575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箭头连接符 48"/>
          <p:cNvCxnSpPr/>
          <p:nvPr/>
        </p:nvCxnSpPr>
        <p:spPr>
          <a:xfrm rot="10800000" flipV="1">
            <a:off x="6357950" y="2214560"/>
            <a:ext cx="1428760" cy="71438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/>
          <p:nvPr/>
        </p:nvCxnSpPr>
        <p:spPr>
          <a:xfrm rot="10800000">
            <a:off x="4714876" y="3143254"/>
            <a:ext cx="928694" cy="1588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25" y="1143000"/>
            <a:ext cx="7797800" cy="2838450"/>
          </a:xfrm>
          <a:prstGeom prst="rect">
            <a:avLst/>
          </a:prstGeom>
          <a:solidFill>
            <a:schemeClr val="accent6">
              <a:lumMod val="40000"/>
              <a:lumOff val="60000"/>
              <a:alpha val="61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本文按照（      ）、（      ）、（      ）、（      ）、（      ）的顺序讲了自己童年时候发生的趣事，从而得出（                        ）的深刻道理。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599" y="375032"/>
            <a:ext cx="2625347" cy="602513"/>
            <a:chOff x="179512" y="411510"/>
            <a:chExt cx="2481672" cy="509015"/>
          </a:xfrm>
        </p:grpSpPr>
        <p:sp>
          <p:nvSpPr>
            <p:cNvPr id="4" name="文本框 14"/>
            <p:cNvSpPr txBox="1"/>
            <p:nvPr/>
          </p:nvSpPr>
          <p:spPr>
            <a:xfrm>
              <a:off x="624427" y="411510"/>
              <a:ext cx="2036757" cy="4875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3286113" y="1303963"/>
            <a:ext cx="13388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说陀螺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98529" y="1303689"/>
            <a:ext cx="13436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做陀螺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9640" y="1995161"/>
            <a:ext cx="13436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得陀螺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47046" y="2001198"/>
            <a:ext cx="134363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斗陀螺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9617" y="3382328"/>
            <a:ext cx="48205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人不可貌相，海水不可斗量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9"/>
          <p:cNvSpPr txBox="1"/>
          <p:nvPr/>
        </p:nvSpPr>
        <p:spPr>
          <a:xfrm>
            <a:off x="5560683" y="2001193"/>
            <a:ext cx="1331595" cy="553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悟陀螺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0" grpId="0"/>
      <p:bldP spid="11" grpId="0"/>
      <p:bldP spid="12" grpId="0"/>
      <p:bldP spid="13" grpId="0"/>
      <p:bldP spid="14" grpId="0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6091"/>
          <a:stretch>
            <a:fillRect/>
          </a:stretch>
        </p:blipFill>
        <p:spPr>
          <a:xfrm>
            <a:off x="-12065" y="-15875"/>
            <a:ext cx="9158605" cy="518795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49680" y="1772285"/>
            <a:ext cx="6645275" cy="19380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只小鹿觉得自己的腿太细了，根本配不上自己美丽的外表，正想着，忽然，一头狮子向它跑过来要吃它。小鹿转身就跑，它有力地长腿把狮子远远地甩在后面了。小鹿非常后悔，它没有想到那么细的长腿竟然能让它狮口逃生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4634" y="379002"/>
            <a:ext cx="2669276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42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42976" y="1716079"/>
            <a:ext cx="6590156" cy="203835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600" b="1" dirty="0"/>
              <a:t> </a:t>
            </a:r>
            <a:endParaRPr lang="en-US" altLang="zh-CN" sz="1600" b="1" dirty="0"/>
          </a:p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远处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小山在云雾中若隐若现。（   ）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快乐像过冬的燕子，飞到谁也看不到的地方去了。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（  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42910" y="1192859"/>
            <a:ext cx="554545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一、判断下面句子是不是比喻句。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67381" y="3108961"/>
            <a:ext cx="64198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√</a:t>
            </a:r>
            <a:endParaRPr lang="zh-CN" altLang="en-US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5601" y="1930393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endParaRPr lang="en-US" altLang="zh-CN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4"/>
          <p:cNvGrpSpPr/>
          <p:nvPr/>
        </p:nvGrpSpPr>
        <p:grpSpPr>
          <a:xfrm>
            <a:off x="134634" y="379002"/>
            <a:ext cx="2722854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332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714494"/>
            <a:ext cx="8429684" cy="200723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这使我士气大减，只是在一旁抽打，不敢向任何人（     ）。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2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一个大陀螺的主人，开始傲慢地向我（     ）。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99717" y="471155"/>
            <a:ext cx="2672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/>
              <a:t>二、选词填空。</a:t>
            </a:r>
            <a:endParaRPr lang="en-US" altLang="zh-CN" sz="2800" b="1" dirty="0" smtClean="0"/>
          </a:p>
        </p:txBody>
      </p:sp>
      <p:sp>
        <p:nvSpPr>
          <p:cNvPr id="4" name="矩形 3"/>
          <p:cNvSpPr/>
          <p:nvPr/>
        </p:nvSpPr>
        <p:spPr>
          <a:xfrm>
            <a:off x="3171814" y="1191248"/>
            <a:ext cx="269240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挑战  挑衅 </a:t>
            </a: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 </a:t>
            </a:r>
            <a:endParaRPr lang="zh-CN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579536" y="2456813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挑战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83181" y="3089912"/>
            <a:ext cx="906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挑衅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71486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/>
              <a:t>三、按顺序排列下面的句子，用序号表示。</a:t>
            </a:r>
            <a:endParaRPr lang="zh-CN" alt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42593" y="1396339"/>
            <a:ext cx="78359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）我高兴地手舞足蹈，恨不能马上和朋友一战高下。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2593" y="1929442"/>
            <a:ext cx="75298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）于是我四处寻找木头，就差没把椅子腿拿来用。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594" y="2429508"/>
            <a:ext cx="8286808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）做冰尜儿用的是木头，柳木、榆木、松木、枣木等。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2593" y="2929574"/>
            <a:ext cx="66116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）我的冰尜儿虽然丑，但却是战无不胜的。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2593" y="3429640"/>
            <a:ext cx="7923161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）叔叔答应我送我一个冰尜儿做生日礼物。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9783" y="2429508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1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9783" y="1929442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2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99783" y="3429640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3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9783" y="1429376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4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9783" y="2929574"/>
            <a:ext cx="335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</a:rPr>
              <a:t>5</a:t>
            </a:r>
            <a:endParaRPr lang="en-US" altLang="zh-CN" sz="2400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3443</Words>
  <Application>WPS 演示</Application>
  <PresentationFormat>全屏显示(16:9)</PresentationFormat>
  <Paragraphs>559</Paragraphs>
  <Slides>49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49</vt:i4>
      </vt:variant>
    </vt:vector>
  </HeadingPairs>
  <TitlesOfParts>
    <vt:vector size="72" baseType="lpstr">
      <vt:lpstr>Arial</vt:lpstr>
      <vt:lpstr>方正书宋_GBK</vt:lpstr>
      <vt:lpstr>Wingdings</vt:lpstr>
      <vt:lpstr>黑体</vt:lpstr>
      <vt:lpstr>楷体-简</vt:lpstr>
      <vt:lpstr>楷体</vt:lpstr>
      <vt:lpstr>汉语拼音</vt:lpstr>
      <vt:lpstr>宋体</vt:lpstr>
      <vt:lpstr>幼圆</vt:lpstr>
      <vt:lpstr>迷你简毡笔黑</vt:lpstr>
      <vt:lpstr>Times New Roman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167</cp:revision>
  <dcterms:created xsi:type="dcterms:W3CDTF">2019-07-04T09:51:29Z</dcterms:created>
  <dcterms:modified xsi:type="dcterms:W3CDTF">2019-07-04T09:51:29Z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