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523" r:id="rId3"/>
    <p:sldId id="634" r:id="rId5"/>
    <p:sldId id="635" r:id="rId6"/>
    <p:sldId id="639" r:id="rId7"/>
    <p:sldId id="638" r:id="rId8"/>
    <p:sldId id="668" r:id="rId9"/>
    <p:sldId id="609" r:id="rId10"/>
    <p:sldId id="640" r:id="rId11"/>
    <p:sldId id="642" r:id="rId12"/>
    <p:sldId id="665" r:id="rId13"/>
    <p:sldId id="604" r:id="rId14"/>
    <p:sldId id="669" r:id="rId15"/>
    <p:sldId id="670" r:id="rId16"/>
    <p:sldId id="671" r:id="rId17"/>
    <p:sldId id="672" r:id="rId18"/>
  </p:sldIdLst>
  <p:sldSz cx="9144000" cy="5143500" type="screen16x9"/>
  <p:notesSz cx="6858000" cy="9144000"/>
  <p:embeddedFontLst>
    <p:embeddedFont>
      <p:font typeface="微软雅黑" pitchFamily="34" charset="-122"/>
      <p:regular r:id="rId23"/>
      <p:bold r:id="rId24"/>
    </p:embeddedFont>
    <p:embeddedFont>
      <p:font typeface="黑体" charset="-122"/>
      <p:regular r:id="rId25"/>
    </p:embeddedFont>
    <p:embeddedFont>
      <p:font typeface="楷体" pitchFamily="49" charset="-122"/>
      <p:regular r:id="rId26"/>
    </p:embeddedFont>
    <p:embeddedFont>
      <p:font typeface="楷体_GB2312" charset="-122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00FF"/>
    <a:srgbClr val="FF7C80"/>
    <a:srgbClr val="FF6600"/>
    <a:srgbClr val="FF0066"/>
    <a:srgbClr val="FF3300"/>
    <a:srgbClr val="FF0000"/>
    <a:srgbClr val="FFFFFF"/>
    <a:srgbClr val="D6009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1944" y="-798"/>
      </p:cViewPr>
      <p:guideLst>
        <p:guide orient="horz" pos="2471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8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font" Target="fonts/font9.fntdata"/><Relationship Id="rId30" Type="http://schemas.openxmlformats.org/officeDocument/2006/relationships/font" Target="fonts/font8.fntdata"/><Relationship Id="rId3" Type="http://schemas.openxmlformats.org/officeDocument/2006/relationships/slide" Target="slides/slide1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口语交际：安慰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14774"/>
            <a:ext cx="9143999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3491880" y="1483271"/>
            <a:ext cx="1985159" cy="1177245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ea"/>
              </a:rPr>
              <a:t>安慰</a:t>
            </a:r>
            <a:endParaRPr lang="zh-CN" altLang="en-US" sz="7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圆角矩形 3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9" y="855"/>
              <a:ext cx="2165" cy="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itchFamily="49" charset="-122"/>
                  <a:ea typeface="黑体" pitchFamily="49" charset="-122"/>
                </a:rPr>
                <a:t>口语交际</a:t>
              </a:r>
              <a:endParaRPr lang="zh-CN" alt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 flipH="1">
            <a:off x="4127" y="62623"/>
            <a:ext cx="4170045" cy="318574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163830" y="62622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黑体" pitchFamily="49" charset="-122"/>
                <a:ea typeface="黑体" pitchFamily="49" charset="-122"/>
              </a:rPr>
              <a:t>人教版  语文  </a:t>
            </a:r>
            <a:r>
              <a:rPr kumimoji="1" lang="zh-CN" altLang="en-US" sz="1200" dirty="0" smtClean="0">
                <a:latin typeface="黑体" pitchFamily="49" charset="-122"/>
                <a:ea typeface="黑体" pitchFamily="49" charset="-122"/>
              </a:rPr>
              <a:t>四年级  上册</a:t>
            </a:r>
            <a:endParaRPr kumimoji="1" lang="zh-CN" altLang="en-US" sz="1200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4098" name="Picture 2" descr="https://i04picsos.sogoucdn.com/3e6f062eb90e72d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729" y="3137252"/>
            <a:ext cx="450571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17" y="527908"/>
            <a:ext cx="18204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7030A0"/>
                </a:solidFill>
                <a:latin typeface="+mj-ea"/>
                <a:ea typeface="+mj-ea"/>
              </a:rPr>
              <a:t>交际内容</a:t>
            </a:r>
            <a:endParaRPr lang="zh-CN" altLang="en-US" sz="32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187624" y="1550034"/>
            <a:ext cx="6712013" cy="213750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7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lang="zh-CN" altLang="en-US" sz="2800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一个人遇到不顺心的事，心里会很难过。此时，如果有人安慰一下，心情会</a:t>
            </a:r>
            <a:r>
              <a:rPr lang="zh-CN" altLang="en-US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好些。今天，我们就一起来学习如何安慰他人，使他们的心情舒畅起来。</a:t>
            </a:r>
            <a:endParaRPr lang="zh-CN" altLang="en-US" sz="2800" dirty="0" smtClean="0">
              <a:solidFill>
                <a:srgbClr val="0070C0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17" y="527908"/>
            <a:ext cx="18204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7030A0"/>
                </a:solidFill>
                <a:latin typeface="+mj-ea"/>
                <a:ea typeface="+mj-ea"/>
              </a:rPr>
              <a:t>小贴士</a:t>
            </a:r>
            <a:endParaRPr lang="zh-CN" altLang="en-US" sz="32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31640" y="1563638"/>
            <a:ext cx="6373078" cy="20082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1.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选择合适的方式进行安慰。</a:t>
            </a:r>
            <a:endParaRPr lang="zh-CN" altLang="en-US" sz="2800" dirty="0" smtClean="0"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indent="2286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2.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可以借助语调手势等恰当地表达自己的情感。</a:t>
            </a:r>
            <a:endParaRPr lang="zh-CN" altLang="en-US" sz="2800" dirty="0" smtClean="0"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88" t="68848" r="73242"/>
          <a:stretch>
            <a:fillRect/>
          </a:stretch>
        </p:blipFill>
        <p:spPr bwMode="auto">
          <a:xfrm>
            <a:off x="6660232" y="2427734"/>
            <a:ext cx="2298278" cy="2486153"/>
          </a:xfrm>
          <a:prstGeom prst="rect">
            <a:avLst/>
          </a:prstGeom>
          <a:noFill/>
        </p:spPr>
      </p:pic>
      <p:grpSp>
        <p:nvGrpSpPr>
          <p:cNvPr id="6" name="组合 5"/>
          <p:cNvGrpSpPr/>
          <p:nvPr/>
        </p:nvGrpSpPr>
        <p:grpSpPr>
          <a:xfrm>
            <a:off x="1077566" y="555526"/>
            <a:ext cx="5544616" cy="1772793"/>
            <a:chOff x="1077566" y="555526"/>
            <a:chExt cx="5544616" cy="1772793"/>
          </a:xfrm>
        </p:grpSpPr>
        <p:sp>
          <p:nvSpPr>
            <p:cNvPr id="5" name="圆角矩形 4"/>
            <p:cNvSpPr/>
            <p:nvPr/>
          </p:nvSpPr>
          <p:spPr>
            <a:xfrm>
              <a:off x="1077566" y="627533"/>
              <a:ext cx="5544616" cy="1628777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229989" y="555526"/>
              <a:ext cx="5311379" cy="17727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800" dirty="0" smtClean="0">
                  <a:latin typeface="黑体" pitchFamily="49" charset="-122"/>
                  <a:ea typeface="黑体" pitchFamily="49" charset="-122"/>
                </a:rPr>
                <a:t>    在</a:t>
              </a:r>
              <a:r>
                <a:rPr lang="zh-CN" altLang="en-US" sz="2800" dirty="0">
                  <a:latin typeface="黑体" pitchFamily="49" charset="-122"/>
                  <a:ea typeface="黑体" pitchFamily="49" charset="-122"/>
                </a:rPr>
                <a:t>运动会</a:t>
              </a:r>
              <a:r>
                <a:rPr lang="en-US" altLang="zh-CN" sz="2800" dirty="0">
                  <a:latin typeface="黑体" pitchFamily="49" charset="-122"/>
                  <a:ea typeface="黑体" pitchFamily="49" charset="-122"/>
                </a:rPr>
                <a:t>4x100</a:t>
              </a:r>
              <a:r>
                <a:rPr lang="zh-CN" altLang="en-US" sz="2800" dirty="0">
                  <a:latin typeface="黑体" pitchFamily="49" charset="-122"/>
                  <a:ea typeface="黑体" pitchFamily="49" charset="-122"/>
                </a:rPr>
                <a:t>接力赛中，晓峰摔倒了，他的班级在这个项目上没有取得名次。</a:t>
              </a:r>
              <a:endParaRPr lang="zh-CN" altLang="en-US" sz="2800" dirty="0"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3" name="圆角矩形标注 2"/>
          <p:cNvSpPr/>
          <p:nvPr/>
        </p:nvSpPr>
        <p:spPr>
          <a:xfrm>
            <a:off x="2267744" y="2662698"/>
            <a:ext cx="3456384" cy="1440160"/>
          </a:xfrm>
          <a:prstGeom prst="wedgeRoundRectCallout">
            <a:avLst>
              <a:gd name="adj1" fmla="val 69556"/>
              <a:gd name="adj2" fmla="val -4465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1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都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怪我，我要是没有摔倒就好了。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805" t="68848" r="22363"/>
          <a:stretch>
            <a:fillRect/>
          </a:stretch>
        </p:blipFill>
        <p:spPr bwMode="auto">
          <a:xfrm>
            <a:off x="6839744" y="2037102"/>
            <a:ext cx="2304256" cy="2883457"/>
          </a:xfrm>
          <a:prstGeom prst="rect">
            <a:avLst/>
          </a:prstGeom>
          <a:noFill/>
        </p:spPr>
      </p:pic>
      <p:grpSp>
        <p:nvGrpSpPr>
          <p:cNvPr id="3" name="组合 2"/>
          <p:cNvGrpSpPr/>
          <p:nvPr/>
        </p:nvGrpSpPr>
        <p:grpSpPr>
          <a:xfrm>
            <a:off x="1259632" y="880180"/>
            <a:ext cx="5880558" cy="1165810"/>
            <a:chOff x="1259632" y="880180"/>
            <a:chExt cx="5880558" cy="1165810"/>
          </a:xfrm>
        </p:grpSpPr>
        <p:sp>
          <p:nvSpPr>
            <p:cNvPr id="2" name="圆角矩形 1"/>
            <p:cNvSpPr/>
            <p:nvPr/>
          </p:nvSpPr>
          <p:spPr>
            <a:xfrm>
              <a:off x="1331640" y="880180"/>
              <a:ext cx="5508104" cy="116581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59632" y="880180"/>
              <a:ext cx="5880558" cy="112646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dirty="0" smtClean="0">
                  <a:latin typeface="黑体" pitchFamily="49" charset="-122"/>
                  <a:ea typeface="黑体" pitchFamily="49" charset="-122"/>
                </a:rPr>
                <a:t>小丽的家要搬到另外一个城市，她马上就要离开自己的好朋友。</a:t>
              </a:r>
              <a:endParaRPr lang="zh-CN" altLang="en-US" sz="28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6" name="圆角矩形标注 5"/>
          <p:cNvSpPr/>
          <p:nvPr/>
        </p:nvSpPr>
        <p:spPr>
          <a:xfrm>
            <a:off x="2471719" y="2427734"/>
            <a:ext cx="3456384" cy="1440160"/>
          </a:xfrm>
          <a:prstGeom prst="wedgeRoundRectCallout">
            <a:avLst>
              <a:gd name="adj1" fmla="val 69556"/>
              <a:gd name="adj2" fmla="val -4465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我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不想搬走，不想离开好朋友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imgsa.baidu.com/timg?image&amp;quality=80&amp;size=b9999_10000&amp;sec=1538748747286&amp;di=6802d1c61e85d2e78d8fdc45f4a4ebf5&amp;imgtype=0&amp;src=http%3A%2F%2Fbpic.ooopic.com%2F16%2F31%2F45%2F16314516-6cd76724175ff2175a4a7169ff95343c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560" t="68848" r="49805"/>
          <a:stretch>
            <a:fillRect/>
          </a:stretch>
        </p:blipFill>
        <p:spPr bwMode="auto">
          <a:xfrm flipH="1">
            <a:off x="300" y="1851670"/>
            <a:ext cx="2500330" cy="3038429"/>
          </a:xfrm>
          <a:prstGeom prst="rect">
            <a:avLst/>
          </a:prstGeom>
          <a:noFill/>
        </p:spPr>
      </p:pic>
      <p:grpSp>
        <p:nvGrpSpPr>
          <p:cNvPr id="5" name="组合 4"/>
          <p:cNvGrpSpPr/>
          <p:nvPr/>
        </p:nvGrpSpPr>
        <p:grpSpPr>
          <a:xfrm>
            <a:off x="1763688" y="555526"/>
            <a:ext cx="5976664" cy="1693349"/>
            <a:chOff x="1763688" y="555526"/>
            <a:chExt cx="5976664" cy="1693349"/>
          </a:xfrm>
        </p:grpSpPr>
        <p:sp>
          <p:nvSpPr>
            <p:cNvPr id="4" name="圆角矩形 3"/>
            <p:cNvSpPr/>
            <p:nvPr/>
          </p:nvSpPr>
          <p:spPr>
            <a:xfrm>
              <a:off x="1763688" y="555527"/>
              <a:ext cx="5976664" cy="169334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835696" y="555526"/>
              <a:ext cx="5688632" cy="169334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dirty="0" smtClean="0">
                  <a:latin typeface="黑体" pitchFamily="49" charset="-122"/>
                  <a:ea typeface="黑体" pitchFamily="49" charset="-122"/>
                </a:rPr>
                <a:t>出去玩儿的时候，小冰把手表丢了。这个手表是妈妈送个他的生日礼物。</a:t>
              </a:r>
              <a:endParaRPr lang="zh-CN" altLang="en-US" sz="28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6" name="圆角矩形标注 5"/>
          <p:cNvSpPr/>
          <p:nvPr/>
        </p:nvSpPr>
        <p:spPr>
          <a:xfrm>
            <a:off x="3275856" y="2355726"/>
            <a:ext cx="3816424" cy="1440160"/>
          </a:xfrm>
          <a:prstGeom prst="wedgeRoundRectCallout">
            <a:avLst>
              <a:gd name="adj1" fmla="val -65716"/>
              <a:gd name="adj2" fmla="val -3142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特别喜欢这块表，丢了好心疼啊！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1094137" y="527908"/>
            <a:ext cx="18204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7030A0"/>
                </a:solidFill>
                <a:latin typeface="+mn-ea"/>
              </a:rPr>
              <a:t>交际指导</a:t>
            </a:r>
            <a:endParaRPr lang="zh-CN" altLang="en-US" sz="3200" b="1" dirty="0">
              <a:solidFill>
                <a:srgbClr val="7030A0"/>
              </a:solidFill>
              <a:latin typeface="+mn-ea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73345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04003" y="1491630"/>
            <a:ext cx="6831041" cy="190725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48590" algn="l"/>
              </a:tabLst>
            </a:pPr>
            <a:r>
              <a:rPr lang="en-US" altLang="zh-CN" sz="2700" dirty="0" smtClean="0">
                <a:latin typeface="黑体" pitchFamily="49" charset="-122"/>
                <a:ea typeface="黑体" pitchFamily="49" charset="-122"/>
                <a:cs typeface="Times New Roman" panose="02020503050405090304" pitchFamily="18" charset="0"/>
              </a:rPr>
              <a:t>    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Times New Roman" panose="02020503050405090304" pitchFamily="18" charset="0"/>
              </a:rPr>
              <a:t>如果你的朋友遇到了以上情况，要设身处地地想一想他的心情，然后再考虑怎样安慰他。选一种情况，和同学模拟。</a:t>
            </a:r>
            <a:endParaRPr lang="zh-CN" altLang="en-US" sz="2800" dirty="0" smtClean="0"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99592" y="456408"/>
            <a:ext cx="3744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创设情境 学会安慰</a:t>
            </a:r>
            <a:endParaRPr lang="zh-CN" altLang="en-US" sz="3200" b="1" dirty="0" smtClean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77510" y="1419622"/>
            <a:ext cx="662473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在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运动会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4x100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接力赛中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，小峰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摔倒了，他的班级在这个项目上没有取得名次。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79" y="1635646"/>
            <a:ext cx="1234130" cy="1771519"/>
          </a:xfrm>
          <a:prstGeom prst="rect">
            <a:avLst/>
          </a:prstGeom>
        </p:spPr>
      </p:pic>
      <p:pic>
        <p:nvPicPr>
          <p:cNvPr id="5122" name="Picture 2" descr="https://i04picsos.sogoucdn.com/55e2ce9c1088a5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15766"/>
            <a:ext cx="3227809" cy="184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35696" y="847745"/>
            <a:ext cx="5549111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先在组内互相说一说，再评一评。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9752" y="1779662"/>
            <a:ext cx="4608512" cy="2808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343447" y="957164"/>
            <a:ext cx="6657805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组内推选一名代表，汇报前，由组员阐述推荐理由，然后进行全班汇报。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331640" y="2323604"/>
            <a:ext cx="6657805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给汇报的同学提出建议，汇报者把语言讲得体一些。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7654"/>
            <a:ext cx="1234130" cy="17715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99592" y="451254"/>
            <a:ext cx="1820414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7030A0"/>
                </a:solidFill>
                <a:latin typeface="+mj-ea"/>
                <a:ea typeface="+mj-ea"/>
              </a:rPr>
              <a:t>交际范例</a:t>
            </a:r>
            <a:endParaRPr lang="zh-CN" altLang="en-US" sz="32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31" y="563933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523" y="1777232"/>
            <a:ext cx="2114392" cy="2937336"/>
          </a:xfrm>
          <a:prstGeom prst="rect">
            <a:avLst/>
          </a:prstGeom>
        </p:spPr>
      </p:pic>
      <p:sp>
        <p:nvSpPr>
          <p:cNvPr id="3" name="云形标注 2"/>
          <p:cNvSpPr/>
          <p:nvPr/>
        </p:nvSpPr>
        <p:spPr>
          <a:xfrm>
            <a:off x="2602007" y="1347614"/>
            <a:ext cx="6048925" cy="2189560"/>
          </a:xfrm>
          <a:prstGeom prst="cloudCallout">
            <a:avLst>
              <a:gd name="adj1" fmla="val -51853"/>
              <a:gd name="adj2" fmla="val 3900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小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峰，没关系。你尽力了，大家都看在眼里，同学们也都理解你。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7904" y="825644"/>
            <a:ext cx="200026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范例一</a:t>
            </a:r>
            <a:endParaRPr lang="zh-CN" altLang="en-US" sz="28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2"/>
          <p:cNvSpPr/>
          <p:nvPr/>
        </p:nvSpPr>
        <p:spPr>
          <a:xfrm>
            <a:off x="3275856" y="1923678"/>
            <a:ext cx="4320480" cy="1584176"/>
          </a:xfrm>
          <a:prstGeom prst="wedgeRoundRectCallout">
            <a:avLst>
              <a:gd name="adj1" fmla="val -64705"/>
              <a:gd name="adj2" fmla="val 33640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小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峰，你为班级吃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了苦头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，同学们感激你！</a:t>
            </a:r>
            <a:endParaRPr lang="zh-CN" altLang="en-US" sz="2800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779662"/>
            <a:ext cx="1988086" cy="278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3563888" y="843586"/>
            <a:ext cx="200026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范例二</a:t>
            </a:r>
            <a:endParaRPr lang="zh-CN" altLang="en-US" sz="28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927" y="1563638"/>
            <a:ext cx="2016224" cy="281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云形标注 2"/>
          <p:cNvSpPr/>
          <p:nvPr/>
        </p:nvSpPr>
        <p:spPr>
          <a:xfrm>
            <a:off x="935596" y="1687066"/>
            <a:ext cx="5400600" cy="2088232"/>
          </a:xfrm>
          <a:prstGeom prst="cloudCallout">
            <a:avLst>
              <a:gd name="adj1" fmla="val 54477"/>
              <a:gd name="adj2" fmla="val 13695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/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晓</a:t>
            </a:r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峰，你虽然摔跤了，但不要怪自己。因为你尽力了！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35896" y="843586"/>
            <a:ext cx="2000264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/>
              <a:t>范例三</a:t>
            </a:r>
            <a:endParaRPr lang="zh-CN" altLang="en-US" sz="2800" b="1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07704" y="1347614"/>
            <a:ext cx="56166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    安慰</a:t>
            </a:r>
            <a:r>
              <a:rPr lang="zh-CN" altLang="en-US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，那是夏季的阵阵凉风，能拂去人们心头的炎热；安慰，那是冬日的红红炉火，能温暖人们冰冷的心窝；安慰，那是黑夜的甜美歌谣，能排解人们胸中的孤寂</a:t>
            </a:r>
            <a:r>
              <a:rPr lang="en-US" altLang="zh-CN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……</a:t>
            </a:r>
            <a:endParaRPr lang="zh-CN" altLang="en-US" sz="2800" dirty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07930" y="411510"/>
            <a:ext cx="2664296" cy="670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accent3">
                    <a:lumMod val="50000"/>
                  </a:schemeClr>
                </a:solidFill>
                <a:latin typeface="+mj-ea"/>
                <a:ea typeface="+mj-ea"/>
              </a:rPr>
              <a:t>梳理与积累</a:t>
            </a:r>
            <a:endParaRPr lang="zh-CN" altLang="en-US" sz="3200" b="1" dirty="0" smtClean="0">
              <a:solidFill>
                <a:schemeClr val="accent3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446431" y="626775"/>
            <a:ext cx="344656" cy="336333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03" y="1684995"/>
            <a:ext cx="1395317" cy="20028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63688" y="952738"/>
            <a:ext cx="6672658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800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生活</a:t>
            </a:r>
            <a:r>
              <a:rPr lang="zh-CN" altLang="en-US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中，当我们看到他人难过、焦虑、忧郁、恐慌时，让我们送去一个微笑，一次拥抱，一声理解，一句鼓励，一封简洁的邮件，一块小小的纸巾</a:t>
            </a:r>
            <a:r>
              <a:rPr lang="en-US" altLang="zh-CN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……</a:t>
            </a:r>
            <a:r>
              <a:rPr lang="zh-CN" altLang="en-US" sz="28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只要是真诚的，就一定会把快乐带给他们。与此同时，我们自己也会收获一份浓浓的快乐。</a:t>
            </a:r>
            <a:endParaRPr lang="zh-CN" altLang="en-US" sz="2800" dirty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13" y="1536615"/>
            <a:ext cx="1467325" cy="2106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40000"/>
            <a:lumOff val="60000"/>
          </a:schemeClr>
        </a:solidFill>
        <a:ln>
          <a:noFill/>
        </a:ln>
      </a:spPr>
      <a:bodyPr rtlCol="0" anchor="ctr"/>
      <a:lstStyle>
        <a:defPPr>
          <a:lnSpc>
            <a:spcPct val="150000"/>
          </a:lnSpc>
          <a:defRPr sz="1200" dirty="0"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786</Words>
  <Application>WPS 演示</Application>
  <PresentationFormat>全屏显示(16:9)</PresentationFormat>
  <Paragraphs>61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方正书宋_GBK</vt:lpstr>
      <vt:lpstr>Wingdings</vt:lpstr>
      <vt:lpstr>楷体</vt:lpstr>
      <vt:lpstr>黑体</vt:lpstr>
      <vt:lpstr>宋体</vt:lpstr>
      <vt:lpstr>楷体_GB2312</vt:lpstr>
      <vt:lpstr>Times New Roman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30</cp:revision>
  <dcterms:created xsi:type="dcterms:W3CDTF">2019-07-04T09:51:43Z</dcterms:created>
  <dcterms:modified xsi:type="dcterms:W3CDTF">2019-07-04T09:51:43Z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