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"/>
  </p:notesMasterIdLst>
  <p:sldIdLst>
    <p:sldId id="462" r:id="rId3"/>
    <p:sldId id="1019" r:id="rId5"/>
    <p:sldId id="1026" r:id="rId6"/>
    <p:sldId id="1020" r:id="rId7"/>
    <p:sldId id="1025" r:id="rId8"/>
    <p:sldId id="991" r:id="rId9"/>
    <p:sldId id="1009" r:id="rId10"/>
    <p:sldId id="1013" r:id="rId11"/>
    <p:sldId id="998" r:id="rId12"/>
    <p:sldId id="1031" r:id="rId13"/>
    <p:sldId id="1032" r:id="rId14"/>
    <p:sldId id="1033" r:id="rId15"/>
    <p:sldId id="1030" r:id="rId16"/>
    <p:sldId id="1022" r:id="rId17"/>
    <p:sldId id="1021" r:id="rId18"/>
    <p:sldId id="1028" r:id="rId19"/>
    <p:sldId id="1024" r:id="rId20"/>
    <p:sldId id="1027" r:id="rId21"/>
    <p:sldId id="1014" r:id="rId22"/>
    <p:sldId id="1015" r:id="rId23"/>
    <p:sldId id="1023" r:id="rId24"/>
  </p:sldIdLst>
  <p:sldSz cx="9144000" cy="5143500" type="screen16x9"/>
  <p:notesSz cx="6858000" cy="9144000"/>
  <p:embeddedFontLst>
    <p:embeddedFont>
      <p:font typeface="微软雅黑" pitchFamily="34" charset="-122"/>
      <p:regular r:id="rId28"/>
      <p:bold r:id="rId29"/>
    </p:embeddedFont>
    <p:embeddedFont>
      <p:font typeface="Calibri" pitchFamily="34" charset="0"/>
      <p:regular r:id="rId30"/>
      <p:bold r:id="rId31"/>
      <p:italic r:id="rId32"/>
      <p:boldItalic r:id="rId33"/>
    </p:embeddedFont>
    <p:embeddedFont>
      <p:font typeface="黑体" charset="-122"/>
      <p:regular r:id="rId34"/>
    </p:embeddedFont>
    <p:embeddedFont>
      <p:font typeface="华文楷体" pitchFamily="2" charset="-122"/>
      <p:regular r:id="rId35"/>
    </p:embeddedFont>
    <p:embeddedFont>
      <p:font typeface="楷体" pitchFamily="49" charset="-122"/>
      <p:regular r:id="rId36"/>
    </p:embeddedFont>
    <p:embeddedFont>
      <p:font typeface="Calibri Light" charset="0"/>
      <p:regular r:id="rId37"/>
      <p:italic r:id="rId3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F1FF"/>
    <a:srgbClr val="0000FF"/>
    <a:srgbClr val="D1F5B8"/>
    <a:srgbClr val="ECAAC3"/>
    <a:srgbClr val="D2F5B9"/>
    <a:srgbClr val="53B948"/>
    <a:srgbClr val="29A6DE"/>
    <a:srgbClr val="0B5FD1"/>
    <a:srgbClr val="211813"/>
    <a:srgbClr val="98D2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0" autoAdjust="0"/>
    <p:restoredTop sz="94660"/>
  </p:normalViewPr>
  <p:slideViewPr>
    <p:cSldViewPr>
      <p:cViewPr varScale="1">
        <p:scale>
          <a:sx n="144" d="100"/>
          <a:sy n="144" d="100"/>
        </p:scale>
        <p:origin x="-684" y="-84"/>
      </p:cViewPr>
      <p:guideLst>
        <p:guide orient="horz" pos="1618"/>
        <p:guide pos="28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8" Type="http://schemas.openxmlformats.org/officeDocument/2006/relationships/font" Target="fonts/font11.fntdata"/><Relationship Id="rId37" Type="http://schemas.openxmlformats.org/officeDocument/2006/relationships/font" Target="fonts/font10.fntdata"/><Relationship Id="rId36" Type="http://schemas.openxmlformats.org/officeDocument/2006/relationships/font" Target="fonts/font9.fntdata"/><Relationship Id="rId35" Type="http://schemas.openxmlformats.org/officeDocument/2006/relationships/font" Target="fonts/font8.fntdata"/><Relationship Id="rId34" Type="http://schemas.openxmlformats.org/officeDocument/2006/relationships/font" Target="fonts/font7.fntdata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" Target="slides/slide1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3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8096"/>
            <a:ext cx="2057400" cy="273892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8096"/>
            <a:ext cx="3086100" cy="27389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8096"/>
            <a:ext cx="2057400" cy="273892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92"/>
            <a:ext cx="7886700" cy="994346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458"/>
            <a:ext cx="7886700" cy="32640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8096"/>
            <a:ext cx="2057400" cy="273892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8096"/>
            <a:ext cx="3086100" cy="27389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8096"/>
            <a:ext cx="2057400" cy="273892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528"/>
            <a:ext cx="7886700" cy="213992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699"/>
            <a:ext cx="7886700" cy="1125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8096"/>
            <a:ext cx="2057400" cy="273892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8096"/>
            <a:ext cx="3086100" cy="27389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8096"/>
            <a:ext cx="2057400" cy="273892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92"/>
            <a:ext cx="7886700" cy="994346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458"/>
            <a:ext cx="3886200" cy="32640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458"/>
            <a:ext cx="3886200" cy="326407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8096"/>
            <a:ext cx="2057400" cy="273892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8096"/>
            <a:ext cx="3086100" cy="27389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8096"/>
            <a:ext cx="2057400" cy="273892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92"/>
            <a:ext cx="7886700" cy="994346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261093"/>
            <a:ext cx="3868340" cy="61804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1879135"/>
            <a:ext cx="3868340" cy="27639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093"/>
            <a:ext cx="3887391" cy="61804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8035" indent="0">
              <a:buNone/>
              <a:defRPr sz="1200" b="1"/>
            </a:lvl7pPr>
            <a:lvl8pPr marL="2400935" indent="0">
              <a:buNone/>
              <a:defRPr sz="1200" b="1"/>
            </a:lvl8pPr>
            <a:lvl9pPr marL="2743835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135"/>
            <a:ext cx="3887391" cy="27639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8096"/>
            <a:ext cx="2057400" cy="273892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8096"/>
            <a:ext cx="3086100" cy="27389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8096"/>
            <a:ext cx="2057400" cy="273892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92"/>
            <a:ext cx="7886700" cy="994346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8096"/>
            <a:ext cx="2057400" cy="273892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8096"/>
            <a:ext cx="3086100" cy="27389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8096"/>
            <a:ext cx="2057400" cy="273892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8096"/>
            <a:ext cx="2057400" cy="273892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8096"/>
            <a:ext cx="3086100" cy="273892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8096"/>
            <a:ext cx="2057400" cy="273892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image" Target="../media/image1.png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1副本"/>
          <p:cNvPicPr>
            <a:picLocks noChangeAspect="1"/>
          </p:cNvPicPr>
          <p:nvPr userDrawn="1"/>
        </p:nvPicPr>
        <p:blipFill>
          <a:blip r:embed="rId24" cstate="print"/>
          <a:stretch>
            <a:fillRect/>
          </a:stretch>
        </p:blipFill>
        <p:spPr>
          <a:xfrm>
            <a:off x="0" y="4300694"/>
            <a:ext cx="9144000" cy="843706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 flipH="1">
            <a:off x="0" y="123478"/>
            <a:ext cx="3563887" cy="216024"/>
          </a:xfrm>
          <a:prstGeom prst="rect">
            <a:avLst/>
          </a:prstGeom>
          <a:gradFill flip="none" rotWithShape="1">
            <a:gsLst>
              <a:gs pos="40000">
                <a:srgbClr val="00B9FA">
                  <a:lumMod val="60000"/>
                  <a:lumOff val="40000"/>
                </a:srgbClr>
              </a:gs>
              <a:gs pos="97000">
                <a:sysClr val="window" lastClr="FFFFFF">
                  <a:alpha val="0"/>
                </a:sysClr>
              </a:gs>
              <a:gs pos="70000">
                <a:srgbClr val="00B9FA">
                  <a:lumMod val="40000"/>
                  <a:lumOff val="60000"/>
                  <a:alpha val="76000"/>
                </a:srgbClr>
              </a:gs>
            </a:gsLst>
            <a:lin ang="1080000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Times New Roman" panose="02020503050405090304"/>
              <a:ea typeface="微软雅黑" panose="020B0503020204020204" charset="-122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497970" y="77589"/>
            <a:ext cx="8940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语文园地</a:t>
            </a:r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9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9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jpeg"/><Relationship Id="rId8" Type="http://schemas.openxmlformats.org/officeDocument/2006/relationships/image" Target="../media/image15.jpeg"/><Relationship Id="rId7" Type="http://schemas.openxmlformats.org/officeDocument/2006/relationships/image" Target="../media/image14.jpeg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0" Type="http://schemas.openxmlformats.org/officeDocument/2006/relationships/slideLayout" Target="../slideLayouts/slideLayout8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3" b="11328"/>
          <a:stretch>
            <a:fillRect/>
          </a:stretch>
        </p:blipFill>
        <p:spPr>
          <a:xfrm>
            <a:off x="1003935" y="2842260"/>
            <a:ext cx="2164080" cy="1694180"/>
          </a:xfrm>
          <a:prstGeom prst="round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2248828" y="1339225"/>
            <a:ext cx="4646295" cy="1066165"/>
            <a:chOff x="1774483" y="1606560"/>
            <a:chExt cx="4646295" cy="1066165"/>
          </a:xfrm>
        </p:grpSpPr>
        <p:sp>
          <p:nvSpPr>
            <p:cNvPr id="9" name="菱形 8"/>
            <p:cNvSpPr/>
            <p:nvPr/>
          </p:nvSpPr>
          <p:spPr>
            <a:xfrm>
              <a:off x="1774483" y="1728480"/>
              <a:ext cx="911860" cy="821690"/>
            </a:xfrm>
            <a:prstGeom prst="diamond">
              <a:avLst/>
            </a:prstGeom>
            <a:solidFill>
              <a:srgbClr val="FFC000"/>
            </a:solidFill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lIns="51435" tIns="25717" rIns="51435" bIns="25717" rtlCol="0" anchor="ctr"/>
            <a:lstStyle/>
            <a:p>
              <a:pPr algn="ctr"/>
              <a:endParaRPr lang="en-US" altLang="zh-CN" sz="45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772068" y="1606560"/>
              <a:ext cx="3648710" cy="1066165"/>
            </a:xfrm>
            <a:prstGeom prst="rect">
              <a:avLst/>
            </a:prstGeom>
            <a:noFill/>
          </p:spPr>
          <p:txBody>
            <a:bodyPr wrap="square" lIns="51435" tIns="25717" rIns="51435" bIns="25717" rtlCol="0">
              <a:spAutoFit/>
            </a:bodyPr>
            <a:lstStyle/>
            <a:p>
              <a:r>
                <a:rPr lang="zh-CN" altLang="en-US" sz="66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语文</a:t>
              </a:r>
              <a:r>
                <a:rPr lang="zh-CN" altLang="en-US" sz="6600" b="1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园地</a:t>
              </a:r>
              <a:endParaRPr lang="zh-CN" altLang="en-US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 flipH="1">
            <a:off x="0" y="87502"/>
            <a:ext cx="2771800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"/>
          <p:cNvSpPr txBox="1"/>
          <p:nvPr/>
        </p:nvSpPr>
        <p:spPr>
          <a:xfrm>
            <a:off x="0" y="57334"/>
            <a:ext cx="385192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人教版  语文  </a:t>
            </a:r>
            <a:r>
              <a:rPr kumimoji="1" lang="zh-CN" altLang="en-US" sz="1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四年级  上册</a:t>
            </a:r>
            <a:endParaRPr kumimoji="1" lang="zh-CN" altLang="en-US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539552" y="627534"/>
            <a:ext cx="1872208" cy="523220"/>
          </a:xfrm>
          <a:prstGeom prst="rect">
            <a:avLst/>
          </a:prstGeom>
          <a:solidFill>
            <a:srgbClr val="CC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交流平台</a:t>
            </a:r>
            <a:endParaRPr lang="zh-CN" altLang="en-US" sz="28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491880" y="1347614"/>
            <a:ext cx="4536504" cy="2160240"/>
            <a:chOff x="3491880" y="1347614"/>
            <a:chExt cx="4536504" cy="2160240"/>
          </a:xfrm>
        </p:grpSpPr>
        <p:sp>
          <p:nvSpPr>
            <p:cNvPr id="8" name="矩形标注 7"/>
            <p:cNvSpPr/>
            <p:nvPr/>
          </p:nvSpPr>
          <p:spPr>
            <a:xfrm>
              <a:off x="3491880" y="1347614"/>
              <a:ext cx="4536504" cy="2160240"/>
            </a:xfrm>
            <a:prstGeom prst="wedgeRectCallout">
              <a:avLst>
                <a:gd name="adj1" fmla="val -69049"/>
                <a:gd name="adj2" fmla="val 20799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707904" y="1491630"/>
              <a:ext cx="4176464" cy="1938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        一边阅读一边作批注是很好的学习方法。读文章时，遇到写得好的地方，有启发的地方，有疑问的地方</a:t>
              </a:r>
              <a:r>
                <a:rPr lang="en-US" altLang="zh-CN" sz="2400" b="1" dirty="0" smtClean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……</a:t>
              </a:r>
              <a:r>
                <a:rPr lang="zh-CN" altLang="en-US" sz="2400" b="1" dirty="0" smtClean="0">
                  <a:solidFill>
                    <a:srgbClr val="FF0000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rPr>
                <a:t>随时都可以作批注。</a:t>
              </a:r>
              <a:endPara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520" y="1779662"/>
            <a:ext cx="2047323" cy="27582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标注 2"/>
          <p:cNvSpPr/>
          <p:nvPr/>
        </p:nvSpPr>
        <p:spPr>
          <a:xfrm>
            <a:off x="1547664" y="1563638"/>
            <a:ext cx="3960440" cy="1944216"/>
          </a:xfrm>
          <a:prstGeom prst="wedgeRectCallout">
            <a:avLst>
              <a:gd name="adj1" fmla="val 64887"/>
              <a:gd name="adj2" fmla="val -636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批注的方法多种多样，如，可以标出相应的词句，也可在旁边的空白处简单写写自己的批语。</a:t>
            </a:r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4" name="Picture 8" descr="C:\Documents and Settings\Administrator\桌面\图片4.jp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707654"/>
            <a:ext cx="2016224" cy="3003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标注 4"/>
          <p:cNvSpPr/>
          <p:nvPr/>
        </p:nvSpPr>
        <p:spPr>
          <a:xfrm>
            <a:off x="3347864" y="1419622"/>
            <a:ext cx="4536504" cy="1656184"/>
          </a:xfrm>
          <a:prstGeom prst="wedgeRectCallout">
            <a:avLst>
              <a:gd name="adj1" fmla="val -64986"/>
              <a:gd name="adj2" fmla="val 2470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读完文章，作完批注，要重新读一下文章和批注，可以加深对文章的理解，会有新的收获。</a:t>
            </a:r>
            <a:endParaRPr lang="zh-CN" altLang="en-US" sz="24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635646"/>
            <a:ext cx="1872208" cy="29723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标注 2"/>
          <p:cNvSpPr/>
          <p:nvPr/>
        </p:nvSpPr>
        <p:spPr>
          <a:xfrm>
            <a:off x="1043608" y="1275606"/>
            <a:ext cx="4320480" cy="2016224"/>
          </a:xfrm>
          <a:prstGeom prst="wedgeRoundRectCallout">
            <a:avLst>
              <a:gd name="adj1" fmla="val 66211"/>
              <a:gd name="adj2" fmla="val -17945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同学之间可以互相交流一下自己作的批注，了解别人对文章的想法，丰富自己对文章的理解。</a:t>
            </a:r>
            <a:endParaRPr lang="zh-CN" altLang="en-US" sz="28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5" name="Picture 2" descr="https://timgsa.baidu.com/timg?image&amp;quality=80&amp;size=b9999_10000&amp;sec=1538618504567&amp;di=93d4341889aee9bb6815eab58c87ed95&amp;imgtype=0&amp;src=http%3A%2F%2Fpic.58pic.com%2F58pic%2F17%2F03%2F20%2F05C58PICh2H_1024.jp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635" r="53857" b="47547"/>
          <a:stretch>
            <a:fillRect/>
          </a:stretch>
        </p:blipFill>
        <p:spPr bwMode="auto">
          <a:xfrm flipH="1">
            <a:off x="6156176" y="1275606"/>
            <a:ext cx="2160240" cy="350013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96336" y="1779662"/>
            <a:ext cx="1220492" cy="1721883"/>
          </a:xfrm>
          <a:prstGeom prst="rect">
            <a:avLst/>
          </a:prstGeom>
        </p:spPr>
      </p:pic>
      <p:sp>
        <p:nvSpPr>
          <p:cNvPr id="8" name="圆角矩形标注 7"/>
          <p:cNvSpPr/>
          <p:nvPr/>
        </p:nvSpPr>
        <p:spPr>
          <a:xfrm>
            <a:off x="5580112" y="915566"/>
            <a:ext cx="2448815" cy="555685"/>
          </a:xfrm>
          <a:prstGeom prst="wedgeRoundRectCallout">
            <a:avLst>
              <a:gd name="adj1" fmla="val 37289"/>
              <a:gd name="adj2" fmla="val 89082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你有什么发现？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1995686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韭 菜       芥 菜       芹 菜         青 蒜</a:t>
            </a:r>
            <a:endParaRPr lang="en-US" altLang="zh-CN" sz="2800" b="1" dirty="0" smtClean="0">
              <a:solidFill>
                <a:srgbClr val="0070C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149163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GB Pinyinok" pitchFamily="2" charset="-122"/>
                <a:ea typeface="GB Pinyinok" pitchFamily="2" charset="-122"/>
              </a:rPr>
              <a:t>jiǔ cài</a:t>
            </a:r>
            <a:endParaRPr lang="zh-CN" altLang="en-US" sz="2800" b="1" dirty="0">
              <a:solidFill>
                <a:srgbClr val="FF0000"/>
              </a:solidFill>
              <a:latin typeface="GB Pinyinok" pitchFamily="2" charset="-122"/>
              <a:ea typeface="GB Pinyinok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67585" y="1491615"/>
            <a:ext cx="15468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GB Pinyinok" pitchFamily="2" charset="-122"/>
                <a:ea typeface="GB Pinyinok" pitchFamily="2" charset="-122"/>
              </a:rPr>
              <a:t>jiè cài</a:t>
            </a:r>
            <a:endParaRPr lang="zh-CN" altLang="en-US" sz="2800" b="1" dirty="0">
              <a:solidFill>
                <a:srgbClr val="FF0000"/>
              </a:solidFill>
              <a:latin typeface="GB Pinyinok" pitchFamily="2" charset="-122"/>
              <a:ea typeface="GB Pinyinok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36010" y="1491615"/>
            <a:ext cx="15119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GB Pinyinok" pitchFamily="2" charset="-122"/>
                <a:ea typeface="GB Pinyinok" pitchFamily="2" charset="-122"/>
              </a:rPr>
              <a:t>qín cài</a:t>
            </a:r>
            <a:endParaRPr lang="zh-CN" altLang="en-US" sz="2800" b="1" dirty="0">
              <a:solidFill>
                <a:srgbClr val="FF0000"/>
              </a:solidFill>
              <a:latin typeface="GB Pinyinok" pitchFamily="2" charset="-122"/>
              <a:ea typeface="GB Pinyinok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48064" y="1491630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GB Pinyinok" pitchFamily="2" charset="-122"/>
                <a:ea typeface="GB Pinyinok" pitchFamily="2" charset="-122"/>
              </a:rPr>
              <a:t>qīng suàn</a:t>
            </a:r>
            <a:endParaRPr lang="zh-CN" altLang="en-US" sz="2800" b="1" dirty="0">
              <a:solidFill>
                <a:srgbClr val="FF0000"/>
              </a:solidFill>
              <a:latin typeface="GB Pinyinok" pitchFamily="2" charset="-122"/>
              <a:ea typeface="GB Pinyinok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3260" y="2715895"/>
            <a:ext cx="15608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GB Pinyinok" pitchFamily="2" charset="-122"/>
                <a:ea typeface="GB Pinyinok" pitchFamily="2" charset="-122"/>
              </a:rPr>
              <a:t>là jiāo</a:t>
            </a:r>
            <a:endParaRPr lang="zh-CN" altLang="en-US" sz="2800" b="1" dirty="0">
              <a:solidFill>
                <a:srgbClr val="FF0000"/>
              </a:solidFill>
              <a:latin typeface="GB Pinyinok" pitchFamily="2" charset="-122"/>
              <a:ea typeface="GB Pinyinok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172335" y="2717165"/>
            <a:ext cx="14744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GB Pinyinok" pitchFamily="2" charset="-122"/>
                <a:ea typeface="GB Pinyinok" pitchFamily="2" charset="-122"/>
              </a:rPr>
              <a:t>lián ǒu</a:t>
            </a:r>
            <a:r>
              <a:rPr lang="en-US" altLang="zh-CN" sz="2800" b="1" dirty="0" smtClean="0">
                <a:latin typeface="GB Pinyinok" pitchFamily="2" charset="-122"/>
                <a:ea typeface="GB Pinyinok" pitchFamily="2" charset="-122"/>
              </a:rPr>
              <a:t> </a:t>
            </a:r>
            <a:endParaRPr lang="zh-CN" altLang="en-US" sz="2800" b="1" dirty="0">
              <a:latin typeface="GB Pinyinok" pitchFamily="2" charset="-122"/>
              <a:ea typeface="GB Pinyinok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36010" y="2715895"/>
            <a:ext cx="1701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GB Pinyinok" pitchFamily="2" charset="-122"/>
                <a:ea typeface="GB Pinyinok" pitchFamily="2" charset="-122"/>
              </a:rPr>
              <a:t>hóng shǔ</a:t>
            </a:r>
            <a:endParaRPr lang="zh-CN" altLang="en-US" sz="2800" b="1" dirty="0">
              <a:solidFill>
                <a:srgbClr val="FF0000"/>
              </a:solidFill>
              <a:latin typeface="GB Pinyinok" pitchFamily="2" charset="-122"/>
              <a:ea typeface="GB Pinyinok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36096" y="2715766"/>
            <a:ext cx="1379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GB Pinyinok" pitchFamily="2" charset="-122"/>
                <a:ea typeface="GB Pinyinok" pitchFamily="2" charset="-122"/>
              </a:rPr>
              <a:t>yù tou</a:t>
            </a:r>
            <a:endParaRPr lang="zh-CN" altLang="en-US" sz="2800" b="1" dirty="0">
              <a:solidFill>
                <a:srgbClr val="FF0000"/>
              </a:solidFill>
              <a:latin typeface="GB Pinyinok" pitchFamily="2" charset="-122"/>
              <a:ea typeface="GB Pinyinok" pitchFamily="2" charset="-122"/>
            </a:endParaRPr>
          </a:p>
        </p:txBody>
      </p:sp>
      <p:sp>
        <p:nvSpPr>
          <p:cNvPr id="19" name="圆角矩形标注 18"/>
          <p:cNvSpPr/>
          <p:nvPr/>
        </p:nvSpPr>
        <p:spPr>
          <a:xfrm>
            <a:off x="2267744" y="4155926"/>
            <a:ext cx="4127096" cy="558037"/>
          </a:xfrm>
          <a:prstGeom prst="wedgeRoundRectCallout">
            <a:avLst>
              <a:gd name="adj1" fmla="val 2885"/>
              <a:gd name="adj2" fmla="val -129216"/>
              <a:gd name="adj3" fmla="val 16667"/>
            </a:avLst>
          </a:prstGeom>
          <a:solidFill>
            <a:srgbClr val="CBF1FF"/>
          </a:solidFill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逛菜市场时，你认识它们吗？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71600" y="3219822"/>
            <a:ext cx="57085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800" b="1" dirty="0" smtClean="0">
                <a:solidFill>
                  <a:srgbClr val="0070C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辣 椒       莲 藕       红 薯         芋 头</a:t>
            </a:r>
            <a:endParaRPr lang="zh-CN" altLang="en-US" sz="2800" b="1" dirty="0">
              <a:solidFill>
                <a:srgbClr val="0070C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3568" y="555526"/>
            <a:ext cx="2016224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识字加油站</a:t>
            </a:r>
            <a:endParaRPr lang="zh-CN" altLang="en-US" sz="28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/>
      <p:bldP spid="4" grpId="0"/>
      <p:bldP spid="5" grpId="0"/>
      <p:bldP spid="6" grpId="0"/>
      <p:bldP spid="7" grpId="0"/>
      <p:bldP spid="10" grpId="0"/>
      <p:bldP spid="11" grpId="0"/>
      <p:bldP spid="12" grpId="0"/>
      <p:bldP spid="13" grpId="0"/>
      <p:bldP spid="19" grpId="0" bldLvl="0" animBg="1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55526"/>
            <a:ext cx="1134110" cy="58039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483768" y="2355726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芥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31840" y="2355726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韭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779912" y="2395035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芹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364251" y="238708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蒜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004048" y="240247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椒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580112" y="238708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藕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186788" y="2415219"/>
            <a:ext cx="2797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薯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804248" y="242773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芋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483768" y="1909769"/>
            <a:ext cx="4475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GB Pinyinok" pitchFamily="2" charset="-122"/>
                <a:ea typeface="GB Pinyinok" pitchFamily="2" charset="-122"/>
              </a:rPr>
              <a:t>jiè</a:t>
            </a:r>
            <a:endParaRPr lang="zh-CN" altLang="en-US" sz="2400" b="1" dirty="0">
              <a:latin typeface="GB Pinyinok" pitchFamily="2" charset="-122"/>
              <a:ea typeface="GB Pinyinok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03848" y="1923678"/>
            <a:ext cx="4235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GB Pinyinok" pitchFamily="2" charset="-122"/>
                <a:ea typeface="GB Pinyinok" pitchFamily="2" charset="-122"/>
              </a:rPr>
              <a:t>jiǔ</a:t>
            </a:r>
            <a:endParaRPr lang="zh-CN" altLang="en-US" sz="2400" b="1" dirty="0">
              <a:latin typeface="GB Pinyinok" pitchFamily="2" charset="-122"/>
              <a:ea typeface="GB Pinyinok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779912" y="1923678"/>
            <a:ext cx="5341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GB Pinyinok" pitchFamily="2" charset="-122"/>
                <a:ea typeface="GB Pinyinok" pitchFamily="2" charset="-122"/>
              </a:rPr>
              <a:t>qín</a:t>
            </a:r>
            <a:endParaRPr lang="zh-CN" altLang="en-US" sz="2400" b="1" dirty="0">
              <a:latin typeface="GB Pinyinok" pitchFamily="2" charset="-122"/>
              <a:ea typeface="GB Pinyinok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283968" y="1923678"/>
            <a:ext cx="6896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GB Pinyinok" pitchFamily="2" charset="-122"/>
                <a:ea typeface="GB Pinyinok" pitchFamily="2" charset="-122"/>
              </a:rPr>
              <a:t>suàn</a:t>
            </a:r>
            <a:endParaRPr lang="zh-CN" altLang="en-US" sz="2400" b="1" dirty="0">
              <a:solidFill>
                <a:srgbClr val="FF0000"/>
              </a:solidFill>
              <a:latin typeface="GB Pinyinok" pitchFamily="2" charset="-122"/>
              <a:ea typeface="GB Pinyinok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932040" y="1923678"/>
            <a:ext cx="5966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GB Pinyinok" pitchFamily="2" charset="-122"/>
                <a:ea typeface="GB Pinyinok" pitchFamily="2" charset="-122"/>
              </a:rPr>
              <a:t>jiāo</a:t>
            </a:r>
            <a:endParaRPr lang="zh-CN" altLang="en-US" sz="2400" b="1" dirty="0">
              <a:solidFill>
                <a:srgbClr val="FF0000"/>
              </a:solidFill>
              <a:latin typeface="GB Pinyinok" pitchFamily="2" charset="-122"/>
              <a:ea typeface="GB Pinyinok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580112" y="1923678"/>
            <a:ext cx="4651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GB Pinyinok" pitchFamily="2" charset="-122"/>
                <a:ea typeface="GB Pinyinok" pitchFamily="2" charset="-122"/>
              </a:rPr>
              <a:t>ǒu</a:t>
            </a:r>
            <a:endParaRPr lang="zh-CN" altLang="en-US" sz="2400" b="1" dirty="0">
              <a:latin typeface="GB Pinyinok" pitchFamily="2" charset="-122"/>
              <a:ea typeface="GB Pinyinok" pitchFamily="2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04248" y="1923678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GB Pinyinok" pitchFamily="2" charset="-122"/>
                <a:ea typeface="GB Pinyinok" pitchFamily="2" charset="-122"/>
              </a:rPr>
              <a:t>yù</a:t>
            </a:r>
            <a:endParaRPr lang="zh-CN" altLang="en-US" sz="2400" b="1" dirty="0">
              <a:solidFill>
                <a:srgbClr val="FF0000"/>
              </a:solidFill>
              <a:latin typeface="GB Pinyinok" pitchFamily="2" charset="-122"/>
              <a:ea typeface="GB Pinyinok" pitchFamily="2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56176" y="1923678"/>
            <a:ext cx="792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GB Pinyinok" pitchFamily="2" charset="-122"/>
                <a:ea typeface="GB Pinyinok" pitchFamily="2" charset="-122"/>
              </a:rPr>
              <a:t>shǔ</a:t>
            </a:r>
            <a:endParaRPr lang="zh-CN" altLang="en-US" sz="2400" b="1" dirty="0">
              <a:solidFill>
                <a:srgbClr val="FF0000"/>
              </a:solidFill>
              <a:latin typeface="GB Pinyinok" pitchFamily="2" charset="-122"/>
              <a:ea typeface="GB Pinyinok" pitchFamily="2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15" y="1293630"/>
            <a:ext cx="1247810" cy="906482"/>
          </a:xfrm>
          <a:prstGeom prst="rect">
            <a:avLst/>
          </a:prstGeom>
        </p:spPr>
      </p:pic>
      <p:pic>
        <p:nvPicPr>
          <p:cNvPr id="31" name="Picture 2" descr="C:\Users\Administrator\Desktop\1ae0b77791143fd0628379ca569718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85"/>
          <a:stretch>
            <a:fillRect/>
          </a:stretch>
        </p:blipFill>
        <p:spPr bwMode="auto">
          <a:xfrm>
            <a:off x="971600" y="3147814"/>
            <a:ext cx="1224136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C:\Users\Administrator\Desktop\2013070816201509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627534"/>
            <a:ext cx="1086883" cy="92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C:\Users\Administrator\Desktop\230854_20140118191303874200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9" b="7808"/>
          <a:stretch>
            <a:fillRect/>
          </a:stretch>
        </p:blipFill>
        <p:spPr bwMode="auto">
          <a:xfrm>
            <a:off x="3135630" y="3492966"/>
            <a:ext cx="1470025" cy="879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C:\Users\Administrator\Desktop\wKgGTFcgeoeARZv1AAAmhaXlb7I317_600_6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27534"/>
            <a:ext cx="1296144" cy="107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7" descr="C:\Users\Administrator\Desktop\t01d525f9f399857ab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291830"/>
            <a:ext cx="1387151" cy="976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" descr="C:\Users\Administrator\Desktop\yupuyutou_368539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51"/>
          <a:stretch>
            <a:fillRect/>
          </a:stretch>
        </p:blipFill>
        <p:spPr bwMode="auto">
          <a:xfrm>
            <a:off x="7380312" y="1013711"/>
            <a:ext cx="1080120" cy="837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5" descr="C:\Users\Administrator\Desktop\12430946_204213159000_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58"/>
          <a:stretch>
            <a:fillRect/>
          </a:stretch>
        </p:blipFill>
        <p:spPr bwMode="auto">
          <a:xfrm>
            <a:off x="7183120" y="3147695"/>
            <a:ext cx="1356995" cy="87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283718"/>
            <a:ext cx="2339752" cy="2510175"/>
          </a:xfrm>
          <a:prstGeom prst="rect">
            <a:avLst/>
          </a:prstGeom>
        </p:spPr>
      </p:pic>
      <p:sp>
        <p:nvSpPr>
          <p:cNvPr id="13" name="流程图: 可选过程 12"/>
          <p:cNvSpPr/>
          <p:nvPr/>
        </p:nvSpPr>
        <p:spPr>
          <a:xfrm>
            <a:off x="562454" y="941424"/>
            <a:ext cx="3456384" cy="688114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这样的词还有很多：</a:t>
            </a:r>
            <a:endParaRPr lang="zh-CN" altLang="en-US" sz="28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22"/>
          <p:cNvSpPr>
            <a:spLocks noChangeArrowheads="1"/>
          </p:cNvSpPr>
          <p:nvPr/>
        </p:nvSpPr>
        <p:spPr bwMode="auto">
          <a:xfrm>
            <a:off x="4090846" y="1013432"/>
            <a:ext cx="9060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黄瓜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22"/>
          <p:cNvSpPr>
            <a:spLocks noChangeArrowheads="1"/>
          </p:cNvSpPr>
          <p:nvPr/>
        </p:nvSpPr>
        <p:spPr bwMode="auto">
          <a:xfrm>
            <a:off x="5268481" y="1013432"/>
            <a:ext cx="12666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西红柿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22"/>
          <p:cNvSpPr>
            <a:spLocks noChangeArrowheads="1"/>
          </p:cNvSpPr>
          <p:nvPr/>
        </p:nvSpPr>
        <p:spPr bwMode="auto">
          <a:xfrm>
            <a:off x="6856179" y="1033620"/>
            <a:ext cx="9060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土豆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22"/>
          <p:cNvSpPr>
            <a:spLocks noChangeArrowheads="1"/>
          </p:cNvSpPr>
          <p:nvPr/>
        </p:nvSpPr>
        <p:spPr bwMode="auto">
          <a:xfrm>
            <a:off x="4090846" y="1635646"/>
            <a:ext cx="9060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茄子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 22"/>
          <p:cNvSpPr>
            <a:spLocks noChangeArrowheads="1"/>
          </p:cNvSpPr>
          <p:nvPr/>
        </p:nvSpPr>
        <p:spPr bwMode="auto">
          <a:xfrm>
            <a:off x="5268481" y="1618772"/>
            <a:ext cx="9060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菠菜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6444208" y="1635646"/>
            <a:ext cx="16273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白菜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圆角矩形标注 19"/>
          <p:cNvSpPr/>
          <p:nvPr/>
        </p:nvSpPr>
        <p:spPr>
          <a:xfrm>
            <a:off x="3779912" y="2571750"/>
            <a:ext cx="3096344" cy="1440160"/>
          </a:xfrm>
          <a:prstGeom prst="wedgeRoundRectCallout">
            <a:avLst>
              <a:gd name="adj1" fmla="val -60912"/>
              <a:gd name="adj2" fmla="val -174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我发现：这些词语都是都是蔬菜的名字。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/>
      <p:bldP spid="15" grpId="0"/>
      <p:bldP spid="16" grpId="0"/>
      <p:bldP spid="17" grpId="0"/>
      <p:bldP spid="18" grpId="0"/>
      <p:bldP spid="19" grpId="0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507854"/>
            <a:ext cx="1443239" cy="14432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3568" y="1131590"/>
            <a:ext cx="73448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你知道下面词语的意思吗？说说你会在什么情况下使用它们？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2643758"/>
            <a:ext cx="4608512" cy="1113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打头阵 挑大梁 占上风 破天荒</a:t>
            </a:r>
            <a:endParaRPr lang="en-US" altLang="zh-CN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栽跟头 敲边鼓 开绿灯 碰钉子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圆角矩形标注 9"/>
          <p:cNvSpPr/>
          <p:nvPr/>
        </p:nvSpPr>
        <p:spPr>
          <a:xfrm>
            <a:off x="5148064" y="1923678"/>
            <a:ext cx="3419872" cy="1275606"/>
          </a:xfrm>
          <a:prstGeom prst="wedgeRoundRectCallout">
            <a:avLst>
              <a:gd name="adj1" fmla="val -3644"/>
              <a:gd name="adj2" fmla="val 7274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我知道做事遭到拒绝或这受到挫折时，可以用“碰钉子”这个词。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8" y="555526"/>
            <a:ext cx="2016224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词句段运用</a:t>
            </a:r>
            <a:endParaRPr lang="zh-CN" altLang="en-US" sz="28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image.tupian114.com/20180408/1248011796.jpg"/>
          <p:cNvPicPr>
            <a:picLocks noChangeAspect="1" noChangeArrowheads="1"/>
          </p:cNvPicPr>
          <p:nvPr/>
        </p:nvPicPr>
        <p:blipFill>
          <a:blip r:embed="rId1" cstate="print"/>
          <a:srcRect b="34250"/>
          <a:stretch>
            <a:fillRect/>
          </a:stretch>
        </p:blipFill>
        <p:spPr bwMode="auto">
          <a:xfrm>
            <a:off x="3131840" y="3147814"/>
            <a:ext cx="3096344" cy="1512168"/>
          </a:xfrm>
          <a:prstGeom prst="rect">
            <a:avLst/>
          </a:prstGeom>
          <a:noFill/>
        </p:spPr>
      </p:pic>
      <p:sp>
        <p:nvSpPr>
          <p:cNvPr id="2" name="圆角矩形标注 1"/>
          <p:cNvSpPr/>
          <p:nvPr/>
        </p:nvSpPr>
        <p:spPr>
          <a:xfrm>
            <a:off x="827584" y="1203598"/>
            <a:ext cx="2952328" cy="1584176"/>
          </a:xfrm>
          <a:prstGeom prst="wedgeRoundRectCallout">
            <a:avLst>
              <a:gd name="adj1" fmla="val 45167"/>
              <a:gd name="adj2" fmla="val 7967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我知道一个人临事当先时，可以用“打头阵”这个词。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圆角矩形标注 2"/>
          <p:cNvSpPr/>
          <p:nvPr/>
        </p:nvSpPr>
        <p:spPr>
          <a:xfrm>
            <a:off x="5220072" y="1203598"/>
            <a:ext cx="3600400" cy="1656184"/>
          </a:xfrm>
          <a:prstGeom prst="wedgeRoundRectCallout">
            <a:avLst>
              <a:gd name="adj1" fmla="val -41997"/>
              <a:gd name="adj2" fmla="val 7696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    我知道一个人承担关键的任务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承担对全局有主要作用的工作时，用“挑大梁”这个词。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73"/>
          <a:stretch>
            <a:fillRect/>
          </a:stretch>
        </p:blipFill>
        <p:spPr bwMode="auto">
          <a:xfrm>
            <a:off x="3491880" y="3147814"/>
            <a:ext cx="2355320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圆角矩形标注 3"/>
          <p:cNvSpPr/>
          <p:nvPr/>
        </p:nvSpPr>
        <p:spPr>
          <a:xfrm>
            <a:off x="5148064" y="771550"/>
            <a:ext cx="3312368" cy="1584176"/>
          </a:xfrm>
          <a:prstGeom prst="wedgeRoundRectCallout">
            <a:avLst>
              <a:gd name="adj1" fmla="val -43838"/>
              <a:gd name="adj2" fmla="val 11060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我知道一个人具有优势或有利的地位时，用“占上风”这个词。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标注 4"/>
          <p:cNvSpPr/>
          <p:nvPr/>
        </p:nvSpPr>
        <p:spPr>
          <a:xfrm>
            <a:off x="611560" y="1131590"/>
            <a:ext cx="3456384" cy="1512168"/>
          </a:xfrm>
          <a:prstGeom prst="wedgeRoundRectCallout">
            <a:avLst>
              <a:gd name="adj1" fmla="val 43101"/>
              <a:gd name="adj2" fmla="val 94894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人们常用“破天荒”形容以前从来没有出现过的事而突然发生的事。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p0.so.qhimgs1.com/sdr/400__/t01155cea8199bf9bfc.jpg"/>
          <p:cNvPicPr>
            <a:picLocks noChangeAspect="1" noChangeArrowheads="1"/>
          </p:cNvPicPr>
          <p:nvPr/>
        </p:nvPicPr>
        <p:blipFill>
          <a:blip r:embed="rId1" cstate="print"/>
          <a:srcRect b="37631"/>
          <a:stretch>
            <a:fillRect/>
          </a:stretch>
        </p:blipFill>
        <p:spPr bwMode="auto">
          <a:xfrm>
            <a:off x="3779912" y="3219822"/>
            <a:ext cx="2952328" cy="1440160"/>
          </a:xfrm>
          <a:prstGeom prst="rect">
            <a:avLst/>
          </a:prstGeom>
          <a:noFill/>
        </p:spPr>
      </p:pic>
      <p:sp>
        <p:nvSpPr>
          <p:cNvPr id="5" name="圆角矩形标注 4"/>
          <p:cNvSpPr/>
          <p:nvPr/>
        </p:nvSpPr>
        <p:spPr>
          <a:xfrm>
            <a:off x="1619672" y="1059582"/>
            <a:ext cx="3168352" cy="1296144"/>
          </a:xfrm>
          <a:prstGeom prst="wedgeRoundRectCallout">
            <a:avLst>
              <a:gd name="adj1" fmla="val 45477"/>
              <a:gd name="adj2" fmla="val 11205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我知道做事失败或丢丑时，可以用“栽跟头”这个词。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圆角矩形标注 5"/>
          <p:cNvSpPr/>
          <p:nvPr/>
        </p:nvSpPr>
        <p:spPr>
          <a:xfrm>
            <a:off x="5580112" y="915566"/>
            <a:ext cx="2664296" cy="1656184"/>
          </a:xfrm>
          <a:prstGeom prst="wedgeRoundRectCallout">
            <a:avLst>
              <a:gd name="adj1" fmla="val -35541"/>
              <a:gd name="adj2" fmla="val 82876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我知道从 旁帮腔、撺掇或助势，可以用“敲边鼓”这个词。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圆角矩形标注 6"/>
          <p:cNvSpPr/>
          <p:nvPr/>
        </p:nvSpPr>
        <p:spPr>
          <a:xfrm>
            <a:off x="755576" y="2571750"/>
            <a:ext cx="2592288" cy="1440160"/>
          </a:xfrm>
          <a:prstGeom prst="wedgeRoundRectCallout">
            <a:avLst>
              <a:gd name="adj1" fmla="val 74070"/>
              <a:gd name="adj2" fmla="val 36045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我知道遇事提供方便条件，用“开绿灯”这个词。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2355726"/>
            <a:ext cx="2232248" cy="2510175"/>
          </a:xfrm>
          <a:prstGeom prst="rect">
            <a:avLst/>
          </a:prstGeom>
        </p:spPr>
      </p:pic>
      <p:sp>
        <p:nvSpPr>
          <p:cNvPr id="13" name="流程图: 可选过程 12"/>
          <p:cNvSpPr/>
          <p:nvPr/>
        </p:nvSpPr>
        <p:spPr>
          <a:xfrm>
            <a:off x="755577" y="843558"/>
            <a:ext cx="3672408" cy="688114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这样的词语还有很多：</a:t>
            </a:r>
            <a:endParaRPr lang="zh-CN" altLang="en-US" sz="28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矩形 22"/>
          <p:cNvSpPr>
            <a:spLocks noChangeArrowheads="1"/>
          </p:cNvSpPr>
          <p:nvPr/>
        </p:nvSpPr>
        <p:spPr bwMode="auto">
          <a:xfrm>
            <a:off x="4644008" y="915566"/>
            <a:ext cx="142058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泼冷水</a:t>
            </a:r>
            <a:endParaRPr lang="zh-CN" altLang="en-US" sz="32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22"/>
          <p:cNvSpPr>
            <a:spLocks noChangeArrowheads="1"/>
          </p:cNvSpPr>
          <p:nvPr/>
        </p:nvSpPr>
        <p:spPr bwMode="auto">
          <a:xfrm>
            <a:off x="6372200" y="915566"/>
            <a:ext cx="142058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一刀切</a:t>
            </a:r>
            <a:endParaRPr lang="zh-CN" altLang="en-US" sz="32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22"/>
          <p:cNvSpPr>
            <a:spLocks noChangeArrowheads="1"/>
          </p:cNvSpPr>
          <p:nvPr/>
        </p:nvSpPr>
        <p:spPr bwMode="auto">
          <a:xfrm>
            <a:off x="4644008" y="1779662"/>
            <a:ext cx="142058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敲竹杠</a:t>
            </a:r>
            <a:endParaRPr lang="zh-CN" altLang="en-US" sz="32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6300192" y="1779662"/>
            <a:ext cx="22445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乱弹琴</a:t>
            </a:r>
            <a:r>
              <a:rPr lang="en-US" altLang="zh-CN" sz="32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32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圆角矩形标注 8"/>
          <p:cNvSpPr/>
          <p:nvPr/>
        </p:nvSpPr>
        <p:spPr>
          <a:xfrm>
            <a:off x="3419872" y="2643758"/>
            <a:ext cx="3456384" cy="1512168"/>
          </a:xfrm>
          <a:prstGeom prst="wedgeRoundRectCallout">
            <a:avLst>
              <a:gd name="adj1" fmla="val -73429"/>
              <a:gd name="adj2" fmla="val -3728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我发现：这些三字成语通俗易懂，且具有趣味性。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/>
      <p:bldP spid="15" grpId="0"/>
      <p:bldP spid="17" grpId="0"/>
      <p:bldP spid="19" grpId="0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740" y="878205"/>
            <a:ext cx="84778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选一个词，仿照例子用动作描写来表现它。</a:t>
            </a:r>
            <a:endParaRPr lang="zh-CN" altLang="en-US" sz="36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78630" y="2235200"/>
            <a:ext cx="3943985" cy="15684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生气   自豪   快乐    </a:t>
            </a:r>
            <a:endParaRPr lang="en-US" altLang="zh-CN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着急    伤心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11560" y="2139702"/>
            <a:ext cx="2952328" cy="194421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555527"/>
            <a:ext cx="2016224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微软雅黑" panose="020B0503020204020204" charset="-122"/>
                <a:ea typeface="微软雅黑" panose="020B0503020204020204" charset="-122"/>
              </a:rPr>
              <a:t>写“害怕”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9632" y="1275606"/>
            <a:ext cx="6768752" cy="157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我们马上都不说话了，贴着墙壁，悄悄地走过去。我的心里很害怕，怕它们看见了会追过来。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098" name="Picture 2" descr="C:\Users\Administrator\Desktop\t010721349024da933c.jpg"/>
          <p:cNvPicPr>
            <a:picLocks noChangeAspect="1" noChangeArrowheads="1"/>
          </p:cNvPicPr>
          <p:nvPr/>
        </p:nvPicPr>
        <p:blipFill>
          <a:blip r:embed="rId1" cstate="print"/>
          <a:srcRect l="23077" t="16128" r="26923" b="22048"/>
          <a:stretch>
            <a:fillRect/>
          </a:stretch>
        </p:blipFill>
        <p:spPr bwMode="auto">
          <a:xfrm>
            <a:off x="3491880" y="3147814"/>
            <a:ext cx="1872208" cy="165618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istrator\Desktop\59762b41bf7a25b23e1fce700e0801de3c77cddcc2b4-hOgYBX_fw658.jpg"/>
          <p:cNvPicPr>
            <a:picLocks noChangeAspect="1" noChangeArrowheads="1"/>
          </p:cNvPicPr>
          <p:nvPr/>
        </p:nvPicPr>
        <p:blipFill>
          <a:blip r:embed="rId1" cstate="print"/>
          <a:srcRect l="18966" r="20690" b="3766"/>
          <a:stretch>
            <a:fillRect/>
          </a:stretch>
        </p:blipFill>
        <p:spPr bwMode="auto">
          <a:xfrm>
            <a:off x="3275856" y="2571750"/>
            <a:ext cx="1944216" cy="216024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043608" y="915566"/>
            <a:ext cx="7056784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妈妈一走，我把屋里所有的灯都打开，然后钻进被窝，蒙上头，大气都不敢喘。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555526"/>
            <a:ext cx="1944216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微软雅黑" panose="020B0503020204020204" charset="-122"/>
                <a:ea typeface="微软雅黑" panose="020B0503020204020204" charset="-122"/>
              </a:rPr>
              <a:t>写“生气”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616" y="1275606"/>
            <a:ext cx="6840760" cy="1641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他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真的生气了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双手紧紧握住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微微颤抖着。胸脯剧烈地起伏着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仿佛就要爆炸的一个大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气球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 descr="C:\Users\Administrator\Desktop\t01a865a0b0bc60653e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419872" y="2787774"/>
            <a:ext cx="2531802" cy="183897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15616" y="915566"/>
            <a:ext cx="7272808" cy="112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她立刻剁了剁脚地板，差点儿被她踩碎，又大声吼叫，差点把天花板震动。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0" name="Picture 2" descr="C:\Users\Administrator\Desktop\FFFFFFFF.png"/>
          <p:cNvPicPr>
            <a:picLocks noChangeAspect="1" noChangeArrowheads="1"/>
          </p:cNvPicPr>
          <p:nvPr/>
        </p:nvPicPr>
        <p:blipFill>
          <a:blip r:embed="rId1" cstate="print"/>
          <a:srcRect t="16184"/>
          <a:stretch>
            <a:fillRect/>
          </a:stretch>
        </p:blipFill>
        <p:spPr bwMode="auto">
          <a:xfrm>
            <a:off x="2699792" y="2427734"/>
            <a:ext cx="3312368" cy="222465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643758"/>
            <a:ext cx="1326680" cy="2106234"/>
          </a:xfrm>
          <a:prstGeom prst="rect">
            <a:avLst/>
          </a:prstGeom>
        </p:spPr>
      </p:pic>
      <p:sp>
        <p:nvSpPr>
          <p:cNvPr id="14" name="矩形 22"/>
          <p:cNvSpPr>
            <a:spLocks noChangeArrowheads="1"/>
          </p:cNvSpPr>
          <p:nvPr/>
        </p:nvSpPr>
        <p:spPr bwMode="auto">
          <a:xfrm>
            <a:off x="4378878" y="869416"/>
            <a:ext cx="10086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悲痛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22"/>
          <p:cNvSpPr>
            <a:spLocks noChangeArrowheads="1"/>
          </p:cNvSpPr>
          <p:nvPr/>
        </p:nvSpPr>
        <p:spPr bwMode="auto">
          <a:xfrm>
            <a:off x="5556513" y="869416"/>
            <a:ext cx="10086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烦躁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22"/>
          <p:cNvSpPr>
            <a:spLocks noChangeArrowheads="1"/>
          </p:cNvSpPr>
          <p:nvPr/>
        </p:nvSpPr>
        <p:spPr bwMode="auto">
          <a:xfrm>
            <a:off x="6732240" y="869416"/>
            <a:ext cx="10086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得意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22"/>
          <p:cNvSpPr>
            <a:spLocks noChangeArrowheads="1"/>
          </p:cNvSpPr>
          <p:nvPr/>
        </p:nvSpPr>
        <p:spPr bwMode="auto">
          <a:xfrm>
            <a:off x="4378878" y="1491630"/>
            <a:ext cx="10086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痛快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 22"/>
          <p:cNvSpPr>
            <a:spLocks noChangeArrowheads="1"/>
          </p:cNvSpPr>
          <p:nvPr/>
        </p:nvSpPr>
        <p:spPr bwMode="auto">
          <a:xfrm>
            <a:off x="5556513" y="1474756"/>
            <a:ext cx="10086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振奋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6732240" y="1491630"/>
            <a:ext cx="183255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郁闷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流程图: 可选过程 19"/>
          <p:cNvSpPr/>
          <p:nvPr/>
        </p:nvSpPr>
        <p:spPr>
          <a:xfrm>
            <a:off x="467544" y="843558"/>
            <a:ext cx="4290707" cy="688114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这样的词还有很多：</a:t>
            </a:r>
            <a:endParaRPr lang="zh-CN" altLang="en-US" sz="32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圆角矩形标注 12"/>
          <p:cNvSpPr/>
          <p:nvPr/>
        </p:nvSpPr>
        <p:spPr>
          <a:xfrm>
            <a:off x="3419872" y="2715766"/>
            <a:ext cx="3744416" cy="1296144"/>
          </a:xfrm>
          <a:prstGeom prst="wedgeRoundRectCallout">
            <a:avLst>
              <a:gd name="adj1" fmla="val -65313"/>
              <a:gd name="adj2" fmla="val -8048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我发现：这些词语都是描写心情的。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 bldLvl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流程图: 过程 9"/>
          <p:cNvSpPr/>
          <p:nvPr/>
        </p:nvSpPr>
        <p:spPr>
          <a:xfrm>
            <a:off x="656590" y="1475740"/>
            <a:ext cx="6873875" cy="1548765"/>
          </a:xfrm>
          <a:prstGeom prst="flowChart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尺有所短，寸有所长。  机不可失，时不再来。</a:t>
            </a:r>
            <a:endParaRPr lang="en-US" altLang="zh-CN" sz="24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差之毫厘，谬以千里。  病从口入，祸从口出。</a:t>
            </a:r>
            <a:endParaRPr lang="en-US" altLang="zh-CN" sz="24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一言既出，驷马难追。  比上不足，比下有余。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74955" y="436880"/>
            <a:ext cx="2280920" cy="523240"/>
          </a:xfrm>
          <a:prstGeom prst="rect">
            <a:avLst/>
          </a:prstGeom>
          <a:solidFill>
            <a:srgbClr val="CC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日积月累</a:t>
            </a:r>
            <a:endParaRPr lang="zh-CN" altLang="en-US" sz="28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Picture 7" descr="C:\Documents and Settings\Administrator\桌面\续80B.jpg">
            <a:hlinkClick r:id="" action="ppaction://noaction"/>
          </p:cNvPr>
          <p:cNvPicPr>
            <a:picLocks noChangeAspect="1" noChangeArrowheads="1"/>
          </p:cNvPicPr>
          <p:nvPr/>
        </p:nvPicPr>
        <p:blipFill rotWithShape="1">
          <a:blip r:embed="rId1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1" t="51908"/>
          <a:stretch>
            <a:fillRect/>
          </a:stretch>
        </p:blipFill>
        <p:spPr bwMode="auto">
          <a:xfrm>
            <a:off x="7092280" y="2355726"/>
            <a:ext cx="1674186" cy="2501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27734"/>
            <a:ext cx="1454331" cy="2431460"/>
          </a:xfrm>
          <a:prstGeom prst="rect">
            <a:avLst/>
          </a:prstGeom>
        </p:spPr>
      </p:pic>
      <p:sp>
        <p:nvSpPr>
          <p:cNvPr id="4" name="流程图: 可选过程 3"/>
          <p:cNvSpPr/>
          <p:nvPr/>
        </p:nvSpPr>
        <p:spPr>
          <a:xfrm>
            <a:off x="440150" y="627534"/>
            <a:ext cx="4290707" cy="688114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这样的短句还有很多：</a:t>
            </a:r>
            <a:endParaRPr lang="zh-CN" altLang="en-US" sz="28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67944" y="1203598"/>
            <a:ext cx="45127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路遥知马力，日久见人心。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47972" y="687019"/>
            <a:ext cx="48526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人不可貌相，海水不可斗量。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67944" y="1779662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若要人不知，除非己莫为。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780557" y="3503165"/>
            <a:ext cx="1158276" cy="1544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圆角矩形标注 9"/>
          <p:cNvSpPr/>
          <p:nvPr/>
        </p:nvSpPr>
        <p:spPr>
          <a:xfrm>
            <a:off x="3059832" y="2427734"/>
            <a:ext cx="4392488" cy="1656184"/>
          </a:xfrm>
          <a:prstGeom prst="wedgeRoundRectCallout">
            <a:avLst>
              <a:gd name="adj1" fmla="val -61724"/>
              <a:gd name="adj2" fmla="val -9143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我发现：这些都是经过口头传下来的，多是口语形式的通俗易懂的短句。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7" grpId="0"/>
      <p:bldP spid="8" grpId="0"/>
      <p:bldP spid="10" grpId="0" animBg="1"/>
    </p:bldLst>
  </p:timing>
</p:sld>
</file>

<file path=ppt/theme/theme1.xml><?xml version="1.0" encoding="utf-8"?>
<a:theme xmlns:a="http://schemas.openxmlformats.org/drawingml/2006/main" name="1_Office 主题​​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</a:schemeClr>
        </a:solidFill>
      </a:spPr>
      <a:bodyPr rtlCol="0" anchor="ctr"/>
      <a:lstStyle>
        <a:defPPr>
          <a:defRPr sz="2400" b="1" dirty="0" smtClean="0">
            <a:solidFill>
              <a:srgbClr val="FF0000"/>
            </a:solidFill>
            <a:latin typeface="华文楷体" panose="02010600040101010101" pitchFamily="2" charset="-122"/>
            <a:ea typeface="华文楷体" panose="02010600040101010101" pitchFamily="2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1258</Words>
  <Application>WPS 演示</Application>
  <PresentationFormat>全屏显示(16:9)</PresentationFormat>
  <Paragraphs>172</Paragraphs>
  <Slides>21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43" baseType="lpstr">
      <vt:lpstr>Arial</vt:lpstr>
      <vt:lpstr>方正书宋_GBK</vt:lpstr>
      <vt:lpstr>Wingdings</vt:lpstr>
      <vt:lpstr>华文楷体</vt:lpstr>
      <vt:lpstr>Times New Roman</vt:lpstr>
      <vt:lpstr>微软雅黑</vt:lpstr>
      <vt:lpstr>黑体</vt:lpstr>
      <vt:lpstr>宋体</vt:lpstr>
      <vt:lpstr>GB Pinyinok</vt:lpstr>
      <vt:lpstr>楷体</vt:lpstr>
      <vt:lpstr>行楷-简</vt:lpstr>
      <vt:lpstr>汉仪旗黑KW</vt:lpstr>
      <vt:lpstr>宋体</vt:lpstr>
      <vt:lpstr>Arial Unicode MS</vt:lpstr>
      <vt:lpstr>Calibri</vt:lpstr>
      <vt:lpstr>Helvetica Neue</vt:lpstr>
      <vt:lpstr>汉仪书宋二KW</vt:lpstr>
      <vt:lpstr>汉仪中黑KW</vt:lpstr>
      <vt:lpstr>Calibri Light</vt:lpstr>
      <vt:lpstr>苹方-简</vt:lpstr>
      <vt:lpstr>汉仪楷体KW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331</cp:revision>
  <dcterms:created xsi:type="dcterms:W3CDTF">2019-07-04T09:52:12Z</dcterms:created>
  <dcterms:modified xsi:type="dcterms:W3CDTF">2019-07-04T09:52:12Z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