
<file path=[Content_Types].xml><?xml version="1.0" encoding="utf-8"?>
<Types xmlns="http://schemas.openxmlformats.org/package/2006/content-types">
  <Default Extension="wav" ContentType="audio/x-wav"/>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Lst>
  <p:notesMasterIdLst>
    <p:notesMasterId r:id="rId5"/>
  </p:notesMasterIdLst>
  <p:handoutMasterIdLst>
    <p:handoutMasterId r:id="rId54"/>
  </p:handoutMasterIdLst>
  <p:sldIdLst>
    <p:sldId id="1408" r:id="rId3"/>
    <p:sldId id="523" r:id="rId4"/>
    <p:sldId id="1379" r:id="rId6"/>
    <p:sldId id="1377" r:id="rId7"/>
    <p:sldId id="1378" r:id="rId8"/>
    <p:sldId id="1370" r:id="rId9"/>
    <p:sldId id="1371" r:id="rId10"/>
    <p:sldId id="1521" r:id="rId11"/>
    <p:sldId id="1372" r:id="rId12"/>
    <p:sldId id="1373" r:id="rId13"/>
    <p:sldId id="1565" r:id="rId14"/>
    <p:sldId id="1375" r:id="rId15"/>
    <p:sldId id="1376" r:id="rId16"/>
    <p:sldId id="1080" r:id="rId17"/>
    <p:sldId id="1387" r:id="rId18"/>
    <p:sldId id="1427" r:id="rId19"/>
    <p:sldId id="1468" r:id="rId20"/>
    <p:sldId id="1020" r:id="rId21"/>
    <p:sldId id="1566" r:id="rId22"/>
    <p:sldId id="1388" r:id="rId23"/>
    <p:sldId id="941" r:id="rId24"/>
    <p:sldId id="1567" r:id="rId25"/>
    <p:sldId id="1568" r:id="rId26"/>
    <p:sldId id="1569" r:id="rId27"/>
    <p:sldId id="1396" r:id="rId28"/>
    <p:sldId id="1342" r:id="rId29"/>
    <p:sldId id="1522" r:id="rId30"/>
    <p:sldId id="1570" r:id="rId31"/>
    <p:sldId id="1571" r:id="rId32"/>
    <p:sldId id="1447" r:id="rId33"/>
    <p:sldId id="1573" r:id="rId34"/>
    <p:sldId id="1501" r:id="rId35"/>
    <p:sldId id="1572" r:id="rId36"/>
    <p:sldId id="1574" r:id="rId37"/>
    <p:sldId id="1513" r:id="rId38"/>
    <p:sldId id="1506" r:id="rId39"/>
    <p:sldId id="1604" r:id="rId40"/>
    <p:sldId id="1605" r:id="rId41"/>
    <p:sldId id="1507" r:id="rId42"/>
    <p:sldId id="1607" r:id="rId43"/>
    <p:sldId id="1576" r:id="rId44"/>
    <p:sldId id="1503" r:id="rId45"/>
    <p:sldId id="1577" r:id="rId46"/>
    <p:sldId id="1517" r:id="rId47"/>
    <p:sldId id="1365" r:id="rId48"/>
    <p:sldId id="1460" r:id="rId49"/>
    <p:sldId id="1516" r:id="rId50"/>
    <p:sldId id="1358" r:id="rId51"/>
    <p:sldId id="1359" r:id="rId52"/>
    <p:sldId id="1406" r:id="rId53"/>
  </p:sldIdLst>
  <p:sldSz cx="9144000" cy="5143500" type="screen16x9"/>
  <p:notesSz cx="6858000" cy="9144000"/>
  <p:embeddedFontLst>
    <p:embeddedFont>
      <p:font typeface="楷体" pitchFamily="49" charset="-122"/>
      <p:regular r:id="rId58"/>
    </p:embeddedFont>
    <p:embeddedFont>
      <p:font typeface="黑体" charset="-122"/>
      <p:regular r:id="rId59"/>
    </p:embeddedFont>
    <p:embeddedFont>
      <p:font typeface="微软雅黑" pitchFamily="34" charset="-122"/>
      <p:regular r:id="rId60"/>
      <p:bold r:id="rId61"/>
    </p:embeddedFont>
    <p:embeddedFont>
      <p:font typeface="汉语拼音" pitchFamily="34" charset="0"/>
      <p:regular r:id="rId62"/>
    </p:embeddedFont>
    <p:embeddedFont>
      <p:font typeface="幼圆" pitchFamily="49" charset="-122"/>
      <p:regular r:id="rId63"/>
    </p:embeddedFont>
    <p:embeddedFont>
      <p:font typeface="华文楷体" pitchFamily="2" charset="-122"/>
      <p:regular r:id="rId64"/>
    </p:embeddedFont>
    <p:embeddedFont>
      <p:font typeface="Calibri" pitchFamily="34" charset="0"/>
      <p:regular r:id="rId65"/>
      <p:bold r:id="rId66"/>
      <p:italic r:id="rId67"/>
      <p:boldItalic r:id="rId68"/>
    </p:embeddedFont>
  </p:embeddedFont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CCFF"/>
    <a:srgbClr val="00FFFF"/>
    <a:srgbClr val="FF66FF"/>
    <a:srgbClr val="F074C7"/>
    <a:srgbClr val="2060BE"/>
    <a:srgbClr val="FF97FF"/>
    <a:srgbClr val="CAFAFE"/>
    <a:srgbClr val="9900CC"/>
    <a:srgbClr val="15F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43" autoAdjust="0"/>
    <p:restoredTop sz="89928" autoAdjust="0"/>
  </p:normalViewPr>
  <p:slideViewPr>
    <p:cSldViewPr>
      <p:cViewPr varScale="1">
        <p:scale>
          <a:sx n="136" d="100"/>
          <a:sy n="136" d="100"/>
        </p:scale>
        <p:origin x="-894" y="-84"/>
      </p:cViewPr>
      <p:guideLst>
        <p:guide orient="horz" pos="3162"/>
        <p:guide pos="5759"/>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2814"/>
    </p:cViewPr>
  </p:sorterViewPr>
  <p:notesViewPr>
    <p:cSldViewPr>
      <p:cViewPr varScale="1">
        <p:scale>
          <a:sx n="65" d="100"/>
          <a:sy n="65" d="100"/>
        </p:scale>
        <p:origin x="-2502" y="-114"/>
      </p:cViewPr>
      <p:guideLst>
        <p:guide orient="horz" pos="3080"/>
        <p:guide pos="228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8" Type="http://schemas.openxmlformats.org/officeDocument/2006/relationships/font" Target="fonts/font11.fntdata"/><Relationship Id="rId67" Type="http://schemas.openxmlformats.org/officeDocument/2006/relationships/font" Target="fonts/font10.fntdata"/><Relationship Id="rId66" Type="http://schemas.openxmlformats.org/officeDocument/2006/relationships/font" Target="fonts/font9.fntdata"/><Relationship Id="rId65" Type="http://schemas.openxmlformats.org/officeDocument/2006/relationships/font" Target="fonts/font8.fntdata"/><Relationship Id="rId64" Type="http://schemas.openxmlformats.org/officeDocument/2006/relationships/font" Target="fonts/font7.fntdata"/><Relationship Id="rId63" Type="http://schemas.openxmlformats.org/officeDocument/2006/relationships/font" Target="fonts/font6.fntdata"/><Relationship Id="rId62" Type="http://schemas.openxmlformats.org/officeDocument/2006/relationships/font" Target="fonts/font5.fntdata"/><Relationship Id="rId61" Type="http://schemas.openxmlformats.org/officeDocument/2006/relationships/font" Target="fonts/font4.fntdata"/><Relationship Id="rId60" Type="http://schemas.openxmlformats.org/officeDocument/2006/relationships/font" Target="fonts/font3.fntdata"/><Relationship Id="rId6" Type="http://schemas.openxmlformats.org/officeDocument/2006/relationships/slide" Target="slides/slide3.xml"/><Relationship Id="rId59" Type="http://schemas.openxmlformats.org/officeDocument/2006/relationships/font" Target="fonts/font2.fntdata"/><Relationship Id="rId58" Type="http://schemas.openxmlformats.org/officeDocument/2006/relationships/font" Target="fonts/font1.fntdata"/><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jpe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组合 1"/>
          <p:cNvGrpSpPr/>
          <p:nvPr userDrawn="1"/>
        </p:nvGrpSpPr>
        <p:grpSpPr>
          <a:xfrm>
            <a:off x="0" y="73894"/>
            <a:ext cx="2771775" cy="287654"/>
            <a:chOff x="-35495" y="61188"/>
            <a:chExt cx="2771775" cy="184424"/>
          </a:xfrm>
        </p:grpSpPr>
        <p:sp>
          <p:nvSpPr>
            <p:cNvPr id="5" name="矩形 4"/>
            <p:cNvSpPr/>
            <p:nvPr userDrawn="1"/>
          </p:nvSpPr>
          <p:spPr>
            <a:xfrm flipH="1">
              <a:off x="-35495" y="61188"/>
              <a:ext cx="2771775" cy="184424"/>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黑体" panose="02010609060101010101" pitchFamily="49" charset="-122"/>
                <a:ea typeface="黑体" panose="02010609060101010101" pitchFamily="49" charset="-122"/>
              </a:endParaRPr>
            </a:p>
          </p:txBody>
        </p:sp>
        <p:sp>
          <p:nvSpPr>
            <p:cNvPr id="6" name="文本框 10"/>
            <p:cNvSpPr txBox="1"/>
            <p:nvPr userDrawn="1"/>
          </p:nvSpPr>
          <p:spPr>
            <a:xfrm>
              <a:off x="64835" y="67841"/>
              <a:ext cx="1861407" cy="177592"/>
            </a:xfrm>
            <a:prstGeom prst="rect">
              <a:avLst/>
            </a:prstGeom>
            <a:noFill/>
          </p:spPr>
          <p:txBody>
            <a:bodyPr wrap="square" rtlCol="0">
              <a:spAutoFit/>
            </a:bodyPr>
            <a:lstStyle/>
            <a:p>
              <a:r>
                <a:rPr kumimoji="1" lang="en-US" altLang="zh-CN" sz="1200" dirty="0">
                  <a:latin typeface="黑体" panose="02010609060101010101" pitchFamily="49" charset="-122"/>
                  <a:ea typeface="黑体" panose="02010609060101010101" pitchFamily="49" charset="-122"/>
                </a:rPr>
                <a:t>22  </a:t>
              </a:r>
              <a:r>
                <a:rPr kumimoji="1" lang="zh-CN" altLang="en-US" sz="1200" dirty="0">
                  <a:latin typeface="黑体" panose="02010609060101010101" pitchFamily="49" charset="-122"/>
                  <a:ea typeface="黑体" panose="02010609060101010101" pitchFamily="49" charset="-122"/>
                </a:rPr>
                <a:t>为中华之崛起而读书  </a:t>
              </a:r>
              <a:endParaRPr kumimoji="1" lang="en-US" altLang="zh-CN" sz="1200" dirty="0">
                <a:latin typeface="黑体" panose="02010609060101010101" pitchFamily="49" charset="-122"/>
                <a:ea typeface="黑体" panose="02010609060101010101" pitchFamily="49" charset="-122"/>
              </a:endParaRPr>
            </a:p>
          </p:txBody>
        </p:sp>
      </p:grpSp>
      <p:pic>
        <p:nvPicPr>
          <p:cNvPr id="8" name="图片 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4587974"/>
            <a:ext cx="9144000" cy="585481"/>
          </a:xfrm>
          <a:prstGeom prst="rect">
            <a:avLst/>
          </a:prstGeom>
          <a:ln>
            <a:noFill/>
          </a:ln>
          <a:effectLst>
            <a:softEdge rad="112500"/>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9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9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8.xml"/><Relationship Id="rId3" Type="http://schemas.openxmlformats.org/officeDocument/2006/relationships/slide" Target="slide21.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5.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hyperlink" Target="&#19971;&#24425;-&#35838;&#25991;&#26391;&#35835;-&#20154;&#22235;&#19978;-22.&#20026;&#20013;&#21326;&#20043;&#23835;&#36215;&#32780;&#35835;&#20070;.mp4" TargetMode="Externa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5.xml"/><Relationship Id="rId2" Type="http://schemas.openxmlformats.org/officeDocument/2006/relationships/image" Target="../media/image7.png"/><Relationship Id="rId1" Type="http://schemas.openxmlformats.org/officeDocument/2006/relationships/hyperlink" Target="&#29983;&#23383;&#35270;&#39057;-&#20154;&#22235;&#19978;-22.&#20026;&#20013;&#21326;&#20043;&#23835;&#36215;&#32780;&#35835;&#20070;.mp4" TargetMode="Externa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hyperlink" Target="&#19971;&#24425;-&#23383;&#35789;&#21548;&#20889;-&#20154;&#22235;&#19978;-22.&#20026;&#20013;&#21326;&#20043;&#23835;&#36215;&#32780;&#35835;&#20070;.mp4" TargetMode="Externa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6.png"/><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9.png"/><Relationship Id="rId1"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3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6.jpeg"/><Relationship Id="rId1"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stretch>
            <a:fillRect/>
          </a:stretch>
        </p:blipFill>
        <p:spPr>
          <a:xfrm>
            <a:off x="272925" y="1601118"/>
            <a:ext cx="2855716" cy="1941887"/>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3337560" y="1152525"/>
            <a:ext cx="5551805" cy="2838450"/>
          </a:xfrm>
          <a:prstGeom prst="rect">
            <a:avLst/>
          </a:prstGeom>
          <a:noFill/>
        </p:spPr>
        <p:txBody>
          <a:bodyPr wrap="square" lIns="68580" tIns="34290" rIns="68580" bIns="34290" rtlCol="0">
            <a:spAutoFit/>
          </a:bodyPr>
          <a:lstStyle/>
          <a:p>
            <a:pPr indent="647700"/>
            <a:r>
              <a:rPr lang="zh-CN" altLang="en-US" sz="3000" b="1" dirty="0">
                <a:latin typeface="楷体" panose="02010609060101010101" pitchFamily="49" charset="-122"/>
                <a:ea typeface="楷体" panose="02010609060101010101" pitchFamily="49" charset="-122"/>
              </a:rPr>
              <a:t>以前我们学过一篇课文</a:t>
            </a:r>
            <a:r>
              <a:rPr lang="en-US" altLang="zh-CN" sz="3000" b="1" dirty="0">
                <a:latin typeface="楷体" panose="02010609060101010101" pitchFamily="49" charset="-122"/>
                <a:ea typeface="楷体" panose="02010609060101010101" pitchFamily="49" charset="-122"/>
              </a:rPr>
              <a:t>——《</a:t>
            </a:r>
            <a:r>
              <a:rPr lang="zh-CN" altLang="en-US" sz="3000" b="1" dirty="0">
                <a:latin typeface="楷体" panose="02010609060101010101" pitchFamily="49" charset="-122"/>
                <a:ea typeface="楷体" panose="02010609060101010101" pitchFamily="49" charset="-122"/>
              </a:rPr>
              <a:t>难忘的泼水节</a:t>
            </a:r>
            <a:r>
              <a:rPr lang="en-US" altLang="zh-CN" sz="3000" b="1" dirty="0">
                <a:latin typeface="楷体" panose="02010609060101010101" pitchFamily="49" charset="-122"/>
                <a:ea typeface="楷体" panose="02010609060101010101" pitchFamily="49" charset="-122"/>
              </a:rPr>
              <a:t>》</a:t>
            </a:r>
            <a:r>
              <a:rPr lang="zh-CN" altLang="en-US" sz="3000" b="1" dirty="0">
                <a:latin typeface="楷体" panose="02010609060101010101" pitchFamily="49" charset="-122"/>
                <a:ea typeface="楷体" panose="02010609060101010101" pitchFamily="49" charset="-122"/>
              </a:rPr>
              <a:t>，那里有周恩来总理欢乐的身影，我们今天要学习的课文讲的也是周恩来的故事。这件事发生在少年周恩来的身上，那年他十二岁。</a:t>
            </a:r>
            <a:endParaRPr lang="zh-CN" altLang="en-US" sz="30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763" y="153020"/>
            <a:ext cx="2771800" cy="276999"/>
            <a:chOff x="-36512" y="153020"/>
            <a:chExt cx="2771800" cy="276999"/>
          </a:xfrm>
        </p:grpSpPr>
        <p:sp>
          <p:nvSpPr>
            <p:cNvPr id="9" name="矩形 8"/>
            <p:cNvSpPr/>
            <p:nvPr/>
          </p:nvSpPr>
          <p:spPr>
            <a:xfrm flipH="1">
              <a:off x="-36512" y="159510"/>
              <a:ext cx="2771800" cy="252000"/>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黑体" panose="02010609060101010101" pitchFamily="49" charset="-122"/>
                <a:ea typeface="黑体" panose="02010609060101010101" pitchFamily="49" charset="-122"/>
              </a:endParaRPr>
            </a:p>
          </p:txBody>
        </p:sp>
        <p:sp>
          <p:nvSpPr>
            <p:cNvPr id="12" name="文本框 1"/>
            <p:cNvSpPr txBox="1"/>
            <p:nvPr/>
          </p:nvSpPr>
          <p:spPr>
            <a:xfrm>
              <a:off x="161281" y="153020"/>
              <a:ext cx="2185214" cy="276999"/>
            </a:xfrm>
            <a:prstGeom prst="rect">
              <a:avLst/>
            </a:prstGeom>
            <a:noFill/>
          </p:spPr>
          <p:txBody>
            <a:bodyPr wrap="none" rtlCol="0">
              <a:spAutoFit/>
            </a:bodyPr>
            <a:lstStyle/>
            <a:p>
              <a:r>
                <a:rPr kumimoji="1" lang="zh-CN" altLang="en-US" sz="1200" dirty="0">
                  <a:latin typeface="黑体" panose="02010609060101010101" pitchFamily="49" charset="-122"/>
                  <a:ea typeface="黑体" panose="02010609060101010101" pitchFamily="49" charset="-122"/>
                </a:rPr>
                <a:t>人教版  语文  四年级  上册</a:t>
              </a:r>
              <a:endParaRPr kumimoji="1" lang="zh-CN" altLang="en-US" sz="1200" dirty="0">
                <a:latin typeface="黑体" panose="02010609060101010101" pitchFamily="49" charset="-122"/>
                <a:ea typeface="黑体" panose="02010609060101010101" pitchFamily="49" charset="-122"/>
              </a:endParaRPr>
            </a:p>
          </p:txBody>
        </p:sp>
      </p:gr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897" y="4238670"/>
            <a:ext cx="1629583" cy="378638"/>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897" y="4630648"/>
            <a:ext cx="1629583" cy="378638"/>
          </a:xfrm>
          <a:prstGeom prst="rect">
            <a:avLst/>
          </a:prstGeom>
          <a:ln>
            <a:noFill/>
          </a:ln>
          <a:effectLst>
            <a:outerShdw blurRad="292100" dist="139700" dir="2700000" algn="tl" rotWithShape="0">
              <a:srgbClr val="333333">
                <a:alpha val="65000"/>
              </a:srgbClr>
            </a:outerShdw>
          </a:effectLst>
        </p:spPr>
      </p:pic>
      <p:sp>
        <p:nvSpPr>
          <p:cNvPr id="16" name="文本框 15">
            <a:hlinkClick r:id="" action="ppaction://hlinkshowjump?jump=nextslide"/>
          </p:cNvPr>
          <p:cNvSpPr txBox="1"/>
          <p:nvPr/>
        </p:nvSpPr>
        <p:spPr>
          <a:xfrm>
            <a:off x="7275010" y="4227934"/>
            <a:ext cx="1231486" cy="400110"/>
          </a:xfrm>
          <a:prstGeom prst="rect">
            <a:avLst/>
          </a:prstGeom>
          <a:noFill/>
        </p:spPr>
        <p:txBody>
          <a:bodyPr wrap="square" rtlCol="0">
            <a:spAutoFit/>
          </a:bodyPr>
          <a:lstStyle/>
          <a:p>
            <a:pPr algn="ctr"/>
            <a:r>
              <a:rPr kumimoji="1" lang="zh-CN" altLang="en-US" sz="2000" dirty="0">
                <a:solidFill>
                  <a:schemeClr val="bg1"/>
                </a:solidFill>
              </a:rPr>
              <a:t>第一课时</a:t>
            </a:r>
            <a:endParaRPr kumimoji="1" lang="zh-CN" altLang="en-US" sz="2000" dirty="0">
              <a:solidFill>
                <a:schemeClr val="bg1"/>
              </a:solidFill>
            </a:endParaRPr>
          </a:p>
        </p:txBody>
      </p:sp>
      <p:sp>
        <p:nvSpPr>
          <p:cNvPr id="17" name="文本框 14">
            <a:hlinkClick r:id="rId3" action="ppaction://hlinksldjump"/>
          </p:cNvPr>
          <p:cNvSpPr txBox="1"/>
          <p:nvPr/>
        </p:nvSpPr>
        <p:spPr>
          <a:xfrm>
            <a:off x="7275010" y="4619912"/>
            <a:ext cx="1231486" cy="400110"/>
          </a:xfrm>
          <a:prstGeom prst="rect">
            <a:avLst/>
          </a:prstGeom>
          <a:noFill/>
        </p:spPr>
        <p:txBody>
          <a:bodyPr wrap="square" rtlCol="0">
            <a:spAutoFit/>
          </a:bodyPr>
          <a:lstStyle/>
          <a:p>
            <a:pPr algn="ctr"/>
            <a:r>
              <a:rPr kumimoji="1" lang="zh-CN" altLang="en-US" sz="2000" dirty="0">
                <a:solidFill>
                  <a:schemeClr val="bg1"/>
                </a:solidFill>
              </a:rPr>
              <a:t>第二课时</a:t>
            </a:r>
            <a:endParaRPr kumimoji="1" lang="zh-CN" altLang="en-US" sz="2000" dirty="0">
              <a:solidFill>
                <a:schemeClr val="bg1"/>
              </a:solidFill>
            </a:endParaRPr>
          </a:p>
        </p:txBody>
      </p:sp>
      <p:sp>
        <p:nvSpPr>
          <p:cNvPr id="14" name="TextBox 48"/>
          <p:cNvSpPr txBox="1"/>
          <p:nvPr/>
        </p:nvSpPr>
        <p:spPr>
          <a:xfrm>
            <a:off x="979805" y="1711325"/>
            <a:ext cx="7432675" cy="852805"/>
          </a:xfrm>
          <a:prstGeom prst="rect">
            <a:avLst/>
          </a:prstGeom>
          <a:solidFill>
            <a:schemeClr val="bg1"/>
          </a:solidFill>
          <a:ln w="19050">
            <a:solidFill>
              <a:schemeClr val="tx1"/>
            </a:solidFill>
          </a:ln>
          <a:effectLst>
            <a:softEdge rad="31750"/>
          </a:effectLst>
        </p:spPr>
        <p:txBody>
          <a:bodyPr wrap="square" lIns="68580" tIns="34290" rIns="68580" bIns="34290" rtlCol="0">
            <a:spAutoFit/>
          </a:bodyPr>
          <a:lstStyle/>
          <a:p>
            <a:r>
              <a:rPr lang="en-US" altLang="zh-CN" sz="51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22  </a:t>
            </a:r>
            <a:r>
              <a:rPr lang="zh-CN" altLang="en-US" sz="51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为中华之崛起而读书</a:t>
            </a:r>
            <a:endParaRPr lang="zh-CN" altLang="zh-CN" sz="51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9251" y="441715"/>
            <a:ext cx="1629583" cy="378638"/>
          </a:xfrm>
          <a:prstGeom prst="rect">
            <a:avLst/>
          </a:prstGeom>
          <a:ln>
            <a:noFill/>
          </a:ln>
          <a:effectLst>
            <a:outerShdw blurRad="292100" dist="139700" dir="2700000" algn="tl" rotWithShape="0">
              <a:srgbClr val="333333">
                <a:alpha val="65000"/>
              </a:srgbClr>
            </a:outerShdw>
          </a:effectLst>
        </p:spPr>
      </p:pic>
      <p:sp>
        <p:nvSpPr>
          <p:cNvPr id="4" name="文本框 11"/>
          <p:cNvSpPr txBox="1"/>
          <p:nvPr/>
        </p:nvSpPr>
        <p:spPr>
          <a:xfrm>
            <a:off x="251520" y="420965"/>
            <a:ext cx="1231486" cy="400110"/>
          </a:xfrm>
          <a:prstGeom prst="rect">
            <a:avLst/>
          </a:prstGeom>
          <a:noFill/>
        </p:spPr>
        <p:txBody>
          <a:bodyPr wrap="square" rtlCol="0">
            <a:spAutoFit/>
          </a:bodyPr>
          <a:lstStyle/>
          <a:p>
            <a:pPr algn="ctr"/>
            <a:r>
              <a:rPr kumimoji="1" lang="zh-CN" altLang="en-US" sz="2000" dirty="0">
                <a:solidFill>
                  <a:schemeClr val="bg1"/>
                </a:solidFill>
              </a:rPr>
              <a:t>第一课时</a:t>
            </a:r>
            <a:endParaRPr kumimoji="1" lang="zh-CN" altLang="en-US" sz="2000" dirty="0">
              <a:solidFill>
                <a:schemeClr val="bg1"/>
              </a:solidFill>
            </a:endParaRPr>
          </a:p>
        </p:txBody>
      </p:sp>
      <p:sp>
        <p:nvSpPr>
          <p:cNvPr id="6" name="Text Box 3"/>
          <p:cNvSpPr txBox="1">
            <a:spLocks noChangeArrowheads="1"/>
          </p:cNvSpPr>
          <p:nvPr/>
        </p:nvSpPr>
        <p:spPr bwMode="auto">
          <a:xfrm>
            <a:off x="2480310" y="1162685"/>
            <a:ext cx="6100445" cy="3046095"/>
          </a:xfrm>
          <a:prstGeom prst="rect">
            <a:avLst/>
          </a:prstGeom>
          <a:noFill/>
          <a:ln w="9525">
            <a:noFill/>
            <a:miter lim="800000"/>
          </a:ln>
        </p:spPr>
        <p:txBody>
          <a:bodyPr wrap="square">
            <a:spAutoFit/>
          </a:bodyPr>
          <a:lstStyle/>
          <a:p>
            <a:pPr algn="just" defTabSz="914400" fontAlgn="base">
              <a:spcBef>
                <a:spcPct val="0"/>
              </a:spcBef>
              <a:spcAft>
                <a:spcPct val="0"/>
              </a:spcAft>
            </a:pPr>
            <a:r>
              <a:rPr lang="zh-CN" altLang="en-US" sz="2400" b="1" dirty="0">
                <a:solidFill>
                  <a:srgbClr val="990033"/>
                </a:solidFill>
                <a:latin typeface="楷体" panose="02010609060101010101" pitchFamily="49" charset="-122"/>
                <a:ea typeface="楷体" panose="02010609060101010101" pitchFamily="49" charset="-122"/>
                <a:cs typeface="楷体" panose="02010609060101010101" pitchFamily="49" charset="-122"/>
              </a:rPr>
              <a:t>    </a:t>
            </a:r>
            <a:r>
              <a:rPr lang="zh-CN" altLang="en-US" sz="2400" b="1" u="sng" dirty="0">
                <a:solidFill>
                  <a:srgbClr val="0000FF"/>
                </a:solidFill>
                <a:latin typeface="楷体" panose="02010609060101010101" pitchFamily="49" charset="-122"/>
                <a:ea typeface="楷体" panose="02010609060101010101" pitchFamily="49" charset="-122"/>
                <a:cs typeface="楷体" panose="02010609060101010101" pitchFamily="49" charset="-122"/>
              </a:rPr>
              <a:t>周恩来</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a:t>
            </a:r>
            <a:r>
              <a:rPr lang="en-US" altLang="zh-CN"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1898</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a:t>
            </a:r>
            <a:r>
              <a:rPr lang="en-US" altLang="zh-CN"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1976</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年），伟大的马克思列宁主义者，中国无产阶级革命家、政治家、军事家、外交家，中国共产党、中华人民共和国和中国人民解放军的主要缔造者和领导人之一</a:t>
            </a:r>
            <a:r>
              <a:rPr lang="en-US" altLang="zh-CN"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毕业于南开大学，早年留学日本、法国等地，回国后担任黄埔军校政治部副主任、主任，自</a:t>
            </a:r>
            <a:r>
              <a:rPr lang="en-US" altLang="zh-CN"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1949</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年起任中华人民共和国国务院总理，</a:t>
            </a:r>
            <a:r>
              <a:rPr lang="en-US" altLang="zh-CN"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1976</a:t>
            </a:r>
            <a:r>
              <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rPr>
              <a:t>年逝世。</a:t>
            </a:r>
            <a:endParaRPr lang="zh-CN" altLang="en-US" sz="2400" b="1" dirty="0">
              <a:solidFill>
                <a:prstClr val="black"/>
              </a:solidFill>
              <a:latin typeface="楷体" panose="02010609060101010101" pitchFamily="49" charset="-122"/>
              <a:ea typeface="楷体" panose="02010609060101010101" pitchFamily="49" charset="-122"/>
              <a:cs typeface="楷体" panose="02010609060101010101" pitchFamily="49" charset="-122"/>
            </a:endParaRPr>
          </a:p>
        </p:txBody>
      </p:sp>
      <p:pic>
        <p:nvPicPr>
          <p:cNvPr id="8" name="图片 7"/>
          <p:cNvPicPr>
            <a:picLocks noChangeAspect="1"/>
          </p:cNvPicPr>
          <p:nvPr/>
        </p:nvPicPr>
        <p:blipFill>
          <a:blip r:embed="rId2" cstate="print"/>
          <a:stretch>
            <a:fillRect/>
          </a:stretch>
        </p:blipFill>
        <p:spPr>
          <a:xfrm>
            <a:off x="356235" y="1544320"/>
            <a:ext cx="1871980" cy="24257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1027332" y="1473562"/>
            <a:ext cx="1173201" cy="991870"/>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jué</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23" name="矩形 22"/>
          <p:cNvSpPr/>
          <p:nvPr/>
        </p:nvSpPr>
        <p:spPr>
          <a:xfrm>
            <a:off x="2447708" y="1510803"/>
            <a:ext cx="1126255" cy="991870"/>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shěn</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24" name="矩形 23"/>
          <p:cNvSpPr/>
          <p:nvPr/>
        </p:nvSpPr>
        <p:spPr>
          <a:xfrm>
            <a:off x="4458993" y="1531755"/>
            <a:ext cx="857368" cy="991870"/>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fàn</a:t>
            </a:r>
            <a:endParaRPr lang="en-US" altLang="zh-CN" sz="3000" b="1" dirty="0">
              <a:latin typeface="汉语拼音" panose="020B0604020202020204" pitchFamily="34" charset="0"/>
              <a:ea typeface="宋体" panose="02010600030101010101" pitchFamily="2" charset="-122"/>
              <a:cs typeface="汉语拼音" panose="020B0604020202020204" pitchFamily="34" charset="0"/>
            </a:endParaRPr>
          </a:p>
        </p:txBody>
      </p:sp>
      <p:sp>
        <p:nvSpPr>
          <p:cNvPr id="25" name="矩形 24"/>
          <p:cNvSpPr/>
          <p:nvPr/>
        </p:nvSpPr>
        <p:spPr>
          <a:xfrm>
            <a:off x="3808095" y="2959100"/>
            <a:ext cx="1059815"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zū</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50" name="TextBox 11"/>
          <p:cNvSpPr txBox="1">
            <a:spLocks noChangeArrowheads="1"/>
          </p:cNvSpPr>
          <p:nvPr/>
        </p:nvSpPr>
        <p:spPr bwMode="auto">
          <a:xfrm>
            <a:off x="595415" y="1004707"/>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我会认</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51" name="矩形 50"/>
          <p:cNvSpPr/>
          <p:nvPr/>
        </p:nvSpPr>
        <p:spPr>
          <a:xfrm>
            <a:off x="1675591" y="1035219"/>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p:cNvSpPr/>
          <p:nvPr/>
        </p:nvSpPr>
        <p:spPr>
          <a:xfrm>
            <a:off x="478680" y="1023215"/>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14">
            <a:hlinkClick r:id="rId1" action="ppaction://hlinkfile"/>
          </p:cNvPr>
          <p:cNvSpPr txBox="1"/>
          <p:nvPr/>
        </p:nvSpPr>
        <p:spPr>
          <a:xfrm>
            <a:off x="634036" y="346654"/>
            <a:ext cx="403383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朗读课文 扫清障碍</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8255" y="399330"/>
            <a:ext cx="351070" cy="380165"/>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4437150" y="357729"/>
            <a:ext cx="335134" cy="472337"/>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496" y="399330"/>
            <a:ext cx="366860" cy="456339"/>
          </a:xfrm>
          <a:prstGeom prst="rect">
            <a:avLst/>
          </a:prstGeom>
        </p:spPr>
      </p:pic>
      <p:sp>
        <p:nvSpPr>
          <p:cNvPr id="37" name="TextBox 36"/>
          <p:cNvSpPr txBox="1"/>
          <p:nvPr/>
        </p:nvSpPr>
        <p:spPr>
          <a:xfrm>
            <a:off x="1035331" y="1900158"/>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崛</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2" name="TextBox 41"/>
          <p:cNvSpPr txBox="1"/>
          <p:nvPr/>
        </p:nvSpPr>
        <p:spPr>
          <a:xfrm>
            <a:off x="1648436" y="1920931"/>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起</a:t>
            </a:r>
            <a:endParaRPr lang="zh-CN" altLang="en-US" sz="4000" b="1" dirty="0">
              <a:latin typeface="楷体" panose="02010609060101010101" pitchFamily="49" charset="-122"/>
              <a:ea typeface="楷体" panose="02010609060101010101" pitchFamily="49" charset="-122"/>
            </a:endParaRPr>
          </a:p>
        </p:txBody>
      </p:sp>
      <p:sp>
        <p:nvSpPr>
          <p:cNvPr id="43" name="TextBox 42"/>
          <p:cNvSpPr txBox="1"/>
          <p:nvPr/>
        </p:nvSpPr>
        <p:spPr>
          <a:xfrm>
            <a:off x="2501541" y="1953721"/>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沈</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4" name="TextBox 43"/>
          <p:cNvSpPr txBox="1"/>
          <p:nvPr/>
        </p:nvSpPr>
        <p:spPr>
          <a:xfrm>
            <a:off x="3048469" y="1968782"/>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阳</a:t>
            </a:r>
            <a:endParaRPr lang="zh-CN" altLang="en-US" sz="4000" b="1" dirty="0">
              <a:latin typeface="楷体" panose="02010609060101010101" pitchFamily="49" charset="-122"/>
              <a:ea typeface="楷体" panose="02010609060101010101" pitchFamily="49" charset="-122"/>
            </a:endParaRPr>
          </a:p>
        </p:txBody>
      </p:sp>
      <p:sp>
        <p:nvSpPr>
          <p:cNvPr id="45" name="TextBox 44"/>
          <p:cNvSpPr txBox="1"/>
          <p:nvPr/>
        </p:nvSpPr>
        <p:spPr>
          <a:xfrm>
            <a:off x="4522698" y="1989217"/>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范</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6" name="TextBox 45"/>
          <p:cNvSpPr txBox="1"/>
          <p:nvPr/>
        </p:nvSpPr>
        <p:spPr>
          <a:xfrm>
            <a:off x="4024796" y="2004477"/>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模</a:t>
            </a:r>
            <a:endParaRPr lang="zh-CN" altLang="en-US" sz="4000" b="1" dirty="0">
              <a:latin typeface="楷体" panose="02010609060101010101" pitchFamily="49" charset="-122"/>
              <a:ea typeface="楷体" panose="02010609060101010101" pitchFamily="49" charset="-122"/>
            </a:endParaRPr>
          </a:p>
        </p:txBody>
      </p:sp>
      <p:sp>
        <p:nvSpPr>
          <p:cNvPr id="47" name="TextBox 46"/>
          <p:cNvSpPr txBox="1"/>
          <p:nvPr/>
        </p:nvSpPr>
        <p:spPr>
          <a:xfrm>
            <a:off x="3692894" y="3394406"/>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租</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8" name="TextBox 47"/>
          <p:cNvSpPr txBox="1"/>
          <p:nvPr/>
        </p:nvSpPr>
        <p:spPr>
          <a:xfrm>
            <a:off x="4174655" y="3401224"/>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界</a:t>
            </a:r>
            <a:endParaRPr lang="zh-CN" altLang="en-US" sz="4000" b="1" dirty="0">
              <a:latin typeface="楷体" panose="02010609060101010101" pitchFamily="49" charset="-122"/>
              <a:ea typeface="楷体" panose="02010609060101010101" pitchFamily="49" charset="-122"/>
            </a:endParaRPr>
          </a:p>
        </p:txBody>
      </p:sp>
      <p:sp>
        <p:nvSpPr>
          <p:cNvPr id="27" name="矩形 26"/>
          <p:cNvSpPr/>
          <p:nvPr/>
        </p:nvSpPr>
        <p:spPr>
          <a:xfrm>
            <a:off x="5464014" y="1554030"/>
            <a:ext cx="907834" cy="991870"/>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wèi</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28" name="TextBox 46"/>
          <p:cNvSpPr txBox="1"/>
          <p:nvPr/>
        </p:nvSpPr>
        <p:spPr>
          <a:xfrm>
            <a:off x="5428170" y="2015280"/>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魏</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30" name="TextBox 47"/>
          <p:cNvSpPr txBox="1"/>
          <p:nvPr/>
        </p:nvSpPr>
        <p:spPr>
          <a:xfrm>
            <a:off x="5857547" y="2015280"/>
            <a:ext cx="120396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校长</a:t>
            </a:r>
            <a:endParaRPr lang="zh-CN" altLang="en-US" sz="4000" b="1" dirty="0">
              <a:latin typeface="楷体" panose="02010609060101010101" pitchFamily="49" charset="-122"/>
              <a:ea typeface="楷体" panose="02010609060101010101" pitchFamily="49" charset="-122"/>
            </a:endParaRPr>
          </a:p>
        </p:txBody>
      </p:sp>
      <p:sp>
        <p:nvSpPr>
          <p:cNvPr id="31" name="矩形 30"/>
          <p:cNvSpPr/>
          <p:nvPr/>
        </p:nvSpPr>
        <p:spPr>
          <a:xfrm>
            <a:off x="1579880" y="2910205"/>
            <a:ext cx="946150"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xiào</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32" name="TextBox 46"/>
          <p:cNvSpPr txBox="1"/>
          <p:nvPr/>
        </p:nvSpPr>
        <p:spPr>
          <a:xfrm>
            <a:off x="1705928" y="3402364"/>
            <a:ext cx="693420" cy="706755"/>
          </a:xfrm>
          <a:prstGeom prst="rect">
            <a:avLst/>
          </a:prstGeom>
          <a:noFill/>
        </p:spPr>
        <p:txBody>
          <a:bodyPr wrap="none" rtlCol="0">
            <a:spAutoFit/>
          </a:bodyPr>
          <a:lstStyle/>
          <a:p>
            <a:pPr algn="l"/>
            <a:r>
              <a:rPr lang="zh-CN" altLang="en-US" sz="4000" b="1" dirty="0">
                <a:solidFill>
                  <a:srgbClr val="FF0000"/>
                </a:solidFill>
                <a:latin typeface="楷体" panose="02010609060101010101" pitchFamily="49" charset="-122"/>
                <a:ea typeface="楷体" panose="02010609060101010101" pitchFamily="49" charset="-122"/>
                <a:sym typeface="+mn-ea"/>
              </a:rPr>
              <a:t>效</a:t>
            </a:r>
            <a:endParaRPr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36" name="TextBox 47"/>
          <p:cNvSpPr txBox="1"/>
          <p:nvPr/>
        </p:nvSpPr>
        <p:spPr>
          <a:xfrm>
            <a:off x="1257968" y="3394042"/>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仿</a:t>
            </a:r>
            <a:endParaRPr lang="zh-CN" altLang="en-US" sz="4000" b="1" dirty="0">
              <a:latin typeface="楷体" panose="02010609060101010101" pitchFamily="49" charset="-122"/>
              <a:ea typeface="楷体" panose="02010609060101010101" pitchFamily="49" charset="-122"/>
            </a:endParaRPr>
          </a:p>
        </p:txBody>
      </p:sp>
      <p:sp>
        <p:nvSpPr>
          <p:cNvPr id="38" name="矩形 37"/>
          <p:cNvSpPr/>
          <p:nvPr/>
        </p:nvSpPr>
        <p:spPr>
          <a:xfrm>
            <a:off x="2461260" y="2948940"/>
            <a:ext cx="1702435"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huái</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39" name="TextBox 46"/>
          <p:cNvSpPr txBox="1"/>
          <p:nvPr/>
        </p:nvSpPr>
        <p:spPr>
          <a:xfrm>
            <a:off x="2448004" y="3426290"/>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淮</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1" name="TextBox 47"/>
          <p:cNvSpPr txBox="1"/>
          <p:nvPr/>
        </p:nvSpPr>
        <p:spPr>
          <a:xfrm>
            <a:off x="2889245" y="3417718"/>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安</a:t>
            </a:r>
            <a:endParaRPr lang="zh-CN" altLang="en-US" sz="4000" b="1" dirty="0">
              <a:latin typeface="楷体" panose="02010609060101010101" pitchFamily="49" charset="-122"/>
              <a:ea typeface="楷体" panose="02010609060101010101" pitchFamily="49" charset="-122"/>
            </a:endParaRPr>
          </a:p>
        </p:txBody>
      </p:sp>
      <p:sp>
        <p:nvSpPr>
          <p:cNvPr id="55" name="矩形 54"/>
          <p:cNvSpPr/>
          <p:nvPr/>
        </p:nvSpPr>
        <p:spPr>
          <a:xfrm>
            <a:off x="5528220" y="2963764"/>
            <a:ext cx="1313815"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huò</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56" name="TextBox 52"/>
          <p:cNvSpPr txBox="1"/>
          <p:nvPr/>
        </p:nvSpPr>
        <p:spPr>
          <a:xfrm>
            <a:off x="5605539" y="3417718"/>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惑</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57" name="TextBox 53"/>
          <p:cNvSpPr txBox="1"/>
          <p:nvPr/>
        </p:nvSpPr>
        <p:spPr>
          <a:xfrm>
            <a:off x="5123778" y="3401224"/>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疑</a:t>
            </a:r>
            <a:endParaRPr lang="zh-CN" altLang="en-US" sz="4000" b="1" dirty="0">
              <a:latin typeface="楷体" panose="02010609060101010101" pitchFamily="49" charset="-122"/>
              <a:ea typeface="楷体" panose="02010609060101010101" pitchFamily="49" charset="-122"/>
            </a:endParaRPr>
          </a:p>
        </p:txBody>
      </p:sp>
      <p:sp>
        <p:nvSpPr>
          <p:cNvPr id="58" name="矩形 57"/>
          <p:cNvSpPr/>
          <p:nvPr/>
        </p:nvSpPr>
        <p:spPr>
          <a:xfrm>
            <a:off x="7026275" y="2962275"/>
            <a:ext cx="1337310"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chì</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59" name="TextBox 52"/>
          <p:cNvSpPr txBox="1"/>
          <p:nvPr/>
        </p:nvSpPr>
        <p:spPr>
          <a:xfrm>
            <a:off x="7061225" y="3440368"/>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斥</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60" name="TextBox 53"/>
          <p:cNvSpPr txBox="1"/>
          <p:nvPr/>
        </p:nvSpPr>
        <p:spPr>
          <a:xfrm>
            <a:off x="6568816" y="3466923"/>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训</a:t>
            </a:r>
            <a:endParaRPr lang="zh-CN" altLang="en-US" sz="4000" b="1" dirty="0">
              <a:latin typeface="楷体" panose="02010609060101010101" pitchFamily="49" charset="-122"/>
              <a:ea typeface="楷体" panose="02010609060101010101" pitchFamily="49" charset="-122"/>
            </a:endParaRPr>
          </a:p>
        </p:txBody>
      </p:sp>
      <p:sp>
        <p:nvSpPr>
          <p:cNvPr id="2" name="矩形 1"/>
          <p:cNvSpPr/>
          <p:nvPr/>
        </p:nvSpPr>
        <p:spPr>
          <a:xfrm>
            <a:off x="7889240" y="1483995"/>
            <a:ext cx="946150" cy="530225"/>
          </a:xfrm>
          <a:prstGeom prst="rect">
            <a:avLst/>
          </a:prstGeom>
        </p:spPr>
        <p:txBody>
          <a:bodyPr wrap="square" lIns="68580" tIns="34290" rIns="68580" bIns="34290">
            <a:spAutoFit/>
          </a:bodyPr>
          <a:lstStyle/>
          <a:p>
            <a:r>
              <a:rPr lang="en-US" altLang="zh-CN" sz="3000" b="1" dirty="0" err="1">
                <a:latin typeface="汉语拼音" panose="020B0604020202020204" pitchFamily="34" charset="0"/>
                <a:ea typeface="宋体" panose="02010600030101010101" pitchFamily="2" charset="-122"/>
                <a:cs typeface="汉语拼音" panose="020B0604020202020204" pitchFamily="34" charset="0"/>
              </a:rPr>
              <a:t>xī</a:t>
            </a:r>
            <a:endParaRPr lang="en-US" altLang="zh-CN" sz="3000" b="1" dirty="0" err="1">
              <a:latin typeface="汉语拼音" panose="020B0604020202020204" pitchFamily="34" charset="0"/>
              <a:ea typeface="宋体" panose="02010600030101010101" pitchFamily="2" charset="-122"/>
              <a:cs typeface="汉语拼音" panose="020B0604020202020204" pitchFamily="34" charset="0"/>
            </a:endParaRPr>
          </a:p>
        </p:txBody>
      </p:sp>
      <p:sp>
        <p:nvSpPr>
          <p:cNvPr id="3" name="TextBox 46"/>
          <p:cNvSpPr txBox="1"/>
          <p:nvPr/>
        </p:nvSpPr>
        <p:spPr>
          <a:xfrm>
            <a:off x="7769543" y="1953929"/>
            <a:ext cx="693420" cy="706755"/>
          </a:xfrm>
          <a:prstGeom prst="rect">
            <a:avLst/>
          </a:prstGeom>
          <a:noFill/>
        </p:spPr>
        <p:txBody>
          <a:bodyPr wrap="non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晰</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4" name="TextBox 47"/>
          <p:cNvSpPr txBox="1"/>
          <p:nvPr/>
        </p:nvSpPr>
        <p:spPr>
          <a:xfrm>
            <a:off x="7321583" y="1945607"/>
            <a:ext cx="693420" cy="706755"/>
          </a:xfrm>
          <a:prstGeom prst="rect">
            <a:avLst/>
          </a:prstGeom>
          <a:noFill/>
        </p:spPr>
        <p:txBody>
          <a:bodyPr wrap="none" rtlCol="0">
            <a:spAutoFit/>
          </a:bodyPr>
          <a:lstStyle/>
          <a:p>
            <a:r>
              <a:rPr lang="zh-CN" altLang="en-US" sz="4000" b="1" dirty="0">
                <a:latin typeface="楷体" panose="02010609060101010101" pitchFamily="49" charset="-122"/>
                <a:ea typeface="楷体" panose="02010609060101010101" pitchFamily="49" charset="-122"/>
              </a:rPr>
              <a:t>清</a:t>
            </a:r>
            <a:endParaRPr lang="zh-CN" altLang="en-US" sz="40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slide(fromBottom)">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slide(fromBottom)">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slide(fromBottom)">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slide(fromBottom)">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slide(fromBottom)">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slide(fromBottom)">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down)">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slide(fromBottom)">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grpId="0" nodeType="click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slide(fromBottom)">
                                      <p:cBhvr>
                                        <p:cTn id="82" dur="500"/>
                                        <p:tgtEl>
                                          <p:spTgt spid="4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down)">
                                      <p:cBhvr>
                                        <p:cTn id="87" dur="500"/>
                                        <p:tgtEl>
                                          <p:spTgt spid="55"/>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grpId="0" nodeType="click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lide(fromBottom)">
                                      <p:cBhvr>
                                        <p:cTn id="92" dur="500"/>
                                        <p:tgtEl>
                                          <p:spTgt spid="57"/>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wipe(down)">
                                      <p:cBhvr>
                                        <p:cTn id="97" dur="500"/>
                                        <p:tgtEl>
                                          <p:spTgt spid="58"/>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grpId="0" nodeType="click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slide(fromBottom)">
                                      <p:cBhvr>
                                        <p:cTn id="102" dur="500"/>
                                        <p:tgtEl>
                                          <p:spTgt spid="60"/>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xit" presetSubtype="4" fill="hold" grpId="1" nodeType="clickEffect">
                                  <p:stCondLst>
                                    <p:cond delay="0"/>
                                  </p:stCondLst>
                                  <p:childTnLst>
                                    <p:anim calcmode="lin" valueType="num">
                                      <p:cBhvr additive="base">
                                        <p:cTn id="106" dur="500"/>
                                        <p:tgtEl>
                                          <p:spTgt spid="20"/>
                                        </p:tgtEl>
                                        <p:attrNameLst>
                                          <p:attrName>ppt_x</p:attrName>
                                        </p:attrNameLst>
                                      </p:cBhvr>
                                      <p:tavLst>
                                        <p:tav tm="0">
                                          <p:val>
                                            <p:strVal val="ppt_x"/>
                                          </p:val>
                                        </p:tav>
                                        <p:tav tm="100000">
                                          <p:val>
                                            <p:strVal val="ppt_x"/>
                                          </p:val>
                                        </p:tav>
                                      </p:tavLst>
                                    </p:anim>
                                    <p:anim calcmode="lin" valueType="num">
                                      <p:cBhvr additive="base">
                                        <p:cTn id="107" dur="500"/>
                                        <p:tgtEl>
                                          <p:spTgt spid="20"/>
                                        </p:tgtEl>
                                        <p:attrNameLst>
                                          <p:attrName>ppt_y</p:attrName>
                                        </p:attrNameLst>
                                      </p:cBhvr>
                                      <p:tavLst>
                                        <p:tav tm="0">
                                          <p:val>
                                            <p:strVal val="ppt_y"/>
                                          </p:val>
                                        </p:tav>
                                        <p:tav tm="100000">
                                          <p:val>
                                            <p:strVal val="1+ppt_h/2"/>
                                          </p:val>
                                        </p:tav>
                                      </p:tavLst>
                                    </p:anim>
                                    <p:set>
                                      <p:cBhvr>
                                        <p:cTn id="108" dur="1" fill="hold">
                                          <p:stCondLst>
                                            <p:cond delay="499"/>
                                          </p:stCondLst>
                                        </p:cTn>
                                        <p:tgtEl>
                                          <p:spTgt spid="20"/>
                                        </p:tgtEl>
                                        <p:attrNameLst>
                                          <p:attrName>style.visibility</p:attrName>
                                        </p:attrNameLst>
                                      </p:cBhvr>
                                      <p:to>
                                        <p:strVal val="hidden"/>
                                      </p:to>
                                    </p:set>
                                  </p:childTnLst>
                                </p:cTn>
                              </p:par>
                              <p:par>
                                <p:cTn id="109" presetID="2" presetClass="exit" presetSubtype="4" fill="hold" grpId="1" nodeType="withEffect">
                                  <p:stCondLst>
                                    <p:cond delay="0"/>
                                  </p:stCondLst>
                                  <p:childTnLst>
                                    <p:anim calcmode="lin" valueType="num">
                                      <p:cBhvr additive="base">
                                        <p:cTn id="110" dur="500"/>
                                        <p:tgtEl>
                                          <p:spTgt spid="23"/>
                                        </p:tgtEl>
                                        <p:attrNameLst>
                                          <p:attrName>ppt_x</p:attrName>
                                        </p:attrNameLst>
                                      </p:cBhvr>
                                      <p:tavLst>
                                        <p:tav tm="0">
                                          <p:val>
                                            <p:strVal val="ppt_x"/>
                                          </p:val>
                                        </p:tav>
                                        <p:tav tm="100000">
                                          <p:val>
                                            <p:strVal val="ppt_x"/>
                                          </p:val>
                                        </p:tav>
                                      </p:tavLst>
                                    </p:anim>
                                    <p:anim calcmode="lin" valueType="num">
                                      <p:cBhvr additive="base">
                                        <p:cTn id="111" dur="500"/>
                                        <p:tgtEl>
                                          <p:spTgt spid="23"/>
                                        </p:tgtEl>
                                        <p:attrNameLst>
                                          <p:attrName>ppt_y</p:attrName>
                                        </p:attrNameLst>
                                      </p:cBhvr>
                                      <p:tavLst>
                                        <p:tav tm="0">
                                          <p:val>
                                            <p:strVal val="ppt_y"/>
                                          </p:val>
                                        </p:tav>
                                        <p:tav tm="100000">
                                          <p:val>
                                            <p:strVal val="1+ppt_h/2"/>
                                          </p:val>
                                        </p:tav>
                                      </p:tavLst>
                                    </p:anim>
                                    <p:set>
                                      <p:cBhvr>
                                        <p:cTn id="112" dur="1" fill="hold">
                                          <p:stCondLst>
                                            <p:cond delay="499"/>
                                          </p:stCondLst>
                                        </p:cTn>
                                        <p:tgtEl>
                                          <p:spTgt spid="23"/>
                                        </p:tgtEl>
                                        <p:attrNameLst>
                                          <p:attrName>style.visibility</p:attrName>
                                        </p:attrNameLst>
                                      </p:cBhvr>
                                      <p:to>
                                        <p:strVal val="hidden"/>
                                      </p:to>
                                    </p:set>
                                  </p:childTnLst>
                                </p:cTn>
                              </p:par>
                              <p:par>
                                <p:cTn id="113" presetID="2" presetClass="exit" presetSubtype="4" fill="hold" grpId="1" nodeType="withEffect">
                                  <p:stCondLst>
                                    <p:cond delay="0"/>
                                  </p:stCondLst>
                                  <p:childTnLst>
                                    <p:anim calcmode="lin" valueType="num">
                                      <p:cBhvr additive="base">
                                        <p:cTn id="114" dur="500"/>
                                        <p:tgtEl>
                                          <p:spTgt spid="24"/>
                                        </p:tgtEl>
                                        <p:attrNameLst>
                                          <p:attrName>ppt_x</p:attrName>
                                        </p:attrNameLst>
                                      </p:cBhvr>
                                      <p:tavLst>
                                        <p:tav tm="0">
                                          <p:val>
                                            <p:strVal val="ppt_x"/>
                                          </p:val>
                                        </p:tav>
                                        <p:tav tm="100000">
                                          <p:val>
                                            <p:strVal val="ppt_x"/>
                                          </p:val>
                                        </p:tav>
                                      </p:tavLst>
                                    </p:anim>
                                    <p:anim calcmode="lin" valueType="num">
                                      <p:cBhvr additive="base">
                                        <p:cTn id="115" dur="500"/>
                                        <p:tgtEl>
                                          <p:spTgt spid="24"/>
                                        </p:tgtEl>
                                        <p:attrNameLst>
                                          <p:attrName>ppt_y</p:attrName>
                                        </p:attrNameLst>
                                      </p:cBhvr>
                                      <p:tavLst>
                                        <p:tav tm="0">
                                          <p:val>
                                            <p:strVal val="ppt_y"/>
                                          </p:val>
                                        </p:tav>
                                        <p:tav tm="100000">
                                          <p:val>
                                            <p:strVal val="1+ppt_h/2"/>
                                          </p:val>
                                        </p:tav>
                                      </p:tavLst>
                                    </p:anim>
                                    <p:set>
                                      <p:cBhvr>
                                        <p:cTn id="116" dur="1" fill="hold">
                                          <p:stCondLst>
                                            <p:cond delay="499"/>
                                          </p:stCondLst>
                                        </p:cTn>
                                        <p:tgtEl>
                                          <p:spTgt spid="24"/>
                                        </p:tgtEl>
                                        <p:attrNameLst>
                                          <p:attrName>style.visibility</p:attrName>
                                        </p:attrNameLst>
                                      </p:cBhvr>
                                      <p:to>
                                        <p:strVal val="hidden"/>
                                      </p:to>
                                    </p:set>
                                  </p:childTnLst>
                                </p:cTn>
                              </p:par>
                              <p:par>
                                <p:cTn id="117" presetID="2" presetClass="exit" presetSubtype="4" fill="hold" grpId="1" nodeType="withEffect">
                                  <p:stCondLst>
                                    <p:cond delay="0"/>
                                  </p:stCondLst>
                                  <p:childTnLst>
                                    <p:anim calcmode="lin" valueType="num">
                                      <p:cBhvr additive="base">
                                        <p:cTn id="118" dur="500"/>
                                        <p:tgtEl>
                                          <p:spTgt spid="25"/>
                                        </p:tgtEl>
                                        <p:attrNameLst>
                                          <p:attrName>ppt_x</p:attrName>
                                        </p:attrNameLst>
                                      </p:cBhvr>
                                      <p:tavLst>
                                        <p:tav tm="0">
                                          <p:val>
                                            <p:strVal val="ppt_x"/>
                                          </p:val>
                                        </p:tav>
                                        <p:tav tm="100000">
                                          <p:val>
                                            <p:strVal val="ppt_x"/>
                                          </p:val>
                                        </p:tav>
                                      </p:tavLst>
                                    </p:anim>
                                    <p:anim calcmode="lin" valueType="num">
                                      <p:cBhvr additive="base">
                                        <p:cTn id="119" dur="500"/>
                                        <p:tgtEl>
                                          <p:spTgt spid="25"/>
                                        </p:tgtEl>
                                        <p:attrNameLst>
                                          <p:attrName>ppt_y</p:attrName>
                                        </p:attrNameLst>
                                      </p:cBhvr>
                                      <p:tavLst>
                                        <p:tav tm="0">
                                          <p:val>
                                            <p:strVal val="ppt_y"/>
                                          </p:val>
                                        </p:tav>
                                        <p:tav tm="100000">
                                          <p:val>
                                            <p:strVal val="1+ppt_h/2"/>
                                          </p:val>
                                        </p:tav>
                                      </p:tavLst>
                                    </p:anim>
                                    <p:set>
                                      <p:cBhvr>
                                        <p:cTn id="120" dur="1" fill="hold">
                                          <p:stCondLst>
                                            <p:cond delay="499"/>
                                          </p:stCondLst>
                                        </p:cTn>
                                        <p:tgtEl>
                                          <p:spTgt spid="25"/>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27"/>
                                        </p:tgtEl>
                                        <p:attrNameLst>
                                          <p:attrName>ppt_x</p:attrName>
                                        </p:attrNameLst>
                                      </p:cBhvr>
                                      <p:tavLst>
                                        <p:tav tm="0">
                                          <p:val>
                                            <p:strVal val="ppt_x"/>
                                          </p:val>
                                        </p:tav>
                                        <p:tav tm="100000">
                                          <p:val>
                                            <p:strVal val="ppt_x"/>
                                          </p:val>
                                        </p:tav>
                                      </p:tavLst>
                                    </p:anim>
                                    <p:anim calcmode="lin" valueType="num">
                                      <p:cBhvr additive="base">
                                        <p:cTn id="123" dur="500"/>
                                        <p:tgtEl>
                                          <p:spTgt spid="27"/>
                                        </p:tgtEl>
                                        <p:attrNameLst>
                                          <p:attrName>ppt_y</p:attrName>
                                        </p:attrNameLst>
                                      </p:cBhvr>
                                      <p:tavLst>
                                        <p:tav tm="0">
                                          <p:val>
                                            <p:strVal val="ppt_y"/>
                                          </p:val>
                                        </p:tav>
                                        <p:tav tm="100000">
                                          <p:val>
                                            <p:strVal val="1+ppt_h/2"/>
                                          </p:val>
                                        </p:tav>
                                      </p:tavLst>
                                    </p:anim>
                                    <p:set>
                                      <p:cBhvr>
                                        <p:cTn id="124" dur="1" fill="hold">
                                          <p:stCondLst>
                                            <p:cond delay="499"/>
                                          </p:stCondLst>
                                        </p:cTn>
                                        <p:tgtEl>
                                          <p:spTgt spid="27"/>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31"/>
                                        </p:tgtEl>
                                        <p:attrNameLst>
                                          <p:attrName>ppt_x</p:attrName>
                                        </p:attrNameLst>
                                      </p:cBhvr>
                                      <p:tavLst>
                                        <p:tav tm="0">
                                          <p:val>
                                            <p:strVal val="ppt_x"/>
                                          </p:val>
                                        </p:tav>
                                        <p:tav tm="100000">
                                          <p:val>
                                            <p:strVal val="ppt_x"/>
                                          </p:val>
                                        </p:tav>
                                      </p:tavLst>
                                    </p:anim>
                                    <p:anim calcmode="lin" valueType="num">
                                      <p:cBhvr additive="base">
                                        <p:cTn id="127" dur="500"/>
                                        <p:tgtEl>
                                          <p:spTgt spid="31"/>
                                        </p:tgtEl>
                                        <p:attrNameLst>
                                          <p:attrName>ppt_y</p:attrName>
                                        </p:attrNameLst>
                                      </p:cBhvr>
                                      <p:tavLst>
                                        <p:tav tm="0">
                                          <p:val>
                                            <p:strVal val="ppt_y"/>
                                          </p:val>
                                        </p:tav>
                                        <p:tav tm="100000">
                                          <p:val>
                                            <p:strVal val="1+ppt_h/2"/>
                                          </p:val>
                                        </p:tav>
                                      </p:tavLst>
                                    </p:anim>
                                    <p:set>
                                      <p:cBhvr>
                                        <p:cTn id="128" dur="1" fill="hold">
                                          <p:stCondLst>
                                            <p:cond delay="499"/>
                                          </p:stCondLst>
                                        </p:cTn>
                                        <p:tgtEl>
                                          <p:spTgt spid="31"/>
                                        </p:tgtEl>
                                        <p:attrNameLst>
                                          <p:attrName>style.visibility</p:attrName>
                                        </p:attrNameLst>
                                      </p:cBhvr>
                                      <p:to>
                                        <p:strVal val="hidden"/>
                                      </p:to>
                                    </p:set>
                                  </p:childTnLst>
                                </p:cTn>
                              </p:par>
                              <p:par>
                                <p:cTn id="129" presetID="2" presetClass="exit" presetSubtype="4" fill="hold" grpId="1" nodeType="withEffect">
                                  <p:stCondLst>
                                    <p:cond delay="0"/>
                                  </p:stCondLst>
                                  <p:childTnLst>
                                    <p:anim calcmode="lin" valueType="num">
                                      <p:cBhvr additive="base">
                                        <p:cTn id="130" dur="500"/>
                                        <p:tgtEl>
                                          <p:spTgt spid="38"/>
                                        </p:tgtEl>
                                        <p:attrNameLst>
                                          <p:attrName>ppt_x</p:attrName>
                                        </p:attrNameLst>
                                      </p:cBhvr>
                                      <p:tavLst>
                                        <p:tav tm="0">
                                          <p:val>
                                            <p:strVal val="ppt_x"/>
                                          </p:val>
                                        </p:tav>
                                        <p:tav tm="100000">
                                          <p:val>
                                            <p:strVal val="ppt_x"/>
                                          </p:val>
                                        </p:tav>
                                      </p:tavLst>
                                    </p:anim>
                                    <p:anim calcmode="lin" valueType="num">
                                      <p:cBhvr additive="base">
                                        <p:cTn id="131" dur="500"/>
                                        <p:tgtEl>
                                          <p:spTgt spid="38"/>
                                        </p:tgtEl>
                                        <p:attrNameLst>
                                          <p:attrName>ppt_y</p:attrName>
                                        </p:attrNameLst>
                                      </p:cBhvr>
                                      <p:tavLst>
                                        <p:tav tm="0">
                                          <p:val>
                                            <p:strVal val="ppt_y"/>
                                          </p:val>
                                        </p:tav>
                                        <p:tav tm="100000">
                                          <p:val>
                                            <p:strVal val="1+ppt_h/2"/>
                                          </p:val>
                                        </p:tav>
                                      </p:tavLst>
                                    </p:anim>
                                    <p:set>
                                      <p:cBhvr>
                                        <p:cTn id="132" dur="1" fill="hold">
                                          <p:stCondLst>
                                            <p:cond delay="499"/>
                                          </p:stCondLst>
                                        </p:cTn>
                                        <p:tgtEl>
                                          <p:spTgt spid="38"/>
                                        </p:tgtEl>
                                        <p:attrNameLst>
                                          <p:attrName>style.visibility</p:attrName>
                                        </p:attrNameLst>
                                      </p:cBhvr>
                                      <p:to>
                                        <p:strVal val="hidden"/>
                                      </p:to>
                                    </p:set>
                                  </p:childTnLst>
                                </p:cTn>
                              </p:par>
                              <p:par>
                                <p:cTn id="133" presetID="2" presetClass="exit" presetSubtype="4" fill="hold" grpId="1" nodeType="withEffect">
                                  <p:stCondLst>
                                    <p:cond delay="0"/>
                                  </p:stCondLst>
                                  <p:childTnLst>
                                    <p:anim calcmode="lin" valueType="num">
                                      <p:cBhvr additive="base">
                                        <p:cTn id="134" dur="500"/>
                                        <p:tgtEl>
                                          <p:spTgt spid="55"/>
                                        </p:tgtEl>
                                        <p:attrNameLst>
                                          <p:attrName>ppt_x</p:attrName>
                                        </p:attrNameLst>
                                      </p:cBhvr>
                                      <p:tavLst>
                                        <p:tav tm="0">
                                          <p:val>
                                            <p:strVal val="ppt_x"/>
                                          </p:val>
                                        </p:tav>
                                        <p:tav tm="100000">
                                          <p:val>
                                            <p:strVal val="ppt_x"/>
                                          </p:val>
                                        </p:tav>
                                      </p:tavLst>
                                    </p:anim>
                                    <p:anim calcmode="lin" valueType="num">
                                      <p:cBhvr additive="base">
                                        <p:cTn id="135" dur="500"/>
                                        <p:tgtEl>
                                          <p:spTgt spid="55"/>
                                        </p:tgtEl>
                                        <p:attrNameLst>
                                          <p:attrName>ppt_y</p:attrName>
                                        </p:attrNameLst>
                                      </p:cBhvr>
                                      <p:tavLst>
                                        <p:tav tm="0">
                                          <p:val>
                                            <p:strVal val="ppt_y"/>
                                          </p:val>
                                        </p:tav>
                                        <p:tav tm="100000">
                                          <p:val>
                                            <p:strVal val="1+ppt_h/2"/>
                                          </p:val>
                                        </p:tav>
                                      </p:tavLst>
                                    </p:anim>
                                    <p:set>
                                      <p:cBhvr>
                                        <p:cTn id="136" dur="1" fill="hold">
                                          <p:stCondLst>
                                            <p:cond delay="499"/>
                                          </p:stCondLst>
                                        </p:cTn>
                                        <p:tgtEl>
                                          <p:spTgt spid="55"/>
                                        </p:tgtEl>
                                        <p:attrNameLst>
                                          <p:attrName>style.visibility</p:attrName>
                                        </p:attrNameLst>
                                      </p:cBhvr>
                                      <p:to>
                                        <p:strVal val="hidden"/>
                                      </p:to>
                                    </p:set>
                                  </p:childTnLst>
                                </p:cTn>
                              </p:par>
                              <p:par>
                                <p:cTn id="137" presetID="2" presetClass="exit" presetSubtype="4" fill="hold" grpId="1" nodeType="withEffect">
                                  <p:stCondLst>
                                    <p:cond delay="0"/>
                                  </p:stCondLst>
                                  <p:childTnLst>
                                    <p:anim calcmode="lin" valueType="num">
                                      <p:cBhvr additive="base">
                                        <p:cTn id="138" dur="500"/>
                                        <p:tgtEl>
                                          <p:spTgt spid="58"/>
                                        </p:tgtEl>
                                        <p:attrNameLst>
                                          <p:attrName>ppt_x</p:attrName>
                                        </p:attrNameLst>
                                      </p:cBhvr>
                                      <p:tavLst>
                                        <p:tav tm="0">
                                          <p:val>
                                            <p:strVal val="ppt_x"/>
                                          </p:val>
                                        </p:tav>
                                        <p:tav tm="100000">
                                          <p:val>
                                            <p:strVal val="ppt_x"/>
                                          </p:val>
                                        </p:tav>
                                      </p:tavLst>
                                    </p:anim>
                                    <p:anim calcmode="lin" valueType="num">
                                      <p:cBhvr additive="base">
                                        <p:cTn id="139" dur="500"/>
                                        <p:tgtEl>
                                          <p:spTgt spid="58"/>
                                        </p:tgtEl>
                                        <p:attrNameLst>
                                          <p:attrName>ppt_y</p:attrName>
                                        </p:attrNameLst>
                                      </p:cBhvr>
                                      <p:tavLst>
                                        <p:tav tm="0">
                                          <p:val>
                                            <p:strVal val="ppt_y"/>
                                          </p:val>
                                        </p:tav>
                                        <p:tav tm="100000">
                                          <p:val>
                                            <p:strVal val="1+ppt_h/2"/>
                                          </p:val>
                                        </p:tav>
                                      </p:tavLst>
                                    </p:anim>
                                    <p:set>
                                      <p:cBhvr>
                                        <p:cTn id="140" dur="1" fill="hold">
                                          <p:stCondLst>
                                            <p:cond delay="499"/>
                                          </p:stCondLst>
                                        </p:cTn>
                                        <p:tgtEl>
                                          <p:spTgt spid="58"/>
                                        </p:tgtEl>
                                        <p:attrNameLst>
                                          <p:attrName>style.visibility</p:attrName>
                                        </p:attrNameLst>
                                      </p:cBhvr>
                                      <p:to>
                                        <p:strVal val="hidden"/>
                                      </p:to>
                                    </p:set>
                                  </p:childTnLst>
                                </p:cTn>
                              </p:par>
                              <p:par>
                                <p:cTn id="141" presetID="2" presetClass="exit" presetSubtype="4" fill="hold" grpId="1" nodeType="withEffect">
                                  <p:stCondLst>
                                    <p:cond delay="0"/>
                                  </p:stCondLst>
                                  <p:childTnLst>
                                    <p:anim calcmode="lin" valueType="num">
                                      <p:cBhvr additive="base">
                                        <p:cTn id="142" dur="500"/>
                                        <p:tgtEl>
                                          <p:spTgt spid="2"/>
                                        </p:tgtEl>
                                        <p:attrNameLst>
                                          <p:attrName>ppt_x</p:attrName>
                                        </p:attrNameLst>
                                      </p:cBhvr>
                                      <p:tavLst>
                                        <p:tav tm="0">
                                          <p:val>
                                            <p:strVal val="ppt_x"/>
                                          </p:val>
                                        </p:tav>
                                        <p:tav tm="100000">
                                          <p:val>
                                            <p:strVal val="ppt_x"/>
                                          </p:val>
                                        </p:tav>
                                      </p:tavLst>
                                    </p:anim>
                                    <p:anim calcmode="lin" valueType="num">
                                      <p:cBhvr additive="base">
                                        <p:cTn id="143" dur="500"/>
                                        <p:tgtEl>
                                          <p:spTgt spid="2"/>
                                        </p:tgtEl>
                                        <p:attrNameLst>
                                          <p:attrName>ppt_y</p:attrName>
                                        </p:attrNameLst>
                                      </p:cBhvr>
                                      <p:tavLst>
                                        <p:tav tm="0">
                                          <p:val>
                                            <p:strVal val="ppt_y"/>
                                          </p:val>
                                        </p:tav>
                                        <p:tav tm="100000">
                                          <p:val>
                                            <p:strVal val="1+ppt_h/2"/>
                                          </p:val>
                                        </p:tav>
                                      </p:tavLst>
                                    </p:anim>
                                    <p:set>
                                      <p:cBhvr>
                                        <p:cTn id="14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3" grpId="0"/>
      <p:bldP spid="23" grpId="1"/>
      <p:bldP spid="24" grpId="0"/>
      <p:bldP spid="24" grpId="1"/>
      <p:bldP spid="25" grpId="0"/>
      <p:bldP spid="25" grpId="1"/>
      <p:bldP spid="42" grpId="0"/>
      <p:bldP spid="44" grpId="0"/>
      <p:bldP spid="46" grpId="0"/>
      <p:bldP spid="48" grpId="0"/>
      <p:bldP spid="27" grpId="0"/>
      <p:bldP spid="27" grpId="1"/>
      <p:bldP spid="30" grpId="0"/>
      <p:bldP spid="31" grpId="0"/>
      <p:bldP spid="31" grpId="1"/>
      <p:bldP spid="36" grpId="0"/>
      <p:bldP spid="38" grpId="0"/>
      <p:bldP spid="38" grpId="1"/>
      <p:bldP spid="41" grpId="0"/>
      <p:bldP spid="55" grpId="0"/>
      <p:bldP spid="55" grpId="1"/>
      <p:bldP spid="57" grpId="0"/>
      <p:bldP spid="58" grpId="0"/>
      <p:bldP spid="58" grpId="1"/>
      <p:bldP spid="60" grpId="0"/>
      <p:bldP spid="2" grpId="0"/>
      <p:bldP spid="2" grpId="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11">
            <a:hlinkClick r:id="rId1" action="ppaction://hlinkfile"/>
          </p:cNvPr>
          <p:cNvSpPr txBox="1">
            <a:spLocks noChangeArrowheads="1"/>
          </p:cNvSpPr>
          <p:nvPr/>
        </p:nvSpPr>
        <p:spPr bwMode="auto">
          <a:xfrm>
            <a:off x="428596" y="357172"/>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我会写</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1615559" y="408411"/>
            <a:ext cx="335134" cy="472337"/>
          </a:xfrm>
          <a:prstGeom prst="rect">
            <a:avLst/>
          </a:prstGeom>
        </p:spPr>
      </p:pic>
      <p:sp>
        <p:nvSpPr>
          <p:cNvPr id="69" name="矩形 68"/>
          <p:cNvSpPr/>
          <p:nvPr/>
        </p:nvSpPr>
        <p:spPr>
          <a:xfrm>
            <a:off x="1504535" y="428610"/>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矩形 69"/>
          <p:cNvSpPr/>
          <p:nvPr/>
        </p:nvSpPr>
        <p:spPr>
          <a:xfrm>
            <a:off x="487913" y="428610"/>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3" name="组合 22"/>
          <p:cNvGrpSpPr/>
          <p:nvPr/>
        </p:nvGrpSpPr>
        <p:grpSpPr>
          <a:xfrm>
            <a:off x="571500" y="3025775"/>
            <a:ext cx="8321675" cy="1140460"/>
            <a:chOff x="900" y="4765"/>
            <a:chExt cx="13105" cy="1796"/>
          </a:xfrm>
        </p:grpSpPr>
        <p:sp>
          <p:nvSpPr>
            <p:cNvPr id="12302" name="文本框 64"/>
            <p:cNvSpPr txBox="1"/>
            <p:nvPr/>
          </p:nvSpPr>
          <p:spPr>
            <a:xfrm>
              <a:off x="900" y="4811"/>
              <a:ext cx="1314"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效</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4" name="文本框 64"/>
            <p:cNvSpPr txBox="1"/>
            <p:nvPr/>
          </p:nvSpPr>
          <p:spPr>
            <a:xfrm>
              <a:off x="5847" y="4786"/>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惑</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6" name="文本框 64"/>
            <p:cNvSpPr txBox="1"/>
            <p:nvPr/>
          </p:nvSpPr>
          <p:spPr>
            <a:xfrm>
              <a:off x="9175" y="4786"/>
              <a:ext cx="893" cy="1709"/>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顾</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8" name="文本框 64"/>
            <p:cNvSpPr txBox="1"/>
            <p:nvPr/>
          </p:nvSpPr>
          <p:spPr>
            <a:xfrm>
              <a:off x="10797" y="4786"/>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训</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10" name="文本框 64"/>
            <p:cNvSpPr txBox="1"/>
            <p:nvPr/>
          </p:nvSpPr>
          <p:spPr>
            <a:xfrm>
              <a:off x="12485" y="4786"/>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斥</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2" name="组合 7"/>
            <p:cNvGrpSpPr/>
            <p:nvPr/>
          </p:nvGrpSpPr>
          <p:grpSpPr>
            <a:xfrm>
              <a:off x="931" y="4811"/>
              <a:ext cx="1621" cy="1710"/>
              <a:chOff x="2437" y="2032"/>
              <a:chExt cx="1244" cy="1264"/>
            </a:xfrm>
          </p:grpSpPr>
          <p:sp>
            <p:nvSpPr>
              <p:cNvPr id="2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2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2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3" name="组合 7"/>
            <p:cNvGrpSpPr/>
            <p:nvPr/>
          </p:nvGrpSpPr>
          <p:grpSpPr>
            <a:xfrm>
              <a:off x="5860" y="4837"/>
              <a:ext cx="1621" cy="1710"/>
              <a:chOff x="2437" y="2032"/>
              <a:chExt cx="1244" cy="1264"/>
            </a:xfrm>
          </p:grpSpPr>
          <p:sp>
            <p:nvSpPr>
              <p:cNvPr id="72"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73"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74"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4" name="组合 7"/>
            <p:cNvGrpSpPr/>
            <p:nvPr/>
          </p:nvGrpSpPr>
          <p:grpSpPr>
            <a:xfrm>
              <a:off x="9122" y="4837"/>
              <a:ext cx="1621" cy="1710"/>
              <a:chOff x="2437" y="2032"/>
              <a:chExt cx="1244" cy="1264"/>
            </a:xfrm>
          </p:grpSpPr>
          <p:sp>
            <p:nvSpPr>
              <p:cNvPr id="7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77"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7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5" name="组合 7"/>
            <p:cNvGrpSpPr/>
            <p:nvPr/>
          </p:nvGrpSpPr>
          <p:grpSpPr>
            <a:xfrm>
              <a:off x="10743" y="4837"/>
              <a:ext cx="1621" cy="1710"/>
              <a:chOff x="2437" y="2032"/>
              <a:chExt cx="1244" cy="1264"/>
            </a:xfrm>
          </p:grpSpPr>
          <p:sp>
            <p:nvSpPr>
              <p:cNvPr id="8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8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6" name="组合 7"/>
            <p:cNvGrpSpPr/>
            <p:nvPr/>
          </p:nvGrpSpPr>
          <p:grpSpPr>
            <a:xfrm>
              <a:off x="12385" y="4837"/>
              <a:ext cx="1621" cy="1710"/>
              <a:chOff x="2437" y="2032"/>
              <a:chExt cx="1244" cy="1264"/>
            </a:xfrm>
          </p:grpSpPr>
          <p:sp>
            <p:nvSpPr>
              <p:cNvPr id="8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8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63" name="组合 7"/>
            <p:cNvGrpSpPr/>
            <p:nvPr/>
          </p:nvGrpSpPr>
          <p:grpSpPr>
            <a:xfrm>
              <a:off x="4218" y="4837"/>
              <a:ext cx="1621" cy="1710"/>
              <a:chOff x="2437" y="2032"/>
              <a:chExt cx="1244" cy="1264"/>
            </a:xfrm>
          </p:grpSpPr>
          <p:sp>
            <p:nvSpPr>
              <p:cNvPr id="6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6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6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71" name="文本框 64"/>
            <p:cNvSpPr txBox="1"/>
            <p:nvPr/>
          </p:nvSpPr>
          <p:spPr>
            <a:xfrm>
              <a:off x="4272" y="4838"/>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疑</a:t>
              </a:r>
              <a:endParaRPr lang="en-US" altLang="zh-CN" sz="6600" b="1" dirty="0" err="1">
                <a:solidFill>
                  <a:srgbClr val="FF0000"/>
                </a:solidFill>
                <a:latin typeface="楷体" panose="02010609060101010101" pitchFamily="49" charset="-122"/>
                <a:ea typeface="楷体" panose="02010609060101010101" pitchFamily="49" charset="-122"/>
              </a:endParaRPr>
            </a:p>
          </p:txBody>
        </p:sp>
        <p:sp>
          <p:nvSpPr>
            <p:cNvPr id="79" name="文本框 64"/>
            <p:cNvSpPr txBox="1"/>
            <p:nvPr/>
          </p:nvSpPr>
          <p:spPr>
            <a:xfrm>
              <a:off x="2585" y="4838"/>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租</a:t>
              </a:r>
              <a:endParaRPr lang="en-US" altLang="zh-CN" sz="6600" b="1" dirty="0" err="1">
                <a:solidFill>
                  <a:srgbClr val="FF0000"/>
                </a:solidFill>
                <a:latin typeface="楷体" panose="02010609060101010101" pitchFamily="49" charset="-122"/>
                <a:ea typeface="楷体" panose="02010609060101010101" pitchFamily="49" charset="-122"/>
              </a:endParaRPr>
            </a:p>
          </p:txBody>
        </p:sp>
        <p:sp>
          <p:nvSpPr>
            <p:cNvPr id="83" name="文本框 64"/>
            <p:cNvSpPr txBox="1"/>
            <p:nvPr/>
          </p:nvSpPr>
          <p:spPr>
            <a:xfrm>
              <a:off x="7588" y="4765"/>
              <a:ext cx="958" cy="1709"/>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凡</a:t>
              </a:r>
              <a:endParaRPr lang="en-US" altLang="zh-CN" sz="6600" b="1" dirty="0" err="1">
                <a:solidFill>
                  <a:srgbClr val="FF0000"/>
                </a:solidFill>
                <a:latin typeface="楷体" panose="02010609060101010101" pitchFamily="49" charset="-122"/>
                <a:ea typeface="楷体" panose="02010609060101010101" pitchFamily="49" charset="-122"/>
              </a:endParaRPr>
            </a:p>
          </p:txBody>
        </p:sp>
        <p:grpSp>
          <p:nvGrpSpPr>
            <p:cNvPr id="87" name="组合 7"/>
            <p:cNvGrpSpPr/>
            <p:nvPr/>
          </p:nvGrpSpPr>
          <p:grpSpPr>
            <a:xfrm>
              <a:off x="7502" y="4851"/>
              <a:ext cx="1621" cy="1710"/>
              <a:chOff x="2437" y="2032"/>
              <a:chExt cx="1244" cy="1264"/>
            </a:xfrm>
          </p:grpSpPr>
          <p:sp>
            <p:nvSpPr>
              <p:cNvPr id="91"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9"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3" name="组合 7"/>
            <p:cNvGrpSpPr/>
            <p:nvPr/>
          </p:nvGrpSpPr>
          <p:grpSpPr>
            <a:xfrm>
              <a:off x="2597" y="4837"/>
              <a:ext cx="1621" cy="1710"/>
              <a:chOff x="2437" y="2032"/>
              <a:chExt cx="1244" cy="1264"/>
            </a:xfrm>
          </p:grpSpPr>
          <p:sp>
            <p:nvSpPr>
              <p:cNvPr id="107"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1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sp>
        <p:nvSpPr>
          <p:cNvPr id="118" name="TextBox 117"/>
          <p:cNvSpPr txBox="1"/>
          <p:nvPr/>
        </p:nvSpPr>
        <p:spPr>
          <a:xfrm>
            <a:off x="2279723" y="840149"/>
            <a:ext cx="94869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sù</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19" name="TextBox 118"/>
          <p:cNvSpPr txBox="1"/>
          <p:nvPr/>
        </p:nvSpPr>
        <p:spPr>
          <a:xfrm>
            <a:off x="3393103" y="860413"/>
            <a:ext cx="94869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xī</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0" name="TextBox 119"/>
          <p:cNvSpPr txBox="1"/>
          <p:nvPr/>
        </p:nvSpPr>
        <p:spPr>
          <a:xfrm>
            <a:off x="4281970" y="862747"/>
            <a:ext cx="171450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zhèn</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1" name="TextBox 120"/>
          <p:cNvSpPr txBox="1"/>
          <p:nvPr/>
        </p:nvSpPr>
        <p:spPr>
          <a:xfrm>
            <a:off x="5425453" y="860413"/>
            <a:ext cx="190690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xiōng</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2" name="TextBox 121"/>
          <p:cNvSpPr txBox="1"/>
          <p:nvPr/>
        </p:nvSpPr>
        <p:spPr>
          <a:xfrm>
            <a:off x="6536375" y="860413"/>
            <a:ext cx="152400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huái</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3" name="TextBox 122"/>
          <p:cNvSpPr txBox="1"/>
          <p:nvPr/>
        </p:nvSpPr>
        <p:spPr>
          <a:xfrm>
            <a:off x="7607945" y="860413"/>
            <a:ext cx="114109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zàn</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4" name="TextBox 123"/>
          <p:cNvSpPr txBox="1"/>
          <p:nvPr/>
        </p:nvSpPr>
        <p:spPr>
          <a:xfrm>
            <a:off x="691851" y="2547608"/>
            <a:ext cx="133350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xiào</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5" name="TextBox 124"/>
          <p:cNvSpPr txBox="1"/>
          <p:nvPr/>
        </p:nvSpPr>
        <p:spPr>
          <a:xfrm>
            <a:off x="1859663" y="2585402"/>
            <a:ext cx="94869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zū</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6" name="TextBox 125"/>
          <p:cNvSpPr txBox="1"/>
          <p:nvPr/>
        </p:nvSpPr>
        <p:spPr>
          <a:xfrm>
            <a:off x="2945066" y="2601773"/>
            <a:ext cx="94869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yí</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7" name="TextBox 126"/>
          <p:cNvSpPr txBox="1"/>
          <p:nvPr/>
        </p:nvSpPr>
        <p:spPr>
          <a:xfrm>
            <a:off x="3849307" y="2585402"/>
            <a:ext cx="133159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huò</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8" name="TextBox 127"/>
          <p:cNvSpPr txBox="1"/>
          <p:nvPr/>
        </p:nvSpPr>
        <p:spPr>
          <a:xfrm>
            <a:off x="4899781" y="2550108"/>
            <a:ext cx="133159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fán</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29" name="TextBox 128"/>
          <p:cNvSpPr txBox="1"/>
          <p:nvPr/>
        </p:nvSpPr>
        <p:spPr>
          <a:xfrm>
            <a:off x="6033344" y="2585402"/>
            <a:ext cx="948690"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gù</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30" name="TextBox 129"/>
          <p:cNvSpPr txBox="1"/>
          <p:nvPr/>
        </p:nvSpPr>
        <p:spPr>
          <a:xfrm>
            <a:off x="6929374" y="2585402"/>
            <a:ext cx="133159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xùn</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
        <p:nvSpPr>
          <p:cNvPr id="131" name="TextBox 130"/>
          <p:cNvSpPr txBox="1"/>
          <p:nvPr/>
        </p:nvSpPr>
        <p:spPr>
          <a:xfrm>
            <a:off x="8015037" y="2566582"/>
            <a:ext cx="1331595" cy="553085"/>
          </a:xfrm>
          <a:prstGeom prst="rect">
            <a:avLst/>
          </a:prstGeom>
          <a:noFill/>
        </p:spPr>
        <p:txBody>
          <a:bodyPr wrap="none" rtlCol="0">
            <a:spAutoFit/>
          </a:bodyPr>
          <a:lstStyle/>
          <a:p>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chì</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grpSp>
        <p:nvGrpSpPr>
          <p:cNvPr id="19" name="组合 18"/>
          <p:cNvGrpSpPr/>
          <p:nvPr/>
        </p:nvGrpSpPr>
        <p:grpSpPr>
          <a:xfrm>
            <a:off x="868680" y="1330325"/>
            <a:ext cx="7738745" cy="1123315"/>
            <a:chOff x="1368" y="2095"/>
            <a:chExt cx="12187" cy="1769"/>
          </a:xfrm>
        </p:grpSpPr>
        <p:sp>
          <p:nvSpPr>
            <p:cNvPr id="12292" name="文本框 64"/>
            <p:cNvSpPr txBox="1"/>
            <p:nvPr/>
          </p:nvSpPr>
          <p:spPr>
            <a:xfrm>
              <a:off x="5006" y="2154"/>
              <a:ext cx="958" cy="1707"/>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晰</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4" name="文本框 64"/>
            <p:cNvSpPr txBox="1"/>
            <p:nvPr/>
          </p:nvSpPr>
          <p:spPr>
            <a:xfrm>
              <a:off x="6695" y="2154"/>
              <a:ext cx="1574"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振</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6" name="文本框 64"/>
            <p:cNvSpPr txBox="1"/>
            <p:nvPr/>
          </p:nvSpPr>
          <p:spPr>
            <a:xfrm>
              <a:off x="8469" y="2154"/>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胸</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8" name="文本框 64"/>
            <p:cNvSpPr txBox="1"/>
            <p:nvPr/>
          </p:nvSpPr>
          <p:spPr>
            <a:xfrm>
              <a:off x="10156" y="2154"/>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怀</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0" name="文本框 64"/>
            <p:cNvSpPr txBox="1"/>
            <p:nvPr/>
          </p:nvSpPr>
          <p:spPr>
            <a:xfrm>
              <a:off x="11970" y="2154"/>
              <a:ext cx="1473"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赞</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8" name="组合 7"/>
            <p:cNvGrpSpPr/>
            <p:nvPr/>
          </p:nvGrpSpPr>
          <p:grpSpPr>
            <a:xfrm>
              <a:off x="11935" y="2154"/>
              <a:ext cx="1621" cy="1710"/>
              <a:chOff x="2437" y="2032"/>
              <a:chExt cx="1244" cy="1264"/>
            </a:xfrm>
          </p:grpSpPr>
          <p:sp>
            <p:nvSpPr>
              <p:cNvPr id="92"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93"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4"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9" name="组合 7"/>
            <p:cNvGrpSpPr/>
            <p:nvPr/>
          </p:nvGrpSpPr>
          <p:grpSpPr>
            <a:xfrm>
              <a:off x="10181" y="2145"/>
              <a:ext cx="1621" cy="1710"/>
              <a:chOff x="2437" y="2032"/>
              <a:chExt cx="1244" cy="1264"/>
            </a:xfrm>
          </p:grpSpPr>
          <p:sp>
            <p:nvSpPr>
              <p:cNvPr id="9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97"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 name="组合 7"/>
            <p:cNvGrpSpPr/>
            <p:nvPr/>
          </p:nvGrpSpPr>
          <p:grpSpPr>
            <a:xfrm>
              <a:off x="8448" y="2145"/>
              <a:ext cx="1621" cy="1710"/>
              <a:chOff x="2437" y="2032"/>
              <a:chExt cx="1244" cy="1264"/>
            </a:xfrm>
          </p:grpSpPr>
          <p:sp>
            <p:nvSpPr>
              <p:cNvPr id="10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10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1" name="组合 7"/>
            <p:cNvGrpSpPr/>
            <p:nvPr/>
          </p:nvGrpSpPr>
          <p:grpSpPr>
            <a:xfrm>
              <a:off x="6693" y="2145"/>
              <a:ext cx="1621" cy="1710"/>
              <a:chOff x="2437" y="2032"/>
              <a:chExt cx="1244" cy="1264"/>
            </a:xfrm>
          </p:grpSpPr>
          <p:sp>
            <p:nvSpPr>
              <p:cNvPr id="10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10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2" name="组合 7"/>
            <p:cNvGrpSpPr/>
            <p:nvPr/>
          </p:nvGrpSpPr>
          <p:grpSpPr>
            <a:xfrm>
              <a:off x="4960" y="2153"/>
              <a:ext cx="1621" cy="1710"/>
              <a:chOff x="2437" y="2032"/>
              <a:chExt cx="1244" cy="1264"/>
            </a:xfrm>
          </p:grpSpPr>
          <p:sp>
            <p:nvSpPr>
              <p:cNvPr id="108"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109"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0"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75" name="文本框 64"/>
            <p:cNvSpPr txBox="1"/>
            <p:nvPr/>
          </p:nvSpPr>
          <p:spPr>
            <a:xfrm>
              <a:off x="3261" y="2121"/>
              <a:ext cx="958" cy="1707"/>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肃</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113" name="组合 7"/>
            <p:cNvGrpSpPr/>
            <p:nvPr/>
          </p:nvGrpSpPr>
          <p:grpSpPr>
            <a:xfrm>
              <a:off x="3160" y="2120"/>
              <a:ext cx="1621" cy="1710"/>
              <a:chOff x="2437" y="2032"/>
              <a:chExt cx="1244" cy="1264"/>
            </a:xfrm>
          </p:grpSpPr>
          <p:sp>
            <p:nvSpPr>
              <p:cNvPr id="11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11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13" name="文本框 64"/>
            <p:cNvSpPr txBox="1"/>
            <p:nvPr/>
          </p:nvSpPr>
          <p:spPr>
            <a:xfrm>
              <a:off x="1403" y="2095"/>
              <a:ext cx="1473"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沈</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14" name="组合 13"/>
            <p:cNvGrpSpPr/>
            <p:nvPr/>
          </p:nvGrpSpPr>
          <p:grpSpPr>
            <a:xfrm>
              <a:off x="1368" y="2095"/>
              <a:ext cx="1621" cy="1710"/>
              <a:chOff x="2437" y="2032"/>
              <a:chExt cx="1244" cy="1264"/>
            </a:xfrm>
          </p:grpSpPr>
          <p:sp>
            <p:nvSpPr>
              <p:cNvPr id="15"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b="1" dirty="0">
                  <a:solidFill>
                    <a:srgbClr val="0000FF"/>
                  </a:solidFill>
                  <a:latin typeface="楷体" panose="02010609060101010101" pitchFamily="49" charset="-122"/>
                  <a:ea typeface="楷体" panose="02010609060101010101" pitchFamily="49" charset="-122"/>
                </a:endParaRPr>
              </a:p>
            </p:txBody>
          </p:sp>
          <p:cxnSp>
            <p:nvCxnSpPr>
              <p:cNvPr id="16"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7"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sp>
        <p:nvSpPr>
          <p:cNvPr id="18" name="TextBox 122"/>
          <p:cNvSpPr txBox="1"/>
          <p:nvPr/>
        </p:nvSpPr>
        <p:spPr>
          <a:xfrm>
            <a:off x="897900" y="822948"/>
            <a:ext cx="1003935" cy="553085"/>
          </a:xfrm>
          <a:prstGeom prst="rect">
            <a:avLst/>
          </a:prstGeom>
          <a:noFill/>
        </p:spPr>
        <p:txBody>
          <a:bodyPr wrap="none" rtlCol="0">
            <a:spAutoFit/>
          </a:bodyPr>
          <a:lstStyle/>
          <a:p>
            <a:pPr algn="l"/>
            <a:r>
              <a:rPr lang="en-US" altLang="zh-CN" sz="3000" b="1" dirty="0" err="1">
                <a:latin typeface="汉语拼音" panose="020B0604020202020204" pitchFamily="34" charset="0"/>
                <a:ea typeface="黑体" panose="02010609060101010101" pitchFamily="49" charset="-122"/>
                <a:cs typeface="汉语拼音" panose="020B0604020202020204" pitchFamily="34" charset="0"/>
              </a:rPr>
              <a:t>shěn</a:t>
            </a:r>
            <a:endParaRPr lang="en-US" altLang="zh-CN" sz="3000" b="1" dirty="0" err="1">
              <a:latin typeface="汉语拼音" panose="020B0604020202020204" pitchFamily="34" charset="0"/>
              <a:ea typeface="黑体" panose="02010609060101010101" pitchFamily="49" charset="-122"/>
              <a:cs typeface="汉语拼音"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8"/>
                                        </p:tgtEl>
                                        <p:attrNameLst>
                                          <p:attrName>style.visibility</p:attrName>
                                        </p:attrNameLst>
                                      </p:cBhvr>
                                      <p:to>
                                        <p:strVal val="visible"/>
                                      </p:to>
                                    </p:set>
                                    <p:animEffect transition="in" filter="wipe(down)">
                                      <p:cBhvr>
                                        <p:cTn id="20" dur="500"/>
                                        <p:tgtEl>
                                          <p:spTgt spid="1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down)">
                                      <p:cBhvr>
                                        <p:cTn id="25" dur="500"/>
                                        <p:tgtEl>
                                          <p:spTgt spid="1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wipe(down)">
                                      <p:cBhvr>
                                        <p:cTn id="30" dur="500"/>
                                        <p:tgtEl>
                                          <p:spTgt spid="12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wipe(down)">
                                      <p:cBhvr>
                                        <p:cTn id="35" dur="500"/>
                                        <p:tgtEl>
                                          <p:spTgt spid="1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wipe(down)">
                                      <p:cBhvr>
                                        <p:cTn id="40" dur="500"/>
                                        <p:tgtEl>
                                          <p:spTgt spid="1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wipe(down)">
                                      <p:cBhvr>
                                        <p:cTn id="45" dur="500"/>
                                        <p:tgtEl>
                                          <p:spTgt spid="12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24"/>
                                        </p:tgtEl>
                                        <p:attrNameLst>
                                          <p:attrName>style.visibility</p:attrName>
                                        </p:attrNameLst>
                                      </p:cBhvr>
                                      <p:to>
                                        <p:strVal val="visible"/>
                                      </p:to>
                                    </p:set>
                                    <p:animEffect transition="in" filter="wipe(down)">
                                      <p:cBhvr>
                                        <p:cTn id="50" dur="500"/>
                                        <p:tgtEl>
                                          <p:spTgt spid="1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down)">
                                      <p:cBhvr>
                                        <p:cTn id="55" dur="500"/>
                                        <p:tgtEl>
                                          <p:spTgt spid="12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26"/>
                                        </p:tgtEl>
                                        <p:attrNameLst>
                                          <p:attrName>style.visibility</p:attrName>
                                        </p:attrNameLst>
                                      </p:cBhvr>
                                      <p:to>
                                        <p:strVal val="visible"/>
                                      </p:to>
                                    </p:set>
                                    <p:animEffect transition="in" filter="wipe(down)">
                                      <p:cBhvr>
                                        <p:cTn id="60" dur="500"/>
                                        <p:tgtEl>
                                          <p:spTgt spid="12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27"/>
                                        </p:tgtEl>
                                        <p:attrNameLst>
                                          <p:attrName>style.visibility</p:attrName>
                                        </p:attrNameLst>
                                      </p:cBhvr>
                                      <p:to>
                                        <p:strVal val="visible"/>
                                      </p:to>
                                    </p:set>
                                    <p:animEffect transition="in" filter="wipe(down)">
                                      <p:cBhvr>
                                        <p:cTn id="65" dur="500"/>
                                        <p:tgtEl>
                                          <p:spTgt spid="1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down)">
                                      <p:cBhvr>
                                        <p:cTn id="70" dur="500"/>
                                        <p:tgtEl>
                                          <p:spTgt spid="12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wipe(down)">
                                      <p:cBhvr>
                                        <p:cTn id="75" dur="500"/>
                                        <p:tgtEl>
                                          <p:spTgt spid="129"/>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30"/>
                                        </p:tgtEl>
                                        <p:attrNameLst>
                                          <p:attrName>style.visibility</p:attrName>
                                        </p:attrNameLst>
                                      </p:cBhvr>
                                      <p:to>
                                        <p:strVal val="visible"/>
                                      </p:to>
                                    </p:set>
                                    <p:animEffect transition="in" filter="wipe(down)">
                                      <p:cBhvr>
                                        <p:cTn id="80" dur="500"/>
                                        <p:tgtEl>
                                          <p:spTgt spid="130"/>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wipe(down)">
                                      <p:cBhvr>
                                        <p:cTn id="85" dur="500"/>
                                        <p:tgtEl>
                                          <p:spTgt spid="131"/>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xit" presetSubtype="10" fill="hold" grpId="1" nodeType="clickEffect">
                                  <p:stCondLst>
                                    <p:cond delay="0"/>
                                  </p:stCondLst>
                                  <p:childTnLst>
                                    <p:animEffect transition="out" filter="blinds(horizontal)">
                                      <p:cBhvr>
                                        <p:cTn id="89" dur="500"/>
                                        <p:tgtEl>
                                          <p:spTgt spid="118"/>
                                        </p:tgtEl>
                                      </p:cBhvr>
                                    </p:animEffect>
                                    <p:set>
                                      <p:cBhvr>
                                        <p:cTn id="90" dur="1" fill="hold">
                                          <p:stCondLst>
                                            <p:cond delay="499"/>
                                          </p:stCondLst>
                                        </p:cTn>
                                        <p:tgtEl>
                                          <p:spTgt spid="118"/>
                                        </p:tgtEl>
                                        <p:attrNameLst>
                                          <p:attrName>style.visibility</p:attrName>
                                        </p:attrNameLst>
                                      </p:cBhvr>
                                      <p:to>
                                        <p:strVal val="hidden"/>
                                      </p:to>
                                    </p:set>
                                  </p:childTnLst>
                                </p:cTn>
                              </p:par>
                              <p:par>
                                <p:cTn id="91" presetID="3" presetClass="exit" presetSubtype="10" fill="hold" grpId="1" nodeType="withEffect">
                                  <p:stCondLst>
                                    <p:cond delay="0"/>
                                  </p:stCondLst>
                                  <p:childTnLst>
                                    <p:animEffect transition="out" filter="blinds(horizontal)">
                                      <p:cBhvr>
                                        <p:cTn id="92" dur="500"/>
                                        <p:tgtEl>
                                          <p:spTgt spid="119"/>
                                        </p:tgtEl>
                                      </p:cBhvr>
                                    </p:animEffect>
                                    <p:set>
                                      <p:cBhvr>
                                        <p:cTn id="93" dur="1" fill="hold">
                                          <p:stCondLst>
                                            <p:cond delay="499"/>
                                          </p:stCondLst>
                                        </p:cTn>
                                        <p:tgtEl>
                                          <p:spTgt spid="119"/>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120"/>
                                        </p:tgtEl>
                                      </p:cBhvr>
                                    </p:animEffect>
                                    <p:set>
                                      <p:cBhvr>
                                        <p:cTn id="96" dur="1" fill="hold">
                                          <p:stCondLst>
                                            <p:cond delay="499"/>
                                          </p:stCondLst>
                                        </p:cTn>
                                        <p:tgtEl>
                                          <p:spTgt spid="120"/>
                                        </p:tgtEl>
                                        <p:attrNameLst>
                                          <p:attrName>style.visibility</p:attrName>
                                        </p:attrNameLst>
                                      </p:cBhvr>
                                      <p:to>
                                        <p:strVal val="hidden"/>
                                      </p:to>
                                    </p:set>
                                  </p:childTnLst>
                                </p:cTn>
                              </p:par>
                              <p:par>
                                <p:cTn id="97" presetID="3" presetClass="exit" presetSubtype="10" fill="hold" grpId="1" nodeType="withEffect">
                                  <p:stCondLst>
                                    <p:cond delay="0"/>
                                  </p:stCondLst>
                                  <p:childTnLst>
                                    <p:animEffect transition="out" filter="blinds(horizontal)">
                                      <p:cBhvr>
                                        <p:cTn id="98" dur="500"/>
                                        <p:tgtEl>
                                          <p:spTgt spid="121"/>
                                        </p:tgtEl>
                                      </p:cBhvr>
                                    </p:animEffect>
                                    <p:set>
                                      <p:cBhvr>
                                        <p:cTn id="99" dur="1" fill="hold">
                                          <p:stCondLst>
                                            <p:cond delay="499"/>
                                          </p:stCondLst>
                                        </p:cTn>
                                        <p:tgtEl>
                                          <p:spTgt spid="121"/>
                                        </p:tgtEl>
                                        <p:attrNameLst>
                                          <p:attrName>style.visibility</p:attrName>
                                        </p:attrNameLst>
                                      </p:cBhvr>
                                      <p:to>
                                        <p:strVal val="hidden"/>
                                      </p:to>
                                    </p:set>
                                  </p:childTnLst>
                                </p:cTn>
                              </p:par>
                              <p:par>
                                <p:cTn id="100" presetID="3" presetClass="exit" presetSubtype="10" fill="hold" grpId="1" nodeType="withEffect">
                                  <p:stCondLst>
                                    <p:cond delay="0"/>
                                  </p:stCondLst>
                                  <p:childTnLst>
                                    <p:animEffect transition="out" filter="blinds(horizontal)">
                                      <p:cBhvr>
                                        <p:cTn id="101" dur="500"/>
                                        <p:tgtEl>
                                          <p:spTgt spid="122"/>
                                        </p:tgtEl>
                                      </p:cBhvr>
                                    </p:animEffect>
                                    <p:set>
                                      <p:cBhvr>
                                        <p:cTn id="102" dur="1" fill="hold">
                                          <p:stCondLst>
                                            <p:cond delay="499"/>
                                          </p:stCondLst>
                                        </p:cTn>
                                        <p:tgtEl>
                                          <p:spTgt spid="122"/>
                                        </p:tgtEl>
                                        <p:attrNameLst>
                                          <p:attrName>style.visibility</p:attrName>
                                        </p:attrNameLst>
                                      </p:cBhvr>
                                      <p:to>
                                        <p:strVal val="hidden"/>
                                      </p:to>
                                    </p:set>
                                  </p:childTnLst>
                                </p:cTn>
                              </p:par>
                              <p:par>
                                <p:cTn id="103" presetID="3" presetClass="exit" presetSubtype="10" fill="hold" grpId="1" nodeType="withEffect">
                                  <p:stCondLst>
                                    <p:cond delay="0"/>
                                  </p:stCondLst>
                                  <p:childTnLst>
                                    <p:animEffect transition="out" filter="blinds(horizontal)">
                                      <p:cBhvr>
                                        <p:cTn id="104" dur="500"/>
                                        <p:tgtEl>
                                          <p:spTgt spid="123"/>
                                        </p:tgtEl>
                                      </p:cBhvr>
                                    </p:animEffect>
                                    <p:set>
                                      <p:cBhvr>
                                        <p:cTn id="105" dur="1" fill="hold">
                                          <p:stCondLst>
                                            <p:cond delay="499"/>
                                          </p:stCondLst>
                                        </p:cTn>
                                        <p:tgtEl>
                                          <p:spTgt spid="123"/>
                                        </p:tgtEl>
                                        <p:attrNameLst>
                                          <p:attrName>style.visibility</p:attrName>
                                        </p:attrNameLst>
                                      </p:cBhvr>
                                      <p:to>
                                        <p:strVal val="hidden"/>
                                      </p:to>
                                    </p:set>
                                  </p:childTnLst>
                                </p:cTn>
                              </p:par>
                              <p:par>
                                <p:cTn id="106" presetID="3" presetClass="exit" presetSubtype="10" fill="hold" grpId="1" nodeType="withEffect">
                                  <p:stCondLst>
                                    <p:cond delay="0"/>
                                  </p:stCondLst>
                                  <p:childTnLst>
                                    <p:animEffect transition="out" filter="blinds(horizontal)">
                                      <p:cBhvr>
                                        <p:cTn id="107" dur="500"/>
                                        <p:tgtEl>
                                          <p:spTgt spid="18"/>
                                        </p:tgtEl>
                                      </p:cBhvr>
                                    </p:animEffect>
                                    <p:set>
                                      <p:cBhvr>
                                        <p:cTn id="108" dur="1" fill="hold">
                                          <p:stCondLst>
                                            <p:cond delay="499"/>
                                          </p:stCondLst>
                                        </p:cTn>
                                        <p:tgtEl>
                                          <p:spTgt spid="18"/>
                                        </p:tgtEl>
                                        <p:attrNameLst>
                                          <p:attrName>style.visibility</p:attrName>
                                        </p:attrNameLst>
                                      </p:cBhvr>
                                      <p:to>
                                        <p:strVal val="hidden"/>
                                      </p:to>
                                    </p:set>
                                  </p:childTnLst>
                                </p:cTn>
                              </p:par>
                              <p:par>
                                <p:cTn id="109" presetID="3" presetClass="exit" presetSubtype="10" fill="hold" grpId="1" nodeType="withEffect">
                                  <p:stCondLst>
                                    <p:cond delay="0"/>
                                  </p:stCondLst>
                                  <p:childTnLst>
                                    <p:animEffect transition="out" filter="blinds(horizontal)">
                                      <p:cBhvr>
                                        <p:cTn id="110" dur="500"/>
                                        <p:tgtEl>
                                          <p:spTgt spid="124"/>
                                        </p:tgtEl>
                                      </p:cBhvr>
                                    </p:animEffect>
                                    <p:set>
                                      <p:cBhvr>
                                        <p:cTn id="111" dur="1" fill="hold">
                                          <p:stCondLst>
                                            <p:cond delay="499"/>
                                          </p:stCondLst>
                                        </p:cTn>
                                        <p:tgtEl>
                                          <p:spTgt spid="124"/>
                                        </p:tgtEl>
                                        <p:attrNameLst>
                                          <p:attrName>style.visibility</p:attrName>
                                        </p:attrNameLst>
                                      </p:cBhvr>
                                      <p:to>
                                        <p:strVal val="hidden"/>
                                      </p:to>
                                    </p:set>
                                  </p:childTnLst>
                                </p:cTn>
                              </p:par>
                              <p:par>
                                <p:cTn id="112" presetID="3" presetClass="exit" presetSubtype="10" fill="hold" grpId="1" nodeType="withEffect">
                                  <p:stCondLst>
                                    <p:cond delay="0"/>
                                  </p:stCondLst>
                                  <p:childTnLst>
                                    <p:animEffect transition="out" filter="blinds(horizontal)">
                                      <p:cBhvr>
                                        <p:cTn id="113" dur="500"/>
                                        <p:tgtEl>
                                          <p:spTgt spid="125"/>
                                        </p:tgtEl>
                                      </p:cBhvr>
                                    </p:animEffect>
                                    <p:set>
                                      <p:cBhvr>
                                        <p:cTn id="114" dur="1" fill="hold">
                                          <p:stCondLst>
                                            <p:cond delay="499"/>
                                          </p:stCondLst>
                                        </p:cTn>
                                        <p:tgtEl>
                                          <p:spTgt spid="125"/>
                                        </p:tgtEl>
                                        <p:attrNameLst>
                                          <p:attrName>style.visibility</p:attrName>
                                        </p:attrNameLst>
                                      </p:cBhvr>
                                      <p:to>
                                        <p:strVal val="hidden"/>
                                      </p:to>
                                    </p:set>
                                  </p:childTnLst>
                                </p:cTn>
                              </p:par>
                              <p:par>
                                <p:cTn id="115" presetID="3" presetClass="exit" presetSubtype="10" fill="hold" grpId="1" nodeType="withEffect">
                                  <p:stCondLst>
                                    <p:cond delay="0"/>
                                  </p:stCondLst>
                                  <p:childTnLst>
                                    <p:animEffect transition="out" filter="blinds(horizontal)">
                                      <p:cBhvr>
                                        <p:cTn id="116" dur="500"/>
                                        <p:tgtEl>
                                          <p:spTgt spid="127"/>
                                        </p:tgtEl>
                                      </p:cBhvr>
                                    </p:animEffect>
                                    <p:set>
                                      <p:cBhvr>
                                        <p:cTn id="117" dur="1" fill="hold">
                                          <p:stCondLst>
                                            <p:cond delay="499"/>
                                          </p:stCondLst>
                                        </p:cTn>
                                        <p:tgtEl>
                                          <p:spTgt spid="127"/>
                                        </p:tgtEl>
                                        <p:attrNameLst>
                                          <p:attrName>style.visibility</p:attrName>
                                        </p:attrNameLst>
                                      </p:cBhvr>
                                      <p:to>
                                        <p:strVal val="hidden"/>
                                      </p:to>
                                    </p:set>
                                  </p:childTnLst>
                                </p:cTn>
                              </p:par>
                              <p:par>
                                <p:cTn id="118" presetID="3" presetClass="exit" presetSubtype="10" fill="hold" grpId="1" nodeType="withEffect">
                                  <p:stCondLst>
                                    <p:cond delay="0"/>
                                  </p:stCondLst>
                                  <p:childTnLst>
                                    <p:animEffect transition="out" filter="blinds(horizontal)">
                                      <p:cBhvr>
                                        <p:cTn id="119" dur="500"/>
                                        <p:tgtEl>
                                          <p:spTgt spid="128"/>
                                        </p:tgtEl>
                                      </p:cBhvr>
                                    </p:animEffect>
                                    <p:set>
                                      <p:cBhvr>
                                        <p:cTn id="120" dur="1" fill="hold">
                                          <p:stCondLst>
                                            <p:cond delay="499"/>
                                          </p:stCondLst>
                                        </p:cTn>
                                        <p:tgtEl>
                                          <p:spTgt spid="128"/>
                                        </p:tgtEl>
                                        <p:attrNameLst>
                                          <p:attrName>style.visibility</p:attrName>
                                        </p:attrNameLst>
                                      </p:cBhvr>
                                      <p:to>
                                        <p:strVal val="hidden"/>
                                      </p:to>
                                    </p:set>
                                  </p:childTnLst>
                                </p:cTn>
                              </p:par>
                              <p:par>
                                <p:cTn id="121" presetID="3" presetClass="exit" presetSubtype="10" fill="hold" grpId="1" nodeType="withEffect">
                                  <p:stCondLst>
                                    <p:cond delay="0"/>
                                  </p:stCondLst>
                                  <p:childTnLst>
                                    <p:animEffect transition="out" filter="blinds(horizontal)">
                                      <p:cBhvr>
                                        <p:cTn id="122" dur="500"/>
                                        <p:tgtEl>
                                          <p:spTgt spid="129"/>
                                        </p:tgtEl>
                                      </p:cBhvr>
                                    </p:animEffect>
                                    <p:set>
                                      <p:cBhvr>
                                        <p:cTn id="123" dur="1" fill="hold">
                                          <p:stCondLst>
                                            <p:cond delay="499"/>
                                          </p:stCondLst>
                                        </p:cTn>
                                        <p:tgtEl>
                                          <p:spTgt spid="129"/>
                                        </p:tgtEl>
                                        <p:attrNameLst>
                                          <p:attrName>style.visibility</p:attrName>
                                        </p:attrNameLst>
                                      </p:cBhvr>
                                      <p:to>
                                        <p:strVal val="hidden"/>
                                      </p:to>
                                    </p:set>
                                  </p:childTnLst>
                                </p:cTn>
                              </p:par>
                              <p:par>
                                <p:cTn id="124" presetID="3" presetClass="exit" presetSubtype="10" fill="hold" grpId="1" nodeType="withEffect">
                                  <p:stCondLst>
                                    <p:cond delay="0"/>
                                  </p:stCondLst>
                                  <p:childTnLst>
                                    <p:animEffect transition="out" filter="blinds(horizontal)">
                                      <p:cBhvr>
                                        <p:cTn id="125" dur="500"/>
                                        <p:tgtEl>
                                          <p:spTgt spid="130"/>
                                        </p:tgtEl>
                                      </p:cBhvr>
                                    </p:animEffect>
                                    <p:set>
                                      <p:cBhvr>
                                        <p:cTn id="126" dur="1" fill="hold">
                                          <p:stCondLst>
                                            <p:cond delay="499"/>
                                          </p:stCondLst>
                                        </p:cTn>
                                        <p:tgtEl>
                                          <p:spTgt spid="130"/>
                                        </p:tgtEl>
                                        <p:attrNameLst>
                                          <p:attrName>style.visibility</p:attrName>
                                        </p:attrNameLst>
                                      </p:cBhvr>
                                      <p:to>
                                        <p:strVal val="hidden"/>
                                      </p:to>
                                    </p:set>
                                  </p:childTnLst>
                                </p:cTn>
                              </p:par>
                              <p:par>
                                <p:cTn id="127" presetID="3" presetClass="exit" presetSubtype="10" fill="hold" grpId="1" nodeType="withEffect">
                                  <p:stCondLst>
                                    <p:cond delay="0"/>
                                  </p:stCondLst>
                                  <p:childTnLst>
                                    <p:animEffect transition="out" filter="blinds(horizontal)">
                                      <p:cBhvr>
                                        <p:cTn id="128" dur="500"/>
                                        <p:tgtEl>
                                          <p:spTgt spid="126"/>
                                        </p:tgtEl>
                                      </p:cBhvr>
                                    </p:animEffect>
                                    <p:set>
                                      <p:cBhvr>
                                        <p:cTn id="129" dur="1" fill="hold">
                                          <p:stCondLst>
                                            <p:cond delay="499"/>
                                          </p:stCondLst>
                                        </p:cTn>
                                        <p:tgtEl>
                                          <p:spTgt spid="126"/>
                                        </p:tgtEl>
                                        <p:attrNameLst>
                                          <p:attrName>style.visibility</p:attrName>
                                        </p:attrNameLst>
                                      </p:cBhvr>
                                      <p:to>
                                        <p:strVal val="hidden"/>
                                      </p:to>
                                    </p:set>
                                  </p:childTnLst>
                                </p:cTn>
                              </p:par>
                              <p:par>
                                <p:cTn id="130" presetID="3" presetClass="exit" presetSubtype="10" fill="hold" grpId="1" nodeType="withEffect">
                                  <p:stCondLst>
                                    <p:cond delay="0"/>
                                  </p:stCondLst>
                                  <p:childTnLst>
                                    <p:animEffect transition="out" filter="blinds(horizontal)">
                                      <p:cBhvr>
                                        <p:cTn id="131" dur="500"/>
                                        <p:tgtEl>
                                          <p:spTgt spid="131"/>
                                        </p:tgtEl>
                                      </p:cBhvr>
                                    </p:animEffect>
                                    <p:set>
                                      <p:cBhvr>
                                        <p:cTn id="132" dur="1" fill="hold">
                                          <p:stCondLst>
                                            <p:cond delay="499"/>
                                          </p:stCondLst>
                                        </p:cTn>
                                        <p:tgtEl>
                                          <p:spTgt spid="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8" grpId="1"/>
      <p:bldP spid="119" grpId="0"/>
      <p:bldP spid="119" grpId="1"/>
      <p:bldP spid="120" grpId="0"/>
      <p:bldP spid="120" grpId="1"/>
      <p:bldP spid="121" grpId="0"/>
      <p:bldP spid="121" grpId="1"/>
      <p:bldP spid="122" grpId="0"/>
      <p:bldP spid="122" grpId="1"/>
      <p:bldP spid="123" grpId="0"/>
      <p:bldP spid="123" grpId="1"/>
      <p:bldP spid="124" grpId="0"/>
      <p:bldP spid="124" grpId="1"/>
      <p:bldP spid="125" grpId="0"/>
      <p:bldP spid="125" grpId="1"/>
      <p:bldP spid="126" grpId="0"/>
      <p:bldP spid="126" grpId="1"/>
      <p:bldP spid="127" grpId="0"/>
      <p:bldP spid="127" grpId="1"/>
      <p:bldP spid="128" grpId="0"/>
      <p:bldP spid="128" grpId="1"/>
      <p:bldP spid="129" grpId="0"/>
      <p:bldP spid="129" grpId="1"/>
      <p:bldP spid="130" grpId="0"/>
      <p:bldP spid="130" grpId="1"/>
      <p:bldP spid="131" grpId="0"/>
      <p:bldP spid="131" grpId="1"/>
      <p:bldP spid="18" grpId="0"/>
      <p:bldP spid="1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39608" y="2474911"/>
            <a:ext cx="1857388" cy="1500198"/>
          </a:xfrm>
          <a:prstGeom prst="rect">
            <a:avLst/>
          </a:prstGeom>
        </p:spPr>
      </p:pic>
      <p:pic>
        <p:nvPicPr>
          <p:cNvPr id="2" name="图片 1" descr="图片7.png"/>
          <p:cNvPicPr>
            <a:picLocks noChangeAspect="1"/>
          </p:cNvPicPr>
          <p:nvPr/>
        </p:nvPicPr>
        <p:blipFill>
          <a:blip r:embed="rId2" cstate="print"/>
          <a:stretch>
            <a:fillRect/>
          </a:stretch>
        </p:blipFill>
        <p:spPr>
          <a:xfrm>
            <a:off x="3232538" y="-80660"/>
            <a:ext cx="2804425" cy="750099"/>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995" y="2000250"/>
            <a:ext cx="3672205" cy="269430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6811" y="2071684"/>
            <a:ext cx="2428860" cy="2071702"/>
          </a:xfrm>
          <a:prstGeom prst="rect">
            <a:avLst/>
          </a:prstGeom>
        </p:spPr>
      </p:pic>
      <p:sp>
        <p:nvSpPr>
          <p:cNvPr id="7" name="TextBox 6"/>
          <p:cNvSpPr txBox="1"/>
          <p:nvPr/>
        </p:nvSpPr>
        <p:spPr>
          <a:xfrm>
            <a:off x="886321" y="2418920"/>
            <a:ext cx="1687000" cy="438582"/>
          </a:xfrm>
          <a:prstGeom prst="rect">
            <a:avLst/>
          </a:prstGeom>
          <a:noFill/>
        </p:spPr>
        <p:txBody>
          <a:bodyPr wrap="none" lIns="68580" tIns="34290" rIns="68580" bIns="34290" rtlCol="0">
            <a:spAutoFit/>
          </a:bodyPr>
          <a:lstStyle/>
          <a:p>
            <a:r>
              <a:rPr lang="zh-CN" altLang="en-US" sz="2400" b="1" dirty="0">
                <a:solidFill>
                  <a:srgbClr val="FF0000"/>
                </a:solidFill>
                <a:latin typeface="楷体" panose="02010609060101010101" pitchFamily="49" charset="-122"/>
                <a:ea typeface="楷体" panose="02010609060101010101" pitchFamily="49" charset="-122"/>
              </a:rPr>
              <a:t>左右  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9" name="直接连接符 8"/>
          <p:cNvCxnSpPr/>
          <p:nvPr/>
        </p:nvCxnSpPr>
        <p:spPr>
          <a:xfrm>
            <a:off x="858809" y="2856311"/>
            <a:ext cx="1714512" cy="119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525538" y="2418920"/>
            <a:ext cx="1687000" cy="438582"/>
          </a:xfrm>
          <a:prstGeom prst="rect">
            <a:avLst/>
          </a:prstGeom>
          <a:noFill/>
        </p:spPr>
        <p:txBody>
          <a:bodyPr wrap="none" lIns="68580" tIns="34290" rIns="68580" bIns="34290" rtlCol="0">
            <a:spAutoFit/>
          </a:bodyPr>
          <a:lstStyle/>
          <a:p>
            <a:r>
              <a:rPr lang="zh-CN" altLang="en-US" sz="2400" b="1" dirty="0">
                <a:solidFill>
                  <a:srgbClr val="FF0000"/>
                </a:solidFill>
                <a:latin typeface="楷体" panose="02010609060101010101" pitchFamily="49" charset="-122"/>
                <a:ea typeface="楷体" panose="02010609060101010101" pitchFamily="49" charset="-122"/>
              </a:rPr>
              <a:t>上下  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3" name="直接连接符 12"/>
          <p:cNvCxnSpPr/>
          <p:nvPr/>
        </p:nvCxnSpPr>
        <p:spPr>
          <a:xfrm>
            <a:off x="4569464" y="2857502"/>
            <a:ext cx="1660934" cy="119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4777" y="669289"/>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沈</a:t>
            </a:r>
            <a:endParaRPr lang="zh-CN" altLang="en-US" sz="3600" b="1" dirty="0">
              <a:latin typeface="楷体" panose="02010609060101010101" pitchFamily="49" charset="-122"/>
              <a:ea typeface="楷体" panose="02010609060101010101" pitchFamily="49" charset="-122"/>
            </a:endParaRPr>
          </a:p>
        </p:txBody>
      </p:sp>
      <p:sp>
        <p:nvSpPr>
          <p:cNvPr id="32" name="TextBox 31"/>
          <p:cNvSpPr txBox="1"/>
          <p:nvPr/>
        </p:nvSpPr>
        <p:spPr>
          <a:xfrm>
            <a:off x="7199934" y="2750709"/>
            <a:ext cx="1515110" cy="437515"/>
          </a:xfrm>
          <a:prstGeom prst="rect">
            <a:avLst/>
          </a:prstGeom>
          <a:noFill/>
        </p:spPr>
        <p:txBody>
          <a:bodyPr wrap="none" lIns="68580" tIns="34290" rIns="68580" bIns="34290" rtlCol="0">
            <a:spAutoFit/>
          </a:bodyPr>
          <a:lstStyle/>
          <a:p>
            <a:r>
              <a:rPr lang="zh-CN" altLang="en-US" sz="2400" b="1" dirty="0">
                <a:solidFill>
                  <a:srgbClr val="FF0000"/>
                </a:solidFill>
                <a:latin typeface="楷体" panose="02010609060101010101" pitchFamily="49" charset="-122"/>
                <a:ea typeface="楷体" panose="02010609060101010101" pitchFamily="49" charset="-122"/>
              </a:rPr>
              <a:t>独体 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33" name="直接连接符 32"/>
          <p:cNvCxnSpPr/>
          <p:nvPr/>
        </p:nvCxnSpPr>
        <p:spPr>
          <a:xfrm>
            <a:off x="7127545" y="3188100"/>
            <a:ext cx="1660934" cy="1191"/>
          </a:xfrm>
          <a:prstGeom prst="line">
            <a:avLst/>
          </a:prstGeom>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60755" y="64643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肃</a:t>
            </a:r>
            <a:endParaRPr lang="zh-CN" altLang="en-US" sz="3600" b="1" dirty="0">
              <a:latin typeface="楷体" panose="02010609060101010101" pitchFamily="49" charset="-122"/>
              <a:ea typeface="楷体" panose="02010609060101010101" pitchFamily="49" charset="-122"/>
            </a:endParaRPr>
          </a:p>
        </p:txBody>
      </p:sp>
      <p:sp>
        <p:nvSpPr>
          <p:cNvPr id="8" name="文本框 7"/>
          <p:cNvSpPr txBox="1"/>
          <p:nvPr/>
        </p:nvSpPr>
        <p:spPr>
          <a:xfrm>
            <a:off x="1581150"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晰</a:t>
            </a:r>
            <a:endParaRPr lang="zh-CN" altLang="en-US" sz="3600" b="1" dirty="0">
              <a:latin typeface="楷体" panose="02010609060101010101" pitchFamily="49" charset="-122"/>
              <a:ea typeface="楷体" panose="02010609060101010101" pitchFamily="49" charset="-122"/>
            </a:endParaRPr>
          </a:p>
        </p:txBody>
      </p:sp>
      <p:sp>
        <p:nvSpPr>
          <p:cNvPr id="10" name="文本框 9"/>
          <p:cNvSpPr txBox="1"/>
          <p:nvPr/>
        </p:nvSpPr>
        <p:spPr>
          <a:xfrm>
            <a:off x="2223135"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振</a:t>
            </a:r>
            <a:endParaRPr lang="zh-CN" altLang="en-US" sz="3600" b="1" dirty="0">
              <a:latin typeface="楷体" panose="02010609060101010101" pitchFamily="49" charset="-122"/>
              <a:ea typeface="楷体" panose="02010609060101010101" pitchFamily="49" charset="-122"/>
            </a:endParaRPr>
          </a:p>
        </p:txBody>
      </p:sp>
      <p:sp>
        <p:nvSpPr>
          <p:cNvPr id="12" name="文本框 11"/>
          <p:cNvSpPr txBox="1"/>
          <p:nvPr/>
        </p:nvSpPr>
        <p:spPr>
          <a:xfrm>
            <a:off x="2865120"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胸</a:t>
            </a:r>
            <a:endParaRPr lang="zh-CN" altLang="en-US" sz="3600" b="1" dirty="0">
              <a:latin typeface="楷体" panose="02010609060101010101" pitchFamily="49" charset="-122"/>
              <a:ea typeface="楷体" panose="02010609060101010101" pitchFamily="49" charset="-122"/>
            </a:endParaRPr>
          </a:p>
        </p:txBody>
      </p:sp>
      <p:sp>
        <p:nvSpPr>
          <p:cNvPr id="14" name="文本框 13"/>
          <p:cNvSpPr txBox="1"/>
          <p:nvPr/>
        </p:nvSpPr>
        <p:spPr>
          <a:xfrm>
            <a:off x="3578860"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怀</a:t>
            </a:r>
            <a:endParaRPr lang="zh-CN" altLang="en-US" sz="3600" b="1" dirty="0">
              <a:latin typeface="楷体" panose="02010609060101010101" pitchFamily="49" charset="-122"/>
              <a:ea typeface="楷体" panose="02010609060101010101" pitchFamily="49" charset="-122"/>
            </a:endParaRPr>
          </a:p>
        </p:txBody>
      </p:sp>
      <p:sp>
        <p:nvSpPr>
          <p:cNvPr id="15" name="文本框 14"/>
          <p:cNvSpPr txBox="1"/>
          <p:nvPr/>
        </p:nvSpPr>
        <p:spPr>
          <a:xfrm>
            <a:off x="4220210"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赞</a:t>
            </a:r>
            <a:endParaRPr lang="zh-CN" altLang="en-US" sz="3600" b="1" dirty="0">
              <a:latin typeface="楷体" panose="02010609060101010101" pitchFamily="49" charset="-122"/>
              <a:ea typeface="楷体" panose="02010609060101010101" pitchFamily="49" charset="-122"/>
            </a:endParaRPr>
          </a:p>
        </p:txBody>
      </p:sp>
      <p:sp>
        <p:nvSpPr>
          <p:cNvPr id="17" name="文本框 16"/>
          <p:cNvSpPr txBox="1"/>
          <p:nvPr/>
        </p:nvSpPr>
        <p:spPr>
          <a:xfrm>
            <a:off x="4875530" y="6692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效</a:t>
            </a:r>
            <a:endParaRPr lang="zh-CN" altLang="en-US" sz="3600" b="1" dirty="0">
              <a:latin typeface="楷体" panose="02010609060101010101" pitchFamily="49" charset="-122"/>
              <a:ea typeface="楷体" panose="02010609060101010101" pitchFamily="49" charset="-122"/>
            </a:endParaRPr>
          </a:p>
        </p:txBody>
      </p:sp>
      <p:sp>
        <p:nvSpPr>
          <p:cNvPr id="18" name="文本框 17"/>
          <p:cNvSpPr txBox="1"/>
          <p:nvPr/>
        </p:nvSpPr>
        <p:spPr>
          <a:xfrm>
            <a:off x="4196715"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斥</a:t>
            </a:r>
            <a:endParaRPr lang="zh-CN" altLang="en-US" sz="3600" b="1" dirty="0">
              <a:latin typeface="楷体" panose="02010609060101010101" pitchFamily="49" charset="-122"/>
              <a:ea typeface="楷体" panose="02010609060101010101" pitchFamily="49" charset="-122"/>
            </a:endParaRPr>
          </a:p>
        </p:txBody>
      </p:sp>
      <p:sp>
        <p:nvSpPr>
          <p:cNvPr id="19" name="文本框 18"/>
          <p:cNvSpPr txBox="1"/>
          <p:nvPr/>
        </p:nvSpPr>
        <p:spPr>
          <a:xfrm>
            <a:off x="297815"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租</a:t>
            </a:r>
            <a:endParaRPr lang="zh-CN" altLang="en-US" sz="3600" b="1" dirty="0">
              <a:latin typeface="楷体" panose="02010609060101010101" pitchFamily="49" charset="-122"/>
              <a:ea typeface="楷体" panose="02010609060101010101" pitchFamily="49" charset="-122"/>
            </a:endParaRPr>
          </a:p>
        </p:txBody>
      </p:sp>
      <p:sp>
        <p:nvSpPr>
          <p:cNvPr id="20" name="文本框 19"/>
          <p:cNvSpPr txBox="1"/>
          <p:nvPr/>
        </p:nvSpPr>
        <p:spPr>
          <a:xfrm>
            <a:off x="939800"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疑</a:t>
            </a:r>
            <a:endParaRPr lang="zh-CN" altLang="en-US" sz="3600" b="1" dirty="0">
              <a:latin typeface="楷体" panose="02010609060101010101" pitchFamily="49" charset="-122"/>
              <a:ea typeface="楷体" panose="02010609060101010101" pitchFamily="49" charset="-122"/>
            </a:endParaRPr>
          </a:p>
        </p:txBody>
      </p:sp>
      <p:sp>
        <p:nvSpPr>
          <p:cNvPr id="21" name="文本框 20"/>
          <p:cNvSpPr txBox="1"/>
          <p:nvPr/>
        </p:nvSpPr>
        <p:spPr>
          <a:xfrm>
            <a:off x="1581785"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惑</a:t>
            </a:r>
            <a:endParaRPr lang="zh-CN" altLang="en-US" sz="3600" b="1" dirty="0">
              <a:latin typeface="楷体" panose="02010609060101010101" pitchFamily="49" charset="-122"/>
              <a:ea typeface="楷体" panose="02010609060101010101" pitchFamily="49" charset="-122"/>
            </a:endParaRPr>
          </a:p>
        </p:txBody>
      </p:sp>
      <p:sp>
        <p:nvSpPr>
          <p:cNvPr id="22" name="文本框 21"/>
          <p:cNvSpPr txBox="1"/>
          <p:nvPr/>
        </p:nvSpPr>
        <p:spPr>
          <a:xfrm>
            <a:off x="2223770"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凡</a:t>
            </a:r>
            <a:endParaRPr lang="zh-CN" altLang="en-US" sz="3600" b="1" dirty="0">
              <a:latin typeface="楷体" panose="02010609060101010101" pitchFamily="49" charset="-122"/>
              <a:ea typeface="楷体" panose="02010609060101010101" pitchFamily="49" charset="-122"/>
            </a:endParaRPr>
          </a:p>
        </p:txBody>
      </p:sp>
      <p:sp>
        <p:nvSpPr>
          <p:cNvPr id="23" name="文本框 22"/>
          <p:cNvSpPr txBox="1"/>
          <p:nvPr/>
        </p:nvSpPr>
        <p:spPr>
          <a:xfrm>
            <a:off x="2796540"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顾</a:t>
            </a:r>
            <a:endParaRPr lang="zh-CN" altLang="en-US" sz="3600" b="1" dirty="0">
              <a:latin typeface="楷体" panose="02010609060101010101" pitchFamily="49" charset="-122"/>
              <a:ea typeface="楷体" panose="02010609060101010101" pitchFamily="49" charset="-122"/>
            </a:endParaRPr>
          </a:p>
        </p:txBody>
      </p:sp>
      <p:sp>
        <p:nvSpPr>
          <p:cNvPr id="24" name="文本框 23"/>
          <p:cNvSpPr txBox="1"/>
          <p:nvPr/>
        </p:nvSpPr>
        <p:spPr>
          <a:xfrm>
            <a:off x="3554730" y="1291590"/>
            <a:ext cx="641985" cy="645160"/>
          </a:xfrm>
          <a:prstGeom prst="rect">
            <a:avLst/>
          </a:prstGeom>
          <a:noFill/>
        </p:spPr>
        <p:txBody>
          <a:bodyPr wrap="none" rtlCol="0">
            <a:spAutoFit/>
          </a:bodyPr>
          <a:lstStyle/>
          <a:p>
            <a:pPr algn="l"/>
            <a:r>
              <a:rPr lang="zh-CN" altLang="en-US" sz="3600" b="1" dirty="0">
                <a:latin typeface="楷体" panose="02010609060101010101" pitchFamily="49" charset="-122"/>
                <a:ea typeface="楷体" panose="02010609060101010101" pitchFamily="49" charset="-122"/>
                <a:sym typeface="+mn-ea"/>
              </a:rPr>
              <a:t>训</a:t>
            </a:r>
            <a:endParaRPr lang="zh-CN" altLang="en-US" sz="36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000 0.000000 L 0.002361 0.421975 " pathEditMode="relative" rAng="0" ptsTypes="">
                                      <p:cBhvr>
                                        <p:cTn id="6" dur="2000" fill="hold"/>
                                        <p:tgtEl>
                                          <p:spTgt spid="16"/>
                                        </p:tgtEl>
                                        <p:attrNameLst>
                                          <p:attrName>ppt_x</p:attrName>
                                          <p:attrName>ppt_y</p:attrName>
                                        </p:attrNameLst>
                                      </p:cBhvr>
                                      <p:rCtr x="4" y="203"/>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0000 -0.000000 L 0.667014 0.480247 " pathEditMode="relative" rAng="0" ptsTypes="">
                                      <p:cBhvr>
                                        <p:cTn id="10" dur="2000" fill="hold"/>
                                        <p:tgtEl>
                                          <p:spTgt spid="3"/>
                                        </p:tgtEl>
                                        <p:attrNameLst>
                                          <p:attrName>ppt_x</p:attrName>
                                          <p:attrName>ppt_y</p:attrName>
                                        </p:attrNameLst>
                                      </p:cBhvr>
                                      <p:rCtr x="339" y="238"/>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0000 0.000000 L -0.070833 0.420000 " pathEditMode="relative" ptsTypes="">
                                      <p:cBhvr>
                                        <p:cTn id="14" dur="2000" fill="hold"/>
                                        <p:tgtEl>
                                          <p:spTgt spid="8"/>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0.000000 0.000000 L -0.070833 0.420000 " pathEditMode="relative" ptsTypes="">
                                      <p:cBhvr>
                                        <p:cTn id="18" dur="2000" fill="hold"/>
                                        <p:tgtEl>
                                          <p:spTgt spid="10"/>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000 0.000000 L -0.070833 0.420000 " pathEditMode="relative" ptsTypes="">
                                      <p:cBhvr>
                                        <p:cTn id="22" dur="2000" fill="hold"/>
                                        <p:tgtEl>
                                          <p:spTgt spid="12"/>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000000 0.000000 L -0.070833 0.420000 " pathEditMode="relative" ptsTypes="">
                                      <p:cBhvr>
                                        <p:cTn id="26" dur="2000" fill="hold"/>
                                        <p:tgtEl>
                                          <p:spTgt spid="14"/>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000000 0.000000 L 0.042778 0.461728 " pathEditMode="relative" rAng="0" ptsTypes="">
                                      <p:cBhvr>
                                        <p:cTn id="30" dur="2000" fill="hold"/>
                                        <p:tgtEl>
                                          <p:spTgt spid="15"/>
                                        </p:tgtEl>
                                        <p:attrNameLst>
                                          <p:attrName>ppt_x</p:attrName>
                                          <p:attrName>ppt_y</p:attrName>
                                        </p:attrNameLst>
                                      </p:cBhvr>
                                      <p:rCtr x="0" y="210"/>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nodeType="clickEffect">
                                  <p:stCondLst>
                                    <p:cond delay="0"/>
                                  </p:stCondLst>
                                  <p:childTnLst>
                                    <p:animMotion origin="layout" path="M 0.000000 0.000000 L -0.496111 0.546049 " pathEditMode="relative" ptsTypes="">
                                      <p:cBhvr>
                                        <p:cTn id="34" dur="2000" fill="hold"/>
                                        <p:tgtEl>
                                          <p:spTgt spid="17"/>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0.000000 0.000000 L 0.078750 0.434074 " pathEditMode="relative" ptsTypes="">
                                      <p:cBhvr>
                                        <p:cTn id="38" dur="2000" fill="hold"/>
                                        <p:tgtEl>
                                          <p:spTgt spid="19"/>
                                        </p:tgtEl>
                                        <p:attrNameLst>
                                          <p:attrName>ppt_x</p:attrName>
                                          <p:attrName>ppt_y</p:attrName>
                                        </p:attrNameLst>
                                      </p:cBhvr>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000000 0.000000 L 0.078750 0.434074 " pathEditMode="relative" ptsTypes="">
                                      <p:cBhvr>
                                        <p:cTn id="42" dur="2000" fill="hold"/>
                                        <p:tgtEl>
                                          <p:spTgt spid="20"/>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nodeType="clickEffect">
                                  <p:stCondLst>
                                    <p:cond delay="0"/>
                                  </p:stCondLst>
                                  <p:childTnLst>
                                    <p:animMotion origin="layout" path="M 0.000000 -0.000000 L 0.409444 0.335926 " pathEditMode="relative" ptsTypes="">
                                      <p:cBhvr>
                                        <p:cTn id="46" dur="2000" fill="hold"/>
                                        <p:tgtEl>
                                          <p:spTgt spid="21"/>
                                        </p:tgtEl>
                                        <p:attrNameLst>
                                          <p:attrName>ppt_x</p:attrName>
                                          <p:attrName>ppt_y</p:attrName>
                                        </p:attrNameLst>
                                      </p:cBhvr>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nodeType="clickEffect">
                                  <p:stCondLst>
                                    <p:cond delay="0"/>
                                  </p:stCondLst>
                                  <p:childTnLst>
                                    <p:animMotion origin="layout" path="M 0.000000 -0.000000 L 0.590625 0.350000 " pathEditMode="relative" ptsTypes="">
                                      <p:cBhvr>
                                        <p:cTn id="50" dur="2000" fill="hold"/>
                                        <p:tgtEl>
                                          <p:spTgt spid="22"/>
                                        </p:tgtEl>
                                        <p:attrNameLst>
                                          <p:attrName>ppt_x</p:attrName>
                                          <p:attrName>ppt_y</p:attrName>
                                        </p:attrNameLst>
                                      </p:cBhvr>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0.000000 0.000000 L -0.069236 0.424321 " pathEditMode="relative" rAng="0" ptsTypes="">
                                      <p:cBhvr>
                                        <p:cTn id="54" dur="2000" fill="hold"/>
                                        <p:tgtEl>
                                          <p:spTgt spid="23"/>
                                        </p:tgtEl>
                                        <p:attrNameLst>
                                          <p:attrName>ppt_x</p:attrName>
                                          <p:attrName>ppt_y</p:attrName>
                                        </p:attrNameLst>
                                      </p:cBhvr>
                                      <p:rCtr x="-35" y="210"/>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grpId="0" nodeType="clickEffect">
                                  <p:stCondLst>
                                    <p:cond delay="0"/>
                                  </p:stCondLst>
                                  <p:childTnLst>
                                    <p:animMotion origin="layout" path="M 0.000000 0.000000 L -0.065556 0.424321 " pathEditMode="relative" rAng="0" ptsTypes="">
                                      <p:cBhvr>
                                        <p:cTn id="58" dur="2000" fill="hold"/>
                                        <p:tgtEl>
                                          <p:spTgt spid="24"/>
                                        </p:tgtEl>
                                        <p:attrNameLst>
                                          <p:attrName>ppt_x</p:attrName>
                                          <p:attrName>ppt_y</p:attrName>
                                        </p:attrNameLst>
                                      </p:cBhvr>
                                      <p:rCtr x="-35" y="210"/>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nodeType="clickEffect">
                                  <p:stCondLst>
                                    <p:cond delay="0"/>
                                  </p:stCondLst>
                                  <p:childTnLst>
                                    <p:animMotion origin="layout" path="M 0.000000 -0.000000 L 0.440972 0.364074 " pathEditMode="relative" ptsTypes="">
                                      <p:cBhvr>
                                        <p:cTn id="62" dur="2000" fill="hold"/>
                                        <p:tgtEl>
                                          <p:spTgt spid="1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9" grpId="0"/>
      <p:bldP spid="20"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9.png"/>
          <p:cNvPicPr>
            <a:picLocks noChangeAspect="1"/>
          </p:cNvPicPr>
          <p:nvPr/>
        </p:nvPicPr>
        <p:blipFill>
          <a:blip r:embed="rId1" cstate="print"/>
          <a:stretch>
            <a:fillRect/>
          </a:stretch>
        </p:blipFill>
        <p:spPr>
          <a:xfrm>
            <a:off x="3073738" y="250927"/>
            <a:ext cx="3107553" cy="831177"/>
          </a:xfrm>
          <a:prstGeom prst="rect">
            <a:avLst/>
          </a:prstGeom>
        </p:spPr>
      </p:pic>
      <p:sp>
        <p:nvSpPr>
          <p:cNvPr id="3" name="TextBox 2"/>
          <p:cNvSpPr txBox="1"/>
          <p:nvPr/>
        </p:nvSpPr>
        <p:spPr>
          <a:xfrm>
            <a:off x="1481240" y="1497893"/>
            <a:ext cx="1682192" cy="530915"/>
          </a:xfrm>
          <a:prstGeom prst="rect">
            <a:avLst/>
          </a:prstGeom>
          <a:noFill/>
        </p:spPr>
        <p:txBody>
          <a:bodyPr wrap="none" lIns="68580" tIns="34290" rIns="68580" bIns="34290" rtlCol="0">
            <a:spAutoFit/>
          </a:bodyPr>
          <a:lstStyle/>
          <a:p>
            <a:r>
              <a:rPr lang="zh-CN" altLang="en-US" sz="3000" b="1" dirty="0">
                <a:solidFill>
                  <a:srgbClr val="FF0000"/>
                </a:solidFill>
                <a:latin typeface="幼圆" panose="02010509060101010101" pitchFamily="49" charset="-122"/>
                <a:ea typeface="幼圆" panose="02010509060101010101" pitchFamily="49" charset="-122"/>
              </a:rPr>
              <a:t>加一加</a:t>
            </a:r>
            <a:r>
              <a:rPr lang="zh-CN" altLang="en-US" sz="3000" dirty="0">
                <a:solidFill>
                  <a:srgbClr val="FF0000"/>
                </a:solidFill>
                <a:latin typeface="幼圆" panose="02010509060101010101" pitchFamily="49" charset="-122"/>
                <a:ea typeface="幼圆" panose="02010509060101010101" pitchFamily="49" charset="-122"/>
              </a:rPr>
              <a:t>：</a:t>
            </a:r>
            <a:endParaRPr lang="zh-CN" altLang="en-US" sz="3000" dirty="0">
              <a:solidFill>
                <a:srgbClr val="FF0000"/>
              </a:solidFill>
              <a:latin typeface="幼圆" panose="02010509060101010101" pitchFamily="49" charset="-122"/>
              <a:ea typeface="幼圆" panose="02010509060101010101" pitchFamily="49" charset="-122"/>
            </a:endParaRPr>
          </a:p>
        </p:txBody>
      </p:sp>
      <p:sp>
        <p:nvSpPr>
          <p:cNvPr id="4" name="TextBox 3"/>
          <p:cNvSpPr txBox="1"/>
          <p:nvPr/>
        </p:nvSpPr>
        <p:spPr>
          <a:xfrm>
            <a:off x="3178959" y="1607338"/>
            <a:ext cx="1677382" cy="438582"/>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日＋析＝</a:t>
            </a:r>
            <a:r>
              <a:rPr lang="zh-CN" altLang="en-US" sz="2400" dirty="0">
                <a:solidFill>
                  <a:srgbClr val="FF0000"/>
                </a:solidFill>
                <a:latin typeface="黑体" panose="02010609060101010101" pitchFamily="49" charset="-122"/>
                <a:ea typeface="黑体" panose="02010609060101010101" pitchFamily="49" charset="-122"/>
              </a:rPr>
              <a:t>晰</a:t>
            </a:r>
            <a:endParaRPr lang="zh-CN" altLang="en-US" sz="2400" dirty="0">
              <a:solidFill>
                <a:srgbClr val="FF0000"/>
              </a:solidFill>
              <a:latin typeface="黑体" panose="02010609060101010101" pitchFamily="49" charset="-122"/>
              <a:ea typeface="黑体" panose="02010609060101010101" pitchFamily="49" charset="-122"/>
            </a:endParaRPr>
          </a:p>
        </p:txBody>
      </p:sp>
      <p:sp>
        <p:nvSpPr>
          <p:cNvPr id="5" name="TextBox 4"/>
          <p:cNvSpPr txBox="1"/>
          <p:nvPr/>
        </p:nvSpPr>
        <p:spPr>
          <a:xfrm>
            <a:off x="3163432" y="2240569"/>
            <a:ext cx="1661160" cy="437515"/>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或＋心＝惑</a:t>
            </a:r>
            <a:endParaRPr lang="zh-CN" altLang="en-US" sz="2400" dirty="0">
              <a:solidFill>
                <a:srgbClr val="FF0000"/>
              </a:solidFill>
              <a:latin typeface="黑体" panose="02010609060101010101" pitchFamily="49" charset="-122"/>
              <a:ea typeface="黑体" panose="02010609060101010101" pitchFamily="49" charset="-122"/>
            </a:endParaRPr>
          </a:p>
        </p:txBody>
      </p:sp>
      <p:sp>
        <p:nvSpPr>
          <p:cNvPr id="7" name="TextBox 6"/>
          <p:cNvSpPr txBox="1"/>
          <p:nvPr/>
        </p:nvSpPr>
        <p:spPr>
          <a:xfrm>
            <a:off x="1446978" y="3165742"/>
            <a:ext cx="1682192" cy="530915"/>
          </a:xfrm>
          <a:prstGeom prst="rect">
            <a:avLst/>
          </a:prstGeom>
          <a:noFill/>
        </p:spPr>
        <p:txBody>
          <a:bodyPr wrap="none" lIns="68580" tIns="34290" rIns="68580" bIns="34290" rtlCol="0">
            <a:spAutoFit/>
          </a:bodyPr>
          <a:lstStyle/>
          <a:p>
            <a:r>
              <a:rPr lang="zh-CN" altLang="en-US" sz="3000" b="1" dirty="0">
                <a:solidFill>
                  <a:srgbClr val="FF0000"/>
                </a:solidFill>
                <a:latin typeface="幼圆" panose="02010509060101010101" pitchFamily="49" charset="-122"/>
                <a:ea typeface="幼圆" panose="02010509060101010101" pitchFamily="49" charset="-122"/>
              </a:rPr>
              <a:t>换一换：</a:t>
            </a:r>
            <a:endParaRPr lang="zh-CN" altLang="en-US" sz="3000" b="1" dirty="0">
              <a:solidFill>
                <a:srgbClr val="FF0000"/>
              </a:solidFill>
              <a:latin typeface="幼圆" panose="02010509060101010101" pitchFamily="49" charset="-122"/>
              <a:ea typeface="幼圆" panose="02010509060101010101" pitchFamily="49" charset="-122"/>
            </a:endParaRPr>
          </a:p>
        </p:txBody>
      </p:sp>
      <p:sp>
        <p:nvSpPr>
          <p:cNvPr id="8" name="TextBox 7"/>
          <p:cNvSpPr txBox="1"/>
          <p:nvPr/>
        </p:nvSpPr>
        <p:spPr>
          <a:xfrm>
            <a:off x="3163433" y="2912423"/>
            <a:ext cx="446276" cy="438582"/>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阻</a:t>
            </a:r>
            <a:endParaRPr lang="zh-CN" altLang="en-US" sz="2400" dirty="0">
              <a:latin typeface="黑体" panose="02010609060101010101" pitchFamily="49" charset="-122"/>
              <a:ea typeface="黑体" panose="02010609060101010101" pitchFamily="49" charset="-122"/>
            </a:endParaRPr>
          </a:p>
        </p:txBody>
      </p:sp>
      <p:sp>
        <p:nvSpPr>
          <p:cNvPr id="9" name="右箭头 8"/>
          <p:cNvSpPr/>
          <p:nvPr/>
        </p:nvSpPr>
        <p:spPr>
          <a:xfrm>
            <a:off x="4035121" y="3425199"/>
            <a:ext cx="553011" cy="321578"/>
          </a:xfrm>
          <a:prstGeom prst="rightArrow">
            <a:avLst/>
          </a:prstGeom>
          <a:solidFill>
            <a:schemeClr val="accent1">
              <a:lumMod val="40000"/>
              <a:lumOff val="60000"/>
            </a:schemeClr>
          </a:solidFill>
          <a:ln>
            <a:solidFill>
              <a:schemeClr val="accent1">
                <a:lumMod val="40000"/>
                <a:lumOff val="60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TextBox 9"/>
          <p:cNvSpPr txBox="1"/>
          <p:nvPr/>
        </p:nvSpPr>
        <p:spPr>
          <a:xfrm>
            <a:off x="4673574" y="3342032"/>
            <a:ext cx="446276" cy="438582"/>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租</a:t>
            </a:r>
            <a:endParaRPr lang="zh-CN" altLang="en-US" sz="2400" dirty="0">
              <a:latin typeface="黑体" panose="02010609060101010101" pitchFamily="49" charset="-122"/>
              <a:ea typeface="黑体" panose="02010609060101010101" pitchFamily="49" charset="-122"/>
            </a:endParaRPr>
          </a:p>
        </p:txBody>
      </p:sp>
      <p:pic>
        <p:nvPicPr>
          <p:cNvPr id="12" name="图片 11" descr="u=1923943678,2590681463&amp;fm=26&amp;gp=0.jpg"/>
          <p:cNvPicPr>
            <a:picLocks noChangeAspect="1"/>
          </p:cNvPicPr>
          <p:nvPr/>
        </p:nvPicPr>
        <p:blipFill>
          <a:blip r:embed="rId2" cstate="print">
            <a:clrChange>
              <a:clrFrom>
                <a:srgbClr val="FFFFFF"/>
              </a:clrFrom>
              <a:clrTo>
                <a:srgbClr val="FFFFFF">
                  <a:alpha val="0"/>
                </a:srgbClr>
              </a:clrTo>
            </a:clrChange>
          </a:blip>
          <a:srcRect r="12761"/>
          <a:stretch>
            <a:fillRect/>
          </a:stretch>
        </p:blipFill>
        <p:spPr>
          <a:xfrm>
            <a:off x="7236296" y="2906076"/>
            <a:ext cx="964412" cy="1253615"/>
          </a:xfrm>
          <a:prstGeom prst="rect">
            <a:avLst/>
          </a:prstGeom>
        </p:spPr>
      </p:pic>
      <p:sp>
        <p:nvSpPr>
          <p:cNvPr id="13" name="TextBox 7"/>
          <p:cNvSpPr txBox="1"/>
          <p:nvPr/>
        </p:nvSpPr>
        <p:spPr>
          <a:xfrm>
            <a:off x="3141017" y="3743054"/>
            <a:ext cx="446276" cy="438582"/>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祖</a:t>
            </a:r>
            <a:endParaRPr lang="zh-CN" altLang="en-US" sz="2400" dirty="0">
              <a:latin typeface="黑体" panose="02010609060101010101" pitchFamily="49" charset="-122"/>
              <a:ea typeface="黑体" panose="02010609060101010101" pitchFamily="49" charset="-122"/>
            </a:endParaRPr>
          </a:p>
        </p:txBody>
      </p:sp>
      <p:sp>
        <p:nvSpPr>
          <p:cNvPr id="14" name="TextBox 7"/>
          <p:cNvSpPr txBox="1"/>
          <p:nvPr/>
        </p:nvSpPr>
        <p:spPr>
          <a:xfrm>
            <a:off x="3163432" y="3312002"/>
            <a:ext cx="446276" cy="438582"/>
          </a:xfrm>
          <a:prstGeom prst="rect">
            <a:avLst/>
          </a:prstGeom>
          <a:noFill/>
        </p:spPr>
        <p:txBody>
          <a:bodyPr wrap="none" lIns="68580" tIns="34290" rIns="68580" bIns="34290" rtlCol="0">
            <a:spAutoFit/>
          </a:bodyPr>
          <a:lstStyle/>
          <a:p>
            <a:r>
              <a:rPr lang="zh-CN" altLang="en-US" sz="2400" dirty="0">
                <a:latin typeface="黑体" panose="02010609060101010101" pitchFamily="49" charset="-122"/>
                <a:ea typeface="黑体" panose="02010609060101010101" pitchFamily="49" charset="-122"/>
              </a:rPr>
              <a:t>组</a:t>
            </a:r>
            <a:endParaRPr lang="zh-CN" altLang="en-US" sz="2400" dirty="0">
              <a:latin typeface="黑体" panose="02010609060101010101" pitchFamily="49" charset="-122"/>
              <a:ea typeface="黑体" panose="02010609060101010101" pitchFamily="49" charset="-122"/>
            </a:endParaRPr>
          </a:p>
        </p:txBody>
      </p:sp>
      <p:sp>
        <p:nvSpPr>
          <p:cNvPr id="6" name="右大括号 5"/>
          <p:cNvSpPr/>
          <p:nvPr/>
        </p:nvSpPr>
        <p:spPr>
          <a:xfrm>
            <a:off x="3661968" y="3115977"/>
            <a:ext cx="170204" cy="830631"/>
          </a:xfrm>
          <a:prstGeom prst="righ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4)">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amond(in)">
                                      <p:cBhvr>
                                        <p:cTn id="30" dur="2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amond(in)">
                                      <p:cBhvr>
                                        <p:cTn id="35" dur="2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amond(in)">
                                      <p:cBhvr>
                                        <p:cTn id="40" dur="20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checkerboard(across)">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1000" fill="hold"/>
                                        <p:tgtEl>
                                          <p:spTgt spid="9"/>
                                        </p:tgtEl>
                                        <p:attrNameLst>
                                          <p:attrName>ppt_w</p:attrName>
                                        </p:attrNameLst>
                                      </p:cBhvr>
                                      <p:tavLst>
                                        <p:tav tm="0">
                                          <p:val>
                                            <p:strVal val="#ppt_w*0.70"/>
                                          </p:val>
                                        </p:tav>
                                        <p:tav tm="100000">
                                          <p:val>
                                            <p:strVal val="#ppt_w"/>
                                          </p:val>
                                        </p:tav>
                                      </p:tavLst>
                                    </p:anim>
                                    <p:anim calcmode="lin" valueType="num">
                                      <p:cBhvr>
                                        <p:cTn id="51" dur="1000" fill="hold"/>
                                        <p:tgtEl>
                                          <p:spTgt spid="9"/>
                                        </p:tgtEl>
                                        <p:attrNameLst>
                                          <p:attrName>ppt_h</p:attrName>
                                        </p:attrNameLst>
                                      </p:cBhvr>
                                      <p:tavLst>
                                        <p:tav tm="0">
                                          <p:val>
                                            <p:strVal val="#ppt_h"/>
                                          </p:val>
                                        </p:tav>
                                        <p:tav tm="100000">
                                          <p:val>
                                            <p:strVal val="#ppt_h"/>
                                          </p:val>
                                        </p:tav>
                                      </p:tavLst>
                                    </p:anim>
                                    <p:animEffect transition="in" filter="fade">
                                      <p:cBhvr>
                                        <p:cTn id="52" dur="10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strVal val="#ppt_w*0.05"/>
                                          </p:val>
                                        </p:tav>
                                        <p:tav tm="100000">
                                          <p:val>
                                            <p:strVal val="#ppt_w"/>
                                          </p:val>
                                        </p:tav>
                                      </p:tavLst>
                                    </p:anim>
                                    <p:anim calcmode="lin" valueType="num">
                                      <p:cBhvr>
                                        <p:cTn id="58" dur="500" fill="hold"/>
                                        <p:tgtEl>
                                          <p:spTgt spid="10"/>
                                        </p:tgtEl>
                                        <p:attrNameLst>
                                          <p:attrName>ppt_h</p:attrName>
                                        </p:attrNameLst>
                                      </p:cBhvr>
                                      <p:tavLst>
                                        <p:tav tm="0">
                                          <p:val>
                                            <p:strVal val="#ppt_h"/>
                                          </p:val>
                                        </p:tav>
                                        <p:tav tm="100000">
                                          <p:val>
                                            <p:strVal val="#ppt_h"/>
                                          </p:val>
                                        </p:tav>
                                      </p:tavLst>
                                    </p:anim>
                                    <p:anim calcmode="lin" valueType="num">
                                      <p:cBhvr>
                                        <p:cTn id="59" dur="500" fill="hold"/>
                                        <p:tgtEl>
                                          <p:spTgt spid="10"/>
                                        </p:tgtEl>
                                        <p:attrNameLst>
                                          <p:attrName>ppt_x</p:attrName>
                                        </p:attrNameLst>
                                      </p:cBhvr>
                                      <p:tavLst>
                                        <p:tav tm="0">
                                          <p:val>
                                            <p:strVal val="#ppt_x-.2"/>
                                          </p:val>
                                        </p:tav>
                                        <p:tav tm="100000">
                                          <p:val>
                                            <p:strVal val="#ppt_x"/>
                                          </p:val>
                                        </p:tav>
                                      </p:tavLst>
                                    </p:anim>
                                    <p:anim calcmode="lin" valueType="num">
                                      <p:cBhvr>
                                        <p:cTn id="60" dur="500" fill="hold"/>
                                        <p:tgtEl>
                                          <p:spTgt spid="10"/>
                                        </p:tgtEl>
                                        <p:attrNameLst>
                                          <p:attrName>ppt_y</p:attrName>
                                        </p:attrNameLst>
                                      </p:cBhvr>
                                      <p:tavLst>
                                        <p:tav tm="0">
                                          <p:val>
                                            <p:strVal val="#ppt_y"/>
                                          </p:val>
                                        </p:tav>
                                        <p:tav tm="100000">
                                          <p:val>
                                            <p:strVal val="#ppt_y"/>
                                          </p:val>
                                        </p:tav>
                                      </p:tavLst>
                                    </p:anim>
                                    <p:animEffect transition="in" filter="fade">
                                      <p:cBhvr>
                                        <p:cTn id="6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9" grpId="0" animBg="1"/>
      <p:bldP spid="10" grpId="0"/>
      <p:bldP spid="13" grpId="0"/>
      <p:bldP spid="14"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11560" y="1779662"/>
            <a:ext cx="8064896" cy="1383665"/>
          </a:xfrm>
          <a:prstGeom prst="rect">
            <a:avLst/>
          </a:prstGeom>
          <a:noFill/>
        </p:spPr>
        <p:txBody>
          <a:bodyPr wrap="square" rtlCol="0">
            <a:spAutoFit/>
          </a:bodyPr>
          <a:lstStyle/>
          <a:p>
            <a:pPr defTabSz="914400" fontAlgn="base">
              <a:lnSpc>
                <a:spcPct val="150000"/>
              </a:lnSpc>
              <a:spcBef>
                <a:spcPct val="0"/>
              </a:spcBef>
              <a:spcAft>
                <a:spcPct val="0"/>
              </a:spcAft>
            </a:pPr>
            <a:r>
              <a:rPr lang="en-US" altLang="zh-CN" sz="2800" dirty="0">
                <a:solidFill>
                  <a:prstClr val="black"/>
                </a:solidFill>
                <a:latin typeface="微软雅黑" panose="020B0503020204020204" charset="-122"/>
              </a:rPr>
              <a:t>1.</a:t>
            </a:r>
            <a:r>
              <a:rPr lang="zh-CN" altLang="en-US" sz="2800" dirty="0">
                <a:solidFill>
                  <a:prstClr val="black"/>
                </a:solidFill>
                <a:latin typeface="微软雅黑" panose="020B0503020204020204" charset="-122"/>
              </a:rPr>
              <a:t>两个先生坐在宝贝上。（     ）</a:t>
            </a:r>
            <a:endParaRPr lang="en-US" altLang="zh-CN" sz="2800" dirty="0">
              <a:solidFill>
                <a:prstClr val="black"/>
              </a:solidFill>
              <a:latin typeface="微软雅黑" panose="020B0503020204020204" charset="-122"/>
            </a:endParaRPr>
          </a:p>
          <a:p>
            <a:pPr defTabSz="914400" fontAlgn="base">
              <a:lnSpc>
                <a:spcPct val="150000"/>
              </a:lnSpc>
              <a:spcBef>
                <a:spcPct val="0"/>
              </a:spcBef>
              <a:spcAft>
                <a:spcPct val="0"/>
              </a:spcAft>
            </a:pPr>
            <a:r>
              <a:rPr lang="en-US" altLang="zh-CN" sz="2800" dirty="0">
                <a:solidFill>
                  <a:prstClr val="black"/>
                </a:solidFill>
                <a:latin typeface="微软雅黑" panose="020B0503020204020204" charset="-122"/>
              </a:rPr>
              <a:t>2.</a:t>
            </a:r>
            <a:r>
              <a:rPr lang="zh-CN" altLang="en-US" sz="2800" dirty="0">
                <a:solidFill>
                  <a:prstClr val="black"/>
                </a:solidFill>
                <a:latin typeface="微软雅黑" panose="020B0503020204020204" charset="-122"/>
              </a:rPr>
              <a:t>坏土去掉心自来。（      ）</a:t>
            </a:r>
            <a:endParaRPr lang="zh-CN" altLang="en-US" sz="2800" dirty="0">
              <a:solidFill>
                <a:prstClr val="black"/>
              </a:solidFill>
              <a:latin typeface="微软雅黑" panose="020B0503020204020204" charset="-122"/>
            </a:endParaRPr>
          </a:p>
        </p:txBody>
      </p:sp>
      <p:sp>
        <p:nvSpPr>
          <p:cNvPr id="6" name="矩形 5"/>
          <p:cNvSpPr/>
          <p:nvPr/>
        </p:nvSpPr>
        <p:spPr>
          <a:xfrm>
            <a:off x="629530" y="915566"/>
            <a:ext cx="3027680" cy="521970"/>
          </a:xfrm>
          <a:prstGeom prst="rect">
            <a:avLst/>
          </a:prstGeom>
        </p:spPr>
        <p:txBody>
          <a:bodyPr wrap="none">
            <a:spAutoFit/>
          </a:bodyPr>
          <a:lstStyle/>
          <a:p>
            <a:r>
              <a:rPr lang="zh-CN" altLang="en-US" sz="2800" dirty="0">
                <a:solidFill>
                  <a:srgbClr val="FF0000"/>
                </a:solidFill>
                <a:latin typeface="微软雅黑" panose="020B0503020204020204" charset="-122"/>
              </a:rPr>
              <a:t>大家都来猜一猜：</a:t>
            </a:r>
            <a:endParaRPr lang="zh-CN" altLang="en-US" sz="2800" dirty="0">
              <a:solidFill>
                <a:srgbClr val="FF0000"/>
              </a:solidFill>
              <a:latin typeface="微软雅黑" panose="020B0503020204020204" charset="-122"/>
            </a:endParaRPr>
          </a:p>
        </p:txBody>
      </p:sp>
      <p:sp>
        <p:nvSpPr>
          <p:cNvPr id="14" name="文本框 13"/>
          <p:cNvSpPr txBox="1"/>
          <p:nvPr/>
        </p:nvSpPr>
        <p:spPr>
          <a:xfrm>
            <a:off x="4860033" y="1923678"/>
            <a:ext cx="648072" cy="523220"/>
          </a:xfrm>
          <a:prstGeom prst="rect">
            <a:avLst/>
          </a:prstGeom>
          <a:noFill/>
        </p:spPr>
        <p:txBody>
          <a:bodyPr wrap="square" rtlCol="0">
            <a:spAutoFit/>
          </a:bodyPr>
          <a:lstStyle/>
          <a:p>
            <a:pPr defTabSz="914400" fontAlgn="base">
              <a:spcBef>
                <a:spcPct val="0"/>
              </a:spcBef>
              <a:spcAft>
                <a:spcPct val="0"/>
              </a:spcAft>
            </a:pPr>
            <a:r>
              <a:rPr lang="zh-CN" altLang="en-US" sz="2800" b="1" dirty="0">
                <a:solidFill>
                  <a:srgbClr val="FF0000"/>
                </a:solidFill>
                <a:latin typeface="微软雅黑" panose="020B0503020204020204" charset="-122"/>
              </a:rPr>
              <a:t>赞</a:t>
            </a:r>
            <a:endParaRPr lang="zh-CN" altLang="en-US" sz="2800" b="1" dirty="0">
              <a:solidFill>
                <a:srgbClr val="FF0000"/>
              </a:solidFill>
              <a:latin typeface="微软雅黑" panose="020B0503020204020204" charset="-122"/>
            </a:endParaRPr>
          </a:p>
        </p:txBody>
      </p:sp>
      <p:sp>
        <p:nvSpPr>
          <p:cNvPr id="15" name="文本框 14"/>
          <p:cNvSpPr txBox="1"/>
          <p:nvPr/>
        </p:nvSpPr>
        <p:spPr>
          <a:xfrm>
            <a:off x="4241053" y="2590914"/>
            <a:ext cx="618979" cy="523220"/>
          </a:xfrm>
          <a:prstGeom prst="rect">
            <a:avLst/>
          </a:prstGeom>
          <a:noFill/>
        </p:spPr>
        <p:txBody>
          <a:bodyPr wrap="square" rtlCol="0">
            <a:spAutoFit/>
          </a:bodyPr>
          <a:lstStyle/>
          <a:p>
            <a:pPr defTabSz="914400" fontAlgn="base">
              <a:spcBef>
                <a:spcPct val="0"/>
              </a:spcBef>
              <a:spcAft>
                <a:spcPct val="0"/>
              </a:spcAft>
            </a:pPr>
            <a:r>
              <a:rPr lang="zh-CN" altLang="en-US" sz="2800" b="1" dirty="0">
                <a:solidFill>
                  <a:srgbClr val="FF0000"/>
                </a:solidFill>
                <a:latin typeface="微软雅黑" panose="020B0503020204020204" charset="-122"/>
              </a:rPr>
              <a:t>怀</a:t>
            </a:r>
            <a:endParaRPr lang="zh-CN" altLang="en-US" sz="2800" b="1" dirty="0">
              <a:solidFill>
                <a:srgbClr val="FF0000"/>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490194" y="2145585"/>
            <a:ext cx="1375813" cy="1393811"/>
            <a:chOff x="2185975" y="1904047"/>
            <a:chExt cx="1834418" cy="1858414"/>
          </a:xfrm>
        </p:grpSpPr>
        <p:grpSp>
          <p:nvGrpSpPr>
            <p:cNvPr id="8" name="组合 1"/>
            <p:cNvGrpSpPr/>
            <p:nvPr/>
          </p:nvGrpSpPr>
          <p:grpSpPr>
            <a:xfrm>
              <a:off x="2185975" y="1904047"/>
              <a:ext cx="1834418" cy="1817261"/>
              <a:chOff x="2339" y="1958"/>
              <a:chExt cx="1452" cy="1398"/>
            </a:xfrm>
          </p:grpSpPr>
          <p:sp>
            <p:nvSpPr>
              <p:cNvPr id="3" name="矩形 1"/>
              <p:cNvSpPr/>
              <p:nvPr/>
            </p:nvSpPr>
            <p:spPr>
              <a:xfrm>
                <a:off x="2339" y="1958"/>
                <a:ext cx="1452" cy="1398"/>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4"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5"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 name="TextBox 5"/>
            <p:cNvSpPr txBox="1"/>
            <p:nvPr/>
          </p:nvSpPr>
          <p:spPr>
            <a:xfrm>
              <a:off x="2341746" y="1999701"/>
              <a:ext cx="1604433" cy="1762760"/>
            </a:xfrm>
            <a:prstGeom prst="rect">
              <a:avLst/>
            </a:prstGeom>
            <a:noFill/>
          </p:spPr>
          <p:txBody>
            <a:bodyPr wrap="none" rtlCol="0">
              <a:spAutoFit/>
            </a:bodyPr>
            <a:lstStyle/>
            <a:p>
              <a:r>
                <a:rPr lang="zh-CN" altLang="en-US" sz="8000" b="1" dirty="0">
                  <a:latin typeface="楷体" panose="02010609060101010101" pitchFamily="49" charset="-122"/>
                  <a:ea typeface="楷体" panose="02010609060101010101" pitchFamily="49" charset="-122"/>
                </a:rPr>
                <a:t>胸</a:t>
              </a:r>
              <a:endParaRPr lang="zh-CN" altLang="en-US" sz="8000" b="1" dirty="0">
                <a:latin typeface="楷体" panose="02010609060101010101" pitchFamily="49" charset="-122"/>
                <a:ea typeface="楷体" panose="02010609060101010101" pitchFamily="49" charset="-122"/>
              </a:endParaRPr>
            </a:p>
          </p:txBody>
        </p:sp>
      </p:grpSp>
      <p:sp>
        <p:nvSpPr>
          <p:cNvPr id="9" name="线形标注 2 8"/>
          <p:cNvSpPr/>
          <p:nvPr/>
        </p:nvSpPr>
        <p:spPr>
          <a:xfrm>
            <a:off x="4044224" y="1268641"/>
            <a:ext cx="2089562" cy="459486"/>
          </a:xfrm>
          <a:prstGeom prst="borderCallout2">
            <a:avLst>
              <a:gd name="adj1" fmla="val 18750"/>
              <a:gd name="adj2" fmla="val 2254"/>
              <a:gd name="adj3" fmla="val 18750"/>
              <a:gd name="adj4" fmla="val -16667"/>
              <a:gd name="adj5" fmla="val 317321"/>
              <a:gd name="adj6" fmla="val -71957"/>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图片 9" descr="图片10.png"/>
          <p:cNvPicPr>
            <a:picLocks noChangeAspect="1"/>
          </p:cNvPicPr>
          <p:nvPr/>
        </p:nvPicPr>
        <p:blipFill>
          <a:blip r:embed="rId1" cstate="print"/>
          <a:stretch>
            <a:fillRect/>
          </a:stretch>
        </p:blipFill>
        <p:spPr>
          <a:xfrm>
            <a:off x="3661166" y="250649"/>
            <a:ext cx="2004126" cy="642942"/>
          </a:xfrm>
          <a:prstGeom prst="rect">
            <a:avLst/>
          </a:prstGeom>
        </p:spPr>
      </p:pic>
      <p:sp>
        <p:nvSpPr>
          <p:cNvPr id="11" name="矩形 10"/>
          <p:cNvSpPr/>
          <p:nvPr/>
        </p:nvSpPr>
        <p:spPr>
          <a:xfrm>
            <a:off x="2087880" y="2696845"/>
            <a:ext cx="454025" cy="367665"/>
          </a:xfrm>
          <a:prstGeom prst="rect">
            <a:avLst/>
          </a:prstGeom>
          <a:noFill/>
          <a:ln w="3810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TextBox 11"/>
          <p:cNvSpPr txBox="1"/>
          <p:nvPr/>
        </p:nvSpPr>
        <p:spPr>
          <a:xfrm>
            <a:off x="4250530" y="1268641"/>
            <a:ext cx="2004060" cy="391160"/>
          </a:xfrm>
          <a:prstGeom prst="rect">
            <a:avLst/>
          </a:prstGeom>
          <a:noFill/>
        </p:spPr>
        <p:txBody>
          <a:bodyPr wrap="none" lIns="68580" tIns="34290" rIns="68580" bIns="34290" rtlCol="0">
            <a:spAutoFit/>
          </a:bodyPr>
          <a:lstStyle/>
          <a:p>
            <a:r>
              <a:rPr lang="zh-CN" altLang="en-US" sz="2100" dirty="0">
                <a:solidFill>
                  <a:srgbClr val="FF0000"/>
                </a:solidFill>
              </a:rPr>
              <a:t>不要少写“丨”</a:t>
            </a:r>
            <a:endParaRPr lang="zh-CN" altLang="en-US" sz="2100" dirty="0">
              <a:solidFill>
                <a:srgbClr val="FF0000"/>
              </a:solidFill>
            </a:endParaRPr>
          </a:p>
        </p:txBody>
      </p:sp>
      <p:sp>
        <p:nvSpPr>
          <p:cNvPr id="14" name="TextBox 13"/>
          <p:cNvSpPr txBox="1"/>
          <p:nvPr/>
        </p:nvSpPr>
        <p:spPr>
          <a:xfrm>
            <a:off x="3500430" y="2500946"/>
            <a:ext cx="1153160" cy="683895"/>
          </a:xfrm>
          <a:prstGeom prst="rect">
            <a:avLst/>
          </a:prstGeom>
          <a:solidFill>
            <a:schemeClr val="accent2">
              <a:lumMod val="20000"/>
              <a:lumOff val="80000"/>
            </a:schemeClr>
          </a:solidFill>
        </p:spPr>
        <p:txBody>
          <a:bodyPr wrap="none" lIns="68580" tIns="34290" rIns="68580" bIns="34290" rtlCol="0">
            <a:spAutoFit/>
          </a:bodyPr>
          <a:lstStyle/>
          <a:p>
            <a:r>
              <a:rPr lang="zh-CN" altLang="en-US" sz="4000" dirty="0">
                <a:solidFill>
                  <a:srgbClr val="0070C0"/>
                </a:solidFill>
                <a:latin typeface="黑体" panose="02010609060101010101" pitchFamily="49" charset="-122"/>
                <a:ea typeface="黑体" panose="02010609060101010101" pitchFamily="49" charset="-122"/>
              </a:rPr>
              <a:t>胸怀</a:t>
            </a:r>
            <a:endParaRPr lang="zh-CN" altLang="en-US" sz="4000" dirty="0">
              <a:solidFill>
                <a:srgbClr val="0070C0"/>
              </a:solidFill>
              <a:latin typeface="黑体" panose="02010609060101010101" pitchFamily="49" charset="-122"/>
              <a:ea typeface="黑体" panose="02010609060101010101" pitchFamily="49" charset="-122"/>
            </a:endParaRPr>
          </a:p>
        </p:txBody>
      </p:sp>
      <p:pic>
        <p:nvPicPr>
          <p:cNvPr id="15" name="图片 14"/>
          <p:cNvPicPr>
            <a:picLocks noChangeAspect="1"/>
          </p:cNvPicPr>
          <p:nvPr/>
        </p:nvPicPr>
        <p:blipFill>
          <a:blip r:embed="rId2" cstate="print"/>
          <a:stretch>
            <a:fillRect/>
          </a:stretch>
        </p:blipFill>
        <p:spPr>
          <a:xfrm>
            <a:off x="5353293" y="1837469"/>
            <a:ext cx="2915248" cy="1938115"/>
          </a:xfrm>
          <a:prstGeom prst="rect">
            <a:avLst/>
          </a:prstGeom>
          <a:ln>
            <a:noFill/>
          </a:ln>
          <a:effectLst>
            <a:softEdge rad="112500"/>
          </a:effectLst>
        </p:spPr>
      </p:pic>
      <p:sp>
        <p:nvSpPr>
          <p:cNvPr id="121" name="TextBox 120"/>
          <p:cNvSpPr txBox="1"/>
          <p:nvPr/>
        </p:nvSpPr>
        <p:spPr>
          <a:xfrm>
            <a:off x="1541158" y="1431278"/>
            <a:ext cx="1310640" cy="645160"/>
          </a:xfrm>
          <a:prstGeom prst="rect">
            <a:avLst/>
          </a:prstGeom>
          <a:noFill/>
        </p:spPr>
        <p:txBody>
          <a:bodyPr wrap="none" rtlCol="0">
            <a:spAutoFit/>
          </a:bodyPr>
          <a:lstStyle/>
          <a:p>
            <a:r>
              <a:rPr lang="en-US" altLang="zh-CN" sz="3600" b="1" dirty="0" err="1">
                <a:latin typeface="汉语拼音" panose="020B0604020202020204" pitchFamily="34" charset="0"/>
                <a:ea typeface="黑体" panose="02010609060101010101" pitchFamily="49" charset="-122"/>
                <a:cs typeface="汉语拼音" panose="020B0604020202020204" pitchFamily="34" charset="0"/>
              </a:rPr>
              <a:t>xiōng</a:t>
            </a:r>
            <a:endParaRPr lang="en-US" altLang="zh-CN" sz="3600" b="1" dirty="0" err="1">
              <a:latin typeface="汉语拼音" panose="020B0604020202020204" pitchFamily="34" charset="0"/>
              <a:ea typeface="黑体" panose="02010609060101010101" pitchFamily="49" charset="-122"/>
              <a:cs typeface="汉语拼音"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wipe(down)">
                                      <p:cBhvr>
                                        <p:cTn id="12" dur="500"/>
                                        <p:tgtEl>
                                          <p:spTgt spid="12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4)">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4"/>
                                        </p:tgtEl>
                                        <p:attrNameLst>
                                          <p:attrName>ppt_y</p:attrName>
                                        </p:attrNameLst>
                                      </p:cBhvr>
                                      <p:tavLst>
                                        <p:tav tm="0">
                                          <p:val>
                                            <p:strVal val="#ppt_y"/>
                                          </p:val>
                                        </p:tav>
                                        <p:tav tm="100000">
                                          <p:val>
                                            <p:strVal val="#ppt_y"/>
                                          </p:val>
                                        </p:tav>
                                      </p:tavLst>
                                    </p:anim>
                                    <p:anim calcmode="lin" valueType="num">
                                      <p:cBhvr>
                                        <p:cTn id="3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1" grpId="0" bldLvl="0" animBg="1"/>
      <p:bldP spid="12" grpId="0"/>
      <p:bldP spid="14" grpId="0" bldLvl="0" animBg="1"/>
      <p:bldP spid="1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2016742" y="1436673"/>
            <a:ext cx="1179675" cy="1234558"/>
            <a:chOff x="1381092" y="1927099"/>
            <a:chExt cx="1572899" cy="1646077"/>
          </a:xfrm>
        </p:grpSpPr>
        <p:grpSp>
          <p:nvGrpSpPr>
            <p:cNvPr id="8" name="组合 1"/>
            <p:cNvGrpSpPr/>
            <p:nvPr/>
          </p:nvGrpSpPr>
          <p:grpSpPr>
            <a:xfrm>
              <a:off x="1381092" y="1928802"/>
              <a:ext cx="1572899" cy="1644374"/>
              <a:chOff x="2437" y="2032"/>
              <a:chExt cx="1245" cy="1265"/>
            </a:xfrm>
          </p:grpSpPr>
          <p:sp>
            <p:nvSpPr>
              <p:cNvPr id="3"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4"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5"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 name="TextBox 5"/>
            <p:cNvSpPr txBox="1"/>
            <p:nvPr/>
          </p:nvSpPr>
          <p:spPr>
            <a:xfrm>
              <a:off x="1434221" y="1927099"/>
              <a:ext cx="1468119" cy="1598507"/>
            </a:xfrm>
            <a:prstGeom prst="rect">
              <a:avLst/>
            </a:prstGeom>
            <a:noFill/>
          </p:spPr>
          <p:txBody>
            <a:bodyPr wrap="none" rtlCol="0">
              <a:spAutoFit/>
            </a:bodyPr>
            <a:lstStyle/>
            <a:p>
              <a:r>
                <a:rPr lang="zh-CN" altLang="en-US" sz="7200" b="1" dirty="0">
                  <a:latin typeface="楷体" panose="02010609060101010101" pitchFamily="49" charset="-122"/>
                  <a:ea typeface="楷体" panose="02010609060101010101" pitchFamily="49" charset="-122"/>
                </a:rPr>
                <a:t>赞</a:t>
              </a:r>
              <a:endParaRPr lang="zh-CN" altLang="en-US" sz="7200" b="1" dirty="0">
                <a:latin typeface="楷体" panose="02010609060101010101" pitchFamily="49" charset="-122"/>
                <a:ea typeface="楷体" panose="02010609060101010101" pitchFamily="49" charset="-122"/>
              </a:endParaRPr>
            </a:p>
          </p:txBody>
        </p:sp>
      </p:grpSp>
      <p:sp>
        <p:nvSpPr>
          <p:cNvPr id="9" name="线形标注 2 8"/>
          <p:cNvSpPr/>
          <p:nvPr/>
        </p:nvSpPr>
        <p:spPr>
          <a:xfrm>
            <a:off x="4085700" y="1011731"/>
            <a:ext cx="1944216" cy="459486"/>
          </a:xfrm>
          <a:prstGeom prst="borderCallout2">
            <a:avLst>
              <a:gd name="adj1" fmla="val 47638"/>
              <a:gd name="adj2" fmla="val 903"/>
              <a:gd name="adj3" fmla="val 52452"/>
              <a:gd name="adj4" fmla="val -17210"/>
              <a:gd name="adj5" fmla="val 226447"/>
              <a:gd name="adj6" fmla="val -76623"/>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0" name="TextBox 9"/>
          <p:cNvSpPr txBox="1"/>
          <p:nvPr/>
        </p:nvSpPr>
        <p:spPr>
          <a:xfrm>
            <a:off x="4085700" y="1045266"/>
            <a:ext cx="2023631" cy="392415"/>
          </a:xfrm>
          <a:prstGeom prst="rect">
            <a:avLst/>
          </a:prstGeom>
          <a:noFill/>
        </p:spPr>
        <p:txBody>
          <a:bodyPr wrap="none" lIns="68580" tIns="34290" rIns="68580" bIns="34290" rtlCol="0">
            <a:spAutoFit/>
          </a:bodyPr>
          <a:lstStyle/>
          <a:p>
            <a:r>
              <a:rPr lang="zh-CN" altLang="en-US" sz="2100" dirty="0">
                <a:solidFill>
                  <a:srgbClr val="FF0000"/>
                </a:solidFill>
              </a:rPr>
              <a:t>不要写成“乚”</a:t>
            </a:r>
            <a:endParaRPr lang="zh-CN" altLang="en-US" sz="2100" dirty="0">
              <a:solidFill>
                <a:srgbClr val="FF0000"/>
              </a:solidFill>
            </a:endParaRPr>
          </a:p>
        </p:txBody>
      </p:sp>
      <p:sp>
        <p:nvSpPr>
          <p:cNvPr id="11" name="TextBox 10"/>
          <p:cNvSpPr txBox="1"/>
          <p:nvPr/>
        </p:nvSpPr>
        <p:spPr>
          <a:xfrm>
            <a:off x="755576" y="3579862"/>
            <a:ext cx="7920880" cy="561692"/>
          </a:xfrm>
          <a:prstGeom prst="rect">
            <a:avLst/>
          </a:prstGeom>
          <a:solidFill>
            <a:schemeClr val="accent3">
              <a:lumMod val="40000"/>
              <a:lumOff val="60000"/>
            </a:schemeClr>
          </a:solidFill>
        </p:spPr>
        <p:txBody>
          <a:bodyPr wrap="square" lIns="68580" tIns="34290" rIns="68580" bIns="34290" rtlCol="0">
            <a:spAutoFit/>
          </a:bodyPr>
          <a:lstStyle/>
          <a:p>
            <a:r>
              <a:rPr lang="zh-CN" altLang="en-US" sz="3200" dirty="0"/>
              <a:t>看到那蜿蜒起伏的长城，游客们连声赞叹。</a:t>
            </a:r>
            <a:endParaRPr lang="zh-CN" altLang="en-US" sz="3200" dirty="0"/>
          </a:p>
        </p:txBody>
      </p:sp>
      <p:sp>
        <p:nvSpPr>
          <p:cNvPr id="13" name="矩形 12"/>
          <p:cNvSpPr/>
          <p:nvPr/>
        </p:nvSpPr>
        <p:spPr>
          <a:xfrm>
            <a:off x="2392652" y="1857370"/>
            <a:ext cx="197891" cy="261885"/>
          </a:xfrm>
          <a:prstGeom prst="rect">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TextBox 13"/>
          <p:cNvSpPr txBox="1"/>
          <p:nvPr/>
        </p:nvSpPr>
        <p:spPr>
          <a:xfrm>
            <a:off x="630281" y="2733461"/>
            <a:ext cx="1240878" cy="623248"/>
          </a:xfrm>
          <a:prstGeom prst="rect">
            <a:avLst/>
          </a:prstGeom>
          <a:noFill/>
        </p:spPr>
        <p:txBody>
          <a:bodyPr wrap="square" lIns="68580" tIns="34290" rIns="68580" bIns="34290" rtlCol="0">
            <a:spAutoFit/>
          </a:bodyPr>
          <a:lstStyle/>
          <a:p>
            <a:pPr algn="just"/>
            <a:r>
              <a:rPr lang="zh-CN" altLang="en-US" sz="3600" dirty="0">
                <a:solidFill>
                  <a:srgbClr val="0000FF"/>
                </a:solidFill>
                <a:latin typeface="黑体" panose="02010609060101010101" pitchFamily="49" charset="-122"/>
                <a:ea typeface="黑体" panose="02010609060101010101" pitchFamily="49" charset="-122"/>
              </a:rPr>
              <a:t>造句</a:t>
            </a:r>
            <a:endParaRPr lang="zh-CN" altLang="en-US" sz="2800" dirty="0">
              <a:solidFill>
                <a:srgbClr val="0000FF"/>
              </a:solidFill>
              <a:latin typeface="黑体" panose="02010609060101010101" pitchFamily="49" charset="-122"/>
              <a:ea typeface="黑体" panose="02010609060101010101" pitchFamily="49" charset="-122"/>
            </a:endParaRPr>
          </a:p>
        </p:txBody>
      </p:sp>
      <p:sp>
        <p:nvSpPr>
          <p:cNvPr id="15" name="TextBox 10"/>
          <p:cNvSpPr txBox="1"/>
          <p:nvPr/>
        </p:nvSpPr>
        <p:spPr>
          <a:xfrm>
            <a:off x="3621594" y="2250626"/>
            <a:ext cx="1877308" cy="561692"/>
          </a:xfrm>
          <a:prstGeom prst="rect">
            <a:avLst/>
          </a:prstGeom>
          <a:solidFill>
            <a:schemeClr val="accent3">
              <a:lumMod val="40000"/>
              <a:lumOff val="60000"/>
            </a:schemeClr>
          </a:solidFill>
        </p:spPr>
        <p:txBody>
          <a:bodyPr wrap="square" lIns="68580" tIns="34290" rIns="68580" bIns="34290" rtlCol="0">
            <a:spAutoFit/>
          </a:bodyPr>
          <a:lstStyle/>
          <a:p>
            <a:r>
              <a:rPr lang="zh-CN" altLang="en-US" sz="3200" dirty="0"/>
              <a:t>连声赞叹</a:t>
            </a:r>
            <a:endParaRPr lang="zh-CN" altLang="en-US" sz="3200" dirty="0"/>
          </a:p>
        </p:txBody>
      </p:sp>
      <p:pic>
        <p:nvPicPr>
          <p:cNvPr id="12" name="图片 11"/>
          <p:cNvPicPr>
            <a:picLocks noChangeAspect="1"/>
          </p:cNvPicPr>
          <p:nvPr/>
        </p:nvPicPr>
        <p:blipFill>
          <a:blip r:embed="rId1" cstate="print"/>
          <a:stretch>
            <a:fillRect/>
          </a:stretch>
        </p:blipFill>
        <p:spPr>
          <a:xfrm>
            <a:off x="5588907" y="1632656"/>
            <a:ext cx="3060194" cy="17240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1" name="TextBox 120"/>
          <p:cNvSpPr txBox="1"/>
          <p:nvPr/>
        </p:nvSpPr>
        <p:spPr>
          <a:xfrm>
            <a:off x="2186318" y="874383"/>
            <a:ext cx="1010285" cy="645160"/>
          </a:xfrm>
          <a:prstGeom prst="rect">
            <a:avLst/>
          </a:prstGeom>
          <a:noFill/>
        </p:spPr>
        <p:txBody>
          <a:bodyPr wrap="none" rtlCol="0">
            <a:spAutoFit/>
          </a:bodyPr>
          <a:lstStyle/>
          <a:p>
            <a:r>
              <a:rPr lang="en-US" altLang="zh-CN" sz="3600" b="1" dirty="0" err="1">
                <a:latin typeface="汉语拼音" panose="020B0604020202020204" pitchFamily="34" charset="0"/>
                <a:ea typeface="黑体" panose="02010609060101010101" pitchFamily="49" charset="-122"/>
                <a:cs typeface="汉语拼音" panose="020B0604020202020204" pitchFamily="34" charset="0"/>
              </a:rPr>
              <a:t>zàn</a:t>
            </a:r>
            <a:endParaRPr lang="en-US" altLang="zh-CN" sz="3600" b="1" dirty="0" err="1">
              <a:latin typeface="汉语拼音" panose="020B0604020202020204" pitchFamily="34" charset="0"/>
              <a:ea typeface="黑体" panose="02010609060101010101" pitchFamily="49" charset="-122"/>
              <a:cs typeface="汉语拼音"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wipe(down)">
                                      <p:cBhvr>
                                        <p:cTn id="13" dur="500"/>
                                        <p:tgtEl>
                                          <p:spTgt spid="121"/>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strVal val="#ppt_w*0.05"/>
                                          </p:val>
                                        </p:tav>
                                        <p:tav tm="100000">
                                          <p:val>
                                            <p:strVal val="#ppt_w"/>
                                          </p:val>
                                        </p:tav>
                                      </p:tavLst>
                                    </p:anim>
                                    <p:anim calcmode="lin" valueType="num">
                                      <p:cBhvr>
                                        <p:cTn id="25" dur="500" fill="hold"/>
                                        <p:tgtEl>
                                          <p:spTgt spid="9"/>
                                        </p:tgtEl>
                                        <p:attrNameLst>
                                          <p:attrName>ppt_h</p:attrName>
                                        </p:attrNameLst>
                                      </p:cBhvr>
                                      <p:tavLst>
                                        <p:tav tm="0">
                                          <p:val>
                                            <p:strVal val="#ppt_h"/>
                                          </p:val>
                                        </p:tav>
                                        <p:tav tm="100000">
                                          <p:val>
                                            <p:strVal val="#ppt_h"/>
                                          </p:val>
                                        </p:tav>
                                      </p:tavLst>
                                    </p:anim>
                                    <p:anim calcmode="lin" valueType="num">
                                      <p:cBhvr>
                                        <p:cTn id="26" dur="500" fill="hold"/>
                                        <p:tgtEl>
                                          <p:spTgt spid="9"/>
                                        </p:tgtEl>
                                        <p:attrNameLst>
                                          <p:attrName>ppt_x</p:attrName>
                                        </p:attrNameLst>
                                      </p:cBhvr>
                                      <p:tavLst>
                                        <p:tav tm="0">
                                          <p:val>
                                            <p:strVal val="#ppt_x-.2"/>
                                          </p:val>
                                        </p:tav>
                                        <p:tav tm="100000">
                                          <p:val>
                                            <p:strVal val="#ppt_x"/>
                                          </p:val>
                                        </p:tav>
                                      </p:tavLst>
                                    </p:anim>
                                    <p:anim calcmode="lin" valueType="num">
                                      <p:cBhvr>
                                        <p:cTn id="27" dur="500" fill="hold"/>
                                        <p:tgtEl>
                                          <p:spTgt spid="9"/>
                                        </p:tgtEl>
                                        <p:attrNameLst>
                                          <p:attrName>ppt_y</p:attrName>
                                        </p:attrNameLst>
                                      </p:cBhvr>
                                      <p:tavLst>
                                        <p:tav tm="0">
                                          <p:val>
                                            <p:strVal val="#ppt_y"/>
                                          </p:val>
                                        </p:tav>
                                        <p:tav tm="100000">
                                          <p:val>
                                            <p:strVal val="#ppt_y"/>
                                          </p:val>
                                        </p:tav>
                                      </p:tavLst>
                                    </p:anim>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lide(fromBottom)">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strVal val="#ppt_w*0.70"/>
                                          </p:val>
                                        </p:tav>
                                        <p:tav tm="100000">
                                          <p:val>
                                            <p:strVal val="#ppt_w"/>
                                          </p:val>
                                        </p:tav>
                                      </p:tavLst>
                                    </p:anim>
                                    <p:anim calcmode="lin" valueType="num">
                                      <p:cBhvr>
                                        <p:cTn id="39" dur="1000" fill="hold"/>
                                        <p:tgtEl>
                                          <p:spTgt spid="15"/>
                                        </p:tgtEl>
                                        <p:attrNameLst>
                                          <p:attrName>ppt_h</p:attrName>
                                        </p:attrNameLst>
                                      </p:cBhvr>
                                      <p:tavLst>
                                        <p:tav tm="0">
                                          <p:val>
                                            <p:strVal val="#ppt_h"/>
                                          </p:val>
                                        </p:tav>
                                        <p:tav tm="100000">
                                          <p:val>
                                            <p:strVal val="#ppt_h"/>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20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strVal val="#ppt_w*0.70"/>
                                          </p:val>
                                        </p:tav>
                                        <p:tav tm="100000">
                                          <p:val>
                                            <p:strVal val="#ppt_w"/>
                                          </p:val>
                                        </p:tav>
                                      </p:tavLst>
                                    </p:anim>
                                    <p:anim calcmode="lin" valueType="num">
                                      <p:cBhvr>
                                        <p:cTn id="51" dur="1000" fill="hold"/>
                                        <p:tgtEl>
                                          <p:spTgt spid="11"/>
                                        </p:tgtEl>
                                        <p:attrNameLst>
                                          <p:attrName>ppt_h</p:attrName>
                                        </p:attrNameLst>
                                      </p:cBhvr>
                                      <p:tavLst>
                                        <p:tav tm="0">
                                          <p:val>
                                            <p:strVal val="#ppt_h"/>
                                          </p:val>
                                        </p:tav>
                                        <p:tav tm="100000">
                                          <p:val>
                                            <p:strVal val="#ppt_h"/>
                                          </p:val>
                                        </p:tav>
                                      </p:tavLst>
                                    </p:anim>
                                    <p:animEffect transition="in" filter="fade">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1000" fill="hold"/>
                                        <p:tgtEl>
                                          <p:spTgt spid="12"/>
                                        </p:tgtEl>
                                        <p:attrNameLst>
                                          <p:attrName>ppt_w</p:attrName>
                                        </p:attrNameLst>
                                      </p:cBhvr>
                                      <p:tavLst>
                                        <p:tav tm="0">
                                          <p:val>
                                            <p:fltVal val="0"/>
                                          </p:val>
                                        </p:tav>
                                        <p:tav tm="100000">
                                          <p:val>
                                            <p:strVal val="#ppt_w"/>
                                          </p:val>
                                        </p:tav>
                                      </p:tavLst>
                                    </p:anim>
                                    <p:anim calcmode="lin" valueType="num">
                                      <p:cBhvr>
                                        <p:cTn id="58" dur="1000" fill="hold"/>
                                        <p:tgtEl>
                                          <p:spTgt spid="12"/>
                                        </p:tgtEl>
                                        <p:attrNameLst>
                                          <p:attrName>ppt_h</p:attrName>
                                        </p:attrNameLst>
                                      </p:cBhvr>
                                      <p:tavLst>
                                        <p:tav tm="0">
                                          <p:val>
                                            <p:fltVal val="0"/>
                                          </p:val>
                                        </p:tav>
                                        <p:tav tm="100000">
                                          <p:val>
                                            <p:strVal val="#ppt_h"/>
                                          </p:val>
                                        </p:tav>
                                      </p:tavLst>
                                    </p:anim>
                                    <p:anim calcmode="lin" valueType="num">
                                      <p:cBhvr>
                                        <p:cTn id="59" dur="1000" fill="hold"/>
                                        <p:tgtEl>
                                          <p:spTgt spid="12"/>
                                        </p:tgtEl>
                                        <p:attrNameLst>
                                          <p:attrName>style.rotation</p:attrName>
                                        </p:attrNameLst>
                                      </p:cBhvr>
                                      <p:tavLst>
                                        <p:tav tm="0">
                                          <p:val>
                                            <p:fltVal val="90"/>
                                          </p:val>
                                        </p:tav>
                                        <p:tav tm="100000">
                                          <p:val>
                                            <p:fltVal val="0"/>
                                          </p:val>
                                        </p:tav>
                                      </p:tavLst>
                                    </p:anim>
                                    <p:animEffect transition="in" filter="fade">
                                      <p:cBhvr>
                                        <p:cTn id="6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3" grpId="0" animBg="1"/>
      <p:bldP spid="14" grpId="0"/>
      <p:bldP spid="15" grpId="0" animBg="1"/>
      <p:bldP spid="1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g.zcool.cn/community/012d4457e4f6e00000018c1bc4a87b.jpg@900w_1l_2o_100sh.jpg"/>
          <p:cNvPicPr>
            <a:picLocks noChangeAspect="1" noChangeArrowheads="1"/>
          </p:cNvPicPr>
          <p:nvPr/>
        </p:nvPicPr>
        <p:blipFill>
          <a:blip r:embed="rId1" cstate="print"/>
          <a:srcRect r="8441"/>
          <a:stretch>
            <a:fillRect/>
          </a:stretch>
        </p:blipFill>
        <p:spPr bwMode="auto">
          <a:xfrm>
            <a:off x="563" y="48"/>
            <a:ext cx="9143110" cy="5143669"/>
          </a:xfrm>
          <a:prstGeom prst="rect">
            <a:avLst/>
          </a:prstGeom>
          <a:noFill/>
        </p:spPr>
      </p:pic>
      <p:sp>
        <p:nvSpPr>
          <p:cNvPr id="7" name="文本框 9"/>
          <p:cNvSpPr txBox="1"/>
          <p:nvPr/>
        </p:nvSpPr>
        <p:spPr>
          <a:xfrm>
            <a:off x="373649" y="597753"/>
            <a:ext cx="3401085" cy="706755"/>
          </a:xfrm>
          <a:prstGeom prst="rect">
            <a:avLst/>
          </a:prstGeom>
          <a:noFill/>
        </p:spPr>
        <p:txBody>
          <a:bodyPr wrap="square" rtlCol="0">
            <a:spAutoFit/>
          </a:bodyPr>
          <a:lstStyle/>
          <a:p>
            <a:r>
              <a:rPr lang="zh-CN" altLang="en-US" sz="4000" b="1" dirty="0">
                <a:solidFill>
                  <a:srgbClr val="FF0000"/>
                </a:solidFill>
                <a:latin typeface="楷体" panose="02010609060101010101" pitchFamily="49" charset="-122"/>
                <a:ea typeface="楷体" panose="02010609060101010101" pitchFamily="49" charset="-122"/>
              </a:rPr>
              <a:t>我爱记笔记</a:t>
            </a:r>
            <a:endParaRPr lang="zh-CN" altLang="en-US" sz="4000" b="1" dirty="0">
              <a:solidFill>
                <a:srgbClr val="FF0000"/>
              </a:solidFill>
              <a:latin typeface="楷体" panose="02010609060101010101" pitchFamily="49" charset="-122"/>
              <a:ea typeface="楷体" panose="02010609060101010101" pitchFamily="49" charset="-122"/>
            </a:endParaRPr>
          </a:p>
        </p:txBody>
      </p:sp>
      <p:sp>
        <p:nvSpPr>
          <p:cNvPr id="20" name="矩形 19"/>
          <p:cNvSpPr/>
          <p:nvPr/>
        </p:nvSpPr>
        <p:spPr>
          <a:xfrm rot="433976">
            <a:off x="5011871" y="1250041"/>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肃</a:t>
            </a:r>
            <a:endParaRPr lang="zh-CN" altLang="en-US" sz="7200" dirty="0">
              <a:solidFill>
                <a:srgbClr val="FF0000"/>
              </a:solidFill>
            </a:endParaRPr>
          </a:p>
        </p:txBody>
      </p:sp>
      <p:sp>
        <p:nvSpPr>
          <p:cNvPr id="22" name="矩形 21"/>
          <p:cNvSpPr/>
          <p:nvPr/>
        </p:nvSpPr>
        <p:spPr>
          <a:xfrm rot="433976">
            <a:off x="5012314" y="1249706"/>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效</a:t>
            </a:r>
            <a:endParaRPr lang="zh-CN" altLang="en-US" sz="7200" dirty="0">
              <a:solidFill>
                <a:srgbClr val="FF0000"/>
              </a:solidFill>
            </a:endParaRPr>
          </a:p>
        </p:txBody>
      </p:sp>
      <p:sp>
        <p:nvSpPr>
          <p:cNvPr id="24" name="矩形 23"/>
          <p:cNvSpPr/>
          <p:nvPr/>
        </p:nvSpPr>
        <p:spPr>
          <a:xfrm rot="433976">
            <a:off x="5012280" y="1249706"/>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振</a:t>
            </a:r>
            <a:endParaRPr lang="zh-CN" altLang="en-US" sz="7200" dirty="0">
              <a:solidFill>
                <a:srgbClr val="FF0000"/>
              </a:solidFill>
            </a:endParaRPr>
          </a:p>
        </p:txBody>
      </p:sp>
      <p:sp>
        <p:nvSpPr>
          <p:cNvPr id="25" name="矩形 24"/>
          <p:cNvSpPr/>
          <p:nvPr/>
        </p:nvSpPr>
        <p:spPr>
          <a:xfrm rot="433976">
            <a:off x="5012314" y="1249771"/>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淮</a:t>
            </a:r>
            <a:endParaRPr lang="zh-CN" altLang="en-US" sz="7200" dirty="0">
              <a:solidFill>
                <a:srgbClr val="FF0000"/>
              </a:solidFill>
            </a:endParaRPr>
          </a:p>
        </p:txBody>
      </p:sp>
      <p:sp>
        <p:nvSpPr>
          <p:cNvPr id="26" name="矩形 25"/>
          <p:cNvSpPr/>
          <p:nvPr/>
        </p:nvSpPr>
        <p:spPr>
          <a:xfrm rot="433976">
            <a:off x="5012280" y="1249706"/>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范</a:t>
            </a:r>
            <a:endParaRPr lang="zh-CN" altLang="en-US" sz="7200" dirty="0">
              <a:solidFill>
                <a:srgbClr val="FF0000"/>
              </a:solidFill>
            </a:endParaRPr>
          </a:p>
        </p:txBody>
      </p:sp>
      <p:sp>
        <p:nvSpPr>
          <p:cNvPr id="27" name="矩形 26"/>
          <p:cNvSpPr/>
          <p:nvPr/>
        </p:nvSpPr>
        <p:spPr>
          <a:xfrm rot="433976">
            <a:off x="5012280" y="1249706"/>
            <a:ext cx="2759113" cy="3240466"/>
          </a:xfrm>
          <a:prstGeom prst="rect">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0000"/>
                </a:solidFill>
              </a:rPr>
              <a:t>崛</a:t>
            </a:r>
            <a:endParaRPr lang="zh-CN" altLang="en-US" sz="7200" dirty="0">
              <a:solidFill>
                <a:srgbClr val="FF0000"/>
              </a:solidFill>
            </a:endParaRPr>
          </a:p>
        </p:txBody>
      </p:sp>
      <p:grpSp>
        <p:nvGrpSpPr>
          <p:cNvPr id="2" name="组合 1"/>
          <p:cNvGrpSpPr/>
          <p:nvPr/>
        </p:nvGrpSpPr>
        <p:grpSpPr>
          <a:xfrm>
            <a:off x="3637107" y="338025"/>
            <a:ext cx="342592" cy="342287"/>
            <a:chOff x="631825" y="5181600"/>
            <a:chExt cx="1554163" cy="1552575"/>
          </a:xfrm>
        </p:grpSpPr>
        <p:sp>
          <p:nvSpPr>
            <p:cNvPr id="3" name="Oval 10"/>
            <p:cNvSpPr>
              <a:spLocks noChangeArrowheads="1"/>
            </p:cNvSpPr>
            <p:nvPr/>
          </p:nvSpPr>
          <p:spPr bwMode="auto">
            <a:xfrm>
              <a:off x="631825" y="5181600"/>
              <a:ext cx="1554163" cy="1552575"/>
            </a:xfrm>
            <a:prstGeom prst="ellipse">
              <a:avLst/>
            </a:prstGeom>
            <a:solidFill>
              <a:srgbClr val="FFCE0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 name="Freeform 11"/>
            <p:cNvSpPr/>
            <p:nvPr/>
          </p:nvSpPr>
          <p:spPr bwMode="auto">
            <a:xfrm>
              <a:off x="1468438" y="5353050"/>
              <a:ext cx="34925" cy="87313"/>
            </a:xfrm>
            <a:custGeom>
              <a:avLst/>
              <a:gdLst>
                <a:gd name="T0" fmla="*/ 4 w 12"/>
                <a:gd name="T1" fmla="*/ 30 h 31"/>
                <a:gd name="T2" fmla="*/ 12 w 12"/>
                <a:gd name="T3" fmla="*/ 3 h 31"/>
                <a:gd name="T4" fmla="*/ 11 w 12"/>
                <a:gd name="T5" fmla="*/ 0 h 31"/>
                <a:gd name="T6" fmla="*/ 0 w 12"/>
                <a:gd name="T7" fmla="*/ 31 h 31"/>
                <a:gd name="T8" fmla="*/ 4 w 12"/>
                <a:gd name="T9" fmla="*/ 30 h 31"/>
              </a:gdLst>
              <a:ahLst/>
              <a:cxnLst>
                <a:cxn ang="0">
                  <a:pos x="T0" y="T1"/>
                </a:cxn>
                <a:cxn ang="0">
                  <a:pos x="T2" y="T3"/>
                </a:cxn>
                <a:cxn ang="0">
                  <a:pos x="T4" y="T5"/>
                </a:cxn>
                <a:cxn ang="0">
                  <a:pos x="T6" y="T7"/>
                </a:cxn>
                <a:cxn ang="0">
                  <a:pos x="T8" y="T9"/>
                </a:cxn>
              </a:cxnLst>
              <a:rect l="0" t="0" r="r" b="b"/>
              <a:pathLst>
                <a:path w="12" h="31">
                  <a:moveTo>
                    <a:pt x="4" y="30"/>
                  </a:moveTo>
                  <a:cubicBezTo>
                    <a:pt x="4" y="20"/>
                    <a:pt x="7" y="7"/>
                    <a:pt x="12" y="3"/>
                  </a:cubicBezTo>
                  <a:cubicBezTo>
                    <a:pt x="11" y="0"/>
                    <a:pt x="11" y="0"/>
                    <a:pt x="11" y="0"/>
                  </a:cubicBezTo>
                  <a:cubicBezTo>
                    <a:pt x="2" y="6"/>
                    <a:pt x="0" y="21"/>
                    <a:pt x="0" y="31"/>
                  </a:cubicBezTo>
                  <a:lnTo>
                    <a:pt x="4" y="30"/>
                  </a:lnTo>
                  <a:close/>
                </a:path>
              </a:pathLst>
            </a:custGeom>
            <a:solidFill>
              <a:srgbClr val="4F2E2E"/>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5" name="Freeform 12"/>
            <p:cNvSpPr/>
            <p:nvPr/>
          </p:nvSpPr>
          <p:spPr bwMode="auto">
            <a:xfrm>
              <a:off x="1471613" y="5410200"/>
              <a:ext cx="204788" cy="358775"/>
            </a:xfrm>
            <a:custGeom>
              <a:avLst/>
              <a:gdLst>
                <a:gd name="T0" fmla="*/ 0 w 72"/>
                <a:gd name="T1" fmla="*/ 119 h 126"/>
                <a:gd name="T2" fmla="*/ 66 w 72"/>
                <a:gd name="T3" fmla="*/ 67 h 126"/>
                <a:gd name="T4" fmla="*/ 45 w 72"/>
                <a:gd name="T5" fmla="*/ 7 h 126"/>
                <a:gd name="T6" fmla="*/ 1 w 72"/>
                <a:gd name="T7" fmla="*/ 9 h 126"/>
                <a:gd name="T8" fmla="*/ 0 w 72"/>
                <a:gd name="T9" fmla="*/ 119 h 126"/>
              </a:gdLst>
              <a:ahLst/>
              <a:cxnLst>
                <a:cxn ang="0">
                  <a:pos x="T0" y="T1"/>
                </a:cxn>
                <a:cxn ang="0">
                  <a:pos x="T2" y="T3"/>
                </a:cxn>
                <a:cxn ang="0">
                  <a:pos x="T4" y="T5"/>
                </a:cxn>
                <a:cxn ang="0">
                  <a:pos x="T6" y="T7"/>
                </a:cxn>
                <a:cxn ang="0">
                  <a:pos x="T8" y="T9"/>
                </a:cxn>
              </a:cxnLst>
              <a:rect l="0" t="0" r="r" b="b"/>
              <a:pathLst>
                <a:path w="72" h="126">
                  <a:moveTo>
                    <a:pt x="0" y="119"/>
                  </a:moveTo>
                  <a:cubicBezTo>
                    <a:pt x="29" y="126"/>
                    <a:pt x="60" y="101"/>
                    <a:pt x="66" y="67"/>
                  </a:cubicBezTo>
                  <a:cubicBezTo>
                    <a:pt x="72" y="33"/>
                    <a:pt x="61" y="15"/>
                    <a:pt x="45" y="7"/>
                  </a:cubicBezTo>
                  <a:cubicBezTo>
                    <a:pt x="31" y="0"/>
                    <a:pt x="3" y="11"/>
                    <a:pt x="1" y="9"/>
                  </a:cubicBezTo>
                  <a:lnTo>
                    <a:pt x="0" y="119"/>
                  </a:lnTo>
                  <a:close/>
                </a:path>
              </a:pathLst>
            </a:custGeom>
            <a:solidFill>
              <a:srgbClr val="C90D23"/>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6" name="Freeform 13"/>
            <p:cNvSpPr/>
            <p:nvPr/>
          </p:nvSpPr>
          <p:spPr bwMode="auto">
            <a:xfrm>
              <a:off x="1274763" y="5410200"/>
              <a:ext cx="200025" cy="355600"/>
            </a:xfrm>
            <a:custGeom>
              <a:avLst/>
              <a:gdLst>
                <a:gd name="T0" fmla="*/ 70 w 70"/>
                <a:gd name="T1" fmla="*/ 9 h 125"/>
                <a:gd name="T2" fmla="*/ 26 w 70"/>
                <a:gd name="T3" fmla="*/ 8 h 125"/>
                <a:gd name="T4" fmla="*/ 8 w 70"/>
                <a:gd name="T5" fmla="*/ 69 h 125"/>
                <a:gd name="T6" fmla="*/ 69 w 70"/>
                <a:gd name="T7" fmla="*/ 119 h 125"/>
                <a:gd name="T8" fmla="*/ 70 w 70"/>
                <a:gd name="T9" fmla="*/ 9 h 125"/>
              </a:gdLst>
              <a:ahLst/>
              <a:cxnLst>
                <a:cxn ang="0">
                  <a:pos x="T0" y="T1"/>
                </a:cxn>
                <a:cxn ang="0">
                  <a:pos x="T2" y="T3"/>
                </a:cxn>
                <a:cxn ang="0">
                  <a:pos x="T4" y="T5"/>
                </a:cxn>
                <a:cxn ang="0">
                  <a:pos x="T6" y="T7"/>
                </a:cxn>
                <a:cxn ang="0">
                  <a:pos x="T8" y="T9"/>
                </a:cxn>
              </a:cxnLst>
              <a:rect l="0" t="0" r="r" b="b"/>
              <a:pathLst>
                <a:path w="70" h="125">
                  <a:moveTo>
                    <a:pt x="70" y="9"/>
                  </a:moveTo>
                  <a:cubicBezTo>
                    <a:pt x="68" y="11"/>
                    <a:pt x="40" y="0"/>
                    <a:pt x="26" y="8"/>
                  </a:cubicBezTo>
                  <a:cubicBezTo>
                    <a:pt x="11" y="17"/>
                    <a:pt x="0" y="35"/>
                    <a:pt x="8" y="69"/>
                  </a:cubicBezTo>
                  <a:cubicBezTo>
                    <a:pt x="16" y="103"/>
                    <a:pt x="38" y="125"/>
                    <a:pt x="69" y="119"/>
                  </a:cubicBezTo>
                  <a:lnTo>
                    <a:pt x="70" y="9"/>
                  </a:lnTo>
                  <a:close/>
                </a:path>
              </a:pathLst>
            </a:custGeom>
            <a:solidFill>
              <a:srgbClr val="DB193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8" name="Freeform 14"/>
            <p:cNvSpPr/>
            <p:nvPr/>
          </p:nvSpPr>
          <p:spPr bwMode="auto">
            <a:xfrm>
              <a:off x="1374775" y="5313363"/>
              <a:ext cx="125413" cy="53975"/>
            </a:xfrm>
            <a:custGeom>
              <a:avLst/>
              <a:gdLst>
                <a:gd name="T0" fmla="*/ 44 w 44"/>
                <a:gd name="T1" fmla="*/ 19 h 19"/>
                <a:gd name="T2" fmla="*/ 27 w 44"/>
                <a:gd name="T3" fmla="*/ 4 h 19"/>
                <a:gd name="T4" fmla="*/ 0 w 44"/>
                <a:gd name="T5" fmla="*/ 1 h 19"/>
                <a:gd name="T6" fmla="*/ 0 w 44"/>
                <a:gd name="T7" fmla="*/ 2 h 19"/>
                <a:gd name="T8" fmla="*/ 44 w 44"/>
                <a:gd name="T9" fmla="*/ 19 h 19"/>
              </a:gdLst>
              <a:ahLst/>
              <a:cxnLst>
                <a:cxn ang="0">
                  <a:pos x="T0" y="T1"/>
                </a:cxn>
                <a:cxn ang="0">
                  <a:pos x="T2" y="T3"/>
                </a:cxn>
                <a:cxn ang="0">
                  <a:pos x="T4" y="T5"/>
                </a:cxn>
                <a:cxn ang="0">
                  <a:pos x="T6" y="T7"/>
                </a:cxn>
                <a:cxn ang="0">
                  <a:pos x="T8" y="T9"/>
                </a:cxn>
              </a:cxnLst>
              <a:rect l="0" t="0" r="r" b="b"/>
              <a:pathLst>
                <a:path w="44" h="19">
                  <a:moveTo>
                    <a:pt x="44" y="19"/>
                  </a:moveTo>
                  <a:cubicBezTo>
                    <a:pt x="44" y="19"/>
                    <a:pt x="40" y="9"/>
                    <a:pt x="27" y="4"/>
                  </a:cubicBezTo>
                  <a:cubicBezTo>
                    <a:pt x="15" y="0"/>
                    <a:pt x="0" y="1"/>
                    <a:pt x="0" y="1"/>
                  </a:cubicBezTo>
                  <a:cubicBezTo>
                    <a:pt x="0" y="1"/>
                    <a:pt x="0" y="2"/>
                    <a:pt x="0" y="2"/>
                  </a:cubicBezTo>
                  <a:cubicBezTo>
                    <a:pt x="12" y="10"/>
                    <a:pt x="28" y="14"/>
                    <a:pt x="44" y="19"/>
                  </a:cubicBezTo>
                  <a:close/>
                </a:path>
              </a:pathLst>
            </a:custGeom>
            <a:solidFill>
              <a:srgbClr val="12873C"/>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29" name="Freeform 15"/>
            <p:cNvSpPr/>
            <p:nvPr/>
          </p:nvSpPr>
          <p:spPr bwMode="auto">
            <a:xfrm>
              <a:off x="1374775" y="5318125"/>
              <a:ext cx="125413" cy="103188"/>
            </a:xfrm>
            <a:custGeom>
              <a:avLst/>
              <a:gdLst>
                <a:gd name="T0" fmla="*/ 0 w 44"/>
                <a:gd name="T1" fmla="*/ 0 h 36"/>
                <a:gd name="T2" fmla="*/ 6 w 44"/>
                <a:gd name="T3" fmla="*/ 12 h 36"/>
                <a:gd name="T4" fmla="*/ 44 w 44"/>
                <a:gd name="T5" fmla="*/ 17 h 36"/>
                <a:gd name="T6" fmla="*/ 0 w 44"/>
                <a:gd name="T7" fmla="*/ 0 h 36"/>
              </a:gdLst>
              <a:ahLst/>
              <a:cxnLst>
                <a:cxn ang="0">
                  <a:pos x="T0" y="T1"/>
                </a:cxn>
                <a:cxn ang="0">
                  <a:pos x="T2" y="T3"/>
                </a:cxn>
                <a:cxn ang="0">
                  <a:pos x="T4" y="T5"/>
                </a:cxn>
                <a:cxn ang="0">
                  <a:pos x="T6" y="T7"/>
                </a:cxn>
              </a:cxnLst>
              <a:rect l="0" t="0" r="r" b="b"/>
              <a:pathLst>
                <a:path w="44" h="36">
                  <a:moveTo>
                    <a:pt x="0" y="0"/>
                  </a:moveTo>
                  <a:cubicBezTo>
                    <a:pt x="0" y="2"/>
                    <a:pt x="2" y="7"/>
                    <a:pt x="6" y="12"/>
                  </a:cubicBezTo>
                  <a:cubicBezTo>
                    <a:pt x="30" y="36"/>
                    <a:pt x="43" y="18"/>
                    <a:pt x="44" y="17"/>
                  </a:cubicBezTo>
                  <a:cubicBezTo>
                    <a:pt x="28" y="12"/>
                    <a:pt x="12" y="8"/>
                    <a:pt x="0" y="0"/>
                  </a:cubicBezTo>
                  <a:close/>
                </a:path>
              </a:pathLst>
            </a:custGeom>
            <a:solidFill>
              <a:srgbClr val="0E7731"/>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0" name="Rectangle 16"/>
            <p:cNvSpPr>
              <a:spLocks noChangeArrowheads="1"/>
            </p:cNvSpPr>
            <p:nvPr/>
          </p:nvSpPr>
          <p:spPr bwMode="auto">
            <a:xfrm>
              <a:off x="908050" y="6238875"/>
              <a:ext cx="904875" cy="227013"/>
            </a:xfrm>
            <a:prstGeom prst="rect">
              <a:avLst/>
            </a:prstGeom>
            <a:solidFill>
              <a:srgbClr val="FF1D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1" name="Rectangle 17"/>
            <p:cNvSpPr>
              <a:spLocks noChangeArrowheads="1"/>
            </p:cNvSpPr>
            <p:nvPr/>
          </p:nvSpPr>
          <p:spPr bwMode="auto">
            <a:xfrm>
              <a:off x="1681163"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2" name="Rectangle 18"/>
            <p:cNvSpPr>
              <a:spLocks noChangeArrowheads="1"/>
            </p:cNvSpPr>
            <p:nvPr/>
          </p:nvSpPr>
          <p:spPr bwMode="auto">
            <a:xfrm>
              <a:off x="16510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3" name="Rectangle 19"/>
            <p:cNvSpPr>
              <a:spLocks noChangeArrowheads="1"/>
            </p:cNvSpPr>
            <p:nvPr/>
          </p:nvSpPr>
          <p:spPr bwMode="auto">
            <a:xfrm>
              <a:off x="16129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4" name="Rectangle 20"/>
            <p:cNvSpPr>
              <a:spLocks noChangeArrowheads="1"/>
            </p:cNvSpPr>
            <p:nvPr/>
          </p:nvSpPr>
          <p:spPr bwMode="auto">
            <a:xfrm>
              <a:off x="1030288" y="5924550"/>
              <a:ext cx="474663" cy="171450"/>
            </a:xfrm>
            <a:prstGeom prst="rect">
              <a:avLst/>
            </a:prstGeom>
            <a:solidFill>
              <a:srgbClr val="F9EE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5" name="Rectangle 21"/>
            <p:cNvSpPr>
              <a:spLocks noChangeArrowheads="1"/>
            </p:cNvSpPr>
            <p:nvPr/>
          </p:nvSpPr>
          <p:spPr bwMode="auto">
            <a:xfrm>
              <a:off x="1030288" y="5924550"/>
              <a:ext cx="47466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4" name="Rectangle 22"/>
            <p:cNvSpPr>
              <a:spLocks noChangeArrowheads="1"/>
            </p:cNvSpPr>
            <p:nvPr/>
          </p:nvSpPr>
          <p:spPr bwMode="auto">
            <a:xfrm>
              <a:off x="1030288" y="6002338"/>
              <a:ext cx="474663" cy="4763"/>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7" name="Rectangle 23"/>
            <p:cNvSpPr>
              <a:spLocks noChangeArrowheads="1"/>
            </p:cNvSpPr>
            <p:nvPr/>
          </p:nvSpPr>
          <p:spPr bwMode="auto">
            <a:xfrm>
              <a:off x="1030288" y="6002338"/>
              <a:ext cx="474663" cy="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8" name="Rectangle 24"/>
            <p:cNvSpPr>
              <a:spLocks noChangeArrowheads="1"/>
            </p:cNvSpPr>
            <p:nvPr/>
          </p:nvSpPr>
          <p:spPr bwMode="auto">
            <a:xfrm>
              <a:off x="1030288" y="6049963"/>
              <a:ext cx="474663" cy="6350"/>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9" name="Rectangle 25"/>
            <p:cNvSpPr>
              <a:spLocks noChangeArrowheads="1"/>
            </p:cNvSpPr>
            <p:nvPr/>
          </p:nvSpPr>
          <p:spPr bwMode="auto">
            <a:xfrm>
              <a:off x="1030288" y="6049963"/>
              <a:ext cx="474663"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0" name="Rectangle 26"/>
            <p:cNvSpPr>
              <a:spLocks noChangeArrowheads="1"/>
            </p:cNvSpPr>
            <p:nvPr/>
          </p:nvSpPr>
          <p:spPr bwMode="auto">
            <a:xfrm>
              <a:off x="1030288" y="603408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1" name="Rectangle 27"/>
            <p:cNvSpPr>
              <a:spLocks noChangeArrowheads="1"/>
            </p:cNvSpPr>
            <p:nvPr/>
          </p:nvSpPr>
          <p:spPr bwMode="auto">
            <a:xfrm>
              <a:off x="1030288" y="603408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5" name="Rectangle 28"/>
            <p:cNvSpPr>
              <a:spLocks noChangeArrowheads="1"/>
            </p:cNvSpPr>
            <p:nvPr/>
          </p:nvSpPr>
          <p:spPr bwMode="auto">
            <a:xfrm>
              <a:off x="1030288" y="5984875"/>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3" name="Rectangle 29"/>
            <p:cNvSpPr>
              <a:spLocks noChangeArrowheads="1"/>
            </p:cNvSpPr>
            <p:nvPr/>
          </p:nvSpPr>
          <p:spPr bwMode="auto">
            <a:xfrm>
              <a:off x="1030288" y="5984875"/>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4" name="Rectangle 30"/>
            <p:cNvSpPr>
              <a:spLocks noChangeArrowheads="1"/>
            </p:cNvSpPr>
            <p:nvPr/>
          </p:nvSpPr>
          <p:spPr bwMode="auto">
            <a:xfrm>
              <a:off x="1030288" y="5937250"/>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5" name="Rectangle 31"/>
            <p:cNvSpPr>
              <a:spLocks noChangeArrowheads="1"/>
            </p:cNvSpPr>
            <p:nvPr/>
          </p:nvSpPr>
          <p:spPr bwMode="auto">
            <a:xfrm>
              <a:off x="1030288" y="5937250"/>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46" name="Rectangle 32"/>
            <p:cNvSpPr>
              <a:spLocks noChangeArrowheads="1"/>
            </p:cNvSpPr>
            <p:nvPr/>
          </p:nvSpPr>
          <p:spPr bwMode="auto">
            <a:xfrm>
              <a:off x="1030288" y="6084888"/>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6" name="Rectangle 33"/>
            <p:cNvSpPr>
              <a:spLocks noChangeArrowheads="1"/>
            </p:cNvSpPr>
            <p:nvPr/>
          </p:nvSpPr>
          <p:spPr bwMode="auto">
            <a:xfrm>
              <a:off x="1030288" y="6084888"/>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7" name="Rectangle 34"/>
            <p:cNvSpPr>
              <a:spLocks noChangeArrowheads="1"/>
            </p:cNvSpPr>
            <p:nvPr/>
          </p:nvSpPr>
          <p:spPr bwMode="auto">
            <a:xfrm>
              <a:off x="1030288" y="595153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8" name="Rectangle 35"/>
            <p:cNvSpPr>
              <a:spLocks noChangeArrowheads="1"/>
            </p:cNvSpPr>
            <p:nvPr/>
          </p:nvSpPr>
          <p:spPr bwMode="auto">
            <a:xfrm>
              <a:off x="1030288" y="595153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19" name="Rectangle 36"/>
            <p:cNvSpPr>
              <a:spLocks noChangeArrowheads="1"/>
            </p:cNvSpPr>
            <p:nvPr/>
          </p:nvSpPr>
          <p:spPr bwMode="auto">
            <a:xfrm>
              <a:off x="879475" y="6118225"/>
              <a:ext cx="1058863" cy="120650"/>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28" name="Rectangle 37"/>
            <p:cNvSpPr>
              <a:spLocks noChangeArrowheads="1"/>
            </p:cNvSpPr>
            <p:nvPr/>
          </p:nvSpPr>
          <p:spPr bwMode="auto">
            <a:xfrm>
              <a:off x="1835150" y="6118225"/>
              <a:ext cx="28575"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30" name="Rectangle 38"/>
            <p:cNvSpPr>
              <a:spLocks noChangeArrowheads="1"/>
            </p:cNvSpPr>
            <p:nvPr/>
          </p:nvSpPr>
          <p:spPr bwMode="auto">
            <a:xfrm>
              <a:off x="1101725" y="5751513"/>
              <a:ext cx="588963" cy="150813"/>
            </a:xfrm>
            <a:prstGeom prst="rect">
              <a:avLst/>
            </a:prstGeom>
            <a:solidFill>
              <a:srgbClr val="2B5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53" name="Rectangle 39"/>
            <p:cNvSpPr>
              <a:spLocks noChangeArrowheads="1"/>
            </p:cNvSpPr>
            <p:nvPr/>
          </p:nvSpPr>
          <p:spPr bwMode="auto">
            <a:xfrm>
              <a:off x="1633538" y="5751513"/>
              <a:ext cx="14288" cy="150813"/>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54" name="Freeform 40"/>
            <p:cNvSpPr/>
            <p:nvPr/>
          </p:nvSpPr>
          <p:spPr bwMode="auto">
            <a:xfrm>
              <a:off x="1012825" y="5902325"/>
              <a:ext cx="530225" cy="215900"/>
            </a:xfrm>
            <a:custGeom>
              <a:avLst/>
              <a:gdLst>
                <a:gd name="T0" fmla="*/ 186 w 186"/>
                <a:gd name="T1" fmla="*/ 38 h 76"/>
                <a:gd name="T2" fmla="*/ 183 w 186"/>
                <a:gd name="T3" fmla="*/ 0 h 76"/>
                <a:gd name="T4" fmla="*/ 183 w 186"/>
                <a:gd name="T5" fmla="*/ 0 h 76"/>
                <a:gd name="T6" fmla="*/ 182 w 186"/>
                <a:gd name="T7" fmla="*/ 0 h 76"/>
                <a:gd name="T8" fmla="*/ 182 w 186"/>
                <a:gd name="T9" fmla="*/ 0 h 76"/>
                <a:gd name="T10" fmla="*/ 182 w 186"/>
                <a:gd name="T11" fmla="*/ 0 h 76"/>
                <a:gd name="T12" fmla="*/ 0 w 186"/>
                <a:gd name="T13" fmla="*/ 0 h 76"/>
                <a:gd name="T14" fmla="*/ 0 w 186"/>
                <a:gd name="T15" fmla="*/ 8 h 76"/>
                <a:gd name="T16" fmla="*/ 173 w 186"/>
                <a:gd name="T17" fmla="*/ 8 h 76"/>
                <a:gd name="T18" fmla="*/ 173 w 186"/>
                <a:gd name="T19" fmla="*/ 68 h 76"/>
                <a:gd name="T20" fmla="*/ 0 w 186"/>
                <a:gd name="T21" fmla="*/ 68 h 76"/>
                <a:gd name="T22" fmla="*/ 0 w 186"/>
                <a:gd name="T23" fmla="*/ 76 h 76"/>
                <a:gd name="T24" fmla="*/ 183 w 186"/>
                <a:gd name="T25" fmla="*/ 76 h 76"/>
                <a:gd name="T26" fmla="*/ 183 w 186"/>
                <a:gd name="T27" fmla="*/ 76 h 76"/>
                <a:gd name="T28" fmla="*/ 186 w 186"/>
                <a:gd name="T2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76">
                  <a:moveTo>
                    <a:pt x="186" y="38"/>
                  </a:moveTo>
                  <a:cubicBezTo>
                    <a:pt x="186" y="19"/>
                    <a:pt x="184" y="3"/>
                    <a:pt x="183" y="0"/>
                  </a:cubicBezTo>
                  <a:cubicBezTo>
                    <a:pt x="183" y="0"/>
                    <a:pt x="183" y="0"/>
                    <a:pt x="183" y="0"/>
                  </a:cubicBezTo>
                  <a:cubicBezTo>
                    <a:pt x="182" y="0"/>
                    <a:pt x="182" y="0"/>
                    <a:pt x="182" y="0"/>
                  </a:cubicBezTo>
                  <a:cubicBezTo>
                    <a:pt x="182" y="0"/>
                    <a:pt x="182" y="0"/>
                    <a:pt x="182" y="0"/>
                  </a:cubicBezTo>
                  <a:cubicBezTo>
                    <a:pt x="182" y="0"/>
                    <a:pt x="182" y="0"/>
                    <a:pt x="182" y="0"/>
                  </a:cubicBezTo>
                  <a:cubicBezTo>
                    <a:pt x="0" y="0"/>
                    <a:pt x="0" y="0"/>
                    <a:pt x="0" y="0"/>
                  </a:cubicBezTo>
                  <a:cubicBezTo>
                    <a:pt x="0" y="8"/>
                    <a:pt x="0" y="8"/>
                    <a:pt x="0" y="8"/>
                  </a:cubicBezTo>
                  <a:cubicBezTo>
                    <a:pt x="173" y="8"/>
                    <a:pt x="173" y="8"/>
                    <a:pt x="173" y="8"/>
                  </a:cubicBezTo>
                  <a:cubicBezTo>
                    <a:pt x="173" y="68"/>
                    <a:pt x="173" y="68"/>
                    <a:pt x="173" y="68"/>
                  </a:cubicBezTo>
                  <a:cubicBezTo>
                    <a:pt x="0" y="68"/>
                    <a:pt x="0" y="68"/>
                    <a:pt x="0" y="68"/>
                  </a:cubicBezTo>
                  <a:cubicBezTo>
                    <a:pt x="0" y="76"/>
                    <a:pt x="0" y="76"/>
                    <a:pt x="0" y="76"/>
                  </a:cubicBezTo>
                  <a:cubicBezTo>
                    <a:pt x="183" y="76"/>
                    <a:pt x="183" y="76"/>
                    <a:pt x="183" y="76"/>
                  </a:cubicBezTo>
                  <a:cubicBezTo>
                    <a:pt x="183" y="76"/>
                    <a:pt x="183" y="76"/>
                    <a:pt x="183" y="76"/>
                  </a:cubicBezTo>
                  <a:cubicBezTo>
                    <a:pt x="184" y="73"/>
                    <a:pt x="186" y="57"/>
                    <a:pt x="186" y="38"/>
                  </a:cubicBezTo>
                  <a:close/>
                </a:path>
              </a:pathLst>
            </a:custGeom>
            <a:solidFill>
              <a:srgbClr val="5D930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sp>
          <p:nvSpPr>
            <p:cNvPr id="55" name="Freeform 41"/>
            <p:cNvSpPr/>
            <p:nvPr/>
          </p:nvSpPr>
          <p:spPr bwMode="auto">
            <a:xfrm>
              <a:off x="1425575" y="6034088"/>
              <a:ext cx="42863" cy="122238"/>
            </a:xfrm>
            <a:custGeom>
              <a:avLst/>
              <a:gdLst>
                <a:gd name="T0" fmla="*/ 0 w 27"/>
                <a:gd name="T1" fmla="*/ 0 h 77"/>
                <a:gd name="T2" fmla="*/ 0 w 27"/>
                <a:gd name="T3" fmla="*/ 77 h 77"/>
                <a:gd name="T4" fmla="*/ 13 w 27"/>
                <a:gd name="T5" fmla="*/ 64 h 77"/>
                <a:gd name="T6" fmla="*/ 27 w 27"/>
                <a:gd name="T7" fmla="*/ 77 h 77"/>
                <a:gd name="T8" fmla="*/ 27 w 27"/>
                <a:gd name="T9" fmla="*/ 0 h 77"/>
                <a:gd name="T10" fmla="*/ 0 w 27"/>
                <a:gd name="T11" fmla="*/ 0 h 77"/>
              </a:gdLst>
              <a:ahLst/>
              <a:cxnLst>
                <a:cxn ang="0">
                  <a:pos x="T0" y="T1"/>
                </a:cxn>
                <a:cxn ang="0">
                  <a:pos x="T2" y="T3"/>
                </a:cxn>
                <a:cxn ang="0">
                  <a:pos x="T4" y="T5"/>
                </a:cxn>
                <a:cxn ang="0">
                  <a:pos x="T6" y="T7"/>
                </a:cxn>
                <a:cxn ang="0">
                  <a:pos x="T8" y="T9"/>
                </a:cxn>
                <a:cxn ang="0">
                  <a:pos x="T10" y="T11"/>
                </a:cxn>
              </a:cxnLst>
              <a:rect l="0" t="0" r="r" b="b"/>
              <a:pathLst>
                <a:path w="27" h="77">
                  <a:moveTo>
                    <a:pt x="0" y="0"/>
                  </a:moveTo>
                  <a:lnTo>
                    <a:pt x="0" y="77"/>
                  </a:lnTo>
                  <a:lnTo>
                    <a:pt x="13" y="64"/>
                  </a:lnTo>
                  <a:lnTo>
                    <a:pt x="27" y="77"/>
                  </a:lnTo>
                  <a:lnTo>
                    <a:pt x="27" y="0"/>
                  </a:lnTo>
                  <a:lnTo>
                    <a:pt x="0" y="0"/>
                  </a:lnTo>
                  <a:close/>
                </a:path>
              </a:pathLst>
            </a:custGeom>
            <a:solidFill>
              <a:srgbClr val="DB2232"/>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600">
                <a:solidFill>
                  <a:prstClr val="black"/>
                </a:solidFill>
              </a:endParaRPr>
            </a:p>
          </p:txBody>
        </p:sp>
      </p:grpSp>
      <p:sp>
        <p:nvSpPr>
          <p:cNvPr id="56" name="TextBox 11"/>
          <p:cNvSpPr txBox="1">
            <a:spLocks noChangeArrowheads="1"/>
          </p:cNvSpPr>
          <p:nvPr/>
        </p:nvSpPr>
        <p:spPr bwMode="auto">
          <a:xfrm>
            <a:off x="4055745" y="233045"/>
            <a:ext cx="190436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3200" b="1" dirty="0">
                <a:latin typeface="楷体" panose="02010609060101010101" pitchFamily="49" charset="-122"/>
                <a:ea typeface="楷体" panose="02010609060101010101" pitchFamily="49" charset="-122"/>
              </a:rPr>
              <a:t>识字游戏</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grpId="0" nodeType="clickEffect">
                                  <p:stCondLst>
                                    <p:cond delay="0"/>
                                  </p:stCondLst>
                                  <p:childTnLst>
                                    <p:anim calcmode="lin" valueType="num">
                                      <p:cBhvr>
                                        <p:cTn id="6" dur="500"/>
                                        <p:tgtEl>
                                          <p:spTgt spid="27"/>
                                        </p:tgtEl>
                                        <p:attrNameLst>
                                          <p:attrName>ppt_x</p:attrName>
                                        </p:attrNameLst>
                                      </p:cBhvr>
                                      <p:tavLst>
                                        <p:tav tm="0">
                                          <p:val>
                                            <p:strVal val="ppt_x"/>
                                          </p:val>
                                        </p:tav>
                                        <p:tav tm="100000">
                                          <p:val>
                                            <p:strVal val="ppt_x-ppt_w/2"/>
                                          </p:val>
                                        </p:tav>
                                      </p:tavLst>
                                    </p:anim>
                                    <p:anim calcmode="lin" valueType="num">
                                      <p:cBhvr>
                                        <p:cTn id="7" dur="500"/>
                                        <p:tgtEl>
                                          <p:spTgt spid="27"/>
                                        </p:tgtEl>
                                        <p:attrNameLst>
                                          <p:attrName>ppt_y</p:attrName>
                                        </p:attrNameLst>
                                      </p:cBhvr>
                                      <p:tavLst>
                                        <p:tav tm="0">
                                          <p:val>
                                            <p:strVal val="ppt_y"/>
                                          </p:val>
                                        </p:tav>
                                        <p:tav tm="100000">
                                          <p:val>
                                            <p:strVal val="ppt_y"/>
                                          </p:val>
                                        </p:tav>
                                      </p:tavLst>
                                    </p:anim>
                                    <p:anim calcmode="lin" valueType="num">
                                      <p:cBhvr>
                                        <p:cTn id="8" dur="500"/>
                                        <p:tgtEl>
                                          <p:spTgt spid="27"/>
                                        </p:tgtEl>
                                        <p:attrNameLst>
                                          <p:attrName>ppt_w</p:attrName>
                                        </p:attrNameLst>
                                      </p:cBhvr>
                                      <p:tavLst>
                                        <p:tav tm="0">
                                          <p:val>
                                            <p:strVal val="ppt_w"/>
                                          </p:val>
                                        </p:tav>
                                        <p:tav tm="100000">
                                          <p:val>
                                            <p:fltVal val="0"/>
                                          </p:val>
                                        </p:tav>
                                      </p:tavLst>
                                    </p:anim>
                                    <p:anim calcmode="lin" valueType="num">
                                      <p:cBhvr>
                                        <p:cTn id="9" dur="500"/>
                                        <p:tgtEl>
                                          <p:spTgt spid="27"/>
                                        </p:tgtEl>
                                        <p:attrNameLst>
                                          <p:attrName>ppt_h</p:attrName>
                                        </p:attrNameLst>
                                      </p:cBhvr>
                                      <p:tavLst>
                                        <p:tav tm="0">
                                          <p:val>
                                            <p:strVal val="ppt_h"/>
                                          </p:val>
                                        </p:tav>
                                        <p:tav tm="100000">
                                          <p:val>
                                            <p:strVal val="ppt_h"/>
                                          </p:val>
                                        </p:tav>
                                      </p:tavLst>
                                    </p:anim>
                                    <p:set>
                                      <p:cBhvr>
                                        <p:cTn id="10" dur="1" fill="hold">
                                          <p:stCondLst>
                                            <p:cond delay="499"/>
                                          </p:stCondLst>
                                        </p:cTn>
                                        <p:tgtEl>
                                          <p:spTgt spid="2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7" presetClass="exit" presetSubtype="8" fill="hold" grpId="0" nodeType="clickEffect">
                                  <p:stCondLst>
                                    <p:cond delay="0"/>
                                  </p:stCondLst>
                                  <p:childTnLst>
                                    <p:anim calcmode="lin" valueType="num">
                                      <p:cBhvr>
                                        <p:cTn id="14" dur="500"/>
                                        <p:tgtEl>
                                          <p:spTgt spid="26"/>
                                        </p:tgtEl>
                                        <p:attrNameLst>
                                          <p:attrName>ppt_x</p:attrName>
                                        </p:attrNameLst>
                                      </p:cBhvr>
                                      <p:tavLst>
                                        <p:tav tm="0">
                                          <p:val>
                                            <p:strVal val="ppt_x"/>
                                          </p:val>
                                        </p:tav>
                                        <p:tav tm="100000">
                                          <p:val>
                                            <p:strVal val="ppt_x-ppt_w/2"/>
                                          </p:val>
                                        </p:tav>
                                      </p:tavLst>
                                    </p:anim>
                                    <p:anim calcmode="lin" valueType="num">
                                      <p:cBhvr>
                                        <p:cTn id="15" dur="500"/>
                                        <p:tgtEl>
                                          <p:spTgt spid="26"/>
                                        </p:tgtEl>
                                        <p:attrNameLst>
                                          <p:attrName>ppt_y</p:attrName>
                                        </p:attrNameLst>
                                      </p:cBhvr>
                                      <p:tavLst>
                                        <p:tav tm="0">
                                          <p:val>
                                            <p:strVal val="ppt_y"/>
                                          </p:val>
                                        </p:tav>
                                        <p:tav tm="100000">
                                          <p:val>
                                            <p:strVal val="ppt_y"/>
                                          </p:val>
                                        </p:tav>
                                      </p:tavLst>
                                    </p:anim>
                                    <p:anim calcmode="lin" valueType="num">
                                      <p:cBhvr>
                                        <p:cTn id="16" dur="500"/>
                                        <p:tgtEl>
                                          <p:spTgt spid="26"/>
                                        </p:tgtEl>
                                        <p:attrNameLst>
                                          <p:attrName>ppt_w</p:attrName>
                                        </p:attrNameLst>
                                      </p:cBhvr>
                                      <p:tavLst>
                                        <p:tav tm="0">
                                          <p:val>
                                            <p:strVal val="ppt_w"/>
                                          </p:val>
                                        </p:tav>
                                        <p:tav tm="100000">
                                          <p:val>
                                            <p:fltVal val="0"/>
                                          </p:val>
                                        </p:tav>
                                      </p:tavLst>
                                    </p:anim>
                                    <p:anim calcmode="lin" valueType="num">
                                      <p:cBhvr>
                                        <p:cTn id="17" dur="500"/>
                                        <p:tgtEl>
                                          <p:spTgt spid="26"/>
                                        </p:tgtEl>
                                        <p:attrNameLst>
                                          <p:attrName>ppt_h</p:attrName>
                                        </p:attrNameLst>
                                      </p:cBhvr>
                                      <p:tavLst>
                                        <p:tav tm="0">
                                          <p:val>
                                            <p:strVal val="ppt_h"/>
                                          </p:val>
                                        </p:tav>
                                        <p:tav tm="100000">
                                          <p:val>
                                            <p:strVal val="ppt_h"/>
                                          </p:val>
                                        </p:tav>
                                      </p:tavLst>
                                    </p:anim>
                                    <p:set>
                                      <p:cBhvr>
                                        <p:cTn id="18" dur="1" fill="hold">
                                          <p:stCondLst>
                                            <p:cond delay="499"/>
                                          </p:stCondLst>
                                        </p:cTn>
                                        <p:tgtEl>
                                          <p:spTgt spid="2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7" presetClass="exit" presetSubtype="8" fill="hold" grpId="0" nodeType="clickEffect">
                                  <p:stCondLst>
                                    <p:cond delay="0"/>
                                  </p:stCondLst>
                                  <p:childTnLst>
                                    <p:anim calcmode="lin" valueType="num">
                                      <p:cBhvr>
                                        <p:cTn id="22" dur="500"/>
                                        <p:tgtEl>
                                          <p:spTgt spid="25"/>
                                        </p:tgtEl>
                                        <p:attrNameLst>
                                          <p:attrName>ppt_x</p:attrName>
                                        </p:attrNameLst>
                                      </p:cBhvr>
                                      <p:tavLst>
                                        <p:tav tm="0">
                                          <p:val>
                                            <p:strVal val="ppt_x"/>
                                          </p:val>
                                        </p:tav>
                                        <p:tav tm="100000">
                                          <p:val>
                                            <p:strVal val="ppt_x-ppt_w/2"/>
                                          </p:val>
                                        </p:tav>
                                      </p:tavLst>
                                    </p:anim>
                                    <p:anim calcmode="lin" valueType="num">
                                      <p:cBhvr>
                                        <p:cTn id="23" dur="500"/>
                                        <p:tgtEl>
                                          <p:spTgt spid="25"/>
                                        </p:tgtEl>
                                        <p:attrNameLst>
                                          <p:attrName>ppt_y</p:attrName>
                                        </p:attrNameLst>
                                      </p:cBhvr>
                                      <p:tavLst>
                                        <p:tav tm="0">
                                          <p:val>
                                            <p:strVal val="ppt_y"/>
                                          </p:val>
                                        </p:tav>
                                        <p:tav tm="100000">
                                          <p:val>
                                            <p:strVal val="ppt_y"/>
                                          </p:val>
                                        </p:tav>
                                      </p:tavLst>
                                    </p:anim>
                                    <p:anim calcmode="lin" valueType="num">
                                      <p:cBhvr>
                                        <p:cTn id="24" dur="500"/>
                                        <p:tgtEl>
                                          <p:spTgt spid="25"/>
                                        </p:tgtEl>
                                        <p:attrNameLst>
                                          <p:attrName>ppt_w</p:attrName>
                                        </p:attrNameLst>
                                      </p:cBhvr>
                                      <p:tavLst>
                                        <p:tav tm="0">
                                          <p:val>
                                            <p:strVal val="ppt_w"/>
                                          </p:val>
                                        </p:tav>
                                        <p:tav tm="100000">
                                          <p:val>
                                            <p:fltVal val="0"/>
                                          </p:val>
                                        </p:tav>
                                      </p:tavLst>
                                    </p:anim>
                                    <p:anim calcmode="lin" valueType="num">
                                      <p:cBhvr>
                                        <p:cTn id="25" dur="500"/>
                                        <p:tgtEl>
                                          <p:spTgt spid="25"/>
                                        </p:tgtEl>
                                        <p:attrNameLst>
                                          <p:attrName>ppt_h</p:attrName>
                                        </p:attrNameLst>
                                      </p:cBhvr>
                                      <p:tavLst>
                                        <p:tav tm="0">
                                          <p:val>
                                            <p:strVal val="ppt_h"/>
                                          </p:val>
                                        </p:tav>
                                        <p:tav tm="100000">
                                          <p:val>
                                            <p:strVal val="ppt_h"/>
                                          </p:val>
                                        </p:tav>
                                      </p:tavLst>
                                    </p:anim>
                                    <p:set>
                                      <p:cBhvr>
                                        <p:cTn id="26" dur="1" fill="hold">
                                          <p:stCondLst>
                                            <p:cond delay="499"/>
                                          </p:stCondLst>
                                        </p:cTn>
                                        <p:tgtEl>
                                          <p:spTgt spid="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7" presetClass="exit" presetSubtype="8" fill="hold" grpId="0" nodeType="clickEffect">
                                  <p:stCondLst>
                                    <p:cond delay="0"/>
                                  </p:stCondLst>
                                  <p:childTnLst>
                                    <p:anim calcmode="lin" valueType="num">
                                      <p:cBhvr>
                                        <p:cTn id="30" dur="500"/>
                                        <p:tgtEl>
                                          <p:spTgt spid="24"/>
                                        </p:tgtEl>
                                        <p:attrNameLst>
                                          <p:attrName>ppt_x</p:attrName>
                                        </p:attrNameLst>
                                      </p:cBhvr>
                                      <p:tavLst>
                                        <p:tav tm="0">
                                          <p:val>
                                            <p:strVal val="ppt_x"/>
                                          </p:val>
                                        </p:tav>
                                        <p:tav tm="100000">
                                          <p:val>
                                            <p:strVal val="ppt_x-ppt_w/2"/>
                                          </p:val>
                                        </p:tav>
                                      </p:tavLst>
                                    </p:anim>
                                    <p:anim calcmode="lin" valueType="num">
                                      <p:cBhvr>
                                        <p:cTn id="31" dur="500"/>
                                        <p:tgtEl>
                                          <p:spTgt spid="24"/>
                                        </p:tgtEl>
                                        <p:attrNameLst>
                                          <p:attrName>ppt_y</p:attrName>
                                        </p:attrNameLst>
                                      </p:cBhvr>
                                      <p:tavLst>
                                        <p:tav tm="0">
                                          <p:val>
                                            <p:strVal val="ppt_y"/>
                                          </p:val>
                                        </p:tav>
                                        <p:tav tm="100000">
                                          <p:val>
                                            <p:strVal val="ppt_y"/>
                                          </p:val>
                                        </p:tav>
                                      </p:tavLst>
                                    </p:anim>
                                    <p:anim calcmode="lin" valueType="num">
                                      <p:cBhvr>
                                        <p:cTn id="32" dur="500"/>
                                        <p:tgtEl>
                                          <p:spTgt spid="24"/>
                                        </p:tgtEl>
                                        <p:attrNameLst>
                                          <p:attrName>ppt_w</p:attrName>
                                        </p:attrNameLst>
                                      </p:cBhvr>
                                      <p:tavLst>
                                        <p:tav tm="0">
                                          <p:val>
                                            <p:strVal val="ppt_w"/>
                                          </p:val>
                                        </p:tav>
                                        <p:tav tm="100000">
                                          <p:val>
                                            <p:fltVal val="0"/>
                                          </p:val>
                                        </p:tav>
                                      </p:tavLst>
                                    </p:anim>
                                    <p:anim calcmode="lin" valueType="num">
                                      <p:cBhvr>
                                        <p:cTn id="33" dur="500"/>
                                        <p:tgtEl>
                                          <p:spTgt spid="24"/>
                                        </p:tgtEl>
                                        <p:attrNameLst>
                                          <p:attrName>ppt_h</p:attrName>
                                        </p:attrNameLst>
                                      </p:cBhvr>
                                      <p:tavLst>
                                        <p:tav tm="0">
                                          <p:val>
                                            <p:strVal val="ppt_h"/>
                                          </p:val>
                                        </p:tav>
                                        <p:tav tm="100000">
                                          <p:val>
                                            <p:strVal val="ppt_h"/>
                                          </p:val>
                                        </p:tav>
                                      </p:tavLst>
                                    </p:anim>
                                    <p:set>
                                      <p:cBhvr>
                                        <p:cTn id="34" dur="1" fill="hold">
                                          <p:stCondLst>
                                            <p:cond delay="499"/>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7" presetClass="exit" presetSubtype="8" fill="hold" grpId="0" nodeType="clickEffect">
                                  <p:stCondLst>
                                    <p:cond delay="0"/>
                                  </p:stCondLst>
                                  <p:childTnLst>
                                    <p:anim calcmode="lin" valueType="num">
                                      <p:cBhvr>
                                        <p:cTn id="38" dur="500"/>
                                        <p:tgtEl>
                                          <p:spTgt spid="22"/>
                                        </p:tgtEl>
                                        <p:attrNameLst>
                                          <p:attrName>ppt_x</p:attrName>
                                        </p:attrNameLst>
                                      </p:cBhvr>
                                      <p:tavLst>
                                        <p:tav tm="0">
                                          <p:val>
                                            <p:strVal val="ppt_x"/>
                                          </p:val>
                                        </p:tav>
                                        <p:tav tm="100000">
                                          <p:val>
                                            <p:strVal val="ppt_x-ppt_w/2"/>
                                          </p:val>
                                        </p:tav>
                                      </p:tavLst>
                                    </p:anim>
                                    <p:anim calcmode="lin" valueType="num">
                                      <p:cBhvr>
                                        <p:cTn id="39" dur="500"/>
                                        <p:tgtEl>
                                          <p:spTgt spid="22"/>
                                        </p:tgtEl>
                                        <p:attrNameLst>
                                          <p:attrName>ppt_y</p:attrName>
                                        </p:attrNameLst>
                                      </p:cBhvr>
                                      <p:tavLst>
                                        <p:tav tm="0">
                                          <p:val>
                                            <p:strVal val="ppt_y"/>
                                          </p:val>
                                        </p:tav>
                                        <p:tav tm="100000">
                                          <p:val>
                                            <p:strVal val="ppt_y"/>
                                          </p:val>
                                        </p:tav>
                                      </p:tavLst>
                                    </p:anim>
                                    <p:anim calcmode="lin" valueType="num">
                                      <p:cBhvr>
                                        <p:cTn id="40" dur="500"/>
                                        <p:tgtEl>
                                          <p:spTgt spid="22"/>
                                        </p:tgtEl>
                                        <p:attrNameLst>
                                          <p:attrName>ppt_w</p:attrName>
                                        </p:attrNameLst>
                                      </p:cBhvr>
                                      <p:tavLst>
                                        <p:tav tm="0">
                                          <p:val>
                                            <p:strVal val="ppt_w"/>
                                          </p:val>
                                        </p:tav>
                                        <p:tav tm="100000">
                                          <p:val>
                                            <p:fltVal val="0"/>
                                          </p:val>
                                        </p:tav>
                                      </p:tavLst>
                                    </p:anim>
                                    <p:anim calcmode="lin" valueType="num">
                                      <p:cBhvr>
                                        <p:cTn id="41" dur="500"/>
                                        <p:tgtEl>
                                          <p:spTgt spid="22"/>
                                        </p:tgtEl>
                                        <p:attrNameLst>
                                          <p:attrName>ppt_h</p:attrName>
                                        </p:attrNameLst>
                                      </p:cBhvr>
                                      <p:tavLst>
                                        <p:tav tm="0">
                                          <p:val>
                                            <p:strVal val="ppt_h"/>
                                          </p:val>
                                        </p:tav>
                                        <p:tav tm="100000">
                                          <p:val>
                                            <p:strVal val="ppt_h"/>
                                          </p:val>
                                        </p:tav>
                                      </p:tavLst>
                                    </p:anim>
                                    <p:set>
                                      <p:cBhvr>
                                        <p:cTn id="42" dur="1" fill="hold">
                                          <p:stCondLst>
                                            <p:cond delay="499"/>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7" presetClass="exit" presetSubtype="8" fill="hold" grpId="0" nodeType="clickEffect">
                                  <p:stCondLst>
                                    <p:cond delay="0"/>
                                  </p:stCondLst>
                                  <p:childTnLst>
                                    <p:anim calcmode="lin" valueType="num">
                                      <p:cBhvr>
                                        <p:cTn id="46" dur="500"/>
                                        <p:tgtEl>
                                          <p:spTgt spid="20"/>
                                        </p:tgtEl>
                                        <p:attrNameLst>
                                          <p:attrName>ppt_x</p:attrName>
                                        </p:attrNameLst>
                                      </p:cBhvr>
                                      <p:tavLst>
                                        <p:tav tm="0">
                                          <p:val>
                                            <p:strVal val="ppt_x"/>
                                          </p:val>
                                        </p:tav>
                                        <p:tav tm="100000">
                                          <p:val>
                                            <p:strVal val="ppt_x-ppt_w/2"/>
                                          </p:val>
                                        </p:tav>
                                      </p:tavLst>
                                    </p:anim>
                                    <p:anim calcmode="lin" valueType="num">
                                      <p:cBhvr>
                                        <p:cTn id="47" dur="500"/>
                                        <p:tgtEl>
                                          <p:spTgt spid="20"/>
                                        </p:tgtEl>
                                        <p:attrNameLst>
                                          <p:attrName>ppt_y</p:attrName>
                                        </p:attrNameLst>
                                      </p:cBhvr>
                                      <p:tavLst>
                                        <p:tav tm="0">
                                          <p:val>
                                            <p:strVal val="ppt_y"/>
                                          </p:val>
                                        </p:tav>
                                        <p:tav tm="100000">
                                          <p:val>
                                            <p:strVal val="ppt_y"/>
                                          </p:val>
                                        </p:tav>
                                      </p:tavLst>
                                    </p:anim>
                                    <p:anim calcmode="lin" valueType="num">
                                      <p:cBhvr>
                                        <p:cTn id="48" dur="500"/>
                                        <p:tgtEl>
                                          <p:spTgt spid="20"/>
                                        </p:tgtEl>
                                        <p:attrNameLst>
                                          <p:attrName>ppt_w</p:attrName>
                                        </p:attrNameLst>
                                      </p:cBhvr>
                                      <p:tavLst>
                                        <p:tav tm="0">
                                          <p:val>
                                            <p:strVal val="ppt_w"/>
                                          </p:val>
                                        </p:tav>
                                        <p:tav tm="100000">
                                          <p:val>
                                            <p:fltVal val="0"/>
                                          </p:val>
                                        </p:tav>
                                      </p:tavLst>
                                    </p:anim>
                                    <p:anim calcmode="lin" valueType="num">
                                      <p:cBhvr>
                                        <p:cTn id="49" dur="500"/>
                                        <p:tgtEl>
                                          <p:spTgt spid="20"/>
                                        </p:tgtEl>
                                        <p:attrNameLst>
                                          <p:attrName>ppt_h</p:attrName>
                                        </p:attrNameLst>
                                      </p:cBhvr>
                                      <p:tavLst>
                                        <p:tav tm="0">
                                          <p:val>
                                            <p:strVal val="ppt_h"/>
                                          </p:val>
                                        </p:tav>
                                        <p:tav tm="100000">
                                          <p:val>
                                            <p:strVal val="ppt_h"/>
                                          </p:val>
                                        </p:tav>
                                      </p:tavLst>
                                    </p:anim>
                                    <p:set>
                                      <p:cBhvr>
                                        <p:cTn id="50"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2" grpId="0" bldLvl="0" animBg="1"/>
      <p:bldP spid="24" grpId="0" bldLvl="0" animBg="1"/>
      <p:bldP spid="25" grpId="0" bldLvl="0" animBg="1"/>
      <p:bldP spid="26" grpId="0" bldLvl="0" animBg="1"/>
      <p:bldP spid="27"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ng"/>
          <p:cNvPicPr>
            <a:picLocks noChangeAspect="1"/>
          </p:cNvPicPr>
          <p:nvPr/>
        </p:nvPicPr>
        <p:blipFill>
          <a:blip r:embed="rId1" cstate="print"/>
          <a:stretch>
            <a:fillRect/>
          </a:stretch>
        </p:blipFill>
        <p:spPr>
          <a:xfrm>
            <a:off x="333575" y="410009"/>
            <a:ext cx="2506038" cy="696521"/>
          </a:xfrm>
          <a:prstGeom prst="rect">
            <a:avLst/>
          </a:prstGeom>
        </p:spPr>
      </p:pic>
      <p:sp>
        <p:nvSpPr>
          <p:cNvPr id="3" name="矩形 2"/>
          <p:cNvSpPr/>
          <p:nvPr/>
        </p:nvSpPr>
        <p:spPr>
          <a:xfrm>
            <a:off x="553613" y="1284350"/>
            <a:ext cx="4572000" cy="1360805"/>
          </a:xfrm>
          <a:prstGeom prst="rect">
            <a:avLst/>
          </a:prstGeom>
        </p:spPr>
        <p:txBody>
          <a:bodyPr lIns="68580" tIns="34290" rIns="68580" bIns="34290">
            <a:spAutoFit/>
          </a:bodyPr>
          <a:lstStyle/>
          <a:p>
            <a:r>
              <a:rPr lang="zh-CN" altLang="en-US" sz="2800" dirty="0">
                <a:solidFill>
                  <a:srgbClr val="FF0000"/>
                </a:solidFill>
                <a:latin typeface="+mn-ea"/>
              </a:rPr>
              <a:t>热闹非凡</a:t>
            </a:r>
            <a:r>
              <a:rPr lang="zh-CN" altLang="en-US" sz="2800" b="1" dirty="0">
                <a:solidFill>
                  <a:srgbClr val="7030A0"/>
                </a:solidFill>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形容热闹的场面或景象。</a:t>
            </a:r>
            <a:r>
              <a:rPr lang="zh-CN" altLang="en-US" sz="2800" b="1" dirty="0">
                <a:solidFill>
                  <a:srgbClr val="0000FF"/>
                </a:solidFill>
                <a:latin typeface="楷体" panose="02010609060101010101" pitchFamily="49" charset="-122"/>
                <a:ea typeface="楷体" panose="02010609060101010101" pitchFamily="49" charset="-122"/>
              </a:rPr>
              <a:t>本课指租界里来往的额外国人很多，很热闹。</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4" name="矩形 3"/>
          <p:cNvSpPr/>
          <p:nvPr/>
        </p:nvSpPr>
        <p:spPr>
          <a:xfrm>
            <a:off x="661219" y="3096503"/>
            <a:ext cx="4357718" cy="499110"/>
          </a:xfrm>
          <a:prstGeom prst="rect">
            <a:avLst/>
          </a:prstGeom>
        </p:spPr>
        <p:txBody>
          <a:bodyPr wrap="square" lIns="68580" tIns="34290" rIns="68580" bIns="34290">
            <a:spAutoFit/>
          </a:bodyPr>
          <a:lstStyle/>
          <a:p>
            <a:r>
              <a:rPr lang="zh-CN" altLang="en-US" sz="2800" b="1" dirty="0">
                <a:latin typeface="宋体" panose="02010600030101010101" pitchFamily="2" charset="-122"/>
                <a:ea typeface="宋体" panose="02010600030101010101" pitchFamily="2" charset="-122"/>
              </a:rPr>
              <a:t>过年了，村子里</a:t>
            </a:r>
            <a:r>
              <a:rPr lang="zh-CN" altLang="en-US" sz="2800" b="1" dirty="0">
                <a:solidFill>
                  <a:srgbClr val="FF0000"/>
                </a:solidFill>
                <a:latin typeface="宋体" panose="02010600030101010101" pitchFamily="2" charset="-122"/>
                <a:ea typeface="宋体" panose="02010600030101010101" pitchFamily="2" charset="-122"/>
              </a:rPr>
              <a:t>热闹非凡</a:t>
            </a:r>
            <a:r>
              <a:rPr lang="zh-CN" altLang="en-US" sz="2800" b="1" dirty="0">
                <a:latin typeface="宋体" panose="02010600030101010101" pitchFamily="2" charset="-122"/>
                <a:ea typeface="宋体" panose="02010600030101010101" pitchFamily="2" charset="-122"/>
              </a:rPr>
              <a:t>。</a:t>
            </a:r>
            <a:endParaRPr lang="zh-CN" altLang="en-US" sz="2800" b="1" dirty="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cstate="print"/>
          <a:stretch>
            <a:fillRect/>
          </a:stretch>
        </p:blipFill>
        <p:spPr>
          <a:xfrm>
            <a:off x="5549632" y="1284431"/>
            <a:ext cx="2916593" cy="248220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3614" y="843558"/>
            <a:ext cx="3964809" cy="1592744"/>
          </a:xfrm>
          <a:prstGeom prst="rect">
            <a:avLst/>
          </a:prstGeom>
        </p:spPr>
        <p:txBody>
          <a:bodyPr wrap="square" lIns="68580" tIns="34290" rIns="68580" bIns="34290">
            <a:spAutoFit/>
          </a:bodyPr>
          <a:lstStyle/>
          <a:p>
            <a:r>
              <a:rPr lang="zh-CN" altLang="en-US" sz="2700" b="1" dirty="0">
                <a:solidFill>
                  <a:srgbClr val="FF0000"/>
                </a:solidFill>
                <a:latin typeface="黑体" panose="02010609060101010101" pitchFamily="49" charset="-122"/>
                <a:ea typeface="黑体" panose="02010609060101010101" pitchFamily="49" charset="-122"/>
              </a:rPr>
              <a:t>疑惑不解</a:t>
            </a:r>
            <a:r>
              <a:rPr lang="zh-CN" altLang="en-US" sz="2400" b="1" dirty="0">
                <a:solidFill>
                  <a:srgbClr val="7030A0"/>
                </a:solidFill>
                <a:latin typeface="黑体" panose="02010609060101010101" pitchFamily="49" charset="-122"/>
                <a:ea typeface="黑体" panose="02010609060101010101" pitchFamily="49" charset="-122"/>
              </a:rPr>
              <a:t>：</a:t>
            </a:r>
            <a:r>
              <a:rPr lang="zh-CN" altLang="en-US" sz="2400" b="1" dirty="0">
                <a:latin typeface="楷体" panose="02010609060101010101" pitchFamily="49" charset="-122"/>
                <a:ea typeface="楷体" panose="02010609060101010101" pitchFamily="49" charset="-122"/>
              </a:rPr>
              <a:t>因为有疑问而困惑不能理解。</a:t>
            </a:r>
            <a:r>
              <a:rPr lang="zh-CN" altLang="en-US" sz="2400" b="1" dirty="0">
                <a:solidFill>
                  <a:srgbClr val="0000FF"/>
                </a:solidFill>
                <a:latin typeface="楷体" panose="02010609060101010101" pitchFamily="49" charset="-122"/>
                <a:ea typeface="楷体" panose="02010609060101010101" pitchFamily="49" charset="-122"/>
              </a:rPr>
              <a:t>本课指周恩来对伯父说的中国人不能到租界的话不能理解。</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3" name="TextBox 2"/>
          <p:cNvSpPr txBox="1"/>
          <p:nvPr/>
        </p:nvSpPr>
        <p:spPr>
          <a:xfrm>
            <a:off x="553614" y="2718596"/>
            <a:ext cx="4071965" cy="1176020"/>
          </a:xfrm>
          <a:prstGeom prst="rect">
            <a:avLst/>
          </a:prstGeom>
          <a:noFill/>
        </p:spPr>
        <p:txBody>
          <a:bodyPr wrap="square" lIns="68580" tIns="34290" rIns="68580" bIns="34290" rtlCol="0">
            <a:spAutoFit/>
          </a:bodyPr>
          <a:lstStyle/>
          <a:p>
            <a:r>
              <a:rPr lang="en-US" altLang="zh-CN" sz="2400" b="1" dirty="0">
                <a:latin typeface="宋体" panose="02010600030101010101" pitchFamily="2" charset="-122"/>
                <a:ea typeface="宋体" panose="02010600030101010101" pitchFamily="2" charset="-122"/>
                <a:cs typeface="宋体" panose="02010600030101010101" pitchFamily="2" charset="-122"/>
              </a:rPr>
              <a:t>    </a:t>
            </a:r>
            <a:r>
              <a:rPr lang="zh-CN" altLang="en-US" sz="2400" b="1" dirty="0">
                <a:latin typeface="宋体" panose="02010600030101010101" pitchFamily="2" charset="-122"/>
                <a:ea typeface="宋体" panose="02010600030101010101" pitchFamily="2" charset="-122"/>
                <a:cs typeface="宋体" panose="02010600030101010101" pitchFamily="2" charset="-122"/>
              </a:rPr>
              <a:t>看着一干二净的房间我高兴极了</a:t>
            </a:r>
            <a:r>
              <a:rPr lang="en-US" altLang="zh-CN" sz="2400" b="1" dirty="0">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rPr>
              <a:t>可令我</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疑惑不解</a:t>
            </a:r>
            <a:r>
              <a:rPr lang="zh-CN" altLang="en-US" sz="2400" b="1" dirty="0">
                <a:latin typeface="宋体" panose="02010600030101010101" pitchFamily="2" charset="-122"/>
                <a:ea typeface="宋体" panose="02010600030101010101" pitchFamily="2" charset="-122"/>
                <a:cs typeface="宋体" panose="02010600030101010101" pitchFamily="2" charset="-122"/>
              </a:rPr>
              <a:t>的是</a:t>
            </a:r>
            <a:r>
              <a:rPr lang="en-US" altLang="zh-CN" sz="2400" b="1" dirty="0">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rPr>
              <a:t>谁帮我打扫了房间</a:t>
            </a:r>
            <a:r>
              <a:rPr lang="en-US" altLang="zh-CN" sz="2400" b="1"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nvPicPr>
        <p:blipFill>
          <a:blip r:embed="rId1" cstate="print"/>
          <a:stretch>
            <a:fillRect/>
          </a:stretch>
        </p:blipFill>
        <p:spPr>
          <a:xfrm>
            <a:off x="5230232" y="1070119"/>
            <a:ext cx="3185689" cy="2474091"/>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txBox="1"/>
          <p:nvPr/>
        </p:nvSpPr>
        <p:spPr>
          <a:xfrm>
            <a:off x="784860" y="1772920"/>
            <a:ext cx="7589520" cy="2122805"/>
          </a:xfrm>
          <a:prstGeom prst="rect">
            <a:avLst/>
          </a:prstGeom>
          <a:noFill/>
        </p:spPr>
        <p:txBody>
          <a:bodyPr wrap="square" rtlCol="0" anchor="t">
            <a:spAutoFit/>
          </a:bodyPr>
          <a:lstStyle/>
          <a:p>
            <a:pPr indent="431800">
              <a:lnSpc>
                <a:spcPct val="150000"/>
              </a:lnSpc>
            </a:pPr>
            <a:r>
              <a:rPr lang="zh-CN" altLang="en-US" sz="32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课文先写（                       ），再写（                  ），最后写（      </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31800">
              <a:lnSpc>
                <a:spcPct val="15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2199531" y="2671144"/>
            <a:ext cx="3070071" cy="523220"/>
          </a:xfrm>
          <a:prstGeom prst="rect">
            <a:avLst/>
          </a:prstGeom>
          <a:noFill/>
        </p:spPr>
        <p:txBody>
          <a:bodyPr wrap="none" rtlCol="0">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耳闻“中华不振”</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5"/>
          <p:cNvSpPr txBox="1"/>
          <p:nvPr/>
        </p:nvSpPr>
        <p:spPr>
          <a:xfrm>
            <a:off x="7177236" y="2671378"/>
            <a:ext cx="1255395" cy="521970"/>
          </a:xfrm>
          <a:prstGeom prst="rect">
            <a:avLst/>
          </a:prstGeom>
          <a:noFill/>
        </p:spPr>
        <p:txBody>
          <a:bodyPr wrap="none" rtlCol="0">
            <a:spAutoFit/>
          </a:bodyPr>
          <a:lstStyle/>
          <a:p>
            <a:pPr algn="l"/>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中国人</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 name="文本框 2"/>
          <p:cNvSpPr txBox="1"/>
          <p:nvPr/>
        </p:nvSpPr>
        <p:spPr>
          <a:xfrm>
            <a:off x="708660" y="1189355"/>
            <a:ext cx="7185025" cy="583565"/>
          </a:xfrm>
          <a:prstGeom prst="rect">
            <a:avLst/>
          </a:prstGeom>
          <a:noFill/>
        </p:spPr>
        <p:txBody>
          <a:bodyPr wrap="square" rtlCol="0" anchor="t">
            <a:spAutoFit/>
          </a:bodyPr>
          <a:lstStyle/>
          <a:p>
            <a:r>
              <a:rPr lang="zh-CN" altLang="en-US" sz="3200" dirty="0">
                <a:solidFill>
                  <a:schemeClr val="tx1"/>
                </a:solidFill>
                <a:latin typeface="黑体" panose="02010609060101010101" pitchFamily="49" charset="-122"/>
                <a:ea typeface="黑体" panose="02010609060101010101" pitchFamily="49" charset="-122"/>
              </a:rPr>
              <a:t>自由读课文，说一说课文写了什么事？</a:t>
            </a:r>
            <a:r>
              <a:rPr lang="zh-CN" altLang="en-US" sz="2800" dirty="0">
                <a:latin typeface="华文楷体" panose="02010600040101010101" pitchFamily="2" charset="-122"/>
                <a:ea typeface="华文楷体" panose="02010600040101010101" pitchFamily="2" charset="-122"/>
              </a:rPr>
              <a:t>                                                                     </a:t>
            </a:r>
            <a:endParaRPr lang="zh-CN" altLang="en-US" sz="2800" dirty="0">
              <a:latin typeface="华文楷体" panose="02010600040101010101" pitchFamily="2" charset="-122"/>
              <a:ea typeface="华文楷体" panose="02010600040101010101" pitchFamily="2" charset="-122"/>
            </a:endParaRPr>
          </a:p>
        </p:txBody>
      </p:sp>
      <p:sp>
        <p:nvSpPr>
          <p:cNvPr id="8" name="TextBox 7"/>
          <p:cNvSpPr txBox="1"/>
          <p:nvPr/>
        </p:nvSpPr>
        <p:spPr>
          <a:xfrm>
            <a:off x="3526227" y="1990009"/>
            <a:ext cx="3791423" cy="523220"/>
          </a:xfrm>
          <a:prstGeom prst="rect">
            <a:avLst/>
          </a:prstGeom>
          <a:noFill/>
        </p:spPr>
        <p:txBody>
          <a:bodyPr wrap="non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立志为振兴中华而读书</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4" name="矩形 3"/>
          <p:cNvSpPr/>
          <p:nvPr/>
        </p:nvSpPr>
        <p:spPr>
          <a:xfrm>
            <a:off x="890806" y="3333425"/>
            <a:ext cx="5688632" cy="521970"/>
          </a:xfrm>
          <a:prstGeom prst="rect">
            <a:avLst/>
          </a:prstGeom>
        </p:spPr>
        <p:txBody>
          <a:bodyPr wrap="square">
            <a:spAutoFit/>
          </a:bodyPr>
          <a:lstStyle/>
          <a:p>
            <a:pPr lvl="0"/>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在租界里受洋人欺凌却无处说理</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7" name="文本框 14"/>
          <p:cNvSpPr txBox="1"/>
          <p:nvPr/>
        </p:nvSpPr>
        <p:spPr>
          <a:xfrm>
            <a:off x="611560" y="404516"/>
            <a:ext cx="2147372"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整体感知</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4970" y="468515"/>
            <a:ext cx="366860" cy="45633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3" grpId="0"/>
      <p:bldP spid="8"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459105" y="557530"/>
            <a:ext cx="3378835" cy="521970"/>
          </a:xfrm>
          <a:prstGeom prst="rect">
            <a:avLst/>
          </a:prstGeom>
          <a:noFill/>
        </p:spPr>
        <p:txBody>
          <a:bodyPr wrap="square" rtlCol="0" anchor="t">
            <a:spAutoFit/>
          </a:bodyPr>
          <a:lstStyle/>
          <a:p>
            <a:r>
              <a:rPr lang="en-US" altLang="zh-CN" sz="2800" dirty="0">
                <a:latin typeface="黑体" panose="02010609060101010101" pitchFamily="49" charset="-122"/>
                <a:ea typeface="黑体" panose="02010609060101010101" pitchFamily="49" charset="-122"/>
              </a:rPr>
              <a:t> </a:t>
            </a:r>
            <a:r>
              <a:rPr lang="zh-CN" altLang="en-US" sz="2800" dirty="0">
                <a:latin typeface="黑体" panose="02010609060101010101" pitchFamily="49" charset="-122"/>
                <a:ea typeface="黑体" panose="02010609060101010101" pitchFamily="49" charset="-122"/>
                <a:cs typeface="黑体" panose="02010609060101010101" pitchFamily="49" charset="-122"/>
              </a:rPr>
              <a:t>给课文划分段落。</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
        <p:nvSpPr>
          <p:cNvPr id="16" name="矩形 15"/>
          <p:cNvSpPr/>
          <p:nvPr/>
        </p:nvSpPr>
        <p:spPr>
          <a:xfrm>
            <a:off x="659503" y="1296674"/>
            <a:ext cx="7939562" cy="829945"/>
          </a:xfrm>
          <a:prstGeom prst="rect">
            <a:avLst/>
          </a:prstGeom>
          <a:ln>
            <a:solidFill>
              <a:srgbClr val="0000FF"/>
            </a:solidFill>
          </a:ln>
        </p:spPr>
        <p:txBody>
          <a:bodyPr wrap="square">
            <a:spAutoFit/>
          </a:bodyPr>
          <a:lstStyle/>
          <a:p>
            <a:r>
              <a:rPr lang="zh-CN" altLang="en-US" sz="2400" b="1" dirty="0">
                <a:latin typeface="楷体" panose="02010609060101010101" pitchFamily="49" charset="-122"/>
                <a:ea typeface="楷体" panose="02010609060101010101" pitchFamily="49" charset="-122"/>
                <a:cs typeface="楷体" panose="02010609060101010101" pitchFamily="49" charset="-122"/>
              </a:rPr>
              <a:t>第一部分（             ）：在修身课上，周恩来表明了心迹：要“为中华之崛起而读书”。</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17" name="矩形 16"/>
          <p:cNvSpPr/>
          <p:nvPr/>
        </p:nvSpPr>
        <p:spPr>
          <a:xfrm>
            <a:off x="659503" y="2258578"/>
            <a:ext cx="7962173" cy="829945"/>
          </a:xfrm>
          <a:prstGeom prst="rect">
            <a:avLst/>
          </a:prstGeom>
          <a:ln>
            <a:solidFill>
              <a:srgbClr val="0000FF"/>
            </a:solidFill>
          </a:ln>
        </p:spPr>
        <p:txBody>
          <a:bodyPr wrap="square">
            <a:spAutoFit/>
          </a:bodyPr>
          <a:lstStyle/>
          <a:p>
            <a:r>
              <a:rPr lang="zh-CN" altLang="en-US" sz="2400" b="1" dirty="0">
                <a:latin typeface="楷体" panose="02010609060101010101" pitchFamily="49" charset="-122"/>
                <a:ea typeface="楷体" panose="02010609060101010101" pitchFamily="49" charset="-122"/>
                <a:cs typeface="楷体" panose="02010609060101010101" pitchFamily="49" charset="-122"/>
              </a:rPr>
              <a:t>第二部分（             ）：听伯父说“中华不振”，他疑惑不解。</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18" name="矩形 17"/>
          <p:cNvSpPr/>
          <p:nvPr/>
        </p:nvSpPr>
        <p:spPr>
          <a:xfrm>
            <a:off x="649649" y="3220482"/>
            <a:ext cx="7949416" cy="829945"/>
          </a:xfrm>
          <a:prstGeom prst="rect">
            <a:avLst/>
          </a:prstGeom>
          <a:ln>
            <a:solidFill>
              <a:srgbClr val="0000FF"/>
            </a:solidFill>
          </a:ln>
        </p:spPr>
        <p:txBody>
          <a:bodyPr wrap="square">
            <a:spAutoFit/>
          </a:bodyPr>
          <a:lstStyle/>
          <a:p>
            <a:r>
              <a:rPr lang="zh-CN" altLang="en-US" sz="2400" b="1" dirty="0">
                <a:latin typeface="楷体" panose="02010609060101010101" pitchFamily="49" charset="-122"/>
                <a:ea typeface="楷体" panose="02010609060101010101" pitchFamily="49" charset="-122"/>
                <a:cs typeface="楷体" panose="02010609060101010101" pitchFamily="49" charset="-122"/>
              </a:rPr>
              <a:t>第三部分（             ）：在租界里看到一位中国妇女受到洋人的欺侮，而无处说理，体会“中华不振”。</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4" name="文本框 3"/>
          <p:cNvSpPr txBox="1"/>
          <p:nvPr/>
        </p:nvSpPr>
        <p:spPr>
          <a:xfrm>
            <a:off x="2292985" y="1296670"/>
            <a:ext cx="2021840" cy="460375"/>
          </a:xfrm>
          <a:prstGeom prst="rect">
            <a:avLst/>
          </a:prstGeom>
          <a:noFill/>
        </p:spPr>
        <p:txBody>
          <a:bodyPr wrap="none" rtlCol="0">
            <a:spAutoFit/>
          </a:bodyPr>
          <a:lstStyle/>
          <a:p>
            <a:pPr algn="l"/>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1-10</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2185670" y="2258695"/>
            <a:ext cx="2175510" cy="460375"/>
          </a:xfrm>
          <a:prstGeom prst="rect">
            <a:avLst/>
          </a:prstGeom>
          <a:noFill/>
        </p:spPr>
        <p:txBody>
          <a:bodyPr wrap="none" rtlCol="0">
            <a:spAutoFit/>
          </a:bodyPr>
          <a:lstStyle/>
          <a:p>
            <a:pPr algn="l"/>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11-14</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endPar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5"/>
          <p:cNvSpPr txBox="1"/>
          <p:nvPr/>
        </p:nvSpPr>
        <p:spPr>
          <a:xfrm>
            <a:off x="2185670" y="3220720"/>
            <a:ext cx="2175510" cy="460375"/>
          </a:xfrm>
          <a:prstGeom prst="rect">
            <a:avLst/>
          </a:prstGeom>
          <a:noFill/>
        </p:spPr>
        <p:txBody>
          <a:bodyPr wrap="none" rtlCol="0">
            <a:spAutoFit/>
          </a:bodyPr>
          <a:lstStyle/>
          <a:p>
            <a:pPr algn="l"/>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15-17</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endPar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heckerboard(across)">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checkerboard(across)">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checkerboard(across)">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bldLvl="0" animBg="1"/>
      <p:bldP spid="17" grpId="0" bldLvl="0" animBg="1"/>
      <p:bldP spid="18" grpId="0" bldLvl="0" animBg="1"/>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70230" y="782320"/>
            <a:ext cx="8106410" cy="1383665"/>
          </a:xfrm>
          <a:prstGeom prst="rect">
            <a:avLst/>
          </a:prstGeom>
        </p:spPr>
        <p:txBody>
          <a:bodyPr wrap="square">
            <a:spAutoFit/>
          </a:bodyPr>
          <a:lstStyle/>
          <a:p>
            <a:pPr indent="647700">
              <a:lnSpc>
                <a:spcPct val="150000"/>
              </a:lnSpc>
            </a:pPr>
            <a:r>
              <a:rPr lang="en-US" altLang="zh-CN"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rPr>
              <a:t>同桌小声讨论一下：“为中华之崛起而读书”是什么意思？</a:t>
            </a:r>
            <a:endParaRPr lang="zh-CN" altLang="en-US" sz="28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矩形 4"/>
          <p:cNvSpPr/>
          <p:nvPr/>
        </p:nvSpPr>
        <p:spPr>
          <a:xfrm>
            <a:off x="548005" y="2560320"/>
            <a:ext cx="8056880" cy="1076325"/>
          </a:xfrm>
          <a:prstGeom prst="rect">
            <a:avLst/>
          </a:prstGeom>
        </p:spPr>
        <p:txBody>
          <a:bodyPr wrap="square">
            <a:spAutoFit/>
          </a:bodyPr>
          <a:lstStyle/>
          <a:p>
            <a:r>
              <a:rPr lang="en-US" altLang="zh-CN" sz="3200" b="1" dirty="0">
                <a:solidFill>
                  <a:srgbClr val="FF0000"/>
                </a:solidFill>
                <a:latin typeface="楷体" panose="02010609060101010101" pitchFamily="49" charset="-122"/>
                <a:ea typeface="楷体" panose="02010609060101010101" pitchFamily="49" charset="-122"/>
              </a:rPr>
              <a:t>    </a:t>
            </a:r>
            <a:r>
              <a:rPr lang="zh-CN" altLang="en-US" sz="3200" b="1" dirty="0">
                <a:solidFill>
                  <a:srgbClr val="FF0000"/>
                </a:solidFill>
                <a:latin typeface="楷体" panose="02010609060101010101" pitchFamily="49" charset="-122"/>
                <a:ea typeface="楷体" panose="02010609060101010101" pitchFamily="49" charset="-122"/>
              </a:rPr>
              <a:t>“崛起”是兴起的意思。为中华的兴起而读书。</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585391" y="606961"/>
            <a:ext cx="1826142" cy="584775"/>
          </a:xfrm>
          <a:prstGeom prst="rect">
            <a:avLst/>
          </a:prstGeom>
          <a:noFill/>
          <a:ln w="9525">
            <a:noFill/>
            <a:miter lim="800000"/>
          </a:ln>
        </p:spPr>
        <p:txBody>
          <a:bodyPr wrap="none">
            <a:spAutoFit/>
          </a:bodyPr>
          <a:lstStyle/>
          <a:p>
            <a:pPr algn="ctr" defTabSz="914400" fontAlgn="base">
              <a:spcBef>
                <a:spcPct val="0"/>
              </a:spcBef>
              <a:spcAft>
                <a:spcPct val="0"/>
              </a:spcAft>
            </a:pPr>
            <a:r>
              <a:rPr lang="zh-CN" altLang="en-US" sz="3200" dirty="0">
                <a:solidFill>
                  <a:srgbClr val="FF0000"/>
                </a:solidFill>
                <a:latin typeface="微软雅黑" panose="020B0503020204020204" charset="-122"/>
              </a:rPr>
              <a:t>再读课文</a:t>
            </a:r>
            <a:endParaRPr lang="zh-CN" altLang="en-US" sz="3200" dirty="0">
              <a:solidFill>
                <a:srgbClr val="FF0000"/>
              </a:solidFill>
              <a:latin typeface="微软雅黑" panose="020B0503020204020204" charset="-122"/>
            </a:endParaRPr>
          </a:p>
        </p:txBody>
      </p:sp>
      <p:sp>
        <p:nvSpPr>
          <p:cNvPr id="5" name="矩形 4"/>
          <p:cNvSpPr/>
          <p:nvPr/>
        </p:nvSpPr>
        <p:spPr>
          <a:xfrm>
            <a:off x="585468" y="1379140"/>
            <a:ext cx="8136904" cy="645160"/>
          </a:xfrm>
          <a:prstGeom prst="rect">
            <a:avLst/>
          </a:prstGeom>
        </p:spPr>
        <p:txBody>
          <a:bodyPr wrap="square">
            <a:spAutoFit/>
          </a:bodyPr>
          <a:lstStyle/>
          <a:p>
            <a:pPr defTabSz="914400">
              <a:lnSpc>
                <a:spcPct val="150000"/>
              </a:lnSpc>
              <a:defRPr/>
            </a:pPr>
            <a:r>
              <a:rPr lang="zh-CN" altLang="en-US" sz="2400" dirty="0">
                <a:solidFill>
                  <a:prstClr val="black">
                    <a:lumMod val="75000"/>
                    <a:lumOff val="25000"/>
                  </a:prstClr>
                </a:solidFill>
                <a:latin typeface="+mn-ea"/>
              </a:rPr>
              <a:t>思考：你能不能用一个简短的句子说说周恩来立志的原因？</a:t>
            </a:r>
            <a:endParaRPr lang="zh-CN" altLang="en-US" sz="2400" dirty="0">
              <a:solidFill>
                <a:prstClr val="black">
                  <a:lumMod val="75000"/>
                  <a:lumOff val="25000"/>
                </a:prstClr>
              </a:solidFill>
              <a:latin typeface="+mn-ea"/>
            </a:endParaRPr>
          </a:p>
        </p:txBody>
      </p:sp>
      <p:sp>
        <p:nvSpPr>
          <p:cNvPr id="6" name="文本框 5"/>
          <p:cNvSpPr txBox="1">
            <a:spLocks noChangeArrowheads="1"/>
          </p:cNvSpPr>
          <p:nvPr/>
        </p:nvSpPr>
        <p:spPr bwMode="auto">
          <a:xfrm>
            <a:off x="746423" y="2348989"/>
            <a:ext cx="7588691" cy="1383665"/>
          </a:xfrm>
          <a:prstGeom prst="rect">
            <a:avLst/>
          </a:prstGeom>
          <a:noFill/>
          <a:ln w="9525">
            <a:noFill/>
            <a:miter lim="800000"/>
          </a:ln>
        </p:spPr>
        <p:txBody>
          <a:bodyPr wrap="square">
            <a:spAutoFit/>
          </a:bodyPr>
          <a:lstStyle/>
          <a:p>
            <a:pPr defTabSz="914400" fontAlgn="base">
              <a:lnSpc>
                <a:spcPct val="150000"/>
              </a:lnSpc>
              <a:spcBef>
                <a:spcPct val="0"/>
              </a:spcBef>
              <a:spcAft>
                <a:spcPct val="0"/>
              </a:spcAft>
            </a:pPr>
            <a:r>
              <a:rPr lang="en-US" altLang="zh-CN" sz="2800" b="1" dirty="0">
                <a:solidFill>
                  <a:srgbClr val="FF3300"/>
                </a:solidFill>
                <a:latin typeface="楷体" panose="02010609060101010101" pitchFamily="49" charset="-122"/>
                <a:ea typeface="楷体" panose="02010609060101010101" pitchFamily="49" charset="-122"/>
              </a:rPr>
              <a:t>    </a:t>
            </a:r>
            <a:r>
              <a:rPr lang="zh-CN" altLang="en-US" sz="2800" b="1" dirty="0">
                <a:solidFill>
                  <a:srgbClr val="FF3300"/>
                </a:solidFill>
                <a:latin typeface="楷体" panose="02010609060101010101" pitchFamily="49" charset="-122"/>
                <a:ea typeface="楷体" panose="02010609060101010101" pitchFamily="49" charset="-122"/>
              </a:rPr>
              <a:t>中华不振，周恩来亲眼见到中国人在租界受到不公正的待遇。</a:t>
            </a:r>
            <a:endParaRPr lang="zh-CN" altLang="en-US" sz="2800" b="1" dirty="0">
              <a:solidFill>
                <a:srgbClr val="FF33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27584" y="1274847"/>
            <a:ext cx="3738880" cy="607695"/>
          </a:xfrm>
          <a:prstGeom prst="rect">
            <a:avLst/>
          </a:prstGeom>
        </p:spPr>
        <p:txBody>
          <a:bodyPr wrap="none">
            <a:spAutoFit/>
          </a:bodyPr>
          <a:lstStyle/>
          <a:p>
            <a:pPr algn="l">
              <a:lnSpc>
                <a:spcPct val="120000"/>
              </a:lnSpc>
            </a:pPr>
            <a:r>
              <a:rPr lang="zh-CN" altLang="en-US" sz="2800" dirty="0">
                <a:latin typeface="黑体" panose="02010609060101010101" pitchFamily="49" charset="-122"/>
                <a:ea typeface="黑体" panose="02010609060101010101" pitchFamily="49" charset="-122"/>
              </a:rPr>
              <a:t>一、</a:t>
            </a:r>
            <a:r>
              <a:rPr sz="2800" dirty="0">
                <a:latin typeface="黑体" panose="02010609060101010101" pitchFamily="49" charset="-122"/>
                <a:ea typeface="黑体" panose="02010609060101010101" pitchFamily="49" charset="-122"/>
                <a:sym typeface="+mn-ea"/>
              </a:rPr>
              <a:t>比一比，再组词</a:t>
            </a:r>
            <a:r>
              <a:rPr lang="zh-CN" altLang="en-US" sz="2800" dirty="0">
                <a:latin typeface="黑体" panose="02010609060101010101" pitchFamily="49" charset="-122"/>
                <a:ea typeface="黑体" panose="02010609060101010101" pitchFamily="49" charset="-122"/>
              </a:rPr>
              <a:t>。</a:t>
            </a:r>
            <a:endParaRPr lang="zh-CN" altLang="en-US" sz="2800" dirty="0">
              <a:latin typeface="黑体" panose="02010609060101010101" pitchFamily="49" charset="-122"/>
              <a:ea typeface="黑体" panose="02010609060101010101" pitchFamily="49" charset="-122"/>
            </a:endParaRPr>
          </a:p>
        </p:txBody>
      </p:sp>
      <p:sp>
        <p:nvSpPr>
          <p:cNvPr id="16" name="文本框 14"/>
          <p:cNvSpPr txBox="1"/>
          <p:nvPr/>
        </p:nvSpPr>
        <p:spPr>
          <a:xfrm>
            <a:off x="624428" y="411510"/>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4620" y="464186"/>
            <a:ext cx="366860" cy="456339"/>
          </a:xfrm>
          <a:prstGeom prst="rect">
            <a:avLst/>
          </a:prstGeom>
        </p:spPr>
      </p:pic>
      <p:sp>
        <p:nvSpPr>
          <p:cNvPr id="2" name="矩形 1"/>
          <p:cNvSpPr/>
          <p:nvPr/>
        </p:nvSpPr>
        <p:spPr>
          <a:xfrm>
            <a:off x="826770" y="1922780"/>
            <a:ext cx="7777480" cy="1383665"/>
          </a:xfrm>
          <a:prstGeom prst="rect">
            <a:avLst/>
          </a:prstGeom>
        </p:spPr>
        <p:txBody>
          <a:bodyPr wrap="square">
            <a:spAutoFit/>
          </a:bodyPr>
          <a:lstStyle/>
          <a:p>
            <a:pPr>
              <a:lnSpc>
                <a:spcPct val="150000"/>
              </a:lnSpc>
            </a:pPr>
            <a:r>
              <a:rPr sz="2800" b="1" dirty="0">
                <a:latin typeface="楷体" panose="02010609060101010101" pitchFamily="49" charset="-122"/>
                <a:ea typeface="楷体" panose="02010609060101010101" pitchFamily="49" charset="-122"/>
                <a:cs typeface="楷体" panose="02010609060101010101" pitchFamily="49" charset="-122"/>
              </a:rPr>
              <a:t>崛(       )    租(       )   </a:t>
            </a:r>
            <a:r>
              <a:rPr lang="zh-CN" sz="2800" b="1" dirty="0">
                <a:latin typeface="楷体" panose="02010609060101010101" pitchFamily="49" charset="-122"/>
                <a:ea typeface="楷体" panose="02010609060101010101" pitchFamily="49" charset="-122"/>
                <a:cs typeface="楷体" panose="02010609060101010101" pitchFamily="49" charset="-122"/>
              </a:rPr>
              <a:t>效</a:t>
            </a:r>
            <a:r>
              <a:rPr sz="2800" b="1" dirty="0">
                <a:latin typeface="楷体" panose="02010609060101010101" pitchFamily="49" charset="-122"/>
                <a:ea typeface="楷体" panose="02010609060101010101" pitchFamily="49" charset="-122"/>
                <a:cs typeface="楷体" panose="02010609060101010101" pitchFamily="49" charset="-122"/>
              </a:rPr>
              <a:t>(       )  </a:t>
            </a:r>
            <a:endParaRPr sz="2800" b="1"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sz="2800" b="1" dirty="0">
                <a:latin typeface="楷体" panose="02010609060101010101" pitchFamily="49" charset="-122"/>
                <a:ea typeface="楷体" panose="02010609060101010101" pitchFamily="49" charset="-122"/>
                <a:cs typeface="楷体" panose="02010609060101010101" pitchFamily="49" charset="-122"/>
              </a:rPr>
              <a:t>掘</a:t>
            </a:r>
            <a:r>
              <a:rPr sz="2800" b="1" dirty="0">
                <a:latin typeface="楷体" panose="02010609060101010101" pitchFamily="49" charset="-122"/>
                <a:ea typeface="楷体" panose="02010609060101010101" pitchFamily="49" charset="-122"/>
                <a:cs typeface="楷体" panose="02010609060101010101" pitchFamily="49" charset="-122"/>
              </a:rPr>
              <a:t>(       </a:t>
            </a:r>
            <a:r>
              <a:rPr lang="zh-CN" sz="2800" b="1" dirty="0">
                <a:latin typeface="楷体" panose="02010609060101010101" pitchFamily="49" charset="-122"/>
                <a:ea typeface="楷体" panose="02010609060101010101" pitchFamily="49" charset="-122"/>
                <a:cs typeface="楷体" panose="02010609060101010101" pitchFamily="49" charset="-122"/>
              </a:rPr>
              <a:t>）   祖</a:t>
            </a:r>
            <a:r>
              <a:rPr sz="2800" b="1" dirty="0">
                <a:latin typeface="楷体" panose="02010609060101010101" pitchFamily="49" charset="-122"/>
                <a:ea typeface="楷体" panose="02010609060101010101" pitchFamily="49" charset="-122"/>
                <a:cs typeface="楷体" panose="02010609060101010101" pitchFamily="49" charset="-122"/>
                <a:sym typeface="+mn-ea"/>
              </a:rPr>
              <a:t>(       )   </a:t>
            </a:r>
            <a:r>
              <a:rPr lang="zh-CN" sz="2800" b="1" dirty="0">
                <a:latin typeface="楷体" panose="02010609060101010101" pitchFamily="49" charset="-122"/>
                <a:ea typeface="楷体" panose="02010609060101010101" pitchFamily="49" charset="-122"/>
                <a:cs typeface="楷体" panose="02010609060101010101" pitchFamily="49" charset="-122"/>
                <a:sym typeface="+mn-ea"/>
              </a:rPr>
              <a:t>郊</a:t>
            </a:r>
            <a:r>
              <a:rPr sz="2800" b="1" dirty="0">
                <a:latin typeface="楷体" panose="02010609060101010101" pitchFamily="49" charset="-122"/>
                <a:ea typeface="楷体" panose="02010609060101010101" pitchFamily="49" charset="-122"/>
                <a:cs typeface="楷体" panose="02010609060101010101" pitchFamily="49" charset="-122"/>
                <a:sym typeface="+mn-ea"/>
              </a:rPr>
              <a:t>(       )</a:t>
            </a:r>
            <a:r>
              <a:rPr sz="2800" dirty="0">
                <a:latin typeface="+mn-ea"/>
                <a:sym typeface="+mn-ea"/>
              </a:rPr>
              <a:t> </a:t>
            </a:r>
            <a:endParaRPr lang="zh-CN" sz="2800" dirty="0">
              <a:latin typeface="+mn-ea"/>
            </a:endParaRPr>
          </a:p>
        </p:txBody>
      </p:sp>
      <p:sp>
        <p:nvSpPr>
          <p:cNvPr id="6" name="文本框 6"/>
          <p:cNvSpPr txBox="1"/>
          <p:nvPr/>
        </p:nvSpPr>
        <p:spPr>
          <a:xfrm>
            <a:off x="1569085" y="204152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崛起</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4" name="文本框 6"/>
          <p:cNvSpPr txBox="1"/>
          <p:nvPr/>
        </p:nvSpPr>
        <p:spPr>
          <a:xfrm>
            <a:off x="1552575" y="274256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发掘</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5" name="文本框 6"/>
          <p:cNvSpPr txBox="1"/>
          <p:nvPr/>
        </p:nvSpPr>
        <p:spPr>
          <a:xfrm>
            <a:off x="4220210" y="204152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出租</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7" name="文本框 6"/>
          <p:cNvSpPr txBox="1"/>
          <p:nvPr/>
        </p:nvSpPr>
        <p:spPr>
          <a:xfrm>
            <a:off x="4220210" y="2722880"/>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祖国</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8" name="文本框 6"/>
          <p:cNvSpPr txBox="1"/>
          <p:nvPr/>
        </p:nvSpPr>
        <p:spPr>
          <a:xfrm>
            <a:off x="6729730" y="204152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效果</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6729730" y="2722880"/>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郊外</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6" grpId="0"/>
      <p:bldP spid="4" grpId="0"/>
      <p:bldP spid="5" grpId="0"/>
      <p:bldP spid="7" grpId="0"/>
      <p:bldP spid="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34874" y="780817"/>
            <a:ext cx="3738880" cy="607695"/>
          </a:xfrm>
          <a:prstGeom prst="rect">
            <a:avLst/>
          </a:prstGeom>
        </p:spPr>
        <p:txBody>
          <a:bodyPr wrap="none">
            <a:spAutoFit/>
          </a:bodyPr>
          <a:lstStyle/>
          <a:p>
            <a:pPr algn="l">
              <a:lnSpc>
                <a:spcPct val="120000"/>
              </a:lnSpc>
            </a:pPr>
            <a:r>
              <a:rPr lang="zh-CN" altLang="en-US" sz="2800" dirty="0">
                <a:latin typeface="黑体" panose="02010609060101010101" pitchFamily="49" charset="-122"/>
                <a:ea typeface="黑体" panose="02010609060101010101" pitchFamily="49" charset="-122"/>
              </a:rPr>
              <a:t>二、</a:t>
            </a:r>
            <a:r>
              <a:rPr sz="2800" dirty="0">
                <a:latin typeface="黑体" panose="02010609060101010101" pitchFamily="49" charset="-122"/>
                <a:ea typeface="黑体" panose="02010609060101010101" pitchFamily="49" charset="-122"/>
                <a:sym typeface="+mn-ea"/>
              </a:rPr>
              <a:t>把词语补充完整</a:t>
            </a:r>
            <a:r>
              <a:rPr lang="zh-CN" altLang="en-US" sz="2800" dirty="0">
                <a:latin typeface="黑体" panose="02010609060101010101" pitchFamily="49" charset="-122"/>
                <a:ea typeface="黑体" panose="02010609060101010101" pitchFamily="49" charset="-122"/>
              </a:rPr>
              <a:t>。</a:t>
            </a:r>
            <a:endParaRPr lang="zh-CN" altLang="en-US" sz="2800" dirty="0">
              <a:latin typeface="黑体" panose="02010609060101010101" pitchFamily="49" charset="-122"/>
              <a:ea typeface="黑体" panose="02010609060101010101" pitchFamily="49" charset="-122"/>
            </a:endParaRPr>
          </a:p>
        </p:txBody>
      </p:sp>
      <p:sp>
        <p:nvSpPr>
          <p:cNvPr id="2" name="矩形 1"/>
          <p:cNvSpPr/>
          <p:nvPr/>
        </p:nvSpPr>
        <p:spPr>
          <a:xfrm>
            <a:off x="734695" y="1557020"/>
            <a:ext cx="7777480" cy="2030095"/>
          </a:xfrm>
          <a:prstGeom prst="rect">
            <a:avLst/>
          </a:prstGeom>
        </p:spPr>
        <p:txBody>
          <a:bodyPr wrap="square">
            <a:spAutoFit/>
          </a:bodyPr>
          <a:lstStyle/>
          <a:p>
            <a:pPr>
              <a:lnSpc>
                <a:spcPct val="150000"/>
              </a:lnSpc>
            </a:pPr>
            <a:r>
              <a:rPr sz="2800" b="1" dirty="0">
                <a:latin typeface="楷体" panose="02010609060101010101" pitchFamily="49" charset="-122"/>
                <a:ea typeface="楷体" panose="02010609060101010101" pitchFamily="49" charset="-122"/>
                <a:cs typeface="楷体" panose="02010609060101010101" pitchFamily="49" charset="-122"/>
              </a:rPr>
              <a:t>疑（    ）不解       </a:t>
            </a:r>
            <a:r>
              <a:rPr lang="zh-CN" sz="2800" b="1" dirty="0">
                <a:latin typeface="楷体" panose="02010609060101010101" pitchFamily="49" charset="-122"/>
                <a:ea typeface="楷体" panose="02010609060101010101" pitchFamily="49" charset="-122"/>
                <a:cs typeface="楷体" panose="02010609060101010101" pitchFamily="49" charset="-122"/>
              </a:rPr>
              <a:t>热闹</a:t>
            </a:r>
            <a:r>
              <a:rPr sz="2800" b="1" dirty="0">
                <a:latin typeface="楷体" panose="02010609060101010101" pitchFamily="49" charset="-122"/>
                <a:ea typeface="楷体" panose="02010609060101010101" pitchFamily="49" charset="-122"/>
                <a:cs typeface="楷体" panose="02010609060101010101" pitchFamily="49" charset="-122"/>
              </a:rPr>
              <a:t>（   ）（   ）   </a:t>
            </a:r>
            <a:endParaRPr sz="2800" b="1"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sz="2800" b="1" dirty="0">
                <a:latin typeface="楷体" panose="02010609060101010101" pitchFamily="49" charset="-122"/>
                <a:ea typeface="楷体" panose="02010609060101010101" pitchFamily="49" charset="-122"/>
                <a:cs typeface="楷体" panose="02010609060101010101" pitchFamily="49" charset="-122"/>
              </a:rPr>
              <a:t>左（    ）右</a:t>
            </a:r>
            <a:r>
              <a:rPr lang="zh-CN" sz="2800" b="1" dirty="0">
                <a:latin typeface="楷体" panose="02010609060101010101" pitchFamily="49" charset="-122"/>
                <a:ea typeface="楷体" panose="02010609060101010101" pitchFamily="49" charset="-122"/>
                <a:cs typeface="楷体" panose="02010609060101010101" pitchFamily="49" charset="-122"/>
              </a:rPr>
              <a:t>（    ） 难以</a:t>
            </a:r>
            <a:r>
              <a:rPr sz="2800" b="1" dirty="0">
                <a:latin typeface="楷体" panose="02010609060101010101" pitchFamily="49" charset="-122"/>
                <a:ea typeface="楷体" panose="02010609060101010101" pitchFamily="49" charset="-122"/>
                <a:cs typeface="楷体" panose="02010609060101010101" pitchFamily="49" charset="-122"/>
              </a:rPr>
              <a:t>（   ）（   ）   </a:t>
            </a:r>
            <a:endParaRPr sz="2800" b="1"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sz="2800" b="1" dirty="0">
                <a:latin typeface="楷体" panose="02010609060101010101" pitchFamily="49" charset="-122"/>
                <a:ea typeface="楷体" panose="02010609060101010101" pitchFamily="49" charset="-122"/>
                <a:cs typeface="楷体" panose="02010609060101010101" pitchFamily="49" charset="-122"/>
              </a:rPr>
              <a:t>（    ）</a:t>
            </a:r>
            <a:r>
              <a:rPr lang="zh-CN" sz="2800" b="1" dirty="0">
                <a:latin typeface="楷体" panose="02010609060101010101" pitchFamily="49" charset="-122"/>
                <a:ea typeface="楷体" panose="02010609060101010101" pitchFamily="49" charset="-122"/>
                <a:cs typeface="楷体" panose="02010609060101010101" pitchFamily="49" charset="-122"/>
              </a:rPr>
              <a:t>有所</a:t>
            </a:r>
            <a:r>
              <a:rPr sz="2800" b="1" dirty="0">
                <a:latin typeface="楷体" panose="02010609060101010101" pitchFamily="49" charset="-122"/>
                <a:ea typeface="楷体" panose="02010609060101010101" pitchFamily="49" charset="-122"/>
                <a:cs typeface="楷体" panose="02010609060101010101" pitchFamily="49" charset="-122"/>
              </a:rPr>
              <a:t>（    ） </a:t>
            </a:r>
            <a:r>
              <a:rPr sz="2800" dirty="0">
                <a:latin typeface="+mn-ea"/>
                <a:sym typeface="+mn-ea"/>
              </a:rPr>
              <a:t> </a:t>
            </a:r>
            <a:endParaRPr lang="zh-CN" sz="2800" dirty="0">
              <a:latin typeface="+mn-ea"/>
            </a:endParaRPr>
          </a:p>
        </p:txBody>
      </p:sp>
      <p:sp>
        <p:nvSpPr>
          <p:cNvPr id="6" name="文本框 6"/>
          <p:cNvSpPr txBox="1"/>
          <p:nvPr/>
        </p:nvSpPr>
        <p:spPr>
          <a:xfrm>
            <a:off x="1583055" y="170243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惑</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4" name="文本框 6"/>
          <p:cNvSpPr txBox="1"/>
          <p:nvPr/>
        </p:nvSpPr>
        <p:spPr>
          <a:xfrm>
            <a:off x="1584960" y="234124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顾</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5" name="文本框 6"/>
          <p:cNvSpPr txBox="1"/>
          <p:nvPr/>
        </p:nvSpPr>
        <p:spPr>
          <a:xfrm>
            <a:off x="5607685" y="1691640"/>
            <a:ext cx="751840"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非</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7" name="文本框 6"/>
          <p:cNvSpPr txBox="1"/>
          <p:nvPr/>
        </p:nvSpPr>
        <p:spPr>
          <a:xfrm>
            <a:off x="3351530" y="2331085"/>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盼</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8" name="文本框 6"/>
          <p:cNvSpPr txBox="1"/>
          <p:nvPr/>
        </p:nvSpPr>
        <p:spPr>
          <a:xfrm>
            <a:off x="6842760" y="1691640"/>
            <a:ext cx="72199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凡</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5607685" y="2341245"/>
            <a:ext cx="751840"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忘</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3" name="文本框 6"/>
          <p:cNvSpPr txBox="1"/>
          <p:nvPr/>
        </p:nvSpPr>
        <p:spPr>
          <a:xfrm>
            <a:off x="6842760" y="2341245"/>
            <a:ext cx="751840"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怀</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2" name="文本框 6"/>
          <p:cNvSpPr txBox="1"/>
          <p:nvPr/>
        </p:nvSpPr>
        <p:spPr>
          <a:xfrm>
            <a:off x="1250950" y="2970530"/>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若</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3" name="文本框 6"/>
          <p:cNvSpPr txBox="1"/>
          <p:nvPr/>
        </p:nvSpPr>
        <p:spPr>
          <a:xfrm>
            <a:off x="3351530" y="2970530"/>
            <a:ext cx="1122045"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思</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6" grpId="0"/>
      <p:bldP spid="4" grpId="0"/>
      <p:bldP spid="5" grpId="0"/>
      <p:bldP spid="7" grpId="0"/>
      <p:bldP spid="8" grpId="0"/>
      <p:bldP spid="10" grpId="0"/>
      <p:bldP spid="3"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7761" y="751249"/>
            <a:ext cx="2214880" cy="583565"/>
          </a:xfrm>
          <a:prstGeom prst="rect">
            <a:avLst/>
          </a:prstGeom>
          <a:noFill/>
        </p:spPr>
        <p:txBody>
          <a:bodyPr wrap="none" rtlCol="0">
            <a:spAutoFit/>
          </a:bodyPr>
          <a:lstStyle/>
          <a:p>
            <a:r>
              <a:rPr lang="zh-CN" altLang="en-US" sz="3200" dirty="0">
                <a:latin typeface="黑体" panose="02010609060101010101" pitchFamily="49" charset="-122"/>
                <a:ea typeface="黑体" panose="02010609060101010101" pitchFamily="49" charset="-122"/>
              </a:rPr>
              <a:t>三、填空。</a:t>
            </a:r>
            <a:endParaRPr lang="zh-CN" altLang="en-US" sz="3200" dirty="0">
              <a:latin typeface="黑体" panose="02010609060101010101" pitchFamily="49" charset="-122"/>
              <a:ea typeface="黑体" panose="02010609060101010101" pitchFamily="49" charset="-122"/>
            </a:endParaRPr>
          </a:p>
        </p:txBody>
      </p:sp>
      <p:sp>
        <p:nvSpPr>
          <p:cNvPr id="5" name="TextBox 4"/>
          <p:cNvSpPr txBox="1"/>
          <p:nvPr/>
        </p:nvSpPr>
        <p:spPr>
          <a:xfrm>
            <a:off x="548005" y="1597660"/>
            <a:ext cx="8110220" cy="583565"/>
          </a:xfrm>
          <a:prstGeom prst="rect">
            <a:avLst/>
          </a:prstGeom>
          <a:noFill/>
        </p:spPr>
        <p:txBody>
          <a:bodyPr wrap="square" rtlCol="0">
            <a:spAutoFit/>
          </a:bodyPr>
          <a:lstStyle/>
          <a:p>
            <a:pPr algn="l"/>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3200" b="1" dirty="0">
                <a:latin typeface="楷体" panose="02010609060101010101" pitchFamily="49" charset="-122"/>
                <a:ea typeface="楷体" panose="02010609060101010101" pitchFamily="49" charset="-122"/>
                <a:cs typeface="楷体" panose="02010609060101010101" pitchFamily="49" charset="-122"/>
              </a:rPr>
              <a:t>魏校长问学生们为什么而读书，周恩来说：</a:t>
            </a:r>
            <a:endParaRPr lang="zh-CN" altLang="en-US" sz="3200" b="1" dirty="0">
              <a:latin typeface="楷体" panose="02010609060101010101" pitchFamily="49" charset="-122"/>
              <a:ea typeface="楷体" panose="02010609060101010101" pitchFamily="49" charset="-122"/>
              <a:cs typeface="楷体" panose="02010609060101010101" pitchFamily="49" charset="-122"/>
            </a:endParaRPr>
          </a:p>
        </p:txBody>
      </p:sp>
      <p:sp>
        <p:nvSpPr>
          <p:cNvPr id="6" name="TextBox 5"/>
          <p:cNvSpPr txBox="1"/>
          <p:nvPr/>
        </p:nvSpPr>
        <p:spPr>
          <a:xfrm>
            <a:off x="2317135" y="2347986"/>
            <a:ext cx="4265930" cy="583565"/>
          </a:xfrm>
          <a:prstGeom prst="rect">
            <a:avLst/>
          </a:prstGeom>
          <a:noFill/>
        </p:spPr>
        <p:txBody>
          <a:bodyPr wrap="none" rtlCol="0">
            <a:spAutoFit/>
          </a:bodyPr>
          <a:lstStyle/>
          <a:p>
            <a:r>
              <a:rPr lang="zh-CN" altLang="en-US" sz="3200" b="1" dirty="0">
                <a:solidFill>
                  <a:srgbClr val="FF0000"/>
                </a:solidFill>
                <a:latin typeface="楷体" panose="02010609060101010101" pitchFamily="49" charset="-122"/>
                <a:ea typeface="楷体" panose="02010609060101010101" pitchFamily="49" charset="-122"/>
              </a:rPr>
              <a:t>为中华之崛起而读书！</a:t>
            </a:r>
            <a:endParaRPr lang="zh-CN" altLang="en-US" sz="3200" b="1" dirty="0">
              <a:solidFill>
                <a:srgbClr val="FF0000"/>
              </a:solidFill>
              <a:latin typeface="楷体" panose="02010609060101010101" pitchFamily="49" charset="-122"/>
              <a:ea typeface="楷体" panose="02010609060101010101" pitchFamily="49" charset="-122"/>
            </a:endParaRPr>
          </a:p>
        </p:txBody>
      </p:sp>
      <p:cxnSp>
        <p:nvCxnSpPr>
          <p:cNvPr id="2" name="直接连接符 1"/>
          <p:cNvCxnSpPr/>
          <p:nvPr/>
        </p:nvCxnSpPr>
        <p:spPr>
          <a:xfrm>
            <a:off x="551180" y="2930525"/>
            <a:ext cx="7765415" cy="1270"/>
          </a:xfrm>
          <a:prstGeom prst="line">
            <a:avLst/>
          </a:prstGeom>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6337935" y="3704590"/>
            <a:ext cx="2338070" cy="472440"/>
            <a:chOff x="9981" y="5834"/>
            <a:chExt cx="3682" cy="744"/>
          </a:xfrm>
        </p:grpSpPr>
        <p:sp>
          <p:nvSpPr>
            <p:cNvPr id="17" name="TextBox 11">
              <a:hlinkClick r:id="rId1" action="ppaction://hlinkfile"/>
            </p:cNvPr>
            <p:cNvSpPr txBox="1">
              <a:spLocks noChangeArrowheads="1"/>
            </p:cNvSpPr>
            <p:nvPr/>
          </p:nvSpPr>
          <p:spPr bwMode="auto">
            <a:xfrm>
              <a:off x="9981" y="5860"/>
              <a:ext cx="2202"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latin typeface="楷体-简" panose="02010600040101010101" pitchFamily="2" charset="-122"/>
                  <a:ea typeface="楷体-简" panose="02010600040101010101" pitchFamily="2" charset="-122"/>
                </a:rPr>
                <a:t>字词听写</a:t>
              </a:r>
              <a:endParaRPr lang="zh-CN" altLang="en-US" sz="2400" b="1" dirty="0">
                <a:latin typeface="楷体-简" panose="02010600040101010101" pitchFamily="2" charset="-122"/>
                <a:ea typeface="楷体-简" panose="0201060004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1" y="5938"/>
              <a:ext cx="553" cy="599"/>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12364" y="5834"/>
              <a:ext cx="528" cy="74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childTnLst>
                                </p:cTn>
                              </p:par>
                              <p:par>
                                <p:cTn id="12" presetID="1"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9525" y="18415"/>
            <a:ext cx="9104630" cy="5111750"/>
          </a:xfrm>
          <a:prstGeom prst="rect">
            <a:avLst/>
          </a:prstGeom>
        </p:spPr>
      </p:pic>
      <p:sp>
        <p:nvSpPr>
          <p:cNvPr id="5" name="矩形 4"/>
          <p:cNvSpPr/>
          <p:nvPr/>
        </p:nvSpPr>
        <p:spPr>
          <a:xfrm>
            <a:off x="880241" y="1382653"/>
            <a:ext cx="7735384" cy="2137508"/>
          </a:xfrm>
          <a:prstGeom prst="rect">
            <a:avLst/>
          </a:prstGeom>
          <a:solidFill>
            <a:schemeClr val="bg1">
              <a:alpha val="83000"/>
            </a:schemeClr>
          </a:solidFill>
        </p:spPr>
        <p:txBody>
          <a:bodyPr wrap="square" lIns="68580" tIns="34290" rIns="68580" bIns="34290">
            <a:spAutoFit/>
          </a:bodyPr>
          <a:lstStyle/>
          <a:p>
            <a:pPr indent="457200" algn="just">
              <a:lnSpc>
                <a:spcPct val="12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上节课，我们知道了少年周恩来与众不同的志向，当堂向全体师生表明心迹：</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为中华之崛起而读书！</a:t>
            </a:r>
            <a:r>
              <a:rPr lang="zh-CN" altLang="en-US" sz="2800" b="1" dirty="0">
                <a:latin typeface="楷体" panose="02010609060101010101" pitchFamily="49" charset="-122"/>
                <a:ea typeface="楷体" panose="02010609060101010101" pitchFamily="49" charset="-122"/>
                <a:cs typeface="楷体" panose="02010609060101010101" pitchFamily="49" charset="-122"/>
              </a:rPr>
              <a:t>现在我们要深入了解课文，一起深入了解周总理为什么会立下这样的志向？</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077" y="546963"/>
            <a:ext cx="1629583" cy="378638"/>
          </a:xfrm>
          <a:prstGeom prst="rect">
            <a:avLst/>
          </a:prstGeom>
          <a:ln>
            <a:noFill/>
          </a:ln>
          <a:effectLst>
            <a:outerShdw blurRad="292100" dist="139700" dir="2700000" algn="tl" rotWithShape="0">
              <a:srgbClr val="333333">
                <a:alpha val="65000"/>
              </a:srgbClr>
            </a:outerShdw>
          </a:effectLst>
        </p:spPr>
      </p:pic>
      <p:sp>
        <p:nvSpPr>
          <p:cNvPr id="6" name="文本框 11"/>
          <p:cNvSpPr txBox="1"/>
          <p:nvPr/>
        </p:nvSpPr>
        <p:spPr>
          <a:xfrm>
            <a:off x="321077" y="517283"/>
            <a:ext cx="1231486" cy="400110"/>
          </a:xfrm>
          <a:prstGeom prst="rect">
            <a:avLst/>
          </a:prstGeom>
          <a:noFill/>
        </p:spPr>
        <p:txBody>
          <a:bodyPr wrap="square" rtlCol="0">
            <a:spAutoFit/>
          </a:bodyPr>
          <a:lstStyle/>
          <a:p>
            <a:pPr algn="ctr"/>
            <a:r>
              <a:rPr kumimoji="1" lang="zh-CN" altLang="en-US" sz="2000" dirty="0">
                <a:solidFill>
                  <a:schemeClr val="bg1"/>
                </a:solidFill>
              </a:rPr>
              <a:t>第二课时</a:t>
            </a:r>
            <a:endParaRPr kumimoji="1" lang="zh-CN" altLang="en-US"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20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5"/>
                                        </p:tgtEl>
                                        <p:attrNameLst>
                                          <p:attrName>fillcolor</p:attrName>
                                        </p:attrNameLst>
                                      </p:cBhvr>
                                      <p:tavLst>
                                        <p:tav tm="0">
                                          <p:val>
                                            <p:clrVal>
                                              <a:schemeClr val="accent2"/>
                                            </p:clrVal>
                                          </p:val>
                                        </p:tav>
                                        <p:tav tm="50000">
                                          <p:val>
                                            <p:clrVal>
                                              <a:schemeClr val="hlink"/>
                                            </p:clrVal>
                                          </p:val>
                                        </p:tav>
                                      </p:tavLst>
                                    </p:anim>
                                    <p:set>
                                      <p:cBhvr>
                                        <p:cTn id="9" dur="20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438275" y="1686560"/>
            <a:ext cx="6952615" cy="1770380"/>
          </a:xfrm>
          <a:prstGeom prst="rect">
            <a:avLst/>
          </a:prstGeom>
          <a:noFill/>
        </p:spPr>
        <p:txBody>
          <a:bodyPr wrap="square" rtlCol="0" anchor="t">
            <a:spAutoFit/>
          </a:bodyPr>
          <a:lstStyle/>
          <a:p>
            <a:pPr>
              <a:lnSpc>
                <a:spcPct val="130000"/>
              </a:lnSpc>
            </a:pPr>
            <a:r>
              <a:rPr lang="en-US" altLang="zh-CN" sz="2800" dirty="0">
                <a:latin typeface="黑体" panose="02010609060101010101" pitchFamily="49" charset="-122"/>
                <a:ea typeface="黑体" panose="02010609060101010101" pitchFamily="49" charset="-122"/>
              </a:rPr>
              <a:t>    </a:t>
            </a:r>
            <a:r>
              <a:rPr lang="zh-CN" altLang="en-US" sz="2800" dirty="0">
                <a:latin typeface="黑体" panose="02010609060101010101" pitchFamily="49" charset="-122"/>
                <a:ea typeface="黑体" panose="02010609060101010101" pitchFamily="49" charset="-122"/>
              </a:rPr>
              <a:t>自由读第一部分（</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1-10</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r>
              <a:rPr lang="zh-CN" altLang="en-US" sz="2800" dirty="0">
                <a:latin typeface="黑体" panose="02010609060101010101" pitchFamily="49" charset="-122"/>
                <a:ea typeface="黑体" panose="02010609060101010101" pitchFamily="49" charset="-122"/>
              </a:rPr>
              <a:t>），想一想周恩来读书的原因和其他人相比有什么不同之处？</a:t>
            </a:r>
            <a:endParaRPr lang="zh-CN" altLang="en-US" sz="2800" dirty="0">
              <a:latin typeface="黑体" panose="02010609060101010101" pitchFamily="49" charset="-122"/>
              <a:ea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9008" y="1780550"/>
            <a:ext cx="1104039" cy="1582166"/>
          </a:xfrm>
          <a:prstGeom prst="rect">
            <a:avLst/>
          </a:prstGeom>
        </p:spPr>
      </p:pic>
      <p:grpSp>
        <p:nvGrpSpPr>
          <p:cNvPr id="6" name="组合 5"/>
          <p:cNvGrpSpPr/>
          <p:nvPr/>
        </p:nvGrpSpPr>
        <p:grpSpPr>
          <a:xfrm>
            <a:off x="219055" y="400073"/>
            <a:ext cx="2330450" cy="560705"/>
            <a:chOff x="292074" y="533430"/>
            <a:chExt cx="3107265" cy="747607"/>
          </a:xfrm>
        </p:grpSpPr>
        <p:sp>
          <p:nvSpPr>
            <p:cNvPr id="7" name="文本框 14"/>
            <p:cNvSpPr txBox="1"/>
            <p:nvPr/>
          </p:nvSpPr>
          <p:spPr>
            <a:xfrm>
              <a:off x="832247" y="533430"/>
              <a:ext cx="2567092" cy="747607"/>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互动课堂</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74" y="533430"/>
              <a:ext cx="540173" cy="67225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r="67379"/>
          <a:stretch>
            <a:fillRect/>
          </a:stretch>
        </p:blipFill>
        <p:spPr>
          <a:xfrm>
            <a:off x="266700" y="542925"/>
            <a:ext cx="1715135" cy="3419475"/>
          </a:xfrm>
          <a:prstGeom prst="ellipse">
            <a:avLst/>
          </a:prstGeom>
        </p:spPr>
      </p:pic>
      <p:grpSp>
        <p:nvGrpSpPr>
          <p:cNvPr id="5" name="组合 4"/>
          <p:cNvGrpSpPr/>
          <p:nvPr/>
        </p:nvGrpSpPr>
        <p:grpSpPr>
          <a:xfrm>
            <a:off x="2915920" y="542925"/>
            <a:ext cx="4032250" cy="792480"/>
            <a:chOff x="5159" y="1442"/>
            <a:chExt cx="6350" cy="1248"/>
          </a:xfrm>
        </p:grpSpPr>
        <p:sp>
          <p:nvSpPr>
            <p:cNvPr id="3" name="圆角矩形标注 2"/>
            <p:cNvSpPr/>
            <p:nvPr/>
          </p:nvSpPr>
          <p:spPr>
            <a:xfrm>
              <a:off x="5159" y="1442"/>
              <a:ext cx="6350" cy="1249"/>
            </a:xfrm>
            <a:prstGeom prst="wedgeRoundRectCallout">
              <a:avLst>
                <a:gd name="adj1" fmla="val -79732"/>
                <a:gd name="adj2" fmla="val 5496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文本框 3"/>
            <p:cNvSpPr txBox="1"/>
            <p:nvPr/>
          </p:nvSpPr>
          <p:spPr>
            <a:xfrm>
              <a:off x="5328" y="1603"/>
              <a:ext cx="5517" cy="919"/>
            </a:xfrm>
            <a:prstGeom prst="rect">
              <a:avLst/>
            </a:prstGeom>
            <a:noFill/>
          </p:spPr>
          <p:txBody>
            <a:bodyPr wrap="square" rtlCol="0">
              <a:spAutoFit/>
            </a:bodyPr>
            <a:lstStyle/>
            <a:p>
              <a:r>
                <a:rPr lang="zh-CN" altLang="en-US" sz="3200" b="1">
                  <a:latin typeface="楷体" panose="02010609060101010101" pitchFamily="49" charset="-122"/>
                  <a:ea typeface="楷体" panose="02010609060101010101" pitchFamily="49" charset="-122"/>
                </a:rPr>
                <a:t>你们为什么而读书？</a:t>
              </a:r>
              <a:endParaRPr lang="zh-CN" altLang="en-US" sz="3200" b="1">
                <a:latin typeface="楷体" panose="02010609060101010101" pitchFamily="49" charset="-122"/>
                <a:ea typeface="楷体" panose="02010609060101010101" pitchFamily="49" charset="-122"/>
              </a:endParaRPr>
            </a:p>
          </p:txBody>
        </p:sp>
      </p:grpSp>
      <p:sp>
        <p:nvSpPr>
          <p:cNvPr id="14" name="圆角矩形 13"/>
          <p:cNvSpPr/>
          <p:nvPr/>
        </p:nvSpPr>
        <p:spPr>
          <a:xfrm>
            <a:off x="2897505" y="1710055"/>
            <a:ext cx="4069715" cy="80200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indent="647700" algn="l">
              <a:defRPr/>
            </a:pPr>
            <a:r>
              <a:rPr lang="zh-CN" altLang="en-US" sz="3600" b="1" kern="0" dirty="0">
                <a:solidFill>
                  <a:schemeClr val="tx1"/>
                </a:solidFill>
                <a:latin typeface="楷体" panose="02010609060101010101" pitchFamily="49" charset="-122"/>
                <a:ea typeface="楷体" panose="02010609060101010101" pitchFamily="49" charset="-122"/>
              </a:rPr>
              <a:t>为家父而读书。</a:t>
            </a:r>
            <a:endParaRPr lang="zh-CN" altLang="en-US" sz="3600" b="1" kern="0" dirty="0">
              <a:solidFill>
                <a:schemeClr val="tx1"/>
              </a:solidFill>
              <a:latin typeface="楷体" panose="02010609060101010101" pitchFamily="49" charset="-122"/>
              <a:ea typeface="楷体" panose="02010609060101010101" pitchFamily="49" charset="-122"/>
            </a:endParaRPr>
          </a:p>
        </p:txBody>
      </p:sp>
      <p:sp>
        <p:nvSpPr>
          <p:cNvPr id="6" name="圆角矩形 5"/>
          <p:cNvSpPr/>
          <p:nvPr/>
        </p:nvSpPr>
        <p:spPr>
          <a:xfrm>
            <a:off x="2880995" y="2626360"/>
            <a:ext cx="4069715" cy="80200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indent="647700" algn="l">
              <a:defRPr/>
            </a:pPr>
            <a:r>
              <a:rPr lang="zh-CN" altLang="en-US" sz="3600" b="1" kern="0" dirty="0">
                <a:solidFill>
                  <a:schemeClr val="tx1"/>
                </a:solidFill>
                <a:latin typeface="楷体" panose="02010609060101010101" pitchFamily="49" charset="-122"/>
                <a:ea typeface="楷体" panose="02010609060101010101" pitchFamily="49" charset="-122"/>
              </a:rPr>
              <a:t>为明理而读书。</a:t>
            </a:r>
            <a:endParaRPr lang="zh-CN" altLang="en-US" sz="3600" b="1" kern="0" dirty="0">
              <a:solidFill>
                <a:schemeClr val="tx1"/>
              </a:solidFill>
              <a:latin typeface="楷体" panose="02010609060101010101" pitchFamily="49" charset="-122"/>
              <a:ea typeface="楷体" panose="02010609060101010101" pitchFamily="49" charset="-122"/>
            </a:endParaRPr>
          </a:p>
        </p:txBody>
      </p:sp>
      <p:sp>
        <p:nvSpPr>
          <p:cNvPr id="7" name="圆角矩形 6"/>
          <p:cNvSpPr/>
          <p:nvPr/>
        </p:nvSpPr>
        <p:spPr>
          <a:xfrm>
            <a:off x="2479675" y="3559175"/>
            <a:ext cx="5066665" cy="80200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indent="647700" algn="l">
              <a:defRPr/>
            </a:pPr>
            <a:r>
              <a:rPr lang="zh-CN" altLang="en-US" sz="3600" b="1" kern="0" dirty="0">
                <a:solidFill>
                  <a:schemeClr val="tx1"/>
                </a:solidFill>
                <a:latin typeface="楷体" panose="02010609060101010101" pitchFamily="49" charset="-122"/>
                <a:ea typeface="楷体" panose="02010609060101010101" pitchFamily="49" charset="-122"/>
              </a:rPr>
              <a:t>为光耀门楣而读书。</a:t>
            </a:r>
            <a:endParaRPr lang="zh-CN" altLang="en-US" sz="3600" b="1" kern="0" dirty="0">
              <a:solidFill>
                <a:schemeClr val="tx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6" grpId="0" bldLvl="0" animBg="1"/>
      <p:bldP spid="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7110" y="552450"/>
            <a:ext cx="7294880" cy="521970"/>
          </a:xfrm>
          <a:prstGeom prst="rect">
            <a:avLst/>
          </a:prstGeom>
          <a:noFill/>
        </p:spPr>
        <p:txBody>
          <a:bodyPr wrap="none" rtlCol="0" anchor="t">
            <a:spAutoFit/>
          </a:bodyPr>
          <a:lstStyle/>
          <a:p>
            <a:r>
              <a:rPr lang="zh-CN" altLang="en-US" sz="2800" dirty="0">
                <a:latin typeface="黑体" panose="02010609060101010101" pitchFamily="49" charset="-122"/>
                <a:ea typeface="黑体" panose="02010609060101010101" pitchFamily="49" charset="-122"/>
                <a:sym typeface="+mn-ea"/>
              </a:rPr>
              <a:t>此时的周恩来在做什么呢？他是怎么回答的？</a:t>
            </a:r>
            <a:endParaRPr lang="zh-CN" altLang="en-US"/>
          </a:p>
        </p:txBody>
      </p:sp>
      <p:pic>
        <p:nvPicPr>
          <p:cNvPr id="3" name="图片 2"/>
          <p:cNvPicPr>
            <a:picLocks noChangeAspect="1"/>
          </p:cNvPicPr>
          <p:nvPr/>
        </p:nvPicPr>
        <p:blipFill>
          <a:blip r:embed="rId1" cstate="print"/>
          <a:srcRect l="31220" t="26537" r="22572"/>
          <a:stretch>
            <a:fillRect/>
          </a:stretch>
        </p:blipFill>
        <p:spPr>
          <a:xfrm>
            <a:off x="6578600" y="2198370"/>
            <a:ext cx="2429510" cy="2512060"/>
          </a:xfrm>
          <a:prstGeom prst="ellipse">
            <a:avLst/>
          </a:prstGeom>
        </p:spPr>
      </p:pic>
      <p:sp>
        <p:nvSpPr>
          <p:cNvPr id="5" name="矩形 4"/>
          <p:cNvSpPr/>
          <p:nvPr/>
        </p:nvSpPr>
        <p:spPr>
          <a:xfrm>
            <a:off x="1151890" y="1162685"/>
            <a:ext cx="6840855" cy="730885"/>
          </a:xfrm>
          <a:prstGeom prst="rect">
            <a:avLst/>
          </a:prstGeom>
          <a:solidFill>
            <a:schemeClr val="bg1">
              <a:alpha val="60000"/>
            </a:schemeClr>
          </a:solidFill>
        </p:spPr>
        <p:txBody>
          <a:bodyPr wrap="square">
            <a:spAutoFit/>
          </a:bodyPr>
          <a:lstStyle/>
          <a:p>
            <a:pPr>
              <a:lnSpc>
                <a:spcPct val="130000"/>
              </a:lnSpc>
              <a:defRPr/>
            </a:pPr>
            <a:r>
              <a:rPr lang="zh-CN" altLang="en-US" sz="3200" b="1" dirty="0">
                <a:latin typeface="楷体" panose="02010609060101010101" pitchFamily="49" charset="-122"/>
                <a:ea typeface="楷体" panose="02010609060101010101" pitchFamily="49" charset="-122"/>
              </a:rPr>
              <a:t>一直默默地坐在那里，若有所思。</a:t>
            </a:r>
            <a:endParaRPr lang="en-US" altLang="zh-CN" sz="3200" b="1" dirty="0">
              <a:latin typeface="楷体" panose="02010609060101010101" pitchFamily="49" charset="-122"/>
              <a:ea typeface="楷体" panose="02010609060101010101" pitchFamily="49" charset="-122"/>
            </a:endParaRPr>
          </a:p>
        </p:txBody>
      </p:sp>
      <p:grpSp>
        <p:nvGrpSpPr>
          <p:cNvPr id="4" name="组合 3"/>
          <p:cNvGrpSpPr/>
          <p:nvPr/>
        </p:nvGrpSpPr>
        <p:grpSpPr>
          <a:xfrm>
            <a:off x="1454785" y="3320415"/>
            <a:ext cx="4566920" cy="793115"/>
            <a:chOff x="5159" y="1442"/>
            <a:chExt cx="6350" cy="1249"/>
          </a:xfrm>
        </p:grpSpPr>
        <p:sp>
          <p:nvSpPr>
            <p:cNvPr id="6" name="圆角矩形标注 5"/>
            <p:cNvSpPr/>
            <p:nvPr/>
          </p:nvSpPr>
          <p:spPr>
            <a:xfrm>
              <a:off x="5159" y="1442"/>
              <a:ext cx="6350" cy="1249"/>
            </a:xfrm>
            <a:prstGeom prst="wedgeRoundRectCallout">
              <a:avLst>
                <a:gd name="adj1" fmla="val 85622"/>
                <a:gd name="adj2" fmla="val -8242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7" name="文本框 6"/>
            <p:cNvSpPr txBox="1"/>
            <p:nvPr/>
          </p:nvSpPr>
          <p:spPr>
            <a:xfrm>
              <a:off x="5328" y="1603"/>
              <a:ext cx="5517" cy="919"/>
            </a:xfrm>
            <a:prstGeom prst="rect">
              <a:avLst/>
            </a:prstGeom>
            <a:noFill/>
          </p:spPr>
          <p:txBody>
            <a:bodyPr wrap="square" rtlCol="0">
              <a:spAutoFit/>
            </a:bodyPr>
            <a:lstStyle/>
            <a:p>
              <a:r>
                <a:rPr lang="zh-CN" altLang="en-US" sz="3200" b="1">
                  <a:latin typeface="楷体" panose="02010609060101010101" pitchFamily="49" charset="-122"/>
                  <a:ea typeface="楷体" panose="02010609060101010101" pitchFamily="49" charset="-122"/>
                </a:rPr>
                <a:t>为中华之崛起而读书！</a:t>
              </a:r>
              <a:endParaRPr lang="zh-CN" altLang="en-US" sz="3200" b="1">
                <a:latin typeface="楷体" panose="02010609060101010101" pitchFamily="49" charset="-122"/>
                <a:ea typeface="楷体" panose="02010609060101010101" pitchFamily="49" charset="-122"/>
              </a:endParaRPr>
            </a:p>
          </p:txBody>
        </p:sp>
      </p:grpSp>
      <p:sp>
        <p:nvSpPr>
          <p:cNvPr id="8" name="文本框 7"/>
          <p:cNvSpPr txBox="1"/>
          <p:nvPr/>
        </p:nvSpPr>
        <p:spPr>
          <a:xfrm>
            <a:off x="946785" y="2008505"/>
            <a:ext cx="5735955" cy="1173480"/>
          </a:xfrm>
          <a:prstGeom prst="rect">
            <a:avLst/>
          </a:prstGeom>
          <a:noFill/>
        </p:spPr>
        <p:txBody>
          <a:bodyPr wrap="square" rtlCol="0" anchor="t">
            <a:spAutoFit/>
          </a:bodyPr>
          <a:lstStyle/>
          <a:p>
            <a:pPr algn="l">
              <a:lnSpc>
                <a:spcPct val="110000"/>
              </a:lnSpc>
              <a:buClrTx/>
              <a:buSzTx/>
              <a:buFontTx/>
              <a:defRPr/>
            </a:pPr>
            <a:r>
              <a:rPr lang="en-US" altLang="zh-CN" sz="3200" b="1" dirty="0">
                <a:latin typeface="楷体" panose="02010609060101010101" pitchFamily="49" charset="-122"/>
                <a:ea typeface="楷体" panose="02010609060101010101" pitchFamily="49" charset="-122"/>
                <a:sym typeface="+mn-ea"/>
              </a:rPr>
              <a:t>    </a:t>
            </a:r>
            <a:r>
              <a:rPr lang="zh-CN" altLang="en-US" sz="3200" b="1" dirty="0">
                <a:latin typeface="楷体" panose="02010609060101010101" pitchFamily="49" charset="-122"/>
                <a:ea typeface="楷体" panose="02010609060101010101" pitchFamily="49" charset="-122"/>
                <a:sym typeface="+mn-ea"/>
              </a:rPr>
              <a:t>那位同学站了起来，清晰而坚定地回答道：</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89284" y="398696"/>
            <a:ext cx="8564079" cy="1899285"/>
          </a:xfrm>
          <a:prstGeom prst="rect">
            <a:avLst/>
          </a:prstGeom>
          <a:ln w="12700" cmpd="sng">
            <a:noFill/>
            <a:prstDash val="sysDot"/>
          </a:ln>
        </p:spPr>
        <p:txBody>
          <a:bodyPr wrap="square">
            <a:spAutoFit/>
          </a:bodyPr>
          <a:lstStyle/>
          <a:p>
            <a:pPr defTabSz="914400">
              <a:lnSpc>
                <a:spcPct val="140000"/>
              </a:lnSpc>
            </a:pPr>
            <a:r>
              <a:rPr lang="zh-CN" altLang="en-US" sz="2800" dirty="0">
                <a:solidFill>
                  <a:prstClr val="black"/>
                </a:solidFill>
                <a:latin typeface="黑体" panose="02010609060101010101" pitchFamily="49" charset="-122"/>
                <a:ea typeface="黑体" panose="02010609060101010101" pitchFamily="49" charset="-122"/>
                <a:cs typeface="黑体" panose="02010609060101010101" pitchFamily="49" charset="-122"/>
              </a:rPr>
              <a:t>    那位同学站了起来，清晰而坚定地回答道：“为中华之崛起而读书！”从“清晰而坚定”</a:t>
            </a:r>
            <a:r>
              <a:rPr lang="zh-CN" altLang="en-US" sz="28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rPr>
              <a:t>中</a:t>
            </a:r>
            <a:r>
              <a:rPr lang="zh-CN" altLang="en-US" sz="2800" dirty="0">
                <a:solidFill>
                  <a:prstClr val="black"/>
                </a:solidFill>
                <a:latin typeface="黑体" panose="02010609060101010101" pitchFamily="49" charset="-122"/>
                <a:ea typeface="黑体" panose="02010609060101010101" pitchFamily="49" charset="-122"/>
                <a:cs typeface="黑体" panose="02010609060101010101" pitchFamily="49" charset="-122"/>
              </a:rPr>
              <a:t>你体会到什么？</a:t>
            </a:r>
            <a:endParaRPr lang="zh-CN" altLang="en-US" sz="2800" dirty="0">
              <a:solidFill>
                <a:prstClr val="black"/>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矩形 5"/>
          <p:cNvSpPr/>
          <p:nvPr/>
        </p:nvSpPr>
        <p:spPr>
          <a:xfrm>
            <a:off x="399415" y="2468880"/>
            <a:ext cx="8345170" cy="1512570"/>
          </a:xfrm>
          <a:prstGeom prst="rect">
            <a:avLst/>
          </a:prstGeom>
          <a:ln w="12700" cmpd="sng">
            <a:noFill/>
            <a:prstDash val="sysDot"/>
          </a:ln>
        </p:spPr>
        <p:txBody>
          <a:bodyPr wrap="square">
            <a:spAutoFit/>
          </a:bodyPr>
          <a:lstStyle/>
          <a:p>
            <a:pPr indent="457200" defTabSz="914400">
              <a:lnSpc>
                <a:spcPct val="110000"/>
              </a:lnSpc>
            </a:pP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“清晰”很清楚。“坚定”不动摇。周恩来说的志向，绝不是一时冲动，而是</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经过了认真充分的思考，志向坚定，决不动摇</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P spid="6"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23275" y="2061490"/>
            <a:ext cx="4032448" cy="1872208"/>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indent="647700">
              <a:defRPr/>
            </a:pPr>
            <a:r>
              <a:rPr lang="zh-CN" altLang="en-US" sz="2800" b="1" kern="0" dirty="0">
                <a:solidFill>
                  <a:schemeClr val="tx1"/>
                </a:solidFill>
                <a:latin typeface="楷体" panose="02010609060101010101" pitchFamily="49" charset="-122"/>
                <a:ea typeface="楷体" panose="02010609060101010101" pitchFamily="49" charset="-122"/>
              </a:rPr>
              <a:t>周恩来“为中华之崛起而读书”，把个人的学习与民族振兴的大业联系起来。</a:t>
            </a:r>
            <a:endParaRPr lang="zh-CN" altLang="en-US" sz="2800" b="1" kern="0" dirty="0">
              <a:solidFill>
                <a:schemeClr val="tx1"/>
              </a:solidFill>
              <a:latin typeface="楷体" panose="02010609060101010101" pitchFamily="49" charset="-122"/>
              <a:ea typeface="楷体" panose="02010609060101010101" pitchFamily="49" charset="-122"/>
            </a:endParaRPr>
          </a:p>
        </p:txBody>
      </p:sp>
      <p:sp>
        <p:nvSpPr>
          <p:cNvPr id="16" name="矩形 15"/>
          <p:cNvSpPr/>
          <p:nvPr/>
        </p:nvSpPr>
        <p:spPr>
          <a:xfrm>
            <a:off x="323022" y="522171"/>
            <a:ext cx="8496248" cy="1272540"/>
          </a:xfrm>
          <a:prstGeom prst="rect">
            <a:avLst/>
          </a:prstGeom>
          <a:ln w="12700" cmpd="sng">
            <a:noFill/>
            <a:prstDash val="sysDot"/>
          </a:ln>
        </p:spPr>
        <p:txBody>
          <a:bodyPr wrap="square">
            <a:spAutoFit/>
          </a:bodyPr>
          <a:lstStyle/>
          <a:p>
            <a:pPr defTabSz="914400">
              <a:lnSpc>
                <a:spcPct val="120000"/>
              </a:lnSpc>
            </a:pPr>
            <a:r>
              <a:rPr lang="zh-CN" altLang="en-US" sz="3200" dirty="0">
                <a:solidFill>
                  <a:prstClr val="black"/>
                </a:solidFill>
                <a:latin typeface="微软雅黑" panose="020B0503020204020204" charset="-122"/>
              </a:rPr>
              <a:t>       </a:t>
            </a:r>
            <a:r>
              <a:rPr lang="zh-CN" altLang="en-US" sz="3200" dirty="0">
                <a:solidFill>
                  <a:srgbClr val="FF0000"/>
                </a:solidFill>
                <a:latin typeface="微软雅黑" panose="020B0503020204020204" charset="-122"/>
              </a:rPr>
              <a:t>思考：</a:t>
            </a:r>
            <a:r>
              <a:rPr lang="zh-CN" altLang="en-US" sz="3200" dirty="0">
                <a:solidFill>
                  <a:prstClr val="black"/>
                </a:solidFill>
                <a:latin typeface="微软雅黑" panose="020B0503020204020204" charset="-122"/>
              </a:rPr>
              <a:t>周恩来立志“为中华之崛起而读书”和其他人相比有什么不同之处？</a:t>
            </a:r>
            <a:endParaRPr lang="zh-CN" altLang="en-US" sz="3200" dirty="0">
              <a:solidFill>
                <a:prstClr val="black"/>
              </a:solidFill>
              <a:latin typeface="微软雅黑" panose="020B0503020204020204" charset="-122"/>
            </a:endParaRPr>
          </a:p>
        </p:txBody>
      </p:sp>
      <p:sp>
        <p:nvSpPr>
          <p:cNvPr id="18" name="文本框 17"/>
          <p:cNvSpPr txBox="1"/>
          <p:nvPr/>
        </p:nvSpPr>
        <p:spPr>
          <a:xfrm>
            <a:off x="6844888" y="2148138"/>
            <a:ext cx="1728192" cy="1568450"/>
          </a:xfrm>
          <a:prstGeom prst="rect">
            <a:avLst/>
          </a:prstGeom>
          <a:solidFill>
            <a:schemeClr val="accent6">
              <a:lumMod val="60000"/>
              <a:lumOff val="40000"/>
            </a:schemeClr>
          </a:solidFill>
          <a:ln>
            <a:solidFill>
              <a:srgbClr val="0000FF"/>
            </a:solidFill>
          </a:ln>
        </p:spPr>
        <p:txBody>
          <a:bodyPr wrap="square" rtlCol="0">
            <a:spAutoFit/>
          </a:bodyPr>
          <a:lstStyle/>
          <a:p>
            <a:r>
              <a:rPr lang="zh-CN" altLang="en-US" sz="2400" b="1" dirty="0">
                <a:latin typeface="楷体" panose="02010609060101010101" pitchFamily="49" charset="-122"/>
                <a:ea typeface="楷体" panose="02010609060101010101" pitchFamily="49" charset="-122"/>
              </a:rPr>
              <a:t>其他人为了满足自己的生活需求而读书。</a:t>
            </a:r>
            <a:endParaRPr lang="zh-CN" altLang="en-US" sz="2400" b="1" dirty="0">
              <a:latin typeface="楷体" panose="02010609060101010101" pitchFamily="49" charset="-122"/>
              <a:ea typeface="楷体" panose="02010609060101010101" pitchFamily="49" charset="-122"/>
            </a:endParaRPr>
          </a:p>
        </p:txBody>
      </p:sp>
      <p:sp>
        <p:nvSpPr>
          <p:cNvPr id="19" name="左右箭头 18"/>
          <p:cNvSpPr/>
          <p:nvPr/>
        </p:nvSpPr>
        <p:spPr>
          <a:xfrm>
            <a:off x="4550589" y="2601550"/>
            <a:ext cx="2232248" cy="792088"/>
          </a:xfrm>
          <a:prstGeom prst="lef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2400" dirty="0"/>
              <a:t>对比</a:t>
            </a:r>
            <a:endParaRPr lang="zh-CN" altLang="en-US" sz="2400" dirty="0"/>
          </a:p>
        </p:txBody>
      </p:sp>
      <p:sp>
        <p:nvSpPr>
          <p:cNvPr id="2" name="文本框 1"/>
          <p:cNvSpPr txBox="1"/>
          <p:nvPr/>
        </p:nvSpPr>
        <p:spPr>
          <a:xfrm>
            <a:off x="4802617" y="3393638"/>
            <a:ext cx="1728192" cy="829945"/>
          </a:xfrm>
          <a:prstGeom prst="rect">
            <a:avLst/>
          </a:prstGeom>
          <a:noFill/>
        </p:spPr>
        <p:txBody>
          <a:bodyPr wrap="square" rtlCol="0">
            <a:spAutoFit/>
          </a:bodyPr>
          <a:lstStyle/>
          <a:p>
            <a:r>
              <a:rPr lang="zh-CN" altLang="en-US" sz="2400" dirty="0">
                <a:solidFill>
                  <a:srgbClr val="FF0000"/>
                </a:solidFill>
              </a:rPr>
              <a:t>突出周恩来的伟大抱负。</a:t>
            </a:r>
            <a:endParaRPr lang="zh-CN" altLang="en-US" sz="2400"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arn(inVertic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6" grpId="0" animBg="1" uiExpand="1" build="p"/>
      <p:bldP spid="18" grpId="0" bldLvl="0" animBg="1"/>
      <p:bldP spid="19"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8614" y="686852"/>
            <a:ext cx="7217073" cy="1053465"/>
          </a:xfrm>
          <a:prstGeom prst="rect">
            <a:avLst/>
          </a:prstGeom>
          <a:noFill/>
        </p:spPr>
        <p:txBody>
          <a:bodyPr wrap="square" lIns="68580" tIns="34290" rIns="68580" bIns="34290" rtlCol="0">
            <a:spAutoFit/>
          </a:bodyPr>
          <a:lstStyle/>
          <a:p>
            <a:r>
              <a:rPr lang="en-US" altLang="zh-CN" sz="3200" b="1" dirty="0">
                <a:solidFill>
                  <a:prstClr val="black"/>
                </a:solidFill>
                <a:latin typeface="楷体" panose="02010609060101010101" pitchFamily="49" charset="-122"/>
                <a:ea typeface="楷体" panose="02010609060101010101" pitchFamily="49" charset="-122"/>
              </a:rPr>
              <a:t>    </a:t>
            </a:r>
            <a:r>
              <a:rPr lang="zh-CN" altLang="en-US" sz="3200" b="1" dirty="0">
                <a:solidFill>
                  <a:prstClr val="black"/>
                </a:solidFill>
                <a:latin typeface="楷体" panose="02010609060101010101" pitchFamily="49" charset="-122"/>
                <a:ea typeface="楷体" panose="02010609060101010101" pitchFamily="49" charset="-122"/>
              </a:rPr>
              <a:t>这位同学是谁呢？他就是周恩来，中华人民和国第一任总理。</a:t>
            </a:r>
            <a:endParaRPr lang="zh-CN" altLang="en-US" sz="3200" b="1" dirty="0">
              <a:solidFill>
                <a:prstClr val="black"/>
              </a:solidFill>
              <a:latin typeface="楷体" panose="02010609060101010101" pitchFamily="49" charset="-122"/>
              <a:ea typeface="楷体" panose="02010609060101010101" pitchFamily="49" charset="-122"/>
            </a:endParaRPr>
          </a:p>
        </p:txBody>
      </p:sp>
      <p:sp>
        <p:nvSpPr>
          <p:cNvPr id="5" name="TextBox 4"/>
          <p:cNvSpPr txBox="1"/>
          <p:nvPr/>
        </p:nvSpPr>
        <p:spPr>
          <a:xfrm>
            <a:off x="613410" y="2415540"/>
            <a:ext cx="7486650" cy="930275"/>
          </a:xfrm>
          <a:prstGeom prst="rect">
            <a:avLst/>
          </a:prstGeom>
          <a:noFill/>
        </p:spPr>
        <p:txBody>
          <a:bodyPr wrap="square" lIns="68580" tIns="34290" rIns="68580" bIns="34290" rtlCol="0">
            <a:spAutoFit/>
          </a:bodyPr>
          <a:lstStyle/>
          <a:p>
            <a:r>
              <a:rPr lang="en-US" altLang="zh-CN" sz="2800" dirty="0">
                <a:solidFill>
                  <a:prstClr val="black"/>
                </a:solidFill>
                <a:latin typeface="+mn-ea"/>
              </a:rPr>
              <a:t>       </a:t>
            </a:r>
            <a:r>
              <a:rPr lang="zh-CN" altLang="en-US" sz="2800" dirty="0">
                <a:solidFill>
                  <a:prstClr val="black"/>
                </a:solidFill>
                <a:latin typeface="+mn-ea"/>
              </a:rPr>
              <a:t>这一部分最后才指出这位同学是谁，这样写有什么好处？</a:t>
            </a:r>
            <a:endParaRPr lang="zh-CN" altLang="en-US" sz="2800" dirty="0">
              <a:solidFill>
                <a:prstClr val="black"/>
              </a:solidFill>
              <a:latin typeface="+mn-ea"/>
            </a:endParaRPr>
          </a:p>
        </p:txBody>
      </p:sp>
      <p:grpSp>
        <p:nvGrpSpPr>
          <p:cNvPr id="3" name="组合 9"/>
          <p:cNvGrpSpPr/>
          <p:nvPr/>
        </p:nvGrpSpPr>
        <p:grpSpPr>
          <a:xfrm>
            <a:off x="4688486" y="3453446"/>
            <a:ext cx="2428875" cy="652145"/>
            <a:chOff x="1007127" y="1309014"/>
            <a:chExt cx="2409649" cy="999460"/>
          </a:xfrm>
        </p:grpSpPr>
        <p:sp>
          <p:nvSpPr>
            <p:cNvPr id="8" name="流程图: 可选过程 7"/>
            <p:cNvSpPr/>
            <p:nvPr/>
          </p:nvSpPr>
          <p:spPr>
            <a:xfrm>
              <a:off x="1416610" y="1309014"/>
              <a:ext cx="1663760" cy="999460"/>
            </a:xfrm>
            <a:prstGeom prst="flowChartAlternateProcess">
              <a:avLst/>
            </a:prstGeom>
            <a:solidFill>
              <a:schemeClr val="accent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p:nvSpPr>
          <p:spPr>
            <a:xfrm>
              <a:off x="1007127" y="1422877"/>
              <a:ext cx="2409649" cy="762003"/>
            </a:xfrm>
            <a:prstGeom prst="rect">
              <a:avLst/>
            </a:prstGeom>
            <a:noFill/>
          </p:spPr>
          <p:txBody>
            <a:bodyPr wrap="square" rtlCol="0">
              <a:spAutoFit/>
            </a:bodyPr>
            <a:lstStyle/>
            <a:p>
              <a:pPr indent="539750">
                <a:lnSpc>
                  <a:spcPct val="110000"/>
                </a:lnSpc>
              </a:pPr>
              <a:r>
                <a:rPr lang="zh-CN" altLang="en-US" sz="2400" b="1" dirty="0">
                  <a:solidFill>
                    <a:srgbClr val="FF0000"/>
                  </a:solidFill>
                  <a:latin typeface="黑体" panose="02010609060101010101" pitchFamily="49" charset="-122"/>
                  <a:ea typeface="黑体" panose="02010609060101010101" pitchFamily="49" charset="-122"/>
                </a:rPr>
                <a:t>承上启下</a:t>
              </a:r>
              <a:endParaRPr lang="zh-CN" altLang="en-US" sz="2400" b="1" dirty="0">
                <a:solidFill>
                  <a:srgbClr val="FF0000"/>
                </a:solidFill>
                <a:latin typeface="黑体" panose="02010609060101010101" pitchFamily="49" charset="-122"/>
                <a:ea typeface="黑体" panose="02010609060101010101" pitchFamily="49" charset="-122"/>
              </a:endParaRPr>
            </a:p>
          </p:txBody>
        </p:sp>
      </p:grpSp>
      <p:grpSp>
        <p:nvGrpSpPr>
          <p:cNvPr id="10" name="组合 9"/>
          <p:cNvGrpSpPr/>
          <p:nvPr/>
        </p:nvGrpSpPr>
        <p:grpSpPr>
          <a:xfrm>
            <a:off x="5817235" y="1510665"/>
            <a:ext cx="1351280" cy="703580"/>
            <a:chOff x="8100392" y="1962696"/>
            <a:chExt cx="1043608" cy="549508"/>
          </a:xfrm>
        </p:grpSpPr>
        <p:sp>
          <p:nvSpPr>
            <p:cNvPr id="77" name="云形 76"/>
            <p:cNvSpPr/>
            <p:nvPr/>
          </p:nvSpPr>
          <p:spPr>
            <a:xfrm>
              <a:off x="8100392" y="1962696"/>
              <a:ext cx="1043608" cy="549508"/>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8285724" y="2025443"/>
              <a:ext cx="795020" cy="407667"/>
            </a:xfrm>
            <a:prstGeom prst="rect">
              <a:avLst/>
            </a:prstGeom>
            <a:noFill/>
          </p:spPr>
          <p:txBody>
            <a:bodyPr wrap="square" rtlCol="0">
              <a:spAutoFit/>
            </a:bodyPr>
            <a:lstStyle/>
            <a:p>
              <a:r>
                <a:rPr lang="zh-CN" altLang="en-US" sz="2800" b="1" dirty="0">
                  <a:solidFill>
                    <a:srgbClr val="FF0000"/>
                  </a:solidFill>
                  <a:latin typeface="黑体" panose="02010609060101010101" pitchFamily="49" charset="-122"/>
                  <a:ea typeface="黑体" panose="02010609060101010101" pitchFamily="49" charset="-122"/>
                </a:rPr>
                <a:t>设问</a:t>
              </a:r>
              <a:endParaRPr lang="zh-CN" altLang="en-US" sz="2800" b="1" dirty="0">
                <a:solidFill>
                  <a:srgbClr val="FF0000"/>
                </a:solidFill>
                <a:latin typeface="黑体" panose="02010609060101010101" pitchFamily="49" charset="-122"/>
                <a:ea typeface="黑体" panose="02010609060101010101" pitchFamily="49" charset="-122"/>
              </a:endParaRPr>
            </a:p>
          </p:txBody>
        </p:sp>
      </p:grpSp>
      <p:grpSp>
        <p:nvGrpSpPr>
          <p:cNvPr id="11" name="组合 9"/>
          <p:cNvGrpSpPr/>
          <p:nvPr/>
        </p:nvGrpSpPr>
        <p:grpSpPr>
          <a:xfrm>
            <a:off x="2088796" y="3488371"/>
            <a:ext cx="2428875" cy="652145"/>
            <a:chOff x="1007127" y="1309014"/>
            <a:chExt cx="2409649" cy="999460"/>
          </a:xfrm>
        </p:grpSpPr>
        <p:sp>
          <p:nvSpPr>
            <p:cNvPr id="12" name="流程图: 可选过程 11"/>
            <p:cNvSpPr/>
            <p:nvPr/>
          </p:nvSpPr>
          <p:spPr>
            <a:xfrm>
              <a:off x="1416610" y="1309014"/>
              <a:ext cx="1663760" cy="999460"/>
            </a:xfrm>
            <a:prstGeom prst="flowChartAlternateProcess">
              <a:avLst/>
            </a:prstGeom>
            <a:solidFill>
              <a:schemeClr val="accent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5"/>
            <p:cNvSpPr txBox="1"/>
            <p:nvPr/>
          </p:nvSpPr>
          <p:spPr>
            <a:xfrm>
              <a:off x="1007127" y="1422877"/>
              <a:ext cx="2409649" cy="762003"/>
            </a:xfrm>
            <a:prstGeom prst="rect">
              <a:avLst/>
            </a:prstGeom>
            <a:noFill/>
          </p:spPr>
          <p:txBody>
            <a:bodyPr wrap="square" rtlCol="0">
              <a:spAutoFit/>
            </a:bodyPr>
            <a:lstStyle/>
            <a:p>
              <a:pPr indent="539750">
                <a:lnSpc>
                  <a:spcPct val="110000"/>
                </a:lnSpc>
              </a:pPr>
              <a:r>
                <a:rPr lang="zh-CN" altLang="en-US" sz="2400" b="1" dirty="0">
                  <a:solidFill>
                    <a:srgbClr val="FF0000"/>
                  </a:solidFill>
                  <a:latin typeface="黑体" panose="02010609060101010101" pitchFamily="49" charset="-122"/>
                  <a:ea typeface="黑体" panose="02010609060101010101" pitchFamily="49" charset="-122"/>
                </a:rPr>
                <a:t>设置悬念</a:t>
              </a:r>
              <a:endParaRPr lang="zh-CN" altLang="en-US" sz="2400" b="1" dirty="0">
                <a:solidFill>
                  <a:srgbClr val="FF0000"/>
                </a:solidFill>
                <a:latin typeface="黑体" panose="02010609060101010101" pitchFamily="49" charset="-122"/>
                <a:ea typeface="黑体" panose="02010609060101010101" pitchFamily="49" charset="-122"/>
              </a:endParaRPr>
            </a:p>
          </p:txBody>
        </p:sp>
      </p:grpSp>
      <p:cxnSp>
        <p:nvCxnSpPr>
          <p:cNvPr id="14" name="直接连接符 13"/>
          <p:cNvCxnSpPr/>
          <p:nvPr/>
        </p:nvCxnSpPr>
        <p:spPr>
          <a:xfrm>
            <a:off x="3312160" y="1191895"/>
            <a:ext cx="1404620" cy="11430"/>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直接连接符 14"/>
          <p:cNvCxnSpPr/>
          <p:nvPr/>
        </p:nvCxnSpPr>
        <p:spPr>
          <a:xfrm>
            <a:off x="4932680" y="1183640"/>
            <a:ext cx="1224280" cy="0"/>
          </a:xfrm>
          <a:prstGeom prst="line">
            <a:avLst/>
          </a:prstGeom>
        </p:spPr>
        <p:style>
          <a:lnRef idx="3">
            <a:schemeClr val="accent1"/>
          </a:lnRef>
          <a:fillRef idx="0">
            <a:schemeClr val="accent1"/>
          </a:fillRef>
          <a:effectRef idx="2">
            <a:schemeClr val="accent1"/>
          </a:effectRef>
          <a:fontRef idx="minor">
            <a:schemeClr val="tx1"/>
          </a:fontRef>
        </p:style>
      </p:cxnSp>
      <p:pic>
        <p:nvPicPr>
          <p:cNvPr id="16" name="图片 15" descr="周恩来.jpg"/>
          <p:cNvPicPr>
            <a:picLocks noChangeAspect="1"/>
          </p:cNvPicPr>
          <p:nvPr/>
        </p:nvPicPr>
        <p:blipFill>
          <a:blip r:embed="rId1" cstate="print"/>
          <a:stretch>
            <a:fillRect/>
          </a:stretch>
        </p:blipFill>
        <p:spPr>
          <a:xfrm>
            <a:off x="7502128" y="410280"/>
            <a:ext cx="1459032" cy="2005591"/>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2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
                                        </p:tgtEl>
                                        <p:attrNameLst>
                                          <p:attrName>ppt_y</p:attrName>
                                        </p:attrNameLst>
                                      </p:cBhvr>
                                      <p:tavLst>
                                        <p:tav tm="0">
                                          <p:val>
                                            <p:strVal val="#ppt_y"/>
                                          </p:val>
                                        </p:tav>
                                        <p:tav tm="100000">
                                          <p:val>
                                            <p:strVal val="#ppt_y"/>
                                          </p:val>
                                        </p:tav>
                                      </p:tavLst>
                                    </p:anim>
                                    <p:anim calcmode="lin" valueType="num">
                                      <p:cBhvr>
                                        <p:cTn id="3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7" presetClass="entr" presetSubtype="1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7" presetClass="entr" presetSubtype="1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510030" y="1533525"/>
            <a:ext cx="6952615" cy="1210945"/>
          </a:xfrm>
          <a:prstGeom prst="rect">
            <a:avLst/>
          </a:prstGeom>
          <a:noFill/>
        </p:spPr>
        <p:txBody>
          <a:bodyPr wrap="square" rtlCol="0" anchor="t">
            <a:spAutoFit/>
          </a:bodyPr>
          <a:lstStyle/>
          <a:p>
            <a:pPr>
              <a:lnSpc>
                <a:spcPct val="130000"/>
              </a:lnSpc>
            </a:pPr>
            <a:r>
              <a:rPr lang="en-US" altLang="zh-CN" sz="2800" dirty="0">
                <a:latin typeface="黑体" panose="02010609060101010101" pitchFamily="49" charset="-122"/>
                <a:ea typeface="黑体" panose="02010609060101010101" pitchFamily="49" charset="-122"/>
              </a:rPr>
              <a:t>    </a:t>
            </a:r>
            <a:r>
              <a:rPr lang="zh-CN" altLang="en-US" sz="2800" dirty="0">
                <a:latin typeface="黑体" panose="02010609060101010101" pitchFamily="49" charset="-122"/>
                <a:ea typeface="黑体" panose="02010609060101010101" pitchFamily="49" charset="-122"/>
              </a:rPr>
              <a:t>自由读第二部分（</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11-14</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r>
              <a:rPr lang="zh-CN" altLang="en-US" sz="2800" dirty="0">
                <a:latin typeface="黑体" panose="02010609060101010101" pitchFamily="49" charset="-122"/>
                <a:ea typeface="黑体" panose="02010609060101010101" pitchFamily="49" charset="-122"/>
              </a:rPr>
              <a:t>），想一想什么事让十二岁的周恩来难以忘怀？</a:t>
            </a:r>
            <a:endParaRPr lang="zh-CN" altLang="en-US" sz="2800" dirty="0">
              <a:latin typeface="黑体" panose="02010609060101010101" pitchFamily="49" charset="-122"/>
              <a:ea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0763" y="1421775"/>
            <a:ext cx="1104039" cy="1582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7"/>
          <p:cNvSpPr/>
          <p:nvPr/>
        </p:nvSpPr>
        <p:spPr>
          <a:xfrm>
            <a:off x="493713" y="671513"/>
            <a:ext cx="7961312" cy="1863090"/>
          </a:xfrm>
          <a:prstGeom prst="rect">
            <a:avLst/>
          </a:prstGeom>
          <a:noFill/>
          <a:ln w="9525">
            <a:noFill/>
          </a:ln>
        </p:spPr>
        <p:txBody>
          <a:bodyPr>
            <a:spAutoFit/>
          </a:bodyPr>
          <a:lstStyle/>
          <a:p>
            <a:pPr eaLnBrk="1" hangingPunct="1">
              <a:lnSpc>
                <a:spcPct val="120000"/>
              </a:lnSpc>
            </a:pPr>
            <a:r>
              <a:rPr lang="zh-CN" altLang="en-US" sz="3200" b="1" dirty="0">
                <a:latin typeface="楷体" panose="02010609060101010101" pitchFamily="49" charset="-122"/>
                <a:ea typeface="楷体" panose="02010609060101010101" pitchFamily="49" charset="-122"/>
              </a:rPr>
              <a:t>    一到沈阳，伯父就告诉他，沈阳有些地方是外国人的租界，不要随便去玩，有事也要绕着走，免得惹出麻烦没有地方说理。</a:t>
            </a:r>
            <a:endParaRPr lang="zh-CN" altLang="en-US" sz="3200" b="1" dirty="0">
              <a:latin typeface="楷体" panose="02010609060101010101" pitchFamily="49" charset="-122"/>
              <a:ea typeface="楷体" panose="02010609060101010101" pitchFamily="49" charset="-122"/>
            </a:endParaRPr>
          </a:p>
        </p:txBody>
      </p:sp>
      <p:sp>
        <p:nvSpPr>
          <p:cNvPr id="18" name="文本框 17"/>
          <p:cNvSpPr txBox="1"/>
          <p:nvPr/>
        </p:nvSpPr>
        <p:spPr>
          <a:xfrm>
            <a:off x="652780" y="3094355"/>
            <a:ext cx="2704465" cy="583565"/>
          </a:xfrm>
          <a:prstGeom prst="rect">
            <a:avLst/>
          </a:prstGeom>
          <a:solidFill>
            <a:schemeClr val="accent2"/>
          </a:solidFill>
          <a:ln>
            <a:solidFill>
              <a:srgbClr val="0000FF"/>
            </a:solidFill>
          </a:ln>
        </p:spPr>
        <p:txBody>
          <a:bodyPr wrap="square" rtlCol="0">
            <a:spAutoFit/>
          </a:bodyPr>
          <a:lstStyle/>
          <a:p>
            <a:r>
              <a:rPr lang="zh-CN" altLang="en-US" sz="3200" b="1" dirty="0">
                <a:latin typeface="楷体" panose="02010609060101010101" pitchFamily="49" charset="-122"/>
                <a:ea typeface="楷体" panose="02010609060101010101" pitchFamily="49" charset="-122"/>
              </a:rPr>
              <a:t>不要随便去玩</a:t>
            </a:r>
            <a:endParaRPr lang="zh-CN" altLang="en-US" sz="3200" b="1" dirty="0">
              <a:latin typeface="楷体" panose="02010609060101010101" pitchFamily="49" charset="-122"/>
              <a:ea typeface="楷体" panose="02010609060101010101" pitchFamily="49" charset="-122"/>
            </a:endParaRPr>
          </a:p>
        </p:txBody>
      </p:sp>
      <p:sp>
        <p:nvSpPr>
          <p:cNvPr id="2" name="文本框 1"/>
          <p:cNvSpPr txBox="1"/>
          <p:nvPr/>
        </p:nvSpPr>
        <p:spPr>
          <a:xfrm>
            <a:off x="3587750" y="3094355"/>
            <a:ext cx="2252980" cy="583565"/>
          </a:xfrm>
          <a:prstGeom prst="rect">
            <a:avLst/>
          </a:prstGeom>
          <a:solidFill>
            <a:schemeClr val="accent2"/>
          </a:solidFill>
          <a:ln>
            <a:solidFill>
              <a:srgbClr val="0000FF"/>
            </a:solidFill>
          </a:ln>
        </p:spPr>
        <p:txBody>
          <a:bodyPr wrap="square" rtlCol="0">
            <a:spAutoFit/>
          </a:bodyPr>
          <a:lstStyle/>
          <a:p>
            <a:r>
              <a:rPr lang="zh-CN" altLang="en-US" sz="3200" b="1" dirty="0">
                <a:latin typeface="楷体" panose="02010609060101010101" pitchFamily="49" charset="-122"/>
                <a:ea typeface="楷体" panose="02010609060101010101" pitchFamily="49" charset="-122"/>
              </a:rPr>
              <a:t>有事绕着走</a:t>
            </a:r>
            <a:endParaRPr lang="zh-CN" altLang="en-US" sz="3200" b="1" dirty="0">
              <a:latin typeface="楷体" panose="02010609060101010101" pitchFamily="49" charset="-122"/>
              <a:ea typeface="楷体" panose="02010609060101010101" pitchFamily="49" charset="-122"/>
            </a:endParaRPr>
          </a:p>
        </p:txBody>
      </p:sp>
      <p:sp>
        <p:nvSpPr>
          <p:cNvPr id="3" name="文本框 2"/>
          <p:cNvSpPr txBox="1"/>
          <p:nvPr/>
        </p:nvSpPr>
        <p:spPr>
          <a:xfrm>
            <a:off x="6045835" y="3094355"/>
            <a:ext cx="2704465" cy="583565"/>
          </a:xfrm>
          <a:prstGeom prst="rect">
            <a:avLst/>
          </a:prstGeom>
          <a:solidFill>
            <a:schemeClr val="accent2"/>
          </a:solidFill>
          <a:ln>
            <a:solidFill>
              <a:srgbClr val="0000FF"/>
            </a:solidFill>
          </a:ln>
        </p:spPr>
        <p:txBody>
          <a:bodyPr wrap="square" rtlCol="0">
            <a:spAutoFit/>
          </a:bodyPr>
          <a:lstStyle/>
          <a:p>
            <a:r>
              <a:rPr lang="zh-CN" altLang="en-US" sz="3200" b="1" dirty="0">
                <a:latin typeface="楷体" panose="02010609060101010101" pitchFamily="49" charset="-122"/>
                <a:ea typeface="楷体" panose="02010609060101010101" pitchFamily="49" charset="-122"/>
              </a:rPr>
              <a:t>没有地方说理</a:t>
            </a:r>
            <a:endParaRPr lang="zh-CN" altLang="en-US" sz="3200" b="1" dirty="0">
              <a:latin typeface="楷体" panose="02010609060101010101" pitchFamily="49" charset="-122"/>
              <a:ea typeface="楷体" panose="02010609060101010101" pitchFamily="49" charset="-122"/>
            </a:endParaRPr>
          </a:p>
        </p:txBody>
      </p:sp>
      <p:sp>
        <p:nvSpPr>
          <p:cNvPr id="4" name="椭圆 3"/>
          <p:cNvSpPr/>
          <p:nvPr/>
        </p:nvSpPr>
        <p:spPr>
          <a:xfrm>
            <a:off x="2987675" y="1275715"/>
            <a:ext cx="936625" cy="720090"/>
          </a:xfrm>
          <a:prstGeom prst="ellipse">
            <a:avLst/>
          </a:prstGeom>
          <a:grp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050415" y="3956685"/>
            <a:ext cx="4847590" cy="737235"/>
          </a:xfrm>
          <a:prstGeom prst="rect">
            <a:avLst/>
          </a:prstGeom>
          <a:ln w="12700" cmpd="sng">
            <a:solidFill>
              <a:srgbClr val="00B0F0"/>
            </a:solidFill>
            <a:prstDash val="sysDot"/>
          </a:ln>
        </p:spPr>
        <p:txBody>
          <a:bodyPr wrap="square">
            <a:spAutoFit/>
          </a:bodyPr>
          <a:lstStyle/>
          <a:p>
            <a:pPr defTabSz="914400">
              <a:lnSpc>
                <a:spcPct val="150000"/>
              </a:lnSpc>
            </a:pPr>
            <a:r>
              <a:rPr lang="zh-CN" altLang="en-US" sz="2800" dirty="0">
                <a:solidFill>
                  <a:srgbClr val="0000FF"/>
                </a:solidFill>
                <a:latin typeface="微软雅黑" panose="020B0503020204020204" charset="-122"/>
              </a:rPr>
              <a:t>“租界”是个什么样的地方？</a:t>
            </a:r>
            <a:endParaRPr lang="zh-CN" altLang="en-US" sz="2800" dirty="0">
              <a:solidFill>
                <a:srgbClr val="0000FF"/>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bg/>
                                          </p:spTgt>
                                        </p:tgtEl>
                                        <p:attrNameLst>
                                          <p:attrName>style.visibility</p:attrName>
                                        </p:attrNameLst>
                                      </p:cBhvr>
                                      <p:to>
                                        <p:strVal val="visible"/>
                                      </p:to>
                                    </p:set>
                                    <p:animEffect transition="in" filter="barn(inVertical)">
                                      <p:cBhvr>
                                        <p:cTn id="27" dur="500"/>
                                        <p:tgtEl>
                                          <p:spTgt spid="15">
                                            <p:bg/>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barn(inVertical)">
                                      <p:cBhvr>
                                        <p:cTn id="3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2" grpId="0" bldLvl="0" animBg="1"/>
      <p:bldP spid="3" grpId="0" bldLvl="0" animBg="1"/>
      <p:bldP spid="4" grpId="0" animBg="1"/>
      <p:bldP spid="15" grpId="0" animBg="1"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l="2331" t="5736" r="2630" b="2728"/>
          <a:stretch>
            <a:fillRect/>
          </a:stretch>
        </p:blipFill>
        <p:spPr>
          <a:xfrm>
            <a:off x="1351915" y="2592705"/>
            <a:ext cx="2862580" cy="1727835"/>
          </a:xfrm>
          <a:prstGeom prst="rect">
            <a:avLst/>
          </a:prstGeom>
          <a:ln>
            <a:noFill/>
          </a:ln>
          <a:effectLst>
            <a:outerShdw blurRad="292100" dist="139700" dir="2700000" algn="tl" rotWithShape="0">
              <a:srgbClr val="333333">
                <a:alpha val="65000"/>
              </a:srgbClr>
            </a:outerShdw>
          </a:effectLst>
        </p:spPr>
      </p:pic>
      <p:sp>
        <p:nvSpPr>
          <p:cNvPr id="14" name="矩形 13"/>
          <p:cNvSpPr/>
          <p:nvPr/>
        </p:nvSpPr>
        <p:spPr>
          <a:xfrm>
            <a:off x="865505" y="688975"/>
            <a:ext cx="7313295" cy="1579880"/>
          </a:xfrm>
          <a:prstGeom prst="rect">
            <a:avLst/>
          </a:prstGeom>
          <a:ln>
            <a:solidFill>
              <a:srgbClr val="0000FF"/>
            </a:solidFill>
          </a:ln>
        </p:spPr>
        <p:txBody>
          <a:bodyPr wrap="square">
            <a:spAutoFit/>
          </a:bodyPr>
          <a:lstStyle/>
          <a:p>
            <a:pPr defTabSz="914400">
              <a:lnSpc>
                <a:spcPct val="110000"/>
              </a:lnSpc>
            </a:pPr>
            <a:r>
              <a:rPr lang="zh-CN" altLang="en-US" sz="3200" b="1" dirty="0">
                <a:solidFill>
                  <a:prstClr val="black"/>
                </a:solidFill>
                <a:latin typeface="宋体" panose="02010600030101010101" pitchFamily="2" charset="-122"/>
                <a:ea typeface="宋体" panose="02010600030101010101" pitchFamily="2" charset="-122"/>
                <a:cs typeface="宋体" panose="02010600030101010101" pitchFamily="2" charset="-122"/>
              </a:rPr>
              <a:t>  </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800" b="1" dirty="0">
                <a:solidFill>
                  <a:srgbClr val="FF0000"/>
                </a:solidFill>
                <a:latin typeface="宋体" panose="02010600030101010101" pitchFamily="2" charset="-122"/>
                <a:ea typeface="宋体" panose="02010600030101010101" pitchFamily="2" charset="-122"/>
                <a:cs typeface="宋体" panose="02010600030101010101" pitchFamily="2" charset="-122"/>
              </a:rPr>
              <a:t>租界：</a:t>
            </a:r>
            <a:r>
              <a:rPr lang="zh-CN" altLang="en-US" sz="2800" b="1" dirty="0">
                <a:solidFill>
                  <a:prstClr val="black"/>
                </a:solidFill>
                <a:latin typeface="宋体" panose="02010600030101010101" pitchFamily="2" charset="-122"/>
                <a:ea typeface="宋体" panose="02010600030101010101" pitchFamily="2" charset="-122"/>
                <a:cs typeface="宋体" panose="02010600030101010101" pitchFamily="2" charset="-122"/>
              </a:rPr>
              <a:t>指帝国主义国家通过</a:t>
            </a:r>
            <a:r>
              <a:rPr lang="zh-CN" altLang="en-US" sz="2800" b="1" dirty="0">
                <a:solidFill>
                  <a:srgbClr val="0000FF"/>
                </a:solidFill>
                <a:latin typeface="宋体" panose="02010600030101010101" pitchFamily="2" charset="-122"/>
                <a:ea typeface="宋体" panose="02010600030101010101" pitchFamily="2" charset="-122"/>
                <a:cs typeface="宋体" panose="02010600030101010101" pitchFamily="2" charset="-122"/>
              </a:rPr>
              <a:t>不平等条约</a:t>
            </a:r>
            <a:r>
              <a:rPr lang="zh-CN" altLang="en-US" sz="2800" b="1" dirty="0">
                <a:solidFill>
                  <a:prstClr val="black"/>
                </a:solidFill>
                <a:latin typeface="宋体" panose="02010600030101010101" pitchFamily="2" charset="-122"/>
                <a:ea typeface="宋体" panose="02010600030101010101" pitchFamily="2" charset="-122"/>
                <a:cs typeface="宋体" panose="02010600030101010101" pitchFamily="2" charset="-122"/>
              </a:rPr>
              <a:t>，在中国强行取得的供其在一定时期使用和管理的地区。如</a:t>
            </a:r>
            <a:r>
              <a:rPr lang="en-US" altLang="zh-CN" sz="2800" b="1" dirty="0">
                <a:solidFill>
                  <a:prstClr val="black"/>
                </a:solidFill>
                <a:latin typeface="宋体" panose="02010600030101010101" pitchFamily="2" charset="-122"/>
                <a:ea typeface="宋体" panose="02010600030101010101" pitchFamily="2" charset="-122"/>
                <a:cs typeface="宋体" panose="02010600030101010101" pitchFamily="2" charset="-122"/>
              </a:rPr>
              <a:t>:</a:t>
            </a:r>
            <a:r>
              <a:rPr lang="zh-CN" altLang="en-US" sz="2800" b="1" dirty="0">
                <a:solidFill>
                  <a:prstClr val="black"/>
                </a:solidFill>
                <a:latin typeface="宋体" panose="02010600030101010101" pitchFamily="2" charset="-122"/>
                <a:ea typeface="宋体" panose="02010600030101010101" pitchFamily="2" charset="-122"/>
                <a:cs typeface="宋体" panose="02010600030101010101" pitchFamily="2" charset="-122"/>
              </a:rPr>
              <a:t>天津租界地、上海租界地等。</a:t>
            </a:r>
            <a:endParaRPr lang="zh-CN" altLang="en-US" sz="2800" b="1" dirty="0">
              <a:solidFill>
                <a:prstClr val="black"/>
              </a:solidFill>
              <a:latin typeface="宋体" panose="02010600030101010101" pitchFamily="2" charset="-122"/>
              <a:ea typeface="宋体" panose="02010600030101010101" pitchFamily="2" charset="-122"/>
              <a:cs typeface="宋体" panose="02010600030101010101" pitchFamily="2" charset="-122"/>
            </a:endParaRPr>
          </a:p>
        </p:txBody>
      </p:sp>
      <p:pic>
        <p:nvPicPr>
          <p:cNvPr id="3" name="图片 2"/>
          <p:cNvPicPr>
            <a:picLocks noChangeAspect="1"/>
          </p:cNvPicPr>
          <p:nvPr/>
        </p:nvPicPr>
        <p:blipFill>
          <a:blip r:embed="rId2" cstate="print"/>
          <a:stretch>
            <a:fillRect/>
          </a:stretch>
        </p:blipFill>
        <p:spPr>
          <a:xfrm>
            <a:off x="4667250" y="2468880"/>
            <a:ext cx="2688590" cy="1974850"/>
          </a:xfrm>
          <a:prstGeom prst="rect">
            <a:avLst/>
          </a:prstGeom>
          <a:effectLst>
            <a:outerShdw blurRad="50800" dist="38100" dir="2700000" sx="101000" sy="101000" algn="tl" rotWithShape="0">
              <a:prstClr val="black">
                <a:alpha val="40000"/>
              </a:prstClr>
            </a:outerShdw>
            <a:softEdge rad="127000"/>
          </a:effec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par>
                                <p:cTn id="14" presetID="5"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7"/>
          <p:cNvSpPr/>
          <p:nvPr/>
        </p:nvSpPr>
        <p:spPr>
          <a:xfrm>
            <a:off x="493713" y="671513"/>
            <a:ext cx="7961312" cy="1272540"/>
          </a:xfrm>
          <a:prstGeom prst="rect">
            <a:avLst/>
          </a:prstGeom>
          <a:noFill/>
          <a:ln w="9525">
            <a:noFill/>
          </a:ln>
        </p:spPr>
        <p:txBody>
          <a:bodyPr>
            <a:spAutoFit/>
          </a:bodyPr>
          <a:lstStyle/>
          <a:p>
            <a:pPr eaLnBrk="1" hangingPunct="1">
              <a:lnSpc>
                <a:spcPct val="120000"/>
              </a:lnSpc>
            </a:pPr>
            <a:r>
              <a:rPr lang="zh-CN" altLang="en-US" sz="3200" b="1" dirty="0">
                <a:latin typeface="楷体" panose="02010609060101010101" pitchFamily="49" charset="-122"/>
                <a:ea typeface="楷体" panose="02010609060101010101" pitchFamily="49" charset="-122"/>
              </a:rPr>
              <a:t>    少年周恩来疑惑不解，问道：</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那不是我们中国的地方吗？为什么不能去呢？</a:t>
            </a:r>
            <a:r>
              <a:rPr lang="en-US" altLang="zh-CN" sz="3200" b="1" dirty="0">
                <a:latin typeface="楷体" panose="02010609060101010101" pitchFamily="49" charset="-122"/>
                <a:ea typeface="楷体" panose="02010609060101010101" pitchFamily="49" charset="-122"/>
              </a:rPr>
              <a:t>”</a:t>
            </a:r>
            <a:endParaRPr lang="en-US" altLang="zh-CN" sz="3200" b="1" dirty="0">
              <a:latin typeface="楷体" panose="02010609060101010101" pitchFamily="49" charset="-122"/>
              <a:ea typeface="楷体" panose="02010609060101010101" pitchFamily="49" charset="-122"/>
            </a:endParaRPr>
          </a:p>
        </p:txBody>
      </p:sp>
      <p:sp>
        <p:nvSpPr>
          <p:cNvPr id="2" name="矩形 7"/>
          <p:cNvSpPr/>
          <p:nvPr/>
        </p:nvSpPr>
        <p:spPr>
          <a:xfrm>
            <a:off x="548958" y="2233613"/>
            <a:ext cx="7961312" cy="1272540"/>
          </a:xfrm>
          <a:prstGeom prst="rect">
            <a:avLst/>
          </a:prstGeom>
          <a:noFill/>
          <a:ln w="9525">
            <a:noFill/>
          </a:ln>
        </p:spPr>
        <p:txBody>
          <a:bodyPr>
            <a:spAutoFit/>
          </a:bodyPr>
          <a:lstStyle/>
          <a:p>
            <a:pPr eaLnBrk="1" hangingPunct="1">
              <a:lnSpc>
                <a:spcPct val="120000"/>
              </a:lnSpc>
            </a:pPr>
            <a:r>
              <a:rPr lang="zh-CN" altLang="en-US" sz="3200" b="1" dirty="0">
                <a:latin typeface="楷体" panose="02010609060101010101" pitchFamily="49" charset="-122"/>
                <a:ea typeface="楷体" panose="02010609060101010101" pitchFamily="49" charset="-122"/>
              </a:rPr>
              <a:t>    </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中华不振哪！</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伯父叹了口气，没有再说什么。</a:t>
            </a:r>
            <a:endParaRPr lang="zh-CN" altLang="en-US" sz="3200" b="1" dirty="0">
              <a:latin typeface="楷体" panose="02010609060101010101" pitchFamily="49" charset="-122"/>
              <a:ea typeface="楷体" panose="02010609060101010101" pitchFamily="49" charset="-122"/>
            </a:endParaRPr>
          </a:p>
        </p:txBody>
      </p:sp>
      <p:sp>
        <p:nvSpPr>
          <p:cNvPr id="7" name="矩形 6"/>
          <p:cNvSpPr/>
          <p:nvPr/>
        </p:nvSpPr>
        <p:spPr>
          <a:xfrm>
            <a:off x="3436620" y="3627120"/>
            <a:ext cx="2784475" cy="891540"/>
          </a:xfrm>
          <a:prstGeom prst="rect">
            <a:avLst/>
          </a:prstGeom>
          <a:ln>
            <a:solidFill>
              <a:srgbClr val="CAFAFE"/>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marL="0" marR="0" lvl="0" indent="0" algn="l" defTabSz="914400" rtl="0" eaLnBrk="0" fontAlgn="base" latinLnBrk="0" hangingPunct="0">
              <a:lnSpc>
                <a:spcPct val="130000"/>
              </a:lnSpc>
              <a:spcBef>
                <a:spcPct val="0"/>
              </a:spcBef>
              <a:spcAft>
                <a:spcPct val="0"/>
              </a:spcAft>
              <a:buClrTx/>
              <a:buSzTx/>
              <a:buFontTx/>
              <a:buNone/>
              <a:defRPr/>
            </a:pPr>
            <a:r>
              <a:rPr kumimoji="0" lang="zh-CN" altLang="en-US" sz="4000" b="1" i="0" u="none" strike="noStrike" kern="1200" cap="none" spc="0" normalizeH="0" baseline="0" noProof="0" dirty="0">
                <a:ln>
                  <a:noFill/>
                </a:ln>
                <a:solidFill>
                  <a:schemeClr val="tx1"/>
                </a:solidFill>
                <a:effectLst/>
                <a:uLnTx/>
                <a:uFillTx/>
                <a:latin typeface="+mj-ea"/>
                <a:ea typeface="+mj-ea"/>
                <a:cs typeface="+mn-cs"/>
              </a:rPr>
              <a:t>分角色朗读</a:t>
            </a:r>
            <a:endParaRPr kumimoji="0" lang="zh-CN" altLang="en-US" sz="4000" b="1" i="0" u="none" strike="noStrike" kern="1200" cap="none" spc="0" normalizeH="0" baseline="0" noProof="0" dirty="0">
              <a:ln>
                <a:noFill/>
              </a:ln>
              <a:solidFill>
                <a:schemeClr val="tx1"/>
              </a:solidFill>
              <a:effectLst/>
              <a:uLnTx/>
              <a:uFillTx/>
              <a:latin typeface="+mj-ea"/>
              <a:ea typeface="+mj-ea"/>
              <a:cs typeface="+mn-cs"/>
            </a:endParaRPr>
          </a:p>
        </p:txBody>
      </p:sp>
      <p:cxnSp>
        <p:nvCxnSpPr>
          <p:cNvPr id="14" name="直接连接符 13"/>
          <p:cNvCxnSpPr/>
          <p:nvPr/>
        </p:nvCxnSpPr>
        <p:spPr>
          <a:xfrm>
            <a:off x="7050405" y="1302385"/>
            <a:ext cx="1404620" cy="11430"/>
          </a:xfrm>
          <a:prstGeom prst="line">
            <a:avLst/>
          </a:prstGeom>
        </p:spPr>
        <p:style>
          <a:lnRef idx="3">
            <a:schemeClr val="accent1"/>
          </a:lnRef>
          <a:fillRef idx="0">
            <a:schemeClr val="accent1"/>
          </a:fillRef>
          <a:effectRef idx="2">
            <a:schemeClr val="accent1"/>
          </a:effectRef>
          <a:fontRef idx="minor">
            <a:schemeClr val="tx1"/>
          </a:fontRef>
        </p:style>
      </p:cxnSp>
      <p:cxnSp>
        <p:nvCxnSpPr>
          <p:cNvPr id="3" name="直接连接符 2"/>
          <p:cNvCxnSpPr/>
          <p:nvPr/>
        </p:nvCxnSpPr>
        <p:spPr>
          <a:xfrm flipV="1">
            <a:off x="549275" y="1851660"/>
            <a:ext cx="3446780" cy="8890"/>
          </a:xfrm>
          <a:prstGeom prst="line">
            <a:avLst/>
          </a:prstGeom>
        </p:spPr>
        <p:style>
          <a:lnRef idx="3">
            <a:schemeClr val="accent1"/>
          </a:lnRef>
          <a:fillRef idx="0">
            <a:schemeClr val="accent1"/>
          </a:fillRef>
          <a:effectRef idx="2">
            <a:schemeClr val="accent1"/>
          </a:effectRef>
          <a:fontRef idx="minor">
            <a:schemeClr val="tx1"/>
          </a:fontRef>
        </p:style>
      </p:cxnSp>
      <p:grpSp>
        <p:nvGrpSpPr>
          <p:cNvPr id="10" name="组合 9"/>
          <p:cNvGrpSpPr/>
          <p:nvPr/>
        </p:nvGrpSpPr>
        <p:grpSpPr>
          <a:xfrm>
            <a:off x="119380" y="2075815"/>
            <a:ext cx="1351280" cy="703580"/>
            <a:chOff x="8100392" y="1962696"/>
            <a:chExt cx="1043608" cy="549508"/>
          </a:xfrm>
        </p:grpSpPr>
        <p:sp>
          <p:nvSpPr>
            <p:cNvPr id="77" name="云形 76"/>
            <p:cNvSpPr/>
            <p:nvPr/>
          </p:nvSpPr>
          <p:spPr>
            <a:xfrm>
              <a:off x="8100392" y="1962696"/>
              <a:ext cx="1043608" cy="549508"/>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8285724" y="2025443"/>
              <a:ext cx="795020" cy="407667"/>
            </a:xfrm>
            <a:prstGeom prst="rect">
              <a:avLst/>
            </a:prstGeom>
            <a:noFill/>
          </p:spPr>
          <p:txBody>
            <a:bodyPr wrap="square" rtlCol="0">
              <a:spAutoFit/>
            </a:bodyPr>
            <a:lstStyle/>
            <a:p>
              <a:r>
                <a:rPr lang="zh-CN" altLang="en-US" sz="2800" b="1" dirty="0">
                  <a:solidFill>
                    <a:srgbClr val="FF0000"/>
                  </a:solidFill>
                  <a:latin typeface="黑体" panose="02010609060101010101" pitchFamily="49" charset="-122"/>
                  <a:ea typeface="黑体" panose="02010609060101010101" pitchFamily="49" charset="-122"/>
                </a:rPr>
                <a:t>反问</a:t>
              </a:r>
              <a:endParaRPr lang="zh-CN" altLang="en-US" sz="2800" b="1" dirty="0">
                <a:solidFill>
                  <a:srgbClr val="FF0000"/>
                </a:solidFill>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22" presetClass="exit" presetSubtype="4" fill="hold" nodeType="withEffect">
                                  <p:stCondLst>
                                    <p:cond delay="0"/>
                                  </p:stCondLst>
                                  <p:childTnLst>
                                    <p:animEffect transition="out" filter="wipe(down)">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22" presetClass="exit" presetSubtype="4" fill="hold" nodeType="withEffect">
                                  <p:stCondLst>
                                    <p:cond delay="0"/>
                                  </p:stCondLst>
                                  <p:childTnLst>
                                    <p:animEffect transition="out" filter="wipe(down)">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22" presetClass="exit" presetSubtype="4" fill="hold" nodeType="withEffect">
                                  <p:stCondLst>
                                    <p:cond delay="0"/>
                                  </p:stCondLst>
                                  <p:childTnLst>
                                    <p:animEffect transition="out" filter="wipe(down)">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3215" y="732155"/>
            <a:ext cx="4968875" cy="829945"/>
          </a:xfrm>
          <a:prstGeom prst="rect">
            <a:avLst/>
          </a:prstGeom>
          <a:ln w="12700" cmpd="sng">
            <a:solidFill>
              <a:srgbClr val="00B0F0"/>
            </a:solidFill>
            <a:prstDash val="sysDot"/>
          </a:ln>
        </p:spPr>
        <p:txBody>
          <a:bodyPr wrap="square">
            <a:spAutoFit/>
          </a:bodyPr>
          <a:lstStyle/>
          <a:p>
            <a:pPr defTabSz="914400">
              <a:lnSpc>
                <a:spcPct val="150000"/>
              </a:lnSpc>
            </a:pPr>
            <a:r>
              <a:rPr lang="zh-CN" altLang="en-US" sz="3200" b="1" dirty="0">
                <a:solidFill>
                  <a:prstClr val="black"/>
                </a:solidFill>
                <a:latin typeface="黑体" panose="02010609060101010101" pitchFamily="49" charset="-122"/>
                <a:ea typeface="黑体" panose="02010609060101010101" pitchFamily="49" charset="-122"/>
                <a:cs typeface="黑体" panose="02010609060101010101" pitchFamily="49" charset="-122"/>
              </a:rPr>
              <a:t>“中华不振”是什么意思？</a:t>
            </a:r>
            <a:endParaRPr lang="zh-CN" altLang="en-US" sz="3200" b="1" dirty="0">
              <a:solidFill>
                <a:prstClr val="black"/>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矩形 5"/>
          <p:cNvSpPr/>
          <p:nvPr/>
        </p:nvSpPr>
        <p:spPr>
          <a:xfrm>
            <a:off x="323215" y="1786255"/>
            <a:ext cx="5283835" cy="1753235"/>
          </a:xfrm>
          <a:prstGeom prst="rect">
            <a:avLst/>
          </a:prstGeom>
          <a:ln w="12700" cmpd="sng">
            <a:solidFill>
              <a:srgbClr val="00B0F0"/>
            </a:solidFill>
            <a:prstDash val="sysDot"/>
          </a:ln>
        </p:spPr>
        <p:txBody>
          <a:bodyPr wrap="square">
            <a:spAutoFit/>
          </a:bodyPr>
          <a:lstStyle/>
          <a:p>
            <a:pPr indent="0" defTabSz="914400">
              <a:lnSpc>
                <a:spcPct val="150000"/>
              </a:lnSpc>
              <a:buFont typeface="Wingdings" panose="05000000000000000000" pitchFamily="2" charset="2"/>
              <a:buNone/>
            </a:pPr>
            <a:r>
              <a:rPr lang="en-US" altLang="zh-CN" sz="2400" dirty="0">
                <a:solidFill>
                  <a:srgbClr val="0000FF"/>
                </a:solidFill>
                <a:latin typeface="微软雅黑" panose="020B0503020204020204" charset="-122"/>
              </a:rPr>
              <a:t>       </a:t>
            </a:r>
            <a:r>
              <a:rPr lang="zh-CN" altLang="en-US" sz="2400" dirty="0">
                <a:solidFill>
                  <a:srgbClr val="0000FF"/>
                </a:solidFill>
                <a:latin typeface="微软雅黑" panose="020B0503020204020204" charset="-122"/>
              </a:rPr>
              <a:t>以前政府腐败，国家不强盛，许多帝国主义国家和我国签订不平等条约。中国不振作，软弱无能。</a:t>
            </a:r>
            <a:endParaRPr lang="en-US" altLang="zh-CN" sz="2400" dirty="0">
              <a:solidFill>
                <a:srgbClr val="0000FF"/>
              </a:solidFill>
              <a:latin typeface="微软雅黑" panose="020B0503020204020204" charset="-122"/>
            </a:endParaRPr>
          </a:p>
        </p:txBody>
      </p:sp>
      <p:pic>
        <p:nvPicPr>
          <p:cNvPr id="9" name="图片 8"/>
          <p:cNvPicPr>
            <a:picLocks noChangeAspect="1"/>
          </p:cNvPicPr>
          <p:nvPr/>
        </p:nvPicPr>
        <p:blipFill>
          <a:blip r:embed="rId1" cstate="print"/>
          <a:stretch>
            <a:fillRect/>
          </a:stretch>
        </p:blipFill>
        <p:spPr>
          <a:xfrm>
            <a:off x="5852160" y="1109980"/>
            <a:ext cx="2861945" cy="1907540"/>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1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1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uiExpand="1" build="p"/>
      <p:bldP spid="6"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521970" y="389890"/>
            <a:ext cx="7950835" cy="1641475"/>
          </a:xfrm>
          <a:prstGeom prst="rect">
            <a:avLst/>
          </a:prstGeom>
          <a:noFill/>
        </p:spPr>
        <p:txBody>
          <a:bodyPr wrap="square" rtlCol="0" anchor="t">
            <a:spAutoFit/>
          </a:bodyPr>
          <a:lstStyle/>
          <a:p>
            <a:pPr>
              <a:lnSpc>
                <a:spcPct val="120000"/>
              </a:lnSpc>
            </a:pPr>
            <a:r>
              <a:rPr lang="en-US" altLang="zh-CN" sz="2800" dirty="0">
                <a:latin typeface="黑体" panose="02010609060101010101" pitchFamily="49" charset="-122"/>
                <a:ea typeface="黑体" panose="02010609060101010101" pitchFamily="49" charset="-122"/>
              </a:rPr>
              <a:t>    “</a:t>
            </a:r>
            <a:r>
              <a:rPr lang="zh-CN" altLang="en-US" sz="2800" dirty="0">
                <a:latin typeface="黑体" panose="02010609060101010101" pitchFamily="49" charset="-122"/>
                <a:ea typeface="黑体" panose="02010609060101010101" pitchFamily="49" charset="-122"/>
              </a:rPr>
              <a:t>中华不振</a:t>
            </a:r>
            <a:r>
              <a:rPr lang="en-US" altLang="zh-CN" sz="2800" dirty="0">
                <a:latin typeface="黑体" panose="02010609060101010101" pitchFamily="49" charset="-122"/>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四个字和伯父沉郁的表情让周恩来难以忘怀。想一想少年时期的周恩来是一个怎样的孩子？</a:t>
            </a:r>
            <a:endParaRPr lang="zh-CN" altLang="en-US" sz="2800" dirty="0">
              <a:latin typeface="黑体" panose="02010609060101010101" pitchFamily="49" charset="-122"/>
              <a:ea typeface="黑体" panose="02010609060101010101" pitchFamily="49" charset="-122"/>
            </a:endParaRPr>
          </a:p>
        </p:txBody>
      </p:sp>
      <p:grpSp>
        <p:nvGrpSpPr>
          <p:cNvPr id="19" name="组合 18"/>
          <p:cNvGrpSpPr/>
          <p:nvPr/>
        </p:nvGrpSpPr>
        <p:grpSpPr>
          <a:xfrm>
            <a:off x="961204" y="2073376"/>
            <a:ext cx="2555875" cy="1043940"/>
            <a:chOff x="8688454" y="2104843"/>
            <a:chExt cx="1043648" cy="451842"/>
          </a:xfrm>
        </p:grpSpPr>
        <p:sp>
          <p:nvSpPr>
            <p:cNvPr id="20" name="云形 19"/>
            <p:cNvSpPr/>
            <p:nvPr/>
          </p:nvSpPr>
          <p:spPr>
            <a:xfrm>
              <a:off x="8688454" y="2104843"/>
              <a:ext cx="1043648" cy="451842"/>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8828365" y="2204576"/>
              <a:ext cx="852694" cy="252581"/>
            </a:xfrm>
            <a:prstGeom prst="rect">
              <a:avLst/>
            </a:prstGeom>
            <a:noFill/>
          </p:spPr>
          <p:txBody>
            <a:bodyPr wrap="squar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爱问问题</a:t>
              </a:r>
              <a:endParaRPr lang="zh-CN" altLang="en-US" sz="3200" b="1" dirty="0">
                <a:solidFill>
                  <a:srgbClr val="FF0000"/>
                </a:solidFill>
                <a:latin typeface="黑体" panose="02010609060101010101" pitchFamily="49" charset="-122"/>
                <a:ea typeface="黑体" panose="02010609060101010101" pitchFamily="49" charset="-122"/>
              </a:endParaRPr>
            </a:p>
          </p:txBody>
        </p:sp>
      </p:grpSp>
      <p:grpSp>
        <p:nvGrpSpPr>
          <p:cNvPr id="3" name="组合 2"/>
          <p:cNvGrpSpPr/>
          <p:nvPr/>
        </p:nvGrpSpPr>
        <p:grpSpPr>
          <a:xfrm>
            <a:off x="3896809" y="1986381"/>
            <a:ext cx="2555875" cy="1043940"/>
            <a:chOff x="8688454" y="2104843"/>
            <a:chExt cx="1043648" cy="451842"/>
          </a:xfrm>
        </p:grpSpPr>
        <p:sp>
          <p:nvSpPr>
            <p:cNvPr id="4" name="云形 3"/>
            <p:cNvSpPr/>
            <p:nvPr/>
          </p:nvSpPr>
          <p:spPr>
            <a:xfrm>
              <a:off x="8688454" y="2104843"/>
              <a:ext cx="1043648" cy="451842"/>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0"/>
            <p:cNvSpPr txBox="1"/>
            <p:nvPr/>
          </p:nvSpPr>
          <p:spPr>
            <a:xfrm>
              <a:off x="8828365" y="2204576"/>
              <a:ext cx="852694" cy="252581"/>
            </a:xfrm>
            <a:prstGeom prst="rect">
              <a:avLst/>
            </a:prstGeom>
            <a:noFill/>
          </p:spPr>
          <p:txBody>
            <a:bodyPr wrap="squar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好奇心强</a:t>
              </a:r>
              <a:endParaRPr lang="zh-CN" altLang="en-US" sz="3200" b="1" dirty="0">
                <a:solidFill>
                  <a:srgbClr val="FF0000"/>
                </a:solidFill>
                <a:latin typeface="黑体" panose="02010609060101010101" pitchFamily="49" charset="-122"/>
                <a:ea typeface="黑体" panose="02010609060101010101" pitchFamily="49" charset="-122"/>
              </a:endParaRPr>
            </a:p>
          </p:txBody>
        </p:sp>
      </p:grpSp>
      <p:grpSp>
        <p:nvGrpSpPr>
          <p:cNvPr id="7" name="组合 6"/>
          <p:cNvGrpSpPr/>
          <p:nvPr/>
        </p:nvGrpSpPr>
        <p:grpSpPr>
          <a:xfrm>
            <a:off x="2374079" y="3269716"/>
            <a:ext cx="3271519" cy="1043940"/>
            <a:chOff x="8688454" y="2104843"/>
            <a:chExt cx="1335869" cy="451842"/>
          </a:xfrm>
        </p:grpSpPr>
        <p:sp>
          <p:nvSpPr>
            <p:cNvPr id="8" name="云形 7"/>
            <p:cNvSpPr/>
            <p:nvPr/>
          </p:nvSpPr>
          <p:spPr>
            <a:xfrm>
              <a:off x="8688454" y="2104843"/>
              <a:ext cx="1335869" cy="451842"/>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0"/>
            <p:cNvSpPr txBox="1"/>
            <p:nvPr/>
          </p:nvSpPr>
          <p:spPr>
            <a:xfrm>
              <a:off x="8828471" y="2195817"/>
              <a:ext cx="1075022" cy="252581"/>
            </a:xfrm>
            <a:prstGeom prst="rect">
              <a:avLst/>
            </a:prstGeom>
            <a:noFill/>
          </p:spPr>
          <p:txBody>
            <a:bodyPr wrap="squar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关心国家大事</a:t>
              </a:r>
              <a:endParaRPr lang="zh-CN" altLang="en-US" sz="3200" b="1" dirty="0">
                <a:solidFill>
                  <a:srgbClr val="FF0000"/>
                </a:solidFill>
                <a:latin typeface="黑体" panose="02010609060101010101" pitchFamily="49" charset="-122"/>
                <a:ea typeface="黑体" panose="02010609060101010101" pitchFamily="49" charset="-122"/>
              </a:endParaRPr>
            </a:p>
          </p:txBody>
        </p:sp>
      </p:grpSp>
      <p:grpSp>
        <p:nvGrpSpPr>
          <p:cNvPr id="10" name="组合 9"/>
          <p:cNvGrpSpPr/>
          <p:nvPr/>
        </p:nvGrpSpPr>
        <p:grpSpPr>
          <a:xfrm>
            <a:off x="5819589" y="2952851"/>
            <a:ext cx="2555875" cy="1043940"/>
            <a:chOff x="8688454" y="2104843"/>
            <a:chExt cx="1043648" cy="451842"/>
          </a:xfrm>
        </p:grpSpPr>
        <p:sp>
          <p:nvSpPr>
            <p:cNvPr id="11" name="云形 10"/>
            <p:cNvSpPr/>
            <p:nvPr/>
          </p:nvSpPr>
          <p:spPr>
            <a:xfrm>
              <a:off x="8688454" y="2104843"/>
              <a:ext cx="1043648" cy="451842"/>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20"/>
            <p:cNvSpPr txBox="1"/>
            <p:nvPr/>
          </p:nvSpPr>
          <p:spPr>
            <a:xfrm>
              <a:off x="8828365" y="2204576"/>
              <a:ext cx="852694" cy="252581"/>
            </a:xfrm>
            <a:prstGeom prst="rect">
              <a:avLst/>
            </a:prstGeom>
            <a:noFill/>
          </p:spPr>
          <p:txBody>
            <a:bodyPr wrap="squar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热爱祖国</a:t>
              </a:r>
              <a:endParaRPr lang="zh-CN" altLang="en-US" sz="3200" b="1" dirty="0">
                <a:solidFill>
                  <a:srgbClr val="FF0000"/>
                </a:solidFill>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510030" y="1533525"/>
            <a:ext cx="6952615" cy="1770380"/>
          </a:xfrm>
          <a:prstGeom prst="rect">
            <a:avLst/>
          </a:prstGeom>
          <a:noFill/>
        </p:spPr>
        <p:txBody>
          <a:bodyPr wrap="square" rtlCol="0" anchor="t">
            <a:spAutoFit/>
          </a:bodyPr>
          <a:lstStyle/>
          <a:p>
            <a:pPr>
              <a:lnSpc>
                <a:spcPct val="130000"/>
              </a:lnSpc>
            </a:pPr>
            <a:r>
              <a:rPr lang="en-US" altLang="zh-CN" sz="2800" dirty="0">
                <a:latin typeface="黑体" panose="02010609060101010101" pitchFamily="49" charset="-122"/>
                <a:ea typeface="黑体" panose="02010609060101010101" pitchFamily="49" charset="-122"/>
              </a:rPr>
              <a:t>    </a:t>
            </a:r>
            <a:r>
              <a:rPr lang="zh-CN" altLang="en-US" sz="2800" dirty="0">
                <a:latin typeface="黑体" panose="02010609060101010101" pitchFamily="49" charset="-122"/>
                <a:ea typeface="黑体" panose="02010609060101010101" pitchFamily="49" charset="-122"/>
              </a:rPr>
              <a:t>自由读第三部分（</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第</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15-17</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自然段</a:t>
            </a:r>
            <a:r>
              <a:rPr lang="zh-CN" altLang="en-US" sz="2800" dirty="0">
                <a:latin typeface="黑体" panose="02010609060101010101" pitchFamily="49" charset="-122"/>
                <a:ea typeface="黑体" panose="02010609060101010101" pitchFamily="49" charset="-122"/>
              </a:rPr>
              <a:t>），周恩来带着疑惑，背着伯父进了租界。他看到了什么？明白了什么？</a:t>
            </a:r>
            <a:endParaRPr lang="zh-CN" altLang="en-US" sz="2800" dirty="0">
              <a:latin typeface="黑体" panose="02010609060101010101" pitchFamily="49" charset="-122"/>
              <a:ea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5183" y="1627515"/>
            <a:ext cx="1104039" cy="1582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63888" y="1111275"/>
            <a:ext cx="5112568" cy="1753235"/>
          </a:xfrm>
          <a:prstGeom prst="rect">
            <a:avLst/>
          </a:prstGeom>
        </p:spPr>
        <p:txBody>
          <a:bodyPr wrap="square">
            <a:spAutoFit/>
          </a:bodyPr>
          <a:lstStyle/>
          <a:p>
            <a:pPr indent="647700">
              <a:lnSpc>
                <a:spcPct val="150000"/>
              </a:lnSpc>
            </a:pPr>
            <a:r>
              <a:rPr lang="zh-CN" altLang="en-US" sz="2400" b="1" dirty="0">
                <a:latin typeface="楷体" panose="02010609060101010101" pitchFamily="49" charset="-122"/>
                <a:ea typeface="楷体" panose="02010609060101010101" pitchFamily="49" charset="-122"/>
              </a:rPr>
              <a:t>这一带果真和别处大不相同：街道上热闹非凡，往来的大多是黄头发、白皮肤、大鼻子的外国人。</a:t>
            </a:r>
            <a:endParaRPr lang="zh-CN" altLang="en-US" sz="2400" b="1" dirty="0">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7035" y="597535"/>
            <a:ext cx="3027680" cy="1803400"/>
          </a:xfrm>
          <a:prstGeom prst="rect">
            <a:avLst/>
          </a:prstGeom>
          <a:ln>
            <a:noFill/>
          </a:ln>
          <a:effectLst>
            <a:softEdge rad="112500"/>
          </a:effectLst>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305" y="2499995"/>
            <a:ext cx="2836545" cy="1911985"/>
          </a:xfrm>
          <a:prstGeom prst="rect">
            <a:avLst/>
          </a:prstGeom>
          <a:ln>
            <a:noFill/>
          </a:ln>
          <a:effectLst>
            <a:outerShdw blurRad="292100" dist="139700" dir="2700000" algn="tl" rotWithShape="0">
              <a:srgbClr val="333333">
                <a:alpha val="65000"/>
              </a:srgbClr>
            </a:outerShdw>
          </a:effectLst>
        </p:spPr>
      </p:pic>
      <p:sp>
        <p:nvSpPr>
          <p:cNvPr id="13" name="矩形 12"/>
          <p:cNvSpPr/>
          <p:nvPr/>
        </p:nvSpPr>
        <p:spPr>
          <a:xfrm>
            <a:off x="4067944" y="3219822"/>
            <a:ext cx="3865880" cy="645160"/>
          </a:xfrm>
          <a:prstGeom prst="rect">
            <a:avLst/>
          </a:prstGeom>
        </p:spPr>
        <p:txBody>
          <a:bodyPr wrap="none">
            <a:spAutoFit/>
          </a:bodyPr>
          <a:lstStyle/>
          <a:p>
            <a:pPr marL="342900" lvl="0" indent="-342900" defTabSz="914400">
              <a:lnSpc>
                <a:spcPct val="150000"/>
              </a:lnSpc>
              <a:buFont typeface="Wingdings" panose="05000000000000000000" pitchFamily="2" charset="2"/>
              <a:buChar char="Ø"/>
            </a:pPr>
            <a:r>
              <a:rPr lang="zh-CN" altLang="en-US" sz="2400" b="1" dirty="0">
                <a:solidFill>
                  <a:srgbClr val="FF0000"/>
                </a:solidFill>
                <a:latin typeface="微软雅黑" panose="020B0503020204020204" charset="-122"/>
              </a:rPr>
              <a:t>（                    ）的租界</a:t>
            </a:r>
            <a:endParaRPr lang="zh-CN" altLang="en-US" sz="2400" b="1" dirty="0">
              <a:solidFill>
                <a:srgbClr val="FF0000"/>
              </a:solidFill>
              <a:latin typeface="微软雅黑" panose="020B0503020204020204" charset="-122"/>
            </a:endParaRPr>
          </a:p>
        </p:txBody>
      </p:sp>
      <p:sp>
        <p:nvSpPr>
          <p:cNvPr id="2" name="文本框 1"/>
          <p:cNvSpPr txBox="1"/>
          <p:nvPr/>
        </p:nvSpPr>
        <p:spPr>
          <a:xfrm>
            <a:off x="3563620" y="399415"/>
            <a:ext cx="4094480" cy="521970"/>
          </a:xfrm>
          <a:prstGeom prst="rect">
            <a:avLst/>
          </a:prstGeom>
          <a:noFill/>
        </p:spPr>
        <p:txBody>
          <a:bodyPr wrap="none" rtlCol="0" anchor="t">
            <a:spAutoFit/>
          </a:bodyPr>
          <a:lstStyle/>
          <a:p>
            <a:r>
              <a:rPr lang="zh-CN" altLang="en-US" sz="2800" dirty="0">
                <a:solidFill>
                  <a:srgbClr val="0000FF"/>
                </a:solidFill>
                <a:latin typeface="微软雅黑" panose="020B0503020204020204" charset="-122"/>
                <a:sym typeface="+mn-ea"/>
              </a:rPr>
              <a:t>这是一个什么样的租界？</a:t>
            </a:r>
            <a:r>
              <a:rPr lang="zh-CN" altLang="en-US" sz="2400" dirty="0">
                <a:solidFill>
                  <a:prstClr val="black"/>
                </a:solidFill>
                <a:latin typeface="微软雅黑" panose="020B0503020204020204" charset="-122"/>
                <a:sym typeface="+mn-ea"/>
              </a:rPr>
              <a:t> </a:t>
            </a:r>
            <a:endParaRPr lang="zh-CN" altLang="en-US"/>
          </a:p>
        </p:txBody>
      </p:sp>
      <p:sp>
        <p:nvSpPr>
          <p:cNvPr id="3" name="文本框 2"/>
          <p:cNvSpPr txBox="1"/>
          <p:nvPr/>
        </p:nvSpPr>
        <p:spPr>
          <a:xfrm>
            <a:off x="4877435" y="3404870"/>
            <a:ext cx="1706880" cy="460375"/>
          </a:xfrm>
          <a:prstGeom prst="rect">
            <a:avLst/>
          </a:prstGeom>
          <a:noFill/>
        </p:spPr>
        <p:txBody>
          <a:bodyPr wrap="none" rtlCol="0">
            <a:spAutoFit/>
          </a:bodyPr>
          <a:lstStyle/>
          <a:p>
            <a:pPr algn="l"/>
            <a:r>
              <a:rPr lang="zh-CN" altLang="en-US" sz="2400" b="1" dirty="0">
                <a:solidFill>
                  <a:srgbClr val="0000FF"/>
                </a:solidFill>
                <a:latin typeface="微软雅黑" panose="020B0503020204020204" charset="-122"/>
                <a:sym typeface="+mn-ea"/>
              </a:rPr>
              <a:t>外国人横行</a:t>
            </a:r>
            <a:endParaRPr lang="zh-CN" altLang="en-US" sz="2400" b="1" dirty="0">
              <a:solidFill>
                <a:srgbClr val="0000FF"/>
              </a:solidFill>
              <a:latin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heel(1)">
                                      <p:cBhvr>
                                        <p:cTn id="13" dur="2000"/>
                                        <p:tgtEl>
                                          <p:spTgt spid="10">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58165" y="535305"/>
            <a:ext cx="8027670" cy="2158365"/>
          </a:xfrm>
          <a:prstGeom prst="rect">
            <a:avLst/>
          </a:prstGeom>
        </p:spPr>
        <p:txBody>
          <a:bodyPr wrap="square">
            <a:spAutoFit/>
          </a:bodyPr>
          <a:lstStyle/>
          <a:p>
            <a:pPr lvl="0" indent="647700" defTabSz="914400">
              <a:lnSpc>
                <a:spcPct val="140000"/>
              </a:lnSpc>
            </a:pPr>
            <a:r>
              <a:rPr lang="zh-CN" altLang="en-US" sz="2400" b="1" dirty="0">
                <a:solidFill>
                  <a:prstClr val="black"/>
                </a:solidFill>
                <a:latin typeface="楷体" panose="02010609060101010101" pitchFamily="49" charset="-122"/>
                <a:ea typeface="楷体" panose="02010609060101010101" pitchFamily="49" charset="-122"/>
              </a:rPr>
              <a:t>他们凑了过去，只见人群中有个女人正在哭诉着什么。一问才知道，这个妇女的亲人被洋人的汽车轧死了，她</a:t>
            </a:r>
            <a:r>
              <a:rPr lang="zh-CN" altLang="en-US" sz="2400" b="1" dirty="0">
                <a:solidFill>
                  <a:srgbClr val="FF0000"/>
                </a:solidFill>
                <a:latin typeface="楷体" panose="02010609060101010101" pitchFamily="49" charset="-122"/>
                <a:ea typeface="楷体" panose="02010609060101010101" pitchFamily="49" charset="-122"/>
              </a:rPr>
              <a:t>原指望</a:t>
            </a:r>
            <a:r>
              <a:rPr lang="zh-CN" altLang="en-US" sz="2400" b="1" dirty="0">
                <a:solidFill>
                  <a:prstClr val="black"/>
                </a:solidFill>
                <a:latin typeface="楷体" panose="02010609060101010101" pitchFamily="49" charset="-122"/>
                <a:ea typeface="楷体" panose="02010609060101010101" pitchFamily="49" charset="-122"/>
              </a:rPr>
              <a:t>中国的巡警局能给她撑腰，惩处这个洋人。</a:t>
            </a:r>
            <a:r>
              <a:rPr lang="zh-CN" altLang="en-US" sz="2400" b="1" dirty="0">
                <a:solidFill>
                  <a:srgbClr val="FF0000"/>
                </a:solidFill>
                <a:latin typeface="楷体" panose="02010609060101010101" pitchFamily="49" charset="-122"/>
                <a:ea typeface="楷体" panose="02010609060101010101" pitchFamily="49" charset="-122"/>
              </a:rPr>
              <a:t>谁知</a:t>
            </a:r>
            <a:r>
              <a:rPr lang="zh-CN" altLang="en-US" sz="2400" b="1" dirty="0">
                <a:solidFill>
                  <a:prstClr val="black"/>
                </a:solidFill>
                <a:latin typeface="楷体" panose="02010609060101010101" pitchFamily="49" charset="-122"/>
                <a:ea typeface="楷体" panose="02010609060101010101" pitchFamily="49" charset="-122"/>
              </a:rPr>
              <a:t>中国巡警不但不惩处肇事的洋人，</a:t>
            </a:r>
            <a:r>
              <a:rPr lang="zh-CN" altLang="en-US" sz="2400" b="1" dirty="0">
                <a:solidFill>
                  <a:srgbClr val="FF0000"/>
                </a:solidFill>
                <a:latin typeface="楷体" panose="02010609060101010101" pitchFamily="49" charset="-122"/>
                <a:ea typeface="楷体" panose="02010609060101010101" pitchFamily="49" charset="-122"/>
              </a:rPr>
              <a:t>反而</a:t>
            </a:r>
            <a:r>
              <a:rPr lang="zh-CN" altLang="en-US" sz="2400" b="1" dirty="0">
                <a:solidFill>
                  <a:prstClr val="black"/>
                </a:solidFill>
                <a:latin typeface="楷体" panose="02010609060101010101" pitchFamily="49" charset="-122"/>
                <a:ea typeface="楷体" panose="02010609060101010101" pitchFamily="49" charset="-122"/>
              </a:rPr>
              <a:t>把她训斥了一通。</a:t>
            </a:r>
            <a:endParaRPr lang="en-US" altLang="zh-CN" sz="2400" b="1" dirty="0">
              <a:solidFill>
                <a:prstClr val="black"/>
              </a:solidFill>
              <a:latin typeface="楷体" panose="02010609060101010101" pitchFamily="49" charset="-122"/>
              <a:ea typeface="楷体" panose="02010609060101010101" pitchFamily="49" charset="-122"/>
            </a:endParaRPr>
          </a:p>
        </p:txBody>
      </p:sp>
      <p:pic>
        <p:nvPicPr>
          <p:cNvPr id="7" name="图片 6"/>
          <p:cNvPicPr>
            <a:picLocks noChangeAspect="1"/>
          </p:cNvPicPr>
          <p:nvPr/>
        </p:nvPicPr>
        <p:blipFill>
          <a:blip r:embed="rId1" cstate="print"/>
          <a:stretch>
            <a:fillRect/>
          </a:stretch>
        </p:blipFill>
        <p:spPr>
          <a:xfrm>
            <a:off x="558165" y="2835910"/>
            <a:ext cx="3214370" cy="1887855"/>
          </a:xfrm>
          <a:prstGeom prst="rect">
            <a:avLst/>
          </a:prstGeom>
        </p:spPr>
      </p:pic>
      <p:sp>
        <p:nvSpPr>
          <p:cNvPr id="10" name="矩形 9"/>
          <p:cNvSpPr/>
          <p:nvPr/>
        </p:nvSpPr>
        <p:spPr>
          <a:xfrm>
            <a:off x="4161689" y="3248818"/>
            <a:ext cx="3684270" cy="645160"/>
          </a:xfrm>
          <a:prstGeom prst="rect">
            <a:avLst/>
          </a:prstGeom>
        </p:spPr>
        <p:txBody>
          <a:bodyPr wrap="none">
            <a:spAutoFit/>
          </a:bodyPr>
          <a:lstStyle/>
          <a:p>
            <a:pPr marL="342900" lvl="0" indent="-342900" defTabSz="914400">
              <a:lnSpc>
                <a:spcPct val="150000"/>
              </a:lnSpc>
              <a:buFont typeface="Wingdings" panose="05000000000000000000" pitchFamily="2" charset="2"/>
              <a:buChar char="Ø"/>
            </a:pPr>
            <a:r>
              <a:rPr lang="zh-CN" altLang="en-US" sz="2400" b="1" dirty="0">
                <a:solidFill>
                  <a:srgbClr val="FF0000"/>
                </a:solidFill>
                <a:latin typeface="微软雅黑" panose="020B0503020204020204" charset="-122"/>
              </a:rPr>
              <a:t>（                  ）的租界</a:t>
            </a:r>
            <a:endParaRPr lang="zh-CN" altLang="en-US" sz="2400" b="1" dirty="0">
              <a:solidFill>
                <a:srgbClr val="FF0000"/>
              </a:solidFill>
              <a:latin typeface="微软雅黑" panose="020B0503020204020204" charset="-122"/>
            </a:endParaRPr>
          </a:p>
        </p:txBody>
      </p:sp>
      <p:cxnSp>
        <p:nvCxnSpPr>
          <p:cNvPr id="11" name="直接连接符 10"/>
          <p:cNvCxnSpPr/>
          <p:nvPr/>
        </p:nvCxnSpPr>
        <p:spPr>
          <a:xfrm>
            <a:off x="2463800" y="1543050"/>
            <a:ext cx="5852795" cy="20320"/>
          </a:xfrm>
          <a:prstGeom prst="line">
            <a:avLst/>
          </a:prstGeom>
        </p:spPr>
        <p:style>
          <a:lnRef idx="3">
            <a:schemeClr val="accent4"/>
          </a:lnRef>
          <a:fillRef idx="0">
            <a:schemeClr val="accent4"/>
          </a:fillRef>
          <a:effectRef idx="2">
            <a:schemeClr val="accent4"/>
          </a:effectRef>
          <a:fontRef idx="minor">
            <a:schemeClr val="tx1"/>
          </a:fontRef>
        </p:style>
      </p:cxnSp>
      <p:cxnSp>
        <p:nvCxnSpPr>
          <p:cNvPr id="16" name="直接连接符 15"/>
          <p:cNvCxnSpPr/>
          <p:nvPr/>
        </p:nvCxnSpPr>
        <p:spPr>
          <a:xfrm>
            <a:off x="663575" y="2129155"/>
            <a:ext cx="7653020" cy="10795"/>
          </a:xfrm>
          <a:prstGeom prst="line">
            <a:avLst/>
          </a:prstGeom>
        </p:spPr>
        <p:style>
          <a:lnRef idx="3">
            <a:schemeClr val="accent4"/>
          </a:lnRef>
          <a:fillRef idx="0">
            <a:schemeClr val="accent4"/>
          </a:fillRef>
          <a:effectRef idx="2">
            <a:schemeClr val="accent4"/>
          </a:effectRef>
          <a:fontRef idx="minor">
            <a:schemeClr val="tx1"/>
          </a:fontRef>
        </p:style>
      </p:cxnSp>
      <p:cxnSp>
        <p:nvCxnSpPr>
          <p:cNvPr id="18" name="直接连接符 17"/>
          <p:cNvCxnSpPr/>
          <p:nvPr/>
        </p:nvCxnSpPr>
        <p:spPr>
          <a:xfrm>
            <a:off x="663575" y="2571750"/>
            <a:ext cx="6860540"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文本框 1"/>
          <p:cNvSpPr txBox="1"/>
          <p:nvPr/>
        </p:nvSpPr>
        <p:spPr>
          <a:xfrm>
            <a:off x="5052060" y="3433445"/>
            <a:ext cx="1402080" cy="460375"/>
          </a:xfrm>
          <a:prstGeom prst="rect">
            <a:avLst/>
          </a:prstGeom>
          <a:noFill/>
        </p:spPr>
        <p:txBody>
          <a:bodyPr wrap="none" rtlCol="0">
            <a:spAutoFit/>
          </a:bodyPr>
          <a:lstStyle/>
          <a:p>
            <a:pPr algn="l"/>
            <a:r>
              <a:rPr lang="zh-CN" altLang="en-US" sz="2400" b="1" dirty="0">
                <a:solidFill>
                  <a:srgbClr val="0000FF"/>
                </a:solidFill>
                <a:latin typeface="微软雅黑" panose="020B0503020204020204" charset="-122"/>
                <a:sym typeface="+mn-ea"/>
              </a:rPr>
              <a:t>蛮横无理</a:t>
            </a:r>
            <a:endParaRPr lang="zh-CN" altLang="en-US" sz="2400" b="1" dirty="0">
              <a:solidFill>
                <a:srgbClr val="0000FF"/>
              </a:solidFill>
              <a:latin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1000"/>
                                        <p:tgtEl>
                                          <p:spTgt spid="2"/>
                                        </p:tgtEl>
                                      </p:cBhvr>
                                    </p:animEffect>
                                    <p:anim calcmode="lin" valueType="num">
                                      <p:cBhvr>
                                        <p:cTn id="52" dur="1000" fill="hold"/>
                                        <p:tgtEl>
                                          <p:spTgt spid="2"/>
                                        </p:tgtEl>
                                        <p:attrNameLst>
                                          <p:attrName>ppt_x</p:attrName>
                                        </p:attrNameLst>
                                      </p:cBhvr>
                                      <p:tavLst>
                                        <p:tav tm="0">
                                          <p:val>
                                            <p:strVal val="#ppt_x"/>
                                          </p:val>
                                        </p:tav>
                                        <p:tav tm="100000">
                                          <p:val>
                                            <p:strVal val="#ppt_x"/>
                                          </p:val>
                                        </p:tav>
                                      </p:tavLst>
                                    </p:anim>
                                    <p:anim calcmode="lin" valueType="num">
                                      <p:cBhvr>
                                        <p:cTn id="5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1"/>
          <p:cNvSpPr/>
          <p:nvPr/>
        </p:nvSpPr>
        <p:spPr>
          <a:xfrm>
            <a:off x="618490" y="540385"/>
            <a:ext cx="8061325" cy="1106805"/>
          </a:xfrm>
          <a:prstGeom prst="rect">
            <a:avLst/>
          </a:prstGeom>
          <a:noFill/>
          <a:ln w="9525">
            <a:noFill/>
          </a:ln>
        </p:spPr>
        <p:txBody>
          <a:bodyPr>
            <a:spAutoFit/>
          </a:bodyPr>
          <a:lstStyle/>
          <a:p>
            <a:pPr>
              <a:lnSpc>
                <a:spcPct val="110000"/>
              </a:lnSpc>
            </a:pPr>
            <a:r>
              <a:rPr lang="zh-CN" altLang="en-US" sz="3000" b="1" dirty="0">
                <a:latin typeface="黑体" panose="02010609060101010101" pitchFamily="49" charset="-122"/>
                <a:ea typeface="黑体" panose="02010609060101010101" pitchFamily="49" charset="-122"/>
              </a:rPr>
              <a:t>    </a:t>
            </a:r>
            <a:r>
              <a:rPr lang="zh-CN" altLang="en-US" sz="3000" dirty="0">
                <a:latin typeface="黑体" panose="02010609060101010101" pitchFamily="49" charset="-122"/>
                <a:ea typeface="黑体" panose="02010609060101010101" pitchFamily="49" charset="-122"/>
              </a:rPr>
              <a:t>面对女人的哭诉，中国巡警是怎样做的？围观的中国人是如何做的？为什么会这样？</a:t>
            </a:r>
            <a:endParaRPr lang="zh-CN" altLang="en-US" sz="3000" dirty="0">
              <a:latin typeface="黑体" panose="02010609060101010101" pitchFamily="49" charset="-122"/>
              <a:ea typeface="黑体" panose="02010609060101010101" pitchFamily="49" charset="-122"/>
            </a:endParaRPr>
          </a:p>
        </p:txBody>
      </p:sp>
      <p:sp>
        <p:nvSpPr>
          <p:cNvPr id="6" name="TextBox 2"/>
          <p:cNvSpPr txBox="1"/>
          <p:nvPr/>
        </p:nvSpPr>
        <p:spPr>
          <a:xfrm>
            <a:off x="830580" y="2128520"/>
            <a:ext cx="1927225" cy="553085"/>
          </a:xfrm>
          <a:prstGeom prst="rect">
            <a:avLst/>
          </a:prstGeom>
          <a:noFill/>
          <a:ln w="9525">
            <a:noFill/>
          </a:ln>
        </p:spPr>
        <p:txBody>
          <a:bodyPr wrap="square">
            <a:spAutoFit/>
          </a:bodyPr>
          <a:lstStyle/>
          <a:p>
            <a:pPr eaLnBrk="1" hangingPunct="1"/>
            <a:r>
              <a:rPr lang="zh-CN" altLang="en-US" sz="3000" b="1" dirty="0">
                <a:solidFill>
                  <a:srgbClr val="0000FF"/>
                </a:solidFill>
                <a:latin typeface="楷体" panose="02010609060101010101" pitchFamily="49" charset="-122"/>
                <a:ea typeface="楷体" panose="02010609060101010101" pitchFamily="49" charset="-122"/>
              </a:rPr>
              <a:t>中国巡警</a:t>
            </a:r>
            <a:endParaRPr lang="zh-CN" altLang="en-US" sz="3000" b="1" dirty="0">
              <a:solidFill>
                <a:srgbClr val="0000FF"/>
              </a:solidFill>
              <a:latin typeface="楷体" panose="02010609060101010101" pitchFamily="49" charset="-122"/>
              <a:ea typeface="楷体" panose="02010609060101010101" pitchFamily="49" charset="-122"/>
            </a:endParaRPr>
          </a:p>
        </p:txBody>
      </p:sp>
      <p:sp>
        <p:nvSpPr>
          <p:cNvPr id="7" name="TextBox 3"/>
          <p:cNvSpPr txBox="1"/>
          <p:nvPr/>
        </p:nvSpPr>
        <p:spPr>
          <a:xfrm>
            <a:off x="3778885" y="4060825"/>
            <a:ext cx="2734310" cy="553085"/>
          </a:xfrm>
          <a:prstGeom prst="rect">
            <a:avLst/>
          </a:prstGeom>
          <a:noFill/>
          <a:ln w="9525">
            <a:noFill/>
          </a:ln>
        </p:spPr>
        <p:txBody>
          <a:bodyPr wrap="square">
            <a:spAutoFit/>
          </a:bodyPr>
          <a:lstStyle/>
          <a:p>
            <a:pPr algn="l" eaLnBrk="1" hangingPunct="1"/>
            <a:r>
              <a:rPr lang="zh-CN" altLang="en-US" sz="3000" b="1" dirty="0">
                <a:solidFill>
                  <a:srgbClr val="FF0000"/>
                </a:solidFill>
                <a:latin typeface="楷体" panose="02010609060101010101" pitchFamily="49" charset="-122"/>
                <a:ea typeface="楷体" panose="02010609060101010101" pitchFamily="49" charset="-122"/>
              </a:rPr>
              <a:t>只能劝慰女人</a:t>
            </a:r>
            <a:endParaRPr lang="zh-CN" altLang="en-US" sz="3000" b="1" dirty="0">
              <a:solidFill>
                <a:srgbClr val="FF0000"/>
              </a:solidFill>
              <a:latin typeface="楷体" panose="02010609060101010101" pitchFamily="49" charset="-122"/>
              <a:ea typeface="楷体" panose="02010609060101010101" pitchFamily="49" charset="-122"/>
            </a:endParaRPr>
          </a:p>
        </p:txBody>
      </p:sp>
      <p:sp>
        <p:nvSpPr>
          <p:cNvPr id="9" name="TextBox 5"/>
          <p:cNvSpPr txBox="1">
            <a:spLocks noChangeArrowheads="1"/>
          </p:cNvSpPr>
          <p:nvPr/>
        </p:nvSpPr>
        <p:spPr bwMode="auto">
          <a:xfrm>
            <a:off x="7232015" y="1913255"/>
            <a:ext cx="804545" cy="2501900"/>
          </a:xfrm>
          <a:prstGeom prst="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wrap="square">
            <a:spAutoFit/>
          </a:bodyPr>
          <a:lstStyle>
            <a:lvl1pPr eaLnBrk="0" hangingPunct="0">
              <a:defRPr>
                <a:solidFill>
                  <a:schemeClr val="tx1"/>
                </a:solidFill>
                <a:latin typeface="Arial" panose="020B0604020202090204" pitchFamily="34" charset="0"/>
                <a:ea typeface="黑体" panose="02010609060101010101" pitchFamily="49" charset="-122"/>
              </a:defRPr>
            </a:lvl1pPr>
            <a:lvl2pPr marL="742950" indent="-285750" eaLnBrk="0" hangingPunct="0">
              <a:defRPr>
                <a:solidFill>
                  <a:schemeClr val="tx1"/>
                </a:solidFill>
                <a:latin typeface="Arial" panose="020B0604020202090204" pitchFamily="34" charset="0"/>
                <a:ea typeface="黑体" panose="02010609060101010101" pitchFamily="49" charset="-122"/>
              </a:defRPr>
            </a:lvl2pPr>
            <a:lvl3pPr marL="1143000" indent="-228600" eaLnBrk="0" hangingPunct="0">
              <a:defRPr>
                <a:solidFill>
                  <a:schemeClr val="tx1"/>
                </a:solidFill>
                <a:latin typeface="Arial" panose="020B0604020202090204" pitchFamily="34" charset="0"/>
                <a:ea typeface="黑体" panose="02010609060101010101" pitchFamily="49" charset="-122"/>
              </a:defRPr>
            </a:lvl3pPr>
            <a:lvl4pPr marL="1600200" indent="-228600" eaLnBrk="0" hangingPunct="0">
              <a:defRPr>
                <a:solidFill>
                  <a:schemeClr val="tx1"/>
                </a:solidFill>
                <a:latin typeface="Arial" panose="020B0604020202090204" pitchFamily="34" charset="0"/>
                <a:ea typeface="黑体" panose="02010609060101010101" pitchFamily="49" charset="-122"/>
              </a:defRPr>
            </a:lvl4pPr>
            <a:lvl5pPr marL="2057400" indent="-228600" eaLnBrk="0" hangingPunct="0">
              <a:defRPr>
                <a:solidFill>
                  <a:schemeClr val="tx1"/>
                </a:solidFill>
                <a:latin typeface="Arial" panose="020B060402020209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黑体" panose="02010609060101010101" pitchFamily="49" charset="-122"/>
              </a:defRPr>
            </a:lvl9pPr>
          </a:lstStyle>
          <a:p>
            <a:pPr marL="0" marR="0" lvl="0" indent="0" algn="l" defTabSz="914400" rtl="0" eaLnBrk="1" fontAlgn="base" latinLnBrk="0" hangingPunct="1">
              <a:lnSpc>
                <a:spcPts val="47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rPr>
              <a:t>中</a:t>
            </a:r>
            <a:endPar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base" latinLnBrk="0" hangingPunct="1">
              <a:lnSpc>
                <a:spcPts val="47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rPr>
              <a:t>华</a:t>
            </a:r>
            <a:endPar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base" latinLnBrk="0" hangingPunct="1">
              <a:lnSpc>
                <a:spcPts val="47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rPr>
              <a:t>不</a:t>
            </a:r>
            <a:endPar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base" latinLnBrk="0" hangingPunct="1">
              <a:lnSpc>
                <a:spcPts val="4700"/>
              </a:lnSpc>
              <a:spcBef>
                <a:spcPct val="0"/>
              </a:spcBef>
              <a:spcAft>
                <a:spcPct val="0"/>
              </a:spcAft>
              <a:buClrTx/>
              <a:buSzTx/>
              <a:buFontTx/>
              <a:buNone/>
              <a:defRPr/>
            </a:pPr>
            <a:r>
              <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rPr>
              <a:t>振</a:t>
            </a:r>
            <a:endParaRPr kumimoji="0" lang="zh-CN" altLang="en-US" sz="4400" b="1" i="0" u="none" strike="noStrike" kern="1200" cap="none" spc="0" normalizeH="0" baseline="0" noProof="0" dirty="0">
              <a:ln>
                <a:noFill/>
              </a:ln>
              <a:solidFill>
                <a:srgbClr val="FF0000"/>
              </a:solidFill>
              <a:effectLst/>
              <a:uLnTx/>
              <a:uFillTx/>
              <a:latin typeface="楷体" panose="02010609060101010101" pitchFamily="49" charset="-122"/>
              <a:ea typeface="楷体" panose="02010609060101010101" pitchFamily="49" charset="-122"/>
              <a:cs typeface="+mn-cs"/>
            </a:endParaRPr>
          </a:p>
        </p:txBody>
      </p:sp>
      <p:sp>
        <p:nvSpPr>
          <p:cNvPr id="2" name="文本框 1"/>
          <p:cNvSpPr txBox="1"/>
          <p:nvPr/>
        </p:nvSpPr>
        <p:spPr>
          <a:xfrm>
            <a:off x="830580" y="3094990"/>
            <a:ext cx="1714500" cy="553085"/>
          </a:xfrm>
          <a:prstGeom prst="rect">
            <a:avLst/>
          </a:prstGeom>
          <a:noFill/>
        </p:spPr>
        <p:txBody>
          <a:bodyPr wrap="none" rtlCol="0">
            <a:spAutoFit/>
          </a:bodyPr>
          <a:lstStyle/>
          <a:p>
            <a:pPr algn="l"/>
            <a:r>
              <a:rPr lang="zh-CN" altLang="en-US" sz="3000" b="1" dirty="0">
                <a:solidFill>
                  <a:srgbClr val="FF0000"/>
                </a:solidFill>
                <a:latin typeface="楷体" panose="02010609060101010101" pitchFamily="49" charset="-122"/>
                <a:ea typeface="楷体" panose="02010609060101010101" pitchFamily="49" charset="-122"/>
                <a:sym typeface="+mn-ea"/>
              </a:rPr>
              <a:t>训斥女人</a:t>
            </a:r>
            <a:endParaRPr lang="zh-CN" altLang="en-US" sz="3000" b="1" dirty="0">
              <a:solidFill>
                <a:srgbClr val="FF0000"/>
              </a:solidFill>
              <a:latin typeface="楷体" panose="02010609060101010101" pitchFamily="49" charset="-122"/>
              <a:ea typeface="楷体" panose="02010609060101010101" pitchFamily="49" charset="-122"/>
              <a:sym typeface="+mn-ea"/>
            </a:endParaRPr>
          </a:p>
        </p:txBody>
      </p:sp>
      <p:sp>
        <p:nvSpPr>
          <p:cNvPr id="3" name="燕尾形箭头 2"/>
          <p:cNvSpPr/>
          <p:nvPr/>
        </p:nvSpPr>
        <p:spPr>
          <a:xfrm rot="5400000">
            <a:off x="1461770" y="2672715"/>
            <a:ext cx="432435" cy="287655"/>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686175" y="1913255"/>
            <a:ext cx="2480310" cy="553085"/>
          </a:xfrm>
          <a:prstGeom prst="rect">
            <a:avLst/>
          </a:prstGeom>
          <a:noFill/>
        </p:spPr>
        <p:txBody>
          <a:bodyPr wrap="none" rtlCol="0">
            <a:spAutoFit/>
          </a:bodyPr>
          <a:lstStyle/>
          <a:p>
            <a:pPr algn="l"/>
            <a:r>
              <a:rPr lang="zh-CN" altLang="en-US" sz="3000" b="1" dirty="0">
                <a:solidFill>
                  <a:srgbClr val="0000FF"/>
                </a:solidFill>
                <a:latin typeface="楷体" panose="02010609060101010101" pitchFamily="49" charset="-122"/>
                <a:ea typeface="楷体" panose="02010609060101010101" pitchFamily="49" charset="-122"/>
                <a:sym typeface="+mn-ea"/>
              </a:rPr>
              <a:t>围观的中国人</a:t>
            </a:r>
            <a:endParaRPr lang="zh-CN" altLang="en-US" sz="3000" b="1" dirty="0">
              <a:solidFill>
                <a:srgbClr val="0000FF"/>
              </a:solidFill>
              <a:latin typeface="楷体" panose="02010609060101010101" pitchFamily="49" charset="-122"/>
              <a:ea typeface="楷体" panose="02010609060101010101" pitchFamily="49" charset="-122"/>
              <a:sym typeface="+mn-ea"/>
            </a:endParaRPr>
          </a:p>
        </p:txBody>
      </p:sp>
      <p:sp>
        <p:nvSpPr>
          <p:cNvPr id="5" name="文本框 4"/>
          <p:cNvSpPr txBox="1"/>
          <p:nvPr/>
        </p:nvSpPr>
        <p:spPr>
          <a:xfrm>
            <a:off x="4037965" y="2879725"/>
            <a:ext cx="1714500" cy="553085"/>
          </a:xfrm>
          <a:prstGeom prst="rect">
            <a:avLst/>
          </a:prstGeom>
          <a:noFill/>
        </p:spPr>
        <p:txBody>
          <a:bodyPr wrap="none" rtlCol="0">
            <a:spAutoFit/>
          </a:bodyPr>
          <a:lstStyle/>
          <a:p>
            <a:pPr algn="l"/>
            <a:r>
              <a:rPr lang="zh-CN" altLang="en-US" sz="3000" b="1" dirty="0">
                <a:solidFill>
                  <a:srgbClr val="FF0000"/>
                </a:solidFill>
                <a:latin typeface="楷体" panose="02010609060101010101" pitchFamily="49" charset="-122"/>
                <a:ea typeface="楷体" panose="02010609060101010101" pitchFamily="49" charset="-122"/>
                <a:sym typeface="+mn-ea"/>
              </a:rPr>
              <a:t>紧握拳头</a:t>
            </a:r>
            <a:endParaRPr lang="zh-CN" altLang="en-US" sz="3000" b="1" dirty="0">
              <a:solidFill>
                <a:srgbClr val="FF0000"/>
              </a:solidFill>
              <a:latin typeface="楷体" panose="02010609060101010101" pitchFamily="49" charset="-122"/>
              <a:ea typeface="楷体" panose="02010609060101010101" pitchFamily="49" charset="-122"/>
              <a:sym typeface="+mn-ea"/>
            </a:endParaRPr>
          </a:p>
        </p:txBody>
      </p:sp>
      <p:sp>
        <p:nvSpPr>
          <p:cNvPr id="8" name="文本框 7"/>
          <p:cNvSpPr txBox="1"/>
          <p:nvPr/>
        </p:nvSpPr>
        <p:spPr>
          <a:xfrm>
            <a:off x="3863975" y="3463290"/>
            <a:ext cx="2097405" cy="553085"/>
          </a:xfrm>
          <a:prstGeom prst="rect">
            <a:avLst/>
          </a:prstGeom>
          <a:noFill/>
        </p:spPr>
        <p:txBody>
          <a:bodyPr wrap="none" rtlCol="0">
            <a:spAutoFit/>
          </a:bodyPr>
          <a:lstStyle/>
          <a:p>
            <a:pPr algn="l"/>
            <a:r>
              <a:rPr lang="zh-CN" altLang="en-US" sz="3000" b="1" dirty="0">
                <a:solidFill>
                  <a:srgbClr val="FF0000"/>
                </a:solidFill>
                <a:latin typeface="楷体" panose="02010609060101010101" pitchFamily="49" charset="-122"/>
                <a:ea typeface="楷体" panose="02010609060101010101" pitchFamily="49" charset="-122"/>
                <a:sym typeface="+mn-ea"/>
              </a:rPr>
              <a:t>不敢怎么样</a:t>
            </a:r>
            <a:endParaRPr lang="zh-CN" altLang="en-US" sz="3000" b="1" dirty="0">
              <a:solidFill>
                <a:srgbClr val="FF0000"/>
              </a:solidFill>
              <a:latin typeface="楷体" panose="02010609060101010101" pitchFamily="49" charset="-122"/>
              <a:ea typeface="楷体" panose="02010609060101010101" pitchFamily="49" charset="-122"/>
              <a:sym typeface="+mn-ea"/>
            </a:endParaRPr>
          </a:p>
        </p:txBody>
      </p:sp>
      <p:sp>
        <p:nvSpPr>
          <p:cNvPr id="10" name="燕尾形箭头 9"/>
          <p:cNvSpPr/>
          <p:nvPr/>
        </p:nvSpPr>
        <p:spPr>
          <a:xfrm rot="5400000">
            <a:off x="4709795" y="2519680"/>
            <a:ext cx="432435" cy="287655"/>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anim calcmode="lin" valueType="num">
                                      <p:cBhvr>
                                        <p:cTn id="57" dur="1000" fill="hold"/>
                                        <p:tgtEl>
                                          <p:spTgt spid="7"/>
                                        </p:tgtEl>
                                        <p:attrNameLst>
                                          <p:attrName>ppt_x</p:attrName>
                                        </p:attrNameLst>
                                      </p:cBhvr>
                                      <p:tavLst>
                                        <p:tav tm="0">
                                          <p:val>
                                            <p:strVal val="#ppt_x"/>
                                          </p:val>
                                        </p:tav>
                                        <p:tav tm="100000">
                                          <p:val>
                                            <p:strVal val="#ppt_x"/>
                                          </p:val>
                                        </p:tav>
                                      </p:tavLst>
                                    </p:anim>
                                    <p:anim calcmode="lin" valueType="num">
                                      <p:cBhvr>
                                        <p:cTn id="5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9">
                                            <p:bg/>
                                          </p:spTgt>
                                        </p:tgtEl>
                                        <p:attrNameLst>
                                          <p:attrName>style.visibility</p:attrName>
                                        </p:attrNameLst>
                                      </p:cBhvr>
                                      <p:to>
                                        <p:strVal val="visible"/>
                                      </p:to>
                                    </p:set>
                                    <p:animEffect transition="in" filter="wipe(left)">
                                      <p:cBhvr>
                                        <p:cTn id="63" dur="500"/>
                                        <p:tgtEl>
                                          <p:spTgt spid="9">
                                            <p:bg/>
                                          </p:spTgt>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9">
                                            <p:txEl>
                                              <p:pRg st="0" end="0"/>
                                            </p:txEl>
                                          </p:spTgt>
                                        </p:tgtEl>
                                        <p:attrNameLst>
                                          <p:attrName>style.visibility</p:attrName>
                                        </p:attrNameLst>
                                      </p:cBhvr>
                                      <p:to>
                                        <p:strVal val="visible"/>
                                      </p:to>
                                    </p:set>
                                    <p:animEffect transition="in" filter="wipe(left)">
                                      <p:cBhvr>
                                        <p:cTn id="66" dur="500"/>
                                        <p:tgtEl>
                                          <p:spTgt spid="9">
                                            <p:txEl>
                                              <p:pRg st="0" end="0"/>
                                            </p:txEl>
                                          </p:spTgt>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
                                            <p:txEl>
                                              <p:pRg st="1" end="1"/>
                                            </p:txEl>
                                          </p:spTgt>
                                        </p:tgtEl>
                                        <p:attrNameLst>
                                          <p:attrName>style.visibility</p:attrName>
                                        </p:attrNameLst>
                                      </p:cBhvr>
                                      <p:to>
                                        <p:strVal val="visible"/>
                                      </p:to>
                                    </p:set>
                                    <p:animEffect transition="in" filter="wipe(left)">
                                      <p:cBhvr>
                                        <p:cTn id="69" dur="500"/>
                                        <p:tgtEl>
                                          <p:spTgt spid="9">
                                            <p:txEl>
                                              <p:pRg st="1" end="1"/>
                                            </p:txEl>
                                          </p:spTgt>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
                                            <p:txEl>
                                              <p:pRg st="2" end="2"/>
                                            </p:txEl>
                                          </p:spTgt>
                                        </p:tgtEl>
                                        <p:attrNameLst>
                                          <p:attrName>style.visibility</p:attrName>
                                        </p:attrNameLst>
                                      </p:cBhvr>
                                      <p:to>
                                        <p:strVal val="visible"/>
                                      </p:to>
                                    </p:set>
                                    <p:animEffect transition="in" filter="wipe(left)">
                                      <p:cBhvr>
                                        <p:cTn id="72" dur="500"/>
                                        <p:tgtEl>
                                          <p:spTgt spid="9">
                                            <p:txEl>
                                              <p:pRg st="2" end="2"/>
                                            </p:tx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
                                            <p:txEl>
                                              <p:pRg st="3" end="3"/>
                                            </p:txEl>
                                          </p:spTgt>
                                        </p:tgtEl>
                                        <p:attrNameLst>
                                          <p:attrName>style.visibility</p:attrName>
                                        </p:attrNameLst>
                                      </p:cBhvr>
                                      <p:to>
                                        <p:strVal val="visible"/>
                                      </p:to>
                                    </p:set>
                                    <p:animEffect transition="in" filter="wipe(left)">
                                      <p:cBhvr>
                                        <p:cTn id="75"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uiExpand="1" build="allAtOnce"/>
      <p:bldP spid="2" grpId="0"/>
      <p:bldP spid="3" grpId="0" animBg="1"/>
      <p:bldP spid="4" grpId="0"/>
      <p:bldP spid="5" grpId="0"/>
      <p:bldP spid="8" grpId="0"/>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rcRect l="2912" t="4149" r="3247" b="4223"/>
          <a:stretch>
            <a:fillRect/>
          </a:stretch>
        </p:blipFill>
        <p:spPr>
          <a:xfrm>
            <a:off x="-635" y="-21590"/>
            <a:ext cx="9147810" cy="5174615"/>
          </a:xfrm>
          <a:prstGeom prst="rect">
            <a:avLst/>
          </a:prstGeom>
        </p:spPr>
      </p:pic>
      <p:sp>
        <p:nvSpPr>
          <p:cNvPr id="2" name="文本框 1"/>
          <p:cNvSpPr txBox="1"/>
          <p:nvPr/>
        </p:nvSpPr>
        <p:spPr>
          <a:xfrm>
            <a:off x="809625" y="989330"/>
            <a:ext cx="7693025" cy="2122805"/>
          </a:xfrm>
          <a:prstGeom prst="rect">
            <a:avLst/>
          </a:prstGeom>
          <a:noFill/>
        </p:spPr>
        <p:txBody>
          <a:bodyPr wrap="square" rtlCol="0" anchor="t">
            <a:spAutoFit/>
          </a:bodyPr>
          <a:lstStyle/>
          <a:p>
            <a:r>
              <a:rPr lang="en-US" altLang="zh-CN" sz="4400">
                <a:solidFill>
                  <a:srgbClr val="FFFF00"/>
                </a:solidFill>
                <a:latin typeface="黑体" panose="02010609060101010101" pitchFamily="49" charset="-122"/>
                <a:ea typeface="黑体" panose="02010609060101010101" pitchFamily="49" charset="-122"/>
              </a:rPr>
              <a:t>    </a:t>
            </a:r>
            <a:r>
              <a:rPr lang="zh-CN" altLang="en-US" sz="4400">
                <a:solidFill>
                  <a:srgbClr val="FFFF00"/>
                </a:solidFill>
                <a:latin typeface="黑体" panose="02010609060101010101" pitchFamily="49" charset="-122"/>
                <a:ea typeface="黑体" panose="02010609060101010101" pitchFamily="49" charset="-122"/>
              </a:rPr>
              <a:t>作为中国人看到自己的同胞在自己的土地上受到欺凌是一种什么样的感受。</a:t>
            </a:r>
            <a:endParaRPr lang="zh-CN" altLang="en-US" sz="4400">
              <a:solidFill>
                <a:srgbClr val="FFFF00"/>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9920" y="1290320"/>
            <a:ext cx="7884160" cy="1296670"/>
          </a:xfrm>
          <a:prstGeom prst="rect">
            <a:avLst/>
          </a:prstGeom>
        </p:spPr>
        <p:txBody>
          <a:bodyPr wrap="square">
            <a:spAutoFit/>
          </a:bodyPr>
          <a:lstStyle/>
          <a:p>
            <a:pPr lvl="0" indent="647700" defTabSz="914400">
              <a:lnSpc>
                <a:spcPct val="140000"/>
              </a:lnSpc>
            </a:pP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怎么把祖国和人民从苦难和屈辱中拯救出来呢？这个问题像一团烈火一直燃烧在周恩来心中。</a:t>
            </a:r>
            <a:endPar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endParaRPr>
          </a:p>
        </p:txBody>
      </p:sp>
      <p:cxnSp>
        <p:nvCxnSpPr>
          <p:cNvPr id="7" name="直接连接符 6"/>
          <p:cNvCxnSpPr/>
          <p:nvPr/>
        </p:nvCxnSpPr>
        <p:spPr>
          <a:xfrm flipV="1">
            <a:off x="1375410" y="2499995"/>
            <a:ext cx="7012940" cy="10160"/>
          </a:xfrm>
          <a:prstGeom prst="line">
            <a:avLst/>
          </a:prstGeom>
        </p:spPr>
        <p:style>
          <a:lnRef idx="3">
            <a:schemeClr val="accent6"/>
          </a:lnRef>
          <a:fillRef idx="0">
            <a:schemeClr val="accent6"/>
          </a:fillRef>
          <a:effectRef idx="2">
            <a:schemeClr val="accent6"/>
          </a:effectRef>
          <a:fontRef idx="minor">
            <a:schemeClr val="tx1"/>
          </a:fontRef>
        </p:style>
      </p:cxnSp>
      <p:sp>
        <p:nvSpPr>
          <p:cNvPr id="15" name="圆角矩形 14"/>
          <p:cNvSpPr/>
          <p:nvPr/>
        </p:nvSpPr>
        <p:spPr>
          <a:xfrm>
            <a:off x="1908175" y="2860040"/>
            <a:ext cx="6276975" cy="62103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r>
              <a:rPr lang="zh-CN" altLang="en-US" sz="2400" dirty="0">
                <a:solidFill>
                  <a:srgbClr val="FF0000"/>
                </a:solidFill>
              </a:rPr>
              <a:t>比喻句，把“这个问题”比作“一团烈火”。</a:t>
            </a:r>
            <a:endParaRPr lang="zh-CN" altLang="en-US" sz="2400" dirty="0">
              <a:solidFill>
                <a:srgbClr val="FF0000"/>
              </a:solidFill>
            </a:endParaRPr>
          </a:p>
        </p:txBody>
      </p:sp>
      <p:cxnSp>
        <p:nvCxnSpPr>
          <p:cNvPr id="17" name="直接箭头连接符 16"/>
          <p:cNvCxnSpPr/>
          <p:nvPr/>
        </p:nvCxnSpPr>
        <p:spPr>
          <a:xfrm flipH="1">
            <a:off x="5220970" y="2595245"/>
            <a:ext cx="852170" cy="26479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2" name="文本框 1"/>
          <p:cNvSpPr txBox="1"/>
          <p:nvPr/>
        </p:nvSpPr>
        <p:spPr>
          <a:xfrm>
            <a:off x="1576070" y="3898900"/>
            <a:ext cx="6609080" cy="583565"/>
          </a:xfrm>
          <a:prstGeom prst="rect">
            <a:avLst/>
          </a:prstGeom>
          <a:noFill/>
        </p:spPr>
        <p:txBody>
          <a:bodyPr wrap="squar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写出了周恩来忧国忧民，胸怀天下。</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4" name="文本框 3"/>
          <p:cNvSpPr txBox="1"/>
          <p:nvPr/>
        </p:nvSpPr>
        <p:spPr>
          <a:xfrm>
            <a:off x="434340" y="445770"/>
            <a:ext cx="7647940" cy="737235"/>
          </a:xfrm>
          <a:prstGeom prst="rect">
            <a:avLst/>
          </a:prstGeom>
          <a:noFill/>
        </p:spPr>
        <p:txBody>
          <a:bodyPr wrap="none" rtlCol="0" anchor="t">
            <a:spAutoFit/>
          </a:bodyPr>
          <a:lstStyle/>
          <a:p>
            <a:pPr indent="647700" algn="l" defTabSz="914400">
              <a:lnSpc>
                <a:spcPct val="150000"/>
              </a:lnSpc>
            </a:pPr>
            <a:r>
              <a:rPr lang="zh-CN" altLang="en-US" sz="2800" dirty="0">
                <a:solidFill>
                  <a:srgbClr val="0000FF"/>
                </a:solidFill>
                <a:latin typeface="微软雅黑" panose="020B0503020204020204" charset="-122"/>
                <a:sym typeface="+mn-ea"/>
              </a:rPr>
              <a:t>看到这一切，</a:t>
            </a:r>
            <a:r>
              <a:rPr lang="en-US" altLang="zh-CN" sz="2800" dirty="0">
                <a:solidFill>
                  <a:srgbClr val="0000FF"/>
                </a:solidFill>
                <a:latin typeface="微软雅黑" panose="020B0503020204020204" charset="-122"/>
                <a:sym typeface="+mn-ea"/>
              </a:rPr>
              <a:t>12</a:t>
            </a:r>
            <a:r>
              <a:rPr lang="zh-CN" altLang="en-US" sz="2800" dirty="0">
                <a:solidFill>
                  <a:srgbClr val="0000FF"/>
                </a:solidFill>
                <a:latin typeface="微软雅黑" panose="020B0503020204020204" charset="-122"/>
                <a:sym typeface="+mn-ea"/>
              </a:rPr>
              <a:t>岁的周恩来有什么感受呢？</a:t>
            </a:r>
            <a:endParaRPr lang="zh-CN" altLang="en-US" sz="2800" dirty="0">
              <a:solidFill>
                <a:srgbClr val="0000FF"/>
              </a:solidFill>
              <a:latin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bldLvl="0" animBg="1"/>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stretch>
            <a:fillRect/>
          </a:stretch>
        </p:blipFill>
        <p:spPr>
          <a:xfrm>
            <a:off x="292735" y="915670"/>
            <a:ext cx="4004310" cy="2762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8495" y="988060"/>
            <a:ext cx="4264660" cy="2617470"/>
          </a:xfrm>
          <a:prstGeom prst="rect">
            <a:avLst/>
          </a:prstGeom>
          <a:ln>
            <a:noFill/>
          </a:ln>
          <a:effectLst>
            <a:outerShdw blurRad="190500" algn="tl" rotWithShape="0">
              <a:srgbClr val="000000">
                <a:alpha val="70000"/>
              </a:srgbClr>
            </a:outerShdw>
          </a:effectLst>
        </p:spPr>
      </p:pic>
      <p:sp>
        <p:nvSpPr>
          <p:cNvPr id="2" name="文本框 1"/>
          <p:cNvSpPr txBox="1"/>
          <p:nvPr/>
        </p:nvSpPr>
        <p:spPr>
          <a:xfrm>
            <a:off x="2887980" y="3846830"/>
            <a:ext cx="3975100" cy="521970"/>
          </a:xfrm>
          <a:prstGeom prst="rect">
            <a:avLst/>
          </a:prstGeom>
          <a:noFill/>
        </p:spPr>
        <p:txBody>
          <a:bodyPr wrap="square" rtlCol="0">
            <a:spAutoFit/>
          </a:bodyPr>
          <a:lstStyle/>
          <a:p>
            <a:r>
              <a:rPr lang="zh-CN" altLang="en-US" sz="2800" b="1" dirty="0">
                <a:solidFill>
                  <a:srgbClr val="FF0000"/>
                </a:solidFill>
              </a:rPr>
              <a:t>旧社会人民困苦的生活</a:t>
            </a:r>
            <a:endParaRPr lang="zh-CN" altLang="en-US" sz="28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7"/>
          <p:cNvSpPr/>
          <p:nvPr/>
        </p:nvSpPr>
        <p:spPr>
          <a:xfrm>
            <a:off x="693738" y="618808"/>
            <a:ext cx="7961312" cy="1863090"/>
          </a:xfrm>
          <a:prstGeom prst="rect">
            <a:avLst/>
          </a:prstGeom>
          <a:noFill/>
          <a:ln w="9525">
            <a:noFill/>
          </a:ln>
        </p:spPr>
        <p:txBody>
          <a:bodyPr>
            <a:spAutoFit/>
          </a:bodyPr>
          <a:lstStyle/>
          <a:p>
            <a:pPr eaLnBrk="1" hangingPunct="1">
              <a:lnSpc>
                <a:spcPct val="120000"/>
              </a:lnSpc>
            </a:pPr>
            <a:r>
              <a:rPr lang="zh-CN" altLang="en-US" sz="3200" b="1" dirty="0">
                <a:latin typeface="楷体" panose="02010609060101010101" pitchFamily="49" charset="-122"/>
                <a:ea typeface="楷体" panose="02010609060101010101" pitchFamily="49" charset="-122"/>
              </a:rPr>
              <a:t>    所以，当修身课上魏校长提出为什么而读书这个问题时，就有了</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为中华之崛起而读书</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的响亮回答。</a:t>
            </a:r>
            <a:endParaRPr lang="zh-CN" altLang="en-US" sz="3200" b="1" dirty="0">
              <a:latin typeface="楷体" panose="02010609060101010101" pitchFamily="49" charset="-122"/>
              <a:ea typeface="楷体" panose="02010609060101010101" pitchFamily="49" charset="-122"/>
            </a:endParaRPr>
          </a:p>
        </p:txBody>
      </p:sp>
      <p:grpSp>
        <p:nvGrpSpPr>
          <p:cNvPr id="11" name="组合 9"/>
          <p:cNvGrpSpPr/>
          <p:nvPr/>
        </p:nvGrpSpPr>
        <p:grpSpPr>
          <a:xfrm>
            <a:off x="978181" y="2779076"/>
            <a:ext cx="2428875" cy="652145"/>
            <a:chOff x="1007127" y="1309014"/>
            <a:chExt cx="2409649" cy="999460"/>
          </a:xfrm>
        </p:grpSpPr>
        <p:sp>
          <p:nvSpPr>
            <p:cNvPr id="12" name="流程图: 可选过程 11"/>
            <p:cNvSpPr/>
            <p:nvPr/>
          </p:nvSpPr>
          <p:spPr>
            <a:xfrm>
              <a:off x="1416610" y="1309014"/>
              <a:ext cx="1663760" cy="999460"/>
            </a:xfrm>
            <a:prstGeom prst="flowChartAlternateProcess">
              <a:avLst/>
            </a:prstGeom>
            <a:solidFill>
              <a:schemeClr val="accent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TextBox 5"/>
            <p:cNvSpPr txBox="1"/>
            <p:nvPr/>
          </p:nvSpPr>
          <p:spPr>
            <a:xfrm>
              <a:off x="1007127" y="1422877"/>
              <a:ext cx="2409649" cy="762003"/>
            </a:xfrm>
            <a:prstGeom prst="rect">
              <a:avLst/>
            </a:prstGeom>
            <a:noFill/>
          </p:spPr>
          <p:txBody>
            <a:bodyPr wrap="square" rtlCol="0">
              <a:spAutoFit/>
            </a:bodyPr>
            <a:lstStyle/>
            <a:p>
              <a:pPr indent="539750">
                <a:lnSpc>
                  <a:spcPct val="110000"/>
                </a:lnSpc>
              </a:pPr>
              <a:r>
                <a:rPr lang="zh-CN" altLang="en-US" sz="2400" b="1" dirty="0">
                  <a:solidFill>
                    <a:srgbClr val="FF0000"/>
                  </a:solidFill>
                  <a:latin typeface="黑体" panose="02010609060101010101" pitchFamily="49" charset="-122"/>
                  <a:ea typeface="黑体" panose="02010609060101010101" pitchFamily="49" charset="-122"/>
                </a:rPr>
                <a:t>中华不振</a:t>
              </a:r>
              <a:endParaRPr lang="zh-CN" altLang="en-US" sz="2400" b="1" dirty="0">
                <a:solidFill>
                  <a:srgbClr val="FF0000"/>
                </a:solidFill>
                <a:latin typeface="黑体" panose="02010609060101010101" pitchFamily="49" charset="-122"/>
                <a:ea typeface="黑体" panose="02010609060101010101" pitchFamily="49" charset="-122"/>
              </a:endParaRPr>
            </a:p>
          </p:txBody>
        </p:sp>
      </p:grpSp>
      <p:grpSp>
        <p:nvGrpSpPr>
          <p:cNvPr id="3" name="组合 9"/>
          <p:cNvGrpSpPr/>
          <p:nvPr/>
        </p:nvGrpSpPr>
        <p:grpSpPr>
          <a:xfrm>
            <a:off x="3975100" y="2762250"/>
            <a:ext cx="4177030" cy="652145"/>
            <a:chOff x="1089915" y="1309014"/>
            <a:chExt cx="2409649" cy="999460"/>
          </a:xfrm>
        </p:grpSpPr>
        <p:sp>
          <p:nvSpPr>
            <p:cNvPr id="4" name="流程图: 可选过程 3"/>
            <p:cNvSpPr/>
            <p:nvPr/>
          </p:nvSpPr>
          <p:spPr>
            <a:xfrm>
              <a:off x="1416610" y="1309014"/>
              <a:ext cx="1663760" cy="999460"/>
            </a:xfrm>
            <a:prstGeom prst="flowChartAlternateProcess">
              <a:avLst/>
            </a:prstGeom>
            <a:solidFill>
              <a:schemeClr val="accent2">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TextBox 5"/>
            <p:cNvSpPr txBox="1"/>
            <p:nvPr/>
          </p:nvSpPr>
          <p:spPr>
            <a:xfrm>
              <a:off x="1089915" y="1422877"/>
              <a:ext cx="2409649" cy="762003"/>
            </a:xfrm>
            <a:prstGeom prst="rect">
              <a:avLst/>
            </a:prstGeom>
            <a:noFill/>
          </p:spPr>
          <p:txBody>
            <a:bodyPr wrap="square" rtlCol="0">
              <a:spAutoFit/>
            </a:bodyPr>
            <a:lstStyle/>
            <a:p>
              <a:pPr indent="539750">
                <a:lnSpc>
                  <a:spcPct val="110000"/>
                </a:lnSpc>
              </a:pPr>
              <a:r>
                <a:rPr lang="zh-CN" altLang="en-US" sz="2400" b="1" dirty="0">
                  <a:solidFill>
                    <a:srgbClr val="FF0000"/>
                  </a:solidFill>
                  <a:latin typeface="黑体" panose="02010609060101010101" pitchFamily="49" charset="-122"/>
                  <a:ea typeface="黑体" panose="02010609060101010101" pitchFamily="49" charset="-122"/>
                </a:rPr>
                <a:t>为中华之崛起而读书</a:t>
              </a:r>
              <a:endParaRPr lang="zh-CN" altLang="en-US" sz="2400" b="1" dirty="0">
                <a:solidFill>
                  <a:srgbClr val="FF0000"/>
                </a:solidFill>
                <a:latin typeface="黑体" panose="02010609060101010101" pitchFamily="49" charset="-122"/>
                <a:ea typeface="黑体" panose="02010609060101010101" pitchFamily="49" charset="-122"/>
              </a:endParaRPr>
            </a:p>
          </p:txBody>
        </p:sp>
      </p:grpSp>
      <p:sp>
        <p:nvSpPr>
          <p:cNvPr id="6" name="燕尾形箭头 5"/>
          <p:cNvSpPr/>
          <p:nvPr/>
        </p:nvSpPr>
        <p:spPr>
          <a:xfrm>
            <a:off x="3491865" y="3003550"/>
            <a:ext cx="720090" cy="216535"/>
          </a:xfrm>
          <a:prstGeom prst="notched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zh-CN" altLang="en-US"/>
          </a:p>
        </p:txBody>
      </p:sp>
      <p:sp>
        <p:nvSpPr>
          <p:cNvPr id="15" name="爆炸形 1 14"/>
          <p:cNvSpPr/>
          <p:nvPr/>
        </p:nvSpPr>
        <p:spPr>
          <a:xfrm>
            <a:off x="4953635" y="3414395"/>
            <a:ext cx="3198495" cy="1508125"/>
          </a:xfrm>
          <a:prstGeom prst="irregularSeal1">
            <a:avLst/>
          </a:prstGeom>
          <a:solidFill>
            <a:srgbClr val="FF0000">
              <a:alpha val="64000"/>
            </a:srgb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00FF"/>
                </a:solidFill>
                <a:latin typeface="黑体" panose="02010609060101010101" pitchFamily="49" charset="-122"/>
                <a:ea typeface="黑体" panose="02010609060101010101" pitchFamily="49" charset="-122"/>
              </a:rPr>
              <a:t>照应开头</a:t>
            </a:r>
            <a:endParaRPr lang="zh-CN" altLang="en-US" sz="2800" b="1" dirty="0">
              <a:solidFill>
                <a:srgbClr val="0000FF"/>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539551" y="1112468"/>
            <a:ext cx="7920880" cy="3259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rtl="0" fontAlgn="base">
              <a:spcBef>
                <a:spcPct val="20000"/>
              </a:spcBef>
              <a:spcAft>
                <a:spcPct val="0"/>
              </a:spcAft>
              <a:buClr>
                <a:schemeClr val="tx2"/>
              </a:buClr>
              <a:buSzPct val="65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anose="05000000000000000000" pitchFamily="2" charset="2"/>
              <a:buChar char="p"/>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65000"/>
              <a:buFont typeface="Wingdings" panose="05000000000000000000" pitchFamily="2" charset="2"/>
              <a:buChar char="p"/>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65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indent="647700" defTabSz="914400">
              <a:lnSpc>
                <a:spcPct val="150000"/>
              </a:lnSpc>
              <a:buFont typeface="Wingdings" panose="05000000000000000000" pitchFamily="2" charset="2"/>
              <a:buNone/>
            </a:pPr>
            <a:r>
              <a:rPr lang="zh-CN" altLang="en-US" sz="2800" dirty="0">
                <a:solidFill>
                  <a:srgbClr val="000099"/>
                </a:solidFill>
                <a:latin typeface="+mn-ea"/>
              </a:rPr>
              <a:t>周恩来不是为（        ）而读书，不是为（        ）而读书，不是为（      ）而读书，也不是为（      ）而读书。他认识到，中国人要想不受帝国主义欺凌，就要（           ）。读书就要以此为目标。</a:t>
            </a:r>
            <a:endParaRPr lang="zh-CN" altLang="en-US" sz="2800" dirty="0">
              <a:solidFill>
                <a:srgbClr val="000099"/>
              </a:solidFill>
              <a:latin typeface="+mn-ea"/>
              <a:sym typeface="Arial" panose="020B0604020202090204" pitchFamily="34" charset="0"/>
            </a:endParaRPr>
          </a:p>
        </p:txBody>
      </p:sp>
      <p:sp>
        <p:nvSpPr>
          <p:cNvPr id="4" name="矩形 3"/>
          <p:cNvSpPr/>
          <p:nvPr/>
        </p:nvSpPr>
        <p:spPr>
          <a:xfrm>
            <a:off x="4048585" y="1203598"/>
            <a:ext cx="902811" cy="523220"/>
          </a:xfrm>
          <a:prstGeom prst="rect">
            <a:avLst/>
          </a:prstGeom>
        </p:spPr>
        <p:txBody>
          <a:bodyPr wrap="none">
            <a:spAutoFit/>
          </a:bodyPr>
          <a:lstStyle/>
          <a:p>
            <a:r>
              <a:rPr lang="zh-CN" altLang="en-US" sz="2800" dirty="0">
                <a:solidFill>
                  <a:srgbClr val="CC3300"/>
                </a:solidFill>
                <a:latin typeface="微软雅黑" panose="020B0503020204020204" charset="-122"/>
              </a:rPr>
              <a:t>明理</a:t>
            </a:r>
            <a:endParaRPr lang="zh-CN" altLang="en-US" dirty="0"/>
          </a:p>
        </p:txBody>
      </p:sp>
      <p:sp>
        <p:nvSpPr>
          <p:cNvPr id="5" name="矩形 4"/>
          <p:cNvSpPr/>
          <p:nvPr/>
        </p:nvSpPr>
        <p:spPr>
          <a:xfrm>
            <a:off x="1330524" y="1897256"/>
            <a:ext cx="902811" cy="523220"/>
          </a:xfrm>
          <a:prstGeom prst="rect">
            <a:avLst/>
          </a:prstGeom>
        </p:spPr>
        <p:txBody>
          <a:bodyPr wrap="none">
            <a:spAutoFit/>
          </a:bodyPr>
          <a:lstStyle/>
          <a:p>
            <a:r>
              <a:rPr lang="zh-CN" altLang="en-US" sz="2800" dirty="0">
                <a:solidFill>
                  <a:srgbClr val="CC3300"/>
                </a:solidFill>
                <a:latin typeface="微软雅黑" panose="020B0503020204020204" charset="-122"/>
              </a:rPr>
              <a:t>做官</a:t>
            </a:r>
            <a:endParaRPr lang="zh-CN" altLang="en-US" dirty="0"/>
          </a:p>
        </p:txBody>
      </p:sp>
      <p:sp>
        <p:nvSpPr>
          <p:cNvPr id="2" name="矩形 1"/>
          <p:cNvSpPr/>
          <p:nvPr/>
        </p:nvSpPr>
        <p:spPr>
          <a:xfrm>
            <a:off x="5220072" y="1894644"/>
            <a:ext cx="902811" cy="523220"/>
          </a:xfrm>
          <a:prstGeom prst="rect">
            <a:avLst/>
          </a:prstGeom>
        </p:spPr>
        <p:txBody>
          <a:bodyPr wrap="none">
            <a:spAutoFit/>
          </a:bodyPr>
          <a:lstStyle/>
          <a:p>
            <a:r>
              <a:rPr lang="zh-CN" altLang="en-US" sz="2800" dirty="0">
                <a:solidFill>
                  <a:srgbClr val="CC3300"/>
                </a:solidFill>
                <a:latin typeface="微软雅黑" panose="020B0503020204020204" charset="-122"/>
              </a:rPr>
              <a:t>挣钱</a:t>
            </a:r>
            <a:endParaRPr lang="zh-CN" altLang="en-US" dirty="0"/>
          </a:p>
        </p:txBody>
      </p:sp>
      <p:sp>
        <p:nvSpPr>
          <p:cNvPr id="6" name="矩形 5"/>
          <p:cNvSpPr/>
          <p:nvPr/>
        </p:nvSpPr>
        <p:spPr>
          <a:xfrm>
            <a:off x="2233335" y="2530373"/>
            <a:ext cx="902811" cy="523220"/>
          </a:xfrm>
          <a:prstGeom prst="rect">
            <a:avLst/>
          </a:prstGeom>
        </p:spPr>
        <p:txBody>
          <a:bodyPr wrap="none">
            <a:spAutoFit/>
          </a:bodyPr>
          <a:lstStyle/>
          <a:p>
            <a:r>
              <a:rPr lang="zh-CN" altLang="en-US" sz="2800" dirty="0">
                <a:solidFill>
                  <a:srgbClr val="CC3300"/>
                </a:solidFill>
                <a:latin typeface="微软雅黑" panose="020B0503020204020204" charset="-122"/>
              </a:rPr>
              <a:t>吃饭</a:t>
            </a:r>
            <a:endParaRPr lang="zh-CN" altLang="en-US" dirty="0"/>
          </a:p>
        </p:txBody>
      </p:sp>
      <p:sp>
        <p:nvSpPr>
          <p:cNvPr id="7" name="矩形 6"/>
          <p:cNvSpPr/>
          <p:nvPr/>
        </p:nvSpPr>
        <p:spPr>
          <a:xfrm>
            <a:off x="5076056" y="3186437"/>
            <a:ext cx="1620957" cy="523220"/>
          </a:xfrm>
          <a:prstGeom prst="rect">
            <a:avLst/>
          </a:prstGeom>
        </p:spPr>
        <p:txBody>
          <a:bodyPr wrap="none">
            <a:spAutoFit/>
          </a:bodyPr>
          <a:lstStyle/>
          <a:p>
            <a:r>
              <a:rPr lang="zh-CN" altLang="en-US" sz="2800" dirty="0">
                <a:solidFill>
                  <a:srgbClr val="CC3300"/>
                </a:solidFill>
                <a:latin typeface="微软雅黑" panose="020B0503020204020204" charset="-122"/>
              </a:rPr>
              <a:t>振兴中华</a:t>
            </a:r>
            <a:endParaRPr lang="zh-CN" altLang="en-US" dirty="0"/>
          </a:p>
        </p:txBody>
      </p:sp>
      <p:sp>
        <p:nvSpPr>
          <p:cNvPr id="8" name="文本框 7"/>
          <p:cNvSpPr txBox="1"/>
          <p:nvPr/>
        </p:nvSpPr>
        <p:spPr>
          <a:xfrm>
            <a:off x="899463" y="589464"/>
            <a:ext cx="2716946" cy="523220"/>
          </a:xfrm>
          <a:prstGeom prst="rect">
            <a:avLst/>
          </a:prstGeom>
          <a:noFill/>
        </p:spPr>
        <p:txBody>
          <a:bodyPr wrap="square" rtlCol="0">
            <a:spAutoFit/>
          </a:bodyPr>
          <a:lstStyle/>
          <a:p>
            <a:r>
              <a:rPr lang="zh-CN" altLang="en-US" sz="2800" b="1" dirty="0"/>
              <a:t>读一读，填一填</a:t>
            </a:r>
            <a:endParaRPr lang="zh-CN" altLang="en-US" sz="2800" b="1"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additive="base">
                                        <p:cTn id="3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 grpId="0"/>
      <p:bldP spid="7"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8200" y="418465"/>
            <a:ext cx="7465695" cy="1383665"/>
          </a:xfrm>
          <a:prstGeom prst="rect">
            <a:avLst/>
          </a:prstGeom>
          <a:noFill/>
        </p:spPr>
        <p:txBody>
          <a:bodyPr wrap="square" rtlCol="0" anchor="t">
            <a:spAutoFit/>
          </a:bodyPr>
          <a:lstStyle/>
          <a:p>
            <a:r>
              <a:rPr lang="en-US" altLang="zh-CN" sz="2800" b="1">
                <a:latin typeface="宋体" panose="02010600030101010101" pitchFamily="2" charset="-122"/>
                <a:ea typeface="宋体" panose="02010600030101010101" pitchFamily="2" charset="-122"/>
              </a:rPr>
              <a:t>    </a:t>
            </a:r>
            <a:r>
              <a:rPr lang="zh-CN" altLang="en-US" sz="2800" b="1">
                <a:latin typeface="宋体" panose="02010600030101010101" pitchFamily="2" charset="-122"/>
                <a:ea typeface="宋体" panose="02010600030101010101" pitchFamily="2" charset="-122"/>
              </a:rPr>
              <a:t>周恩来在青少年时期，为中华之崛起努力读书，以后，他也是为了这个目标，忘我地工作，无私地奉献了自己毕生的精力。</a:t>
            </a:r>
            <a:endParaRPr lang="zh-CN" altLang="en-US" sz="2800" b="1">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1" cstate="print"/>
          <a:stretch>
            <a:fillRect/>
          </a:stretch>
        </p:blipFill>
        <p:spPr>
          <a:xfrm>
            <a:off x="318135" y="2002790"/>
            <a:ext cx="4041775" cy="2708275"/>
          </a:xfrm>
          <a:prstGeom prst="rect">
            <a:avLst/>
          </a:prstGeom>
        </p:spPr>
      </p:pic>
      <p:pic>
        <p:nvPicPr>
          <p:cNvPr id="4" name="图片 3"/>
          <p:cNvPicPr>
            <a:picLocks noChangeAspect="1"/>
          </p:cNvPicPr>
          <p:nvPr/>
        </p:nvPicPr>
        <p:blipFill>
          <a:blip r:embed="rId2" cstate="print"/>
          <a:stretch>
            <a:fillRect/>
          </a:stretch>
        </p:blipFill>
        <p:spPr>
          <a:xfrm>
            <a:off x="4442460" y="1991360"/>
            <a:ext cx="4515485" cy="2731135"/>
          </a:xfrm>
          <a:prstGeom prst="rect">
            <a:avLst/>
          </a:prstGeom>
        </p:spPr>
      </p:pic>
      <p:pic>
        <p:nvPicPr>
          <p:cNvPr id="5" name="图片 4"/>
          <p:cNvPicPr>
            <a:picLocks noChangeAspect="1"/>
          </p:cNvPicPr>
          <p:nvPr/>
        </p:nvPicPr>
        <p:blipFill>
          <a:blip r:embed="rId3" cstate="print"/>
          <a:srcRect b="6648"/>
          <a:stretch>
            <a:fillRect/>
          </a:stretch>
        </p:blipFill>
        <p:spPr>
          <a:xfrm>
            <a:off x="1523365" y="1874520"/>
            <a:ext cx="6096000" cy="31565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par>
                                <p:cTn id="15" presetID="9"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544" y="483518"/>
            <a:ext cx="3092179" cy="619821"/>
            <a:chOff x="192083" y="479078"/>
            <a:chExt cx="2742982" cy="456338"/>
          </a:xfrm>
        </p:grpSpPr>
        <p:sp>
          <p:nvSpPr>
            <p:cNvPr id="3" name="文本框 14"/>
            <p:cNvSpPr txBox="1"/>
            <p:nvPr/>
          </p:nvSpPr>
          <p:spPr>
            <a:xfrm>
              <a:off x="715685" y="490403"/>
              <a:ext cx="2219380" cy="424871"/>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结构梳理</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083" y="479078"/>
              <a:ext cx="366860" cy="456338"/>
            </a:xfrm>
            <a:prstGeom prst="rect">
              <a:avLst/>
            </a:prstGeom>
          </p:spPr>
        </p:pic>
      </p:grpSp>
      <p:sp>
        <p:nvSpPr>
          <p:cNvPr id="6" name="文本框 5"/>
          <p:cNvSpPr txBox="1"/>
          <p:nvPr/>
        </p:nvSpPr>
        <p:spPr>
          <a:xfrm>
            <a:off x="2687598" y="1076490"/>
            <a:ext cx="3960440" cy="523220"/>
          </a:xfrm>
          <a:prstGeom prst="rect">
            <a:avLst/>
          </a:prstGeom>
          <a:noFill/>
        </p:spPr>
        <p:txBody>
          <a:bodyPr wrap="square" rtlCol="0">
            <a:spAutoFit/>
          </a:bodyPr>
          <a:lstStyle/>
          <a:p>
            <a:r>
              <a:rPr lang="zh-CN" altLang="en-US" sz="2800" dirty="0"/>
              <a:t>为中华之崛起而读书</a:t>
            </a:r>
            <a:endParaRPr lang="zh-CN" altLang="en-US" sz="2800" dirty="0"/>
          </a:p>
        </p:txBody>
      </p:sp>
      <p:sp>
        <p:nvSpPr>
          <p:cNvPr id="30" name="矩形 29"/>
          <p:cNvSpPr/>
          <p:nvPr/>
        </p:nvSpPr>
        <p:spPr>
          <a:xfrm>
            <a:off x="1521125" y="3810521"/>
            <a:ext cx="2646878" cy="461665"/>
          </a:xfrm>
          <a:prstGeom prst="rect">
            <a:avLst/>
          </a:prstGeom>
          <a:ln>
            <a:solidFill>
              <a:srgbClr val="0000FF"/>
            </a:solidFill>
          </a:ln>
        </p:spPr>
        <p:txBody>
          <a:bodyPr wrap="none">
            <a:spAutoFit/>
          </a:bodyPr>
          <a:lstStyle/>
          <a:p>
            <a:pPr defTabSz="914400" fontAlgn="base">
              <a:spcBef>
                <a:spcPct val="0"/>
              </a:spcBef>
              <a:spcAft>
                <a:spcPct val="0"/>
              </a:spcAft>
            </a:pPr>
            <a:r>
              <a:rPr lang="zh-CN" altLang="en-US" sz="2400" dirty="0">
                <a:latin typeface="+mn-ea"/>
              </a:rPr>
              <a:t>立志“振兴中华”</a:t>
            </a:r>
            <a:endParaRPr lang="zh-CN" altLang="en-US" sz="2400" dirty="0">
              <a:latin typeface="+mn-ea"/>
            </a:endParaRPr>
          </a:p>
        </p:txBody>
      </p:sp>
      <p:sp>
        <p:nvSpPr>
          <p:cNvPr id="31" name="矩形 30"/>
          <p:cNvSpPr/>
          <p:nvPr/>
        </p:nvSpPr>
        <p:spPr>
          <a:xfrm>
            <a:off x="1521125" y="1894320"/>
            <a:ext cx="2646878" cy="461665"/>
          </a:xfrm>
          <a:prstGeom prst="rect">
            <a:avLst/>
          </a:prstGeom>
          <a:ln>
            <a:solidFill>
              <a:srgbClr val="0000FF"/>
            </a:solidFill>
          </a:ln>
        </p:spPr>
        <p:txBody>
          <a:bodyPr wrap="none">
            <a:spAutoFit/>
          </a:bodyPr>
          <a:lstStyle/>
          <a:p>
            <a:pPr defTabSz="914400" fontAlgn="base">
              <a:spcBef>
                <a:spcPct val="0"/>
              </a:spcBef>
              <a:spcAft>
                <a:spcPct val="0"/>
              </a:spcAft>
            </a:pPr>
            <a:r>
              <a:rPr lang="zh-CN" altLang="en-US" sz="2400" dirty="0">
                <a:latin typeface="+mn-ea"/>
              </a:rPr>
              <a:t>耳闻“中华不振”</a:t>
            </a:r>
            <a:endParaRPr lang="zh-CN" altLang="en-US" sz="2400" dirty="0">
              <a:latin typeface="+mn-ea"/>
            </a:endParaRPr>
          </a:p>
        </p:txBody>
      </p:sp>
      <p:sp>
        <p:nvSpPr>
          <p:cNvPr id="32" name="矩形 31"/>
          <p:cNvSpPr/>
          <p:nvPr/>
        </p:nvSpPr>
        <p:spPr>
          <a:xfrm>
            <a:off x="1496742" y="2861998"/>
            <a:ext cx="2659562" cy="461665"/>
          </a:xfrm>
          <a:prstGeom prst="rect">
            <a:avLst/>
          </a:prstGeom>
          <a:ln>
            <a:solidFill>
              <a:srgbClr val="0000FF"/>
            </a:solidFill>
          </a:ln>
        </p:spPr>
        <p:txBody>
          <a:bodyPr wrap="square">
            <a:spAutoFit/>
          </a:bodyPr>
          <a:lstStyle/>
          <a:p>
            <a:pPr defTabSz="914400" fontAlgn="base">
              <a:spcBef>
                <a:spcPct val="0"/>
              </a:spcBef>
              <a:spcAft>
                <a:spcPct val="0"/>
              </a:spcAft>
            </a:pPr>
            <a:r>
              <a:rPr lang="zh-CN" altLang="en-US" sz="2400" dirty="0">
                <a:latin typeface="+mn-ea"/>
              </a:rPr>
              <a:t>目睹“中华不振”</a:t>
            </a:r>
            <a:endParaRPr lang="zh-CN" altLang="en-US" sz="2400" dirty="0">
              <a:latin typeface="+mn-ea"/>
            </a:endParaRPr>
          </a:p>
        </p:txBody>
      </p:sp>
      <p:sp>
        <p:nvSpPr>
          <p:cNvPr id="33" name="下箭头 32"/>
          <p:cNvSpPr/>
          <p:nvPr/>
        </p:nvSpPr>
        <p:spPr>
          <a:xfrm>
            <a:off x="2487265" y="2477362"/>
            <a:ext cx="504056" cy="288032"/>
          </a:xfrm>
          <a:prstGeom prst="downArrow">
            <a:avLst>
              <a:gd name="adj1" fmla="val 50000"/>
              <a:gd name="adj2" fmla="val 46693"/>
            </a:avLst>
          </a:prstGeom>
          <a:grpFill/>
          <a:ln>
            <a:solidFill>
              <a:srgbClr val="0000FF"/>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下箭头 33"/>
          <p:cNvSpPr/>
          <p:nvPr/>
        </p:nvSpPr>
        <p:spPr>
          <a:xfrm>
            <a:off x="2486980" y="3417580"/>
            <a:ext cx="504056" cy="288032"/>
          </a:xfrm>
          <a:prstGeom prst="downArrow">
            <a:avLst>
              <a:gd name="adj1" fmla="val 50000"/>
              <a:gd name="adj2" fmla="val 46693"/>
            </a:avLst>
          </a:prstGeom>
          <a:grpFill/>
          <a:ln>
            <a:solidFill>
              <a:srgbClr val="0000FF"/>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526600" y="1833632"/>
            <a:ext cx="1620957" cy="523220"/>
          </a:xfrm>
          <a:prstGeom prst="rect">
            <a:avLst/>
          </a:prstGeom>
        </p:spPr>
        <p:txBody>
          <a:bodyPr wrap="none">
            <a:spAutoFit/>
          </a:bodyPr>
          <a:lstStyle/>
          <a:p>
            <a:r>
              <a:rPr lang="zh-CN" altLang="en-US" sz="2800" dirty="0"/>
              <a:t>疑惑不解</a:t>
            </a:r>
            <a:endParaRPr lang="zh-CN" altLang="en-US" sz="2800" dirty="0"/>
          </a:p>
        </p:txBody>
      </p:sp>
      <p:sp>
        <p:nvSpPr>
          <p:cNvPr id="36" name="矩形 35"/>
          <p:cNvSpPr/>
          <p:nvPr/>
        </p:nvSpPr>
        <p:spPr>
          <a:xfrm>
            <a:off x="5535728" y="2800443"/>
            <a:ext cx="1620957" cy="523220"/>
          </a:xfrm>
          <a:prstGeom prst="rect">
            <a:avLst/>
          </a:prstGeom>
        </p:spPr>
        <p:txBody>
          <a:bodyPr wrap="none">
            <a:spAutoFit/>
          </a:bodyPr>
          <a:lstStyle/>
          <a:p>
            <a:r>
              <a:rPr lang="zh-CN" altLang="en-US" sz="2800" dirty="0"/>
              <a:t>切身体会</a:t>
            </a:r>
            <a:endParaRPr lang="zh-CN" altLang="en-US" sz="2800" dirty="0"/>
          </a:p>
        </p:txBody>
      </p:sp>
      <p:sp>
        <p:nvSpPr>
          <p:cNvPr id="37" name="矩形 36"/>
          <p:cNvSpPr/>
          <p:nvPr/>
        </p:nvSpPr>
        <p:spPr>
          <a:xfrm>
            <a:off x="5506586" y="3777558"/>
            <a:ext cx="1620957" cy="523220"/>
          </a:xfrm>
          <a:prstGeom prst="rect">
            <a:avLst/>
          </a:prstGeom>
        </p:spPr>
        <p:txBody>
          <a:bodyPr wrap="none">
            <a:spAutoFit/>
          </a:bodyPr>
          <a:lstStyle/>
          <a:p>
            <a:r>
              <a:rPr lang="zh-CN" altLang="en-US" sz="2800" dirty="0"/>
              <a:t>当效此生</a:t>
            </a:r>
            <a:endParaRPr lang="zh-CN" altLang="en-US" sz="2800" dirty="0"/>
          </a:p>
        </p:txBody>
      </p:sp>
      <p:cxnSp>
        <p:nvCxnSpPr>
          <p:cNvPr id="7" name="直接箭头连接符 6"/>
          <p:cNvCxnSpPr/>
          <p:nvPr/>
        </p:nvCxnSpPr>
        <p:spPr>
          <a:xfrm>
            <a:off x="4642490" y="4039168"/>
            <a:ext cx="720080" cy="0"/>
          </a:xfrm>
          <a:prstGeom prst="straightConnector1">
            <a:avLst/>
          </a:prstGeom>
          <a:ln>
            <a:tailEnd type="triangle" w="med" len="med"/>
          </a:ln>
        </p:spPr>
        <p:style>
          <a:lnRef idx="3">
            <a:schemeClr val="accent2"/>
          </a:lnRef>
          <a:fillRef idx="0">
            <a:schemeClr val="accent2"/>
          </a:fillRef>
          <a:effectRef idx="2">
            <a:schemeClr val="accent2"/>
          </a:effectRef>
          <a:fontRef idx="minor">
            <a:schemeClr val="tx1"/>
          </a:fontRef>
        </p:style>
      </p:cxnSp>
      <p:cxnSp>
        <p:nvCxnSpPr>
          <p:cNvPr id="16" name="直接箭头连接符 15"/>
          <p:cNvCxnSpPr/>
          <p:nvPr/>
        </p:nvCxnSpPr>
        <p:spPr>
          <a:xfrm>
            <a:off x="4642490" y="2078756"/>
            <a:ext cx="720080" cy="0"/>
          </a:xfrm>
          <a:prstGeom prst="straightConnector1">
            <a:avLst/>
          </a:prstGeom>
          <a:ln>
            <a:tailEnd type="triangle" w="med" len="med"/>
          </a:ln>
        </p:spPr>
        <p:style>
          <a:lnRef idx="3">
            <a:schemeClr val="accent2"/>
          </a:lnRef>
          <a:fillRef idx="0">
            <a:schemeClr val="accent2"/>
          </a:fillRef>
          <a:effectRef idx="2">
            <a:schemeClr val="accent2"/>
          </a:effectRef>
          <a:fontRef idx="minor">
            <a:schemeClr val="tx1"/>
          </a:fontRef>
        </p:style>
      </p:cxnSp>
      <p:cxnSp>
        <p:nvCxnSpPr>
          <p:cNvPr id="17" name="直接箭头连接符 16"/>
          <p:cNvCxnSpPr/>
          <p:nvPr/>
        </p:nvCxnSpPr>
        <p:spPr>
          <a:xfrm>
            <a:off x="4642490" y="3092830"/>
            <a:ext cx="720080" cy="0"/>
          </a:xfrm>
          <a:prstGeom prst="straightConnector1">
            <a:avLst/>
          </a:prstGeom>
          <a:ln>
            <a:tailEnd type="triangle" w="med" len="med"/>
          </a:ln>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up)">
                                      <p:cBhvr>
                                        <p:cTn id="30" dur="5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heel(1)">
                                      <p:cBhvr>
                                        <p:cTn id="35" dur="20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6">
                                            <p:txEl>
                                              <p:pRg st="0" end="0"/>
                                            </p:txEl>
                                          </p:spTgt>
                                        </p:tgtEl>
                                        <p:attrNameLst>
                                          <p:attrName>style.visibility</p:attrName>
                                        </p:attrNameLst>
                                      </p:cBhvr>
                                      <p:to>
                                        <p:strVal val="visible"/>
                                      </p:to>
                                    </p:set>
                                    <p:animEffect transition="in" filter="wipe(left)">
                                      <p:cBhvr>
                                        <p:cTn id="45" dur="500"/>
                                        <p:tgtEl>
                                          <p:spTgt spid="36">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0" grpId="0" bldLvl="0" animBg="1"/>
      <p:bldP spid="31" grpId="0" bldLvl="0" animBg="1"/>
      <p:bldP spid="32" grpId="0" bldLvl="0" animBg="1"/>
      <p:bldP spid="33" grpId="0" bldLvl="0" animBg="1"/>
      <p:bldP spid="34" grpId="0" bldLvl="0" animBg="1"/>
      <p:bldP spid="35" grpId="0"/>
      <p:bldP spid="3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074906"/>
            <a:ext cx="8208912" cy="3300095"/>
          </a:xfrm>
          <a:prstGeom prst="rect">
            <a:avLst/>
          </a:prstGeom>
          <a:solidFill>
            <a:schemeClr val="accent6">
              <a:lumMod val="40000"/>
              <a:lumOff val="60000"/>
              <a:alpha val="61000"/>
            </a:schemeClr>
          </a:solidFill>
        </p:spPr>
        <p:txBody>
          <a:bodyPr wrap="square" lIns="68580" tIns="34290" rIns="68580" bIns="34290" rtlCol="0">
            <a:spAutoFit/>
          </a:bodyPr>
          <a:lstStyle/>
          <a:p>
            <a:pPr indent="647700">
              <a:lnSpc>
                <a:spcPct val="150000"/>
              </a:lnSpc>
            </a:pPr>
            <a:r>
              <a:rPr lang="zh-CN" altLang="en-US" sz="2800" b="1" dirty="0">
                <a:latin typeface="楷体" panose="02010609060101010101" pitchFamily="49" charset="-122"/>
                <a:ea typeface="楷体" panose="02010609060101010101" pitchFamily="49" charset="-122"/>
              </a:rPr>
              <a:t>课文写周恩来（    ）时代耳闻目睹了中国人在外国租界里受洋人欺凌却无处说理的事情，从中深刻体会到伯父说的“（        ）”的含义，从而立志要（           ）而读书，表现了少年周恩来的（                   ）。</a:t>
            </a:r>
            <a:endParaRPr lang="zh-CN" altLang="en-US" sz="2800" b="1" dirty="0">
              <a:latin typeface="楷体" panose="02010609060101010101" pitchFamily="49" charset="-122"/>
              <a:ea typeface="楷体" panose="02010609060101010101" pitchFamily="49" charset="-122"/>
            </a:endParaRPr>
          </a:p>
        </p:txBody>
      </p:sp>
      <p:grpSp>
        <p:nvGrpSpPr>
          <p:cNvPr id="3" name="组合 2"/>
          <p:cNvGrpSpPr/>
          <p:nvPr/>
        </p:nvGrpSpPr>
        <p:grpSpPr>
          <a:xfrm>
            <a:off x="660769" y="418847"/>
            <a:ext cx="2625347" cy="577080"/>
            <a:chOff x="179512" y="448526"/>
            <a:chExt cx="2481672" cy="487529"/>
          </a:xfrm>
        </p:grpSpPr>
        <p:sp>
          <p:nvSpPr>
            <p:cNvPr id="4" name="文本框 14"/>
            <p:cNvSpPr txBox="1"/>
            <p:nvPr/>
          </p:nvSpPr>
          <p:spPr>
            <a:xfrm>
              <a:off x="624427" y="448526"/>
              <a:ext cx="2036757" cy="487529"/>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主题概括</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grpSp>
      <p:sp>
        <p:nvSpPr>
          <p:cNvPr id="6" name="矩形 5"/>
          <p:cNvSpPr/>
          <p:nvPr/>
        </p:nvSpPr>
        <p:spPr>
          <a:xfrm>
            <a:off x="3573427" y="1203598"/>
            <a:ext cx="957313" cy="553998"/>
          </a:xfrm>
          <a:prstGeom prst="rect">
            <a:avLst/>
          </a:prstGeom>
        </p:spPr>
        <p:txBody>
          <a:bodyPr wrap="none">
            <a:spAutoFit/>
          </a:bodyPr>
          <a:lstStyle/>
          <a:p>
            <a:r>
              <a:rPr lang="zh-CN" altLang="en-US" sz="3000" b="1" dirty="0">
                <a:solidFill>
                  <a:srgbClr val="FF0000"/>
                </a:solidFill>
                <a:latin typeface="楷体" panose="02010609060101010101" pitchFamily="49" charset="-122"/>
                <a:ea typeface="楷体" panose="02010609060101010101" pitchFamily="49" charset="-122"/>
              </a:rPr>
              <a:t>少年</a:t>
            </a:r>
            <a:endParaRPr lang="zh-CN" altLang="en-US" sz="3000" dirty="0"/>
          </a:p>
        </p:txBody>
      </p:sp>
      <p:sp>
        <p:nvSpPr>
          <p:cNvPr id="7" name="矩形 6"/>
          <p:cNvSpPr/>
          <p:nvPr/>
        </p:nvSpPr>
        <p:spPr>
          <a:xfrm>
            <a:off x="4325496" y="2488999"/>
            <a:ext cx="1729961" cy="553998"/>
          </a:xfrm>
          <a:prstGeom prst="rect">
            <a:avLst/>
          </a:prstGeom>
        </p:spPr>
        <p:txBody>
          <a:bodyPr wrap="none">
            <a:spAutoFit/>
          </a:bodyPr>
          <a:lstStyle/>
          <a:p>
            <a:r>
              <a:rPr lang="zh-CN" altLang="en-US" sz="3000" b="1" dirty="0">
                <a:solidFill>
                  <a:srgbClr val="FF0000"/>
                </a:solidFill>
                <a:latin typeface="楷体" panose="02010609060101010101" pitchFamily="49" charset="-122"/>
                <a:ea typeface="楷体" panose="02010609060101010101" pitchFamily="49" charset="-122"/>
              </a:rPr>
              <a:t>中华不振</a:t>
            </a:r>
            <a:endParaRPr lang="zh-CN" altLang="en-US" sz="3000" dirty="0"/>
          </a:p>
        </p:txBody>
      </p:sp>
      <p:sp>
        <p:nvSpPr>
          <p:cNvPr id="8" name="矩形 7"/>
          <p:cNvSpPr/>
          <p:nvPr/>
        </p:nvSpPr>
        <p:spPr>
          <a:xfrm>
            <a:off x="2268508" y="3148407"/>
            <a:ext cx="2116285" cy="553998"/>
          </a:xfrm>
          <a:prstGeom prst="rect">
            <a:avLst/>
          </a:prstGeom>
        </p:spPr>
        <p:txBody>
          <a:bodyPr wrap="none">
            <a:spAutoFit/>
          </a:bodyPr>
          <a:lstStyle/>
          <a:p>
            <a:r>
              <a:rPr lang="zh-CN" altLang="en-US" sz="3000" b="1" dirty="0">
                <a:solidFill>
                  <a:srgbClr val="FF0000"/>
                </a:solidFill>
                <a:latin typeface="楷体" panose="02010609060101010101" pitchFamily="49" charset="-122"/>
                <a:ea typeface="楷体" panose="02010609060101010101" pitchFamily="49" charset="-122"/>
              </a:rPr>
              <a:t>为振兴中华</a:t>
            </a:r>
            <a:endParaRPr lang="zh-CN" altLang="en-US" sz="3000" dirty="0"/>
          </a:p>
        </p:txBody>
      </p:sp>
      <p:sp>
        <p:nvSpPr>
          <p:cNvPr id="9" name="矩形 8"/>
          <p:cNvSpPr/>
          <p:nvPr/>
        </p:nvSpPr>
        <p:spPr>
          <a:xfrm>
            <a:off x="1527081" y="3764875"/>
            <a:ext cx="3661580" cy="553998"/>
          </a:xfrm>
          <a:prstGeom prst="rect">
            <a:avLst/>
          </a:prstGeom>
        </p:spPr>
        <p:txBody>
          <a:bodyPr wrap="none">
            <a:spAutoFit/>
          </a:bodyPr>
          <a:lstStyle/>
          <a:p>
            <a:r>
              <a:rPr lang="zh-CN" altLang="en-US" sz="3000" b="1" dirty="0">
                <a:solidFill>
                  <a:srgbClr val="FF0000"/>
                </a:solidFill>
                <a:latin typeface="楷体" panose="02010609060101010101" pitchFamily="49" charset="-122"/>
                <a:ea typeface="楷体" panose="02010609060101010101" pitchFamily="49" charset="-122"/>
              </a:rPr>
              <a:t>博大胸怀和远大志向</a:t>
            </a:r>
            <a:endParaRPr lang="zh-CN" altLang="en-US" sz="3000" dirty="0">
              <a:solidFill>
                <a:srgbClr val="FF0000"/>
              </a:solidFill>
            </a:endParaRPr>
          </a:p>
        </p:txBody>
      </p:sp>
      <p:pic>
        <p:nvPicPr>
          <p:cNvPr id="10" name="图片 9" descr="u=1923943678,2590681463&amp;fm=26&amp;gp=0.jpg"/>
          <p:cNvPicPr>
            <a:picLocks noChangeAspect="1"/>
          </p:cNvPicPr>
          <p:nvPr/>
        </p:nvPicPr>
        <p:blipFill>
          <a:blip r:embed="rId2" cstate="print">
            <a:clrChange>
              <a:clrFrom>
                <a:srgbClr val="FFFFFF"/>
              </a:clrFrom>
              <a:clrTo>
                <a:srgbClr val="FFFFFF">
                  <a:alpha val="0"/>
                </a:srgbClr>
              </a:clrTo>
            </a:clrChange>
          </a:blip>
          <a:srcRect r="12761"/>
          <a:stretch>
            <a:fillRect/>
          </a:stretch>
        </p:blipFill>
        <p:spPr>
          <a:xfrm rot="2075049">
            <a:off x="7380312" y="3765797"/>
            <a:ext cx="740564" cy="96264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par>
                                <p:cTn id="36" presetID="1"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p:bldP spid="7" grpId="0"/>
      <p:bldP spid="8" grpId="0"/>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4634" y="379002"/>
            <a:ext cx="2669276" cy="594263"/>
            <a:chOff x="179512" y="411510"/>
            <a:chExt cx="2376264" cy="509015"/>
          </a:xfrm>
        </p:grpSpPr>
        <p:sp>
          <p:nvSpPr>
            <p:cNvPr id="7" name="文本框 14"/>
            <p:cNvSpPr txBox="1"/>
            <p:nvPr/>
          </p:nvSpPr>
          <p:spPr>
            <a:xfrm>
              <a:off x="624428" y="411510"/>
              <a:ext cx="1931348" cy="494298"/>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拓展延伸</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grpSp>
      <p:sp>
        <p:nvSpPr>
          <p:cNvPr id="12" name="矩形 11"/>
          <p:cNvSpPr>
            <a:spLocks noChangeArrowheads="1"/>
          </p:cNvSpPr>
          <p:nvPr/>
        </p:nvSpPr>
        <p:spPr bwMode="auto">
          <a:xfrm>
            <a:off x="2987824" y="622268"/>
            <a:ext cx="5616624" cy="3969385"/>
          </a:xfrm>
          <a:prstGeom prst="rect">
            <a:avLst/>
          </a:prstGeom>
          <a:noFill/>
          <a:ln w="9525">
            <a:noFill/>
            <a:miter lim="800000"/>
          </a:ln>
        </p:spPr>
        <p:txBody>
          <a:bodyPr wrap="square">
            <a:spAutoFit/>
          </a:bodyPr>
          <a:lstStyle/>
          <a:p>
            <a:pPr algn="ctr" defTabSz="914400" fontAlgn="base">
              <a:spcBef>
                <a:spcPct val="0"/>
              </a:spcBef>
              <a:spcAft>
                <a:spcPct val="0"/>
              </a:spcAft>
            </a:pPr>
            <a:r>
              <a:rPr lang="zh-CN" altLang="en-US" sz="2800" dirty="0">
                <a:solidFill>
                  <a:prstClr val="black"/>
                </a:solidFill>
                <a:latin typeface="+mn-ea"/>
              </a:rPr>
              <a:t>言  志 　　</a:t>
            </a:r>
            <a:endParaRPr lang="en-US" altLang="zh-CN" sz="2800" dirty="0">
              <a:solidFill>
                <a:prstClr val="black"/>
              </a:solidFill>
              <a:latin typeface="+mn-ea"/>
            </a:endParaRPr>
          </a:p>
          <a:p>
            <a:pPr defTabSz="914400" fontAlgn="base">
              <a:spcBef>
                <a:spcPct val="0"/>
              </a:spcBef>
              <a:spcAft>
                <a:spcPct val="0"/>
              </a:spcAft>
            </a:pPr>
            <a:r>
              <a:rPr lang="zh-CN" altLang="en-US" sz="2800" dirty="0">
                <a:solidFill>
                  <a:prstClr val="black"/>
                </a:solidFill>
                <a:latin typeface="+mn-ea"/>
              </a:rPr>
              <a:t>      </a:t>
            </a:r>
            <a:r>
              <a:rPr lang="zh-CN" altLang="en-US" sz="2800" b="1" dirty="0">
                <a:solidFill>
                  <a:prstClr val="black"/>
                </a:solidFill>
                <a:latin typeface="楷体" panose="02010609060101010101" pitchFamily="49" charset="-122"/>
                <a:ea typeface="楷体" panose="02010609060101010101" pitchFamily="49" charset="-122"/>
              </a:rPr>
              <a:t>梁启超在</a:t>
            </a: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少年中国说</a:t>
            </a:r>
            <a:r>
              <a:rPr lang="en-US" altLang="zh-CN" sz="2800" b="1" dirty="0">
                <a:solidFill>
                  <a:prstClr val="black"/>
                </a:solidFill>
                <a:latin typeface="楷体" panose="02010609060101010101" pitchFamily="49" charset="-122"/>
                <a:ea typeface="楷体" panose="02010609060101010101" pitchFamily="49" charset="-122"/>
              </a:rPr>
              <a:t>》</a:t>
            </a:r>
            <a:r>
              <a:rPr lang="zh-CN" altLang="en-US" sz="2800" b="1" dirty="0">
                <a:solidFill>
                  <a:prstClr val="black"/>
                </a:solidFill>
                <a:latin typeface="楷体" panose="02010609060101010101" pitchFamily="49" charset="-122"/>
                <a:ea typeface="楷体" panose="02010609060101010101" pitchFamily="49" charset="-122"/>
              </a:rPr>
              <a:t>中写道：今日之责任，不在他人，而全在我少年。少年智则国智，少年富则国富，少年强则国强，少年独立则国独立，少年自由则国自由，少年进步则国进步，少年胜于欧洲，则国胜于欧洲，少年雄于地球，则国雄于地球。</a:t>
            </a:r>
            <a:endParaRPr lang="zh-CN" altLang="en-US" sz="2800" b="1" dirty="0">
              <a:solidFill>
                <a:prstClr val="black"/>
              </a:solidFill>
              <a:latin typeface="楷体" panose="02010609060101010101" pitchFamily="49" charset="-122"/>
              <a:ea typeface="楷体" panose="02010609060101010101" pitchFamily="49" charset="-122"/>
            </a:endParaRPr>
          </a:p>
        </p:txBody>
      </p:sp>
      <p:pic>
        <p:nvPicPr>
          <p:cNvPr id="13" name="图片 12"/>
          <p:cNvPicPr>
            <a:picLocks noChangeAspect="1"/>
          </p:cNvPicPr>
          <p:nvPr/>
        </p:nvPicPr>
        <p:blipFill>
          <a:blip r:embed="rId2" cstate="print"/>
          <a:stretch>
            <a:fillRect/>
          </a:stretch>
        </p:blipFill>
        <p:spPr>
          <a:xfrm>
            <a:off x="546735" y="1491615"/>
            <a:ext cx="2187575" cy="26028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stretch>
            <a:fillRect/>
          </a:stretch>
        </p:blipFill>
        <p:spPr>
          <a:xfrm>
            <a:off x="73025" y="1466215"/>
            <a:ext cx="1895475" cy="2232025"/>
          </a:xfrm>
          <a:prstGeom prst="ellipse">
            <a:avLst/>
          </a:prstGeom>
          <a:ln>
            <a:noFill/>
          </a:ln>
          <a:effectLst>
            <a:softEdge rad="112500"/>
          </a:effectLst>
        </p:spPr>
      </p:pic>
      <p:sp>
        <p:nvSpPr>
          <p:cNvPr id="5" name="矩形 4"/>
          <p:cNvSpPr/>
          <p:nvPr/>
        </p:nvSpPr>
        <p:spPr>
          <a:xfrm>
            <a:off x="1851298" y="843558"/>
            <a:ext cx="6840760" cy="3476625"/>
          </a:xfrm>
          <a:prstGeom prst="rect">
            <a:avLst/>
          </a:prstGeom>
        </p:spPr>
        <p:txBody>
          <a:bodyPr wrap="square">
            <a:spAutoFit/>
          </a:bodyPr>
          <a:lstStyle/>
          <a:p>
            <a:pPr defTabSz="914400"/>
            <a:r>
              <a:rPr lang="en-US" altLang="zh-CN" sz="2800" dirty="0">
                <a:solidFill>
                  <a:prstClr val="black"/>
                </a:solidFill>
                <a:latin typeface="微软雅黑" panose="020B0503020204020204" charset="-122"/>
              </a:rPr>
              <a:t>      </a:t>
            </a:r>
            <a:r>
              <a:rPr lang="en-US" altLang="zh-CN" sz="2400" b="1" dirty="0">
                <a:solidFill>
                  <a:prstClr val="black"/>
                </a:solidFill>
                <a:latin typeface="宋体" panose="02010600030101010101" pitchFamily="2" charset="-122"/>
                <a:ea typeface="宋体" panose="02010600030101010101" pitchFamily="2" charset="-122"/>
                <a:cs typeface="宋体" panose="02010600030101010101" pitchFamily="2" charset="-122"/>
              </a:rPr>
              <a:t>1917</a:t>
            </a:r>
            <a:r>
              <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rPr>
              <a:t>年，周恩来中学毕业后，在同学们和师友的帮助下，筹到了一笔赴日本留学的经费。出国前，他回到母校，与小学时的同学话别。他给同学写下了临别赠言是：</a:t>
            </a:r>
            <a:endPar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endParaRPr>
          </a:p>
          <a:p>
            <a:pPr defTabSz="914400"/>
            <a:r>
              <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rPr>
              <a:t>    </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“愿相会在中华腾飞世界时”。</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a:p>
            <a:pPr defTabSz="914400"/>
            <a:r>
              <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rPr>
              <a:t>    由天津乘船东渡日本前夕，他又写下了一首抒发救国抱负的著名诗篇：</a:t>
            </a:r>
            <a:endPar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endParaRPr>
          </a:p>
          <a:p>
            <a:pPr defTabSz="914400"/>
            <a:r>
              <a:rPr lang="zh-CN" altLang="en-US" sz="2400" b="1" dirty="0">
                <a:solidFill>
                  <a:prstClr val="black"/>
                </a:solidFill>
                <a:latin typeface="宋体" panose="02010600030101010101" pitchFamily="2" charset="-122"/>
                <a:ea typeface="宋体" panose="02010600030101010101" pitchFamily="2" charset="-122"/>
                <a:cs typeface="宋体" panose="02010600030101010101" pitchFamily="2" charset="-122"/>
              </a:rPr>
              <a:t>    </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大江歌罢掉东去，邃密群科济世穷。</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a:p>
            <a:pPr defTabSz="914400"/>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    面壁十年图破壁，难酬蹈海亦英雄。</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6016" y="2139196"/>
            <a:ext cx="8331638" cy="1915160"/>
          </a:xfrm>
          <a:prstGeom prst="rect">
            <a:avLst/>
          </a:prstGeom>
        </p:spPr>
        <p:txBody>
          <a:bodyPr wrap="square" lIns="68580" tIns="34290" rIns="68580" bIns="34290">
            <a:spAutoFit/>
          </a:bodyPr>
          <a:lstStyle/>
          <a:p>
            <a:pPr indent="457200"/>
            <a:r>
              <a:rPr lang="en-US" altLang="zh-CN" sz="2400" b="1" dirty="0">
                <a:latin typeface="楷体" panose="02010609060101010101" pitchFamily="49" charset="-122"/>
                <a:ea typeface="楷体" panose="02010609060101010101" pitchFamily="49" charset="-122"/>
              </a:rPr>
              <a:t>1.</a:t>
            </a:r>
            <a:r>
              <a:rPr lang="zh-CN" altLang="en-US" sz="2400" b="1" dirty="0">
                <a:latin typeface="楷体" panose="02010609060101010101" pitchFamily="49" charset="-122"/>
                <a:ea typeface="楷体" panose="02010609060101010101" pitchFamily="49" charset="-122"/>
              </a:rPr>
              <a:t>有位同学一直默默地坐在那里，若有所思。（   ）</a:t>
            </a:r>
            <a:endParaRPr lang="en-US" altLang="zh-CN" sz="2400" b="1" dirty="0">
              <a:latin typeface="楷体" panose="02010609060101010101" pitchFamily="49" charset="-122"/>
              <a:ea typeface="楷体" panose="02010609060101010101" pitchFamily="49" charset="-122"/>
            </a:endParaRPr>
          </a:p>
          <a:p>
            <a:pPr indent="457200"/>
            <a:r>
              <a:rPr lang="en-US" altLang="zh-CN" sz="2400" b="1" dirty="0">
                <a:latin typeface="楷体" panose="02010609060101010101" pitchFamily="49" charset="-122"/>
                <a:ea typeface="楷体" panose="02010609060101010101" pitchFamily="49" charset="-122"/>
              </a:rPr>
              <a:t>2.</a:t>
            </a:r>
            <a:r>
              <a:rPr lang="zh-CN" altLang="en-US" sz="2400" b="1" dirty="0">
                <a:latin typeface="楷体" panose="02010609060101010101" pitchFamily="49" charset="-122"/>
                <a:ea typeface="楷体" panose="02010609060101010101" pitchFamily="49" charset="-122"/>
              </a:rPr>
              <a:t>那位同学站了起来，清晰而坚定地回答道：“为中华之崛起而读书！”。（   ）</a:t>
            </a:r>
            <a:endParaRPr lang="en-US" altLang="zh-CN" sz="2400" b="1" dirty="0">
              <a:latin typeface="楷体" panose="02010609060101010101" pitchFamily="49" charset="-122"/>
              <a:ea typeface="楷体" panose="02010609060101010101" pitchFamily="49" charset="-122"/>
            </a:endParaRPr>
          </a:p>
          <a:p>
            <a:pPr lvl="0" indent="457200"/>
            <a:r>
              <a:rPr lang="en-US" altLang="zh-CN" sz="2400" b="1" dirty="0">
                <a:latin typeface="楷体" panose="02010609060101010101" pitchFamily="49" charset="-122"/>
                <a:ea typeface="楷体" panose="02010609060101010101" pitchFamily="49" charset="-122"/>
              </a:rPr>
              <a:t>3.</a:t>
            </a:r>
            <a:r>
              <a:rPr sz="2400" b="1" dirty="0">
                <a:latin typeface="楷体" panose="02010609060101010101" pitchFamily="49" charset="-122"/>
                <a:ea typeface="楷体" panose="02010609060101010101" pitchFamily="49" charset="-122"/>
              </a:rPr>
              <a:t>街道上热闹非凡，往来的大多是黄头发、白皮肤、大鼻子的外国人</a:t>
            </a:r>
            <a:r>
              <a:rPr lang="zh-CN" sz="2400" b="1" dirty="0">
                <a:latin typeface="楷体" panose="02010609060101010101" pitchFamily="49" charset="-122"/>
                <a:ea typeface="楷体" panose="02010609060101010101" pitchFamily="49" charset="-122"/>
              </a:rPr>
              <a:t>。</a:t>
            </a:r>
            <a:r>
              <a:rPr lang="zh-CN" altLang="en-US" sz="2400" b="1" dirty="0">
                <a:solidFill>
                  <a:prstClr val="black"/>
                </a:solidFill>
                <a:latin typeface="楷体" panose="02010609060101010101" pitchFamily="49" charset="-122"/>
                <a:ea typeface="楷体" panose="02010609060101010101" pitchFamily="49" charset="-122"/>
              </a:rPr>
              <a:t>（   ）</a:t>
            </a:r>
            <a:endParaRPr lang="en-US" altLang="zh-CN" sz="2400" b="1" dirty="0">
              <a:solidFill>
                <a:prstClr val="black"/>
              </a:solidFill>
              <a:latin typeface="楷体" panose="02010609060101010101" pitchFamily="49" charset="-122"/>
              <a:ea typeface="楷体" panose="02010609060101010101" pitchFamily="49" charset="-122"/>
            </a:endParaRPr>
          </a:p>
        </p:txBody>
      </p:sp>
      <p:sp>
        <p:nvSpPr>
          <p:cNvPr id="3" name="矩形 2"/>
          <p:cNvSpPr/>
          <p:nvPr/>
        </p:nvSpPr>
        <p:spPr>
          <a:xfrm>
            <a:off x="499745" y="1099820"/>
            <a:ext cx="7086600" cy="521970"/>
          </a:xfrm>
          <a:prstGeom prst="rect">
            <a:avLst/>
          </a:prstGeom>
        </p:spPr>
        <p:txBody>
          <a:bodyPr wrap="square">
            <a:spAutoFit/>
          </a:bodyPr>
          <a:lstStyle/>
          <a:p>
            <a:r>
              <a:rPr lang="zh-CN" altLang="en-US" sz="2800" dirty="0">
                <a:latin typeface="黑体" panose="02010609060101010101" pitchFamily="49" charset="-122"/>
                <a:ea typeface="黑体" panose="02010609060101010101" pitchFamily="49" charset="-122"/>
              </a:rPr>
              <a:t>一、下列句子是从哪些方面来描写人物的？</a:t>
            </a:r>
            <a:endParaRPr lang="zh-CN" altLang="en-US" sz="2800" dirty="0">
              <a:latin typeface="黑体" panose="02010609060101010101" pitchFamily="49" charset="-122"/>
              <a:ea typeface="黑体" panose="02010609060101010101" pitchFamily="49" charset="-122"/>
            </a:endParaRPr>
          </a:p>
        </p:txBody>
      </p:sp>
      <p:grpSp>
        <p:nvGrpSpPr>
          <p:cNvPr id="6" name="组合 4"/>
          <p:cNvGrpSpPr/>
          <p:nvPr/>
        </p:nvGrpSpPr>
        <p:grpSpPr>
          <a:xfrm>
            <a:off x="134634" y="379002"/>
            <a:ext cx="2722854" cy="594263"/>
            <a:chOff x="179512" y="411510"/>
            <a:chExt cx="2376264" cy="509015"/>
          </a:xfrm>
        </p:grpSpPr>
        <p:sp>
          <p:nvSpPr>
            <p:cNvPr id="7" name="文本框 14"/>
            <p:cNvSpPr txBox="1"/>
            <p:nvPr/>
          </p:nvSpPr>
          <p:spPr>
            <a:xfrm>
              <a:off x="624428" y="411510"/>
              <a:ext cx="1931348" cy="493325"/>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课堂演练</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6"/>
              <a:ext cx="366860" cy="456339"/>
            </a:xfrm>
            <a:prstGeom prst="rect">
              <a:avLst/>
            </a:prstGeom>
          </p:spPr>
        </p:pic>
      </p:grpSp>
      <p:sp>
        <p:nvSpPr>
          <p:cNvPr id="9" name="矩形 8"/>
          <p:cNvSpPr/>
          <p:nvPr/>
        </p:nvSpPr>
        <p:spPr>
          <a:xfrm>
            <a:off x="7452191" y="2139433"/>
            <a:ext cx="389850" cy="460375"/>
          </a:xfrm>
          <a:prstGeom prst="rect">
            <a:avLst/>
          </a:prstGeom>
        </p:spPr>
        <p:txBody>
          <a:bodyPr wrap="square">
            <a:spAutoFit/>
          </a:bodyPr>
          <a:lstStyle/>
          <a:p>
            <a:r>
              <a:rPr lang="en-US" altLang="zh-CN" sz="2400" dirty="0">
                <a:solidFill>
                  <a:srgbClr val="FF0000"/>
                </a:solidFill>
                <a:latin typeface="微软雅黑" panose="020B0503020204020204" charset="-122"/>
              </a:rPr>
              <a:t>C</a:t>
            </a:r>
            <a:endParaRPr lang="zh-CN" altLang="en-US" sz="2400" dirty="0">
              <a:solidFill>
                <a:srgbClr val="FF0000"/>
              </a:solidFill>
              <a:latin typeface="微软雅黑" panose="020B0503020204020204" charset="-122"/>
            </a:endParaRPr>
          </a:p>
        </p:txBody>
      </p:sp>
      <p:sp>
        <p:nvSpPr>
          <p:cNvPr id="10" name="矩形 9"/>
          <p:cNvSpPr/>
          <p:nvPr/>
        </p:nvSpPr>
        <p:spPr>
          <a:xfrm>
            <a:off x="3265356" y="2843883"/>
            <a:ext cx="418704" cy="461665"/>
          </a:xfrm>
          <a:prstGeom prst="rect">
            <a:avLst/>
          </a:prstGeom>
        </p:spPr>
        <p:txBody>
          <a:bodyPr wrap="none">
            <a:spAutoFit/>
          </a:bodyPr>
          <a:lstStyle/>
          <a:p>
            <a:r>
              <a:rPr lang="en-US" altLang="zh-CN" sz="2400" dirty="0">
                <a:solidFill>
                  <a:srgbClr val="FF0000"/>
                </a:solidFill>
                <a:latin typeface="微软雅黑" panose="020B0503020204020204" charset="-122"/>
              </a:rPr>
              <a:t>D</a:t>
            </a:r>
            <a:endParaRPr lang="zh-CN" altLang="en-US" dirty="0">
              <a:solidFill>
                <a:srgbClr val="FF0000"/>
              </a:solidFill>
            </a:endParaRPr>
          </a:p>
        </p:txBody>
      </p:sp>
      <p:sp>
        <p:nvSpPr>
          <p:cNvPr id="11" name="矩形 10"/>
          <p:cNvSpPr/>
          <p:nvPr/>
        </p:nvSpPr>
        <p:spPr>
          <a:xfrm>
            <a:off x="2672829" y="3592567"/>
            <a:ext cx="377026" cy="461665"/>
          </a:xfrm>
          <a:prstGeom prst="rect">
            <a:avLst/>
          </a:prstGeom>
        </p:spPr>
        <p:txBody>
          <a:bodyPr wrap="none">
            <a:spAutoFit/>
          </a:bodyPr>
          <a:lstStyle/>
          <a:p>
            <a:r>
              <a:rPr lang="en-US" altLang="zh-CN" sz="2400" dirty="0">
                <a:solidFill>
                  <a:srgbClr val="FF0000"/>
                </a:solidFill>
                <a:latin typeface="微软雅黑" panose="020B0503020204020204" charset="-122"/>
              </a:rPr>
              <a:t>B</a:t>
            </a:r>
            <a:endParaRPr lang="zh-CN" altLang="en-US" sz="2400" dirty="0">
              <a:solidFill>
                <a:srgbClr val="FF0000"/>
              </a:solidFill>
              <a:latin typeface="微软雅黑" panose="020B0503020204020204" charset="-122"/>
            </a:endParaRPr>
          </a:p>
        </p:txBody>
      </p:sp>
      <p:sp>
        <p:nvSpPr>
          <p:cNvPr id="12" name="矩形 11"/>
          <p:cNvSpPr/>
          <p:nvPr/>
        </p:nvSpPr>
        <p:spPr>
          <a:xfrm>
            <a:off x="1537504" y="1614663"/>
            <a:ext cx="6217331" cy="460375"/>
          </a:xfrm>
          <a:prstGeom prst="rect">
            <a:avLst/>
          </a:prstGeom>
        </p:spPr>
        <p:txBody>
          <a:bodyPr wrap="square">
            <a:spAutoFit/>
          </a:bodyPr>
          <a:lstStyle/>
          <a:p>
            <a:pPr lvl="0"/>
            <a:r>
              <a:rPr lang="en-US" altLang="zh-CN"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A.</a:t>
            </a:r>
            <a:r>
              <a:rPr lang="zh-CN" altLang="en-US"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外貌 　　</a:t>
            </a:r>
            <a:r>
              <a:rPr lang="en-US" altLang="zh-CN"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B.</a:t>
            </a:r>
            <a:r>
              <a:rPr lang="zh-CN" altLang="en-US"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心理 　　</a:t>
            </a:r>
            <a:r>
              <a:rPr lang="en-US" altLang="zh-CN"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C.</a:t>
            </a:r>
            <a:r>
              <a:rPr lang="zh-CN" altLang="en-US"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神态 　　</a:t>
            </a:r>
            <a:r>
              <a:rPr lang="en-US" altLang="zh-CN"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D.</a:t>
            </a:r>
            <a:r>
              <a:rPr lang="zh-CN" altLang="en-US" sz="2400" b="1" dirty="0">
                <a:solidFill>
                  <a:srgbClr val="0000FF"/>
                </a:solidFill>
                <a:latin typeface="楷体" panose="02010609060101010101" pitchFamily="49" charset="-122"/>
                <a:ea typeface="楷体" panose="02010609060101010101" pitchFamily="49" charset="-122"/>
                <a:cs typeface="楷体" panose="02010609060101010101" pitchFamily="49" charset="-122"/>
              </a:rPr>
              <a:t>语言</a:t>
            </a:r>
            <a:r>
              <a:rPr lang="zh-CN" altLang="en-US" sz="2400" dirty="0">
                <a:solidFill>
                  <a:prstClr val="black"/>
                </a:solidFill>
                <a:latin typeface="微软雅黑" panose="020B0503020204020204" charset="-122"/>
              </a:rPr>
              <a:t> </a:t>
            </a:r>
            <a:endParaRPr lang="en-US" altLang="zh-CN" sz="2400" dirty="0">
              <a:solidFill>
                <a:prstClr val="black"/>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 calcmode="lin" valueType="num">
                                      <p:cBhvr additive="base">
                                        <p:cTn id="36"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1357304"/>
            <a:ext cx="8104984" cy="2838450"/>
          </a:xfrm>
          <a:prstGeom prst="rect">
            <a:avLst/>
          </a:prstGeom>
          <a:noFill/>
        </p:spPr>
        <p:txBody>
          <a:bodyPr wrap="square" lIns="68580" tIns="34290" rIns="68580" bIns="34290" rtlCol="0">
            <a:spAutoFit/>
          </a:bodyPr>
          <a:lstStyle/>
          <a:p>
            <a:pPr indent="457200">
              <a:lnSpc>
                <a:spcPct val="150000"/>
              </a:lnSpc>
            </a:pPr>
            <a:r>
              <a:rPr lang="zh-CN" altLang="en-US" sz="2400" b="1" dirty="0">
                <a:solidFill>
                  <a:srgbClr val="0000FF"/>
                </a:solidFill>
                <a:latin typeface="楷体" panose="02010609060101010101" pitchFamily="49" charset="-122"/>
                <a:ea typeface="楷体" panose="02010609060101010101" pitchFamily="49" charset="-122"/>
              </a:rPr>
              <a:t>朗读：</a:t>
            </a:r>
            <a:r>
              <a:rPr lang="zh-CN" altLang="en-US" sz="2400" b="1" dirty="0">
                <a:latin typeface="楷体" panose="02010609060101010101" pitchFamily="49" charset="-122"/>
                <a:ea typeface="楷体" panose="02010609060101010101" pitchFamily="49" charset="-122"/>
              </a:rPr>
              <a:t>魏校长听了，高兴地连声赞叹：“好哇！为中华之崛起，有志者当效此生！”这一句应该这样读：（  </a:t>
            </a:r>
            <a:r>
              <a:rPr lang="en-US" altLang="zh-CN" sz="2400" b="1" dirty="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） </a:t>
            </a:r>
            <a:endParaRPr lang="en-US" altLang="zh-CN" sz="2400" b="1" dirty="0">
              <a:latin typeface="楷体" panose="02010609060101010101" pitchFamily="49" charset="-122"/>
              <a:ea typeface="楷体" panose="02010609060101010101" pitchFamily="49" charset="-122"/>
            </a:endParaRPr>
          </a:p>
          <a:p>
            <a:pPr indent="457200">
              <a:lnSpc>
                <a:spcPct val="150000"/>
              </a:lnSpc>
            </a:pPr>
            <a:r>
              <a:rPr lang="en-US" altLang="zh-CN" sz="2400" b="1" dirty="0">
                <a:latin typeface="楷体" panose="02010609060101010101" pitchFamily="49" charset="-122"/>
                <a:ea typeface="楷体" panose="02010609060101010101" pitchFamily="49" charset="-122"/>
              </a:rPr>
              <a:t> A.</a:t>
            </a:r>
            <a:r>
              <a:rPr lang="zh-CN" altLang="en-US" sz="2400" b="1" dirty="0">
                <a:latin typeface="楷体" panose="02010609060101010101" pitchFamily="49" charset="-122"/>
                <a:ea typeface="楷体" panose="02010609060101010101" pitchFamily="49" charset="-122"/>
              </a:rPr>
              <a:t>魏校长受到感染</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读出佩服和赞叹的语气。 </a:t>
            </a:r>
            <a:endParaRPr lang="en-US" altLang="zh-CN" sz="2400" b="1" dirty="0">
              <a:latin typeface="楷体" panose="02010609060101010101" pitchFamily="49" charset="-122"/>
              <a:ea typeface="楷体" panose="02010609060101010101" pitchFamily="49" charset="-122"/>
            </a:endParaRPr>
          </a:p>
          <a:p>
            <a:pPr indent="457200">
              <a:lnSpc>
                <a:spcPct val="150000"/>
              </a:lnSpc>
            </a:pPr>
            <a:r>
              <a:rPr lang="en-US" altLang="zh-CN" sz="2400" b="1" dirty="0">
                <a:latin typeface="楷体" panose="02010609060101010101" pitchFamily="49" charset="-122"/>
                <a:ea typeface="楷体" panose="02010609060101010101" pitchFamily="49" charset="-122"/>
              </a:rPr>
              <a:t> B.</a:t>
            </a:r>
            <a:r>
              <a:rPr lang="zh-CN" altLang="en-US" sz="2400" b="1" dirty="0">
                <a:latin typeface="楷体" panose="02010609060101010101" pitchFamily="49" charset="-122"/>
                <a:ea typeface="楷体" panose="02010609060101010101" pitchFamily="49" charset="-122"/>
              </a:rPr>
              <a:t>魏校长吃惊</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要读出惊讶和疑惑的语气。</a:t>
            </a:r>
            <a:endParaRPr lang="en-US" altLang="zh-CN" sz="2400" b="1" dirty="0">
              <a:latin typeface="楷体" panose="02010609060101010101" pitchFamily="49" charset="-122"/>
              <a:ea typeface="楷体" panose="02010609060101010101" pitchFamily="49" charset="-122"/>
            </a:endParaRPr>
          </a:p>
          <a:p>
            <a:pPr indent="457200">
              <a:lnSpc>
                <a:spcPct val="150000"/>
              </a:lnSpc>
            </a:pPr>
            <a:r>
              <a:rPr lang="en-US" altLang="zh-CN" sz="2400" b="1" dirty="0">
                <a:latin typeface="楷体" panose="02010609060101010101" pitchFamily="49" charset="-122"/>
                <a:ea typeface="楷体" panose="02010609060101010101" pitchFamily="49" charset="-122"/>
              </a:rPr>
              <a:t> C.</a:t>
            </a:r>
            <a:r>
              <a:rPr lang="zh-CN" altLang="en-US" sz="2400" b="1" dirty="0">
                <a:latin typeface="楷体" panose="02010609060101010101" pitchFamily="49" charset="-122"/>
                <a:ea typeface="楷体" panose="02010609060101010101" pitchFamily="49" charset="-122"/>
              </a:rPr>
              <a:t>魏校长鄙视他，认为周恩来在说大话。</a:t>
            </a:r>
            <a:endParaRPr lang="zh-CN" altLang="en-US" sz="2400" b="1" dirty="0">
              <a:latin typeface="楷体" panose="02010609060101010101" pitchFamily="49" charset="-122"/>
              <a:ea typeface="楷体" panose="02010609060101010101" pitchFamily="49" charset="-122"/>
            </a:endParaRPr>
          </a:p>
        </p:txBody>
      </p:sp>
      <p:sp>
        <p:nvSpPr>
          <p:cNvPr id="3" name="矩形 2"/>
          <p:cNvSpPr/>
          <p:nvPr/>
        </p:nvSpPr>
        <p:spPr>
          <a:xfrm>
            <a:off x="571472" y="737220"/>
            <a:ext cx="3383280" cy="521970"/>
          </a:xfrm>
          <a:prstGeom prst="rect">
            <a:avLst/>
          </a:prstGeom>
        </p:spPr>
        <p:txBody>
          <a:bodyPr wrap="none">
            <a:spAutoFit/>
          </a:bodyPr>
          <a:lstStyle/>
          <a:p>
            <a:r>
              <a:rPr lang="zh-CN" altLang="en-US" sz="2800" b="1" dirty="0"/>
              <a:t>二、选择正确选项。</a:t>
            </a:r>
            <a:endParaRPr lang="en-US" altLang="zh-CN" sz="2800" b="1" dirty="0"/>
          </a:p>
        </p:txBody>
      </p:sp>
      <p:sp>
        <p:nvSpPr>
          <p:cNvPr id="5" name="TextBox 4"/>
          <p:cNvSpPr txBox="1"/>
          <p:nvPr/>
        </p:nvSpPr>
        <p:spPr>
          <a:xfrm>
            <a:off x="7771219" y="2011461"/>
            <a:ext cx="365806" cy="523220"/>
          </a:xfrm>
          <a:prstGeom prst="rect">
            <a:avLst/>
          </a:prstGeom>
          <a:noFill/>
        </p:spPr>
        <p:txBody>
          <a:bodyPr wrap="none" rtlCol="0">
            <a:spAutoFit/>
          </a:bodyPr>
          <a:lstStyle/>
          <a:p>
            <a:r>
              <a:rPr lang="en-US" altLang="zh-CN" sz="2800" b="1" dirty="0">
                <a:solidFill>
                  <a:srgbClr val="FF0000"/>
                </a:solidFill>
                <a:latin typeface="楷体" panose="02010609060101010101" pitchFamily="49" charset="-122"/>
                <a:ea typeface="楷体" panose="02010609060101010101" pitchFamily="49" charset="-122"/>
              </a:rPr>
              <a:t>B</a:t>
            </a:r>
            <a:endParaRPr lang="zh-CN" altLang="en-US" sz="28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730394"/>
            <a:ext cx="7920880" cy="1568450"/>
          </a:xfrm>
          <a:prstGeom prst="rect">
            <a:avLst/>
          </a:prstGeom>
          <a:noFill/>
        </p:spPr>
        <p:txBody>
          <a:bodyPr wrap="square" rtlCol="0">
            <a:spAutoFit/>
          </a:bodyPr>
          <a:lstStyle/>
          <a:p>
            <a:pPr indent="457200"/>
            <a:r>
              <a:rPr lang="en-US" altLang="zh-CN" sz="2400" b="1" dirty="0">
                <a:latin typeface="黑体" panose="02010609060101010101" pitchFamily="49" charset="-122"/>
                <a:ea typeface="黑体" panose="02010609060101010101" pitchFamily="49" charset="-122"/>
                <a:cs typeface="黑体" panose="02010609060101010101" pitchFamily="49" charset="-122"/>
              </a:rPr>
              <a:t> </a:t>
            </a:r>
            <a:r>
              <a:rPr lang="zh-CN" altLang="en-US" sz="2400" b="1" dirty="0">
                <a:latin typeface="黑体" panose="02010609060101010101" pitchFamily="49" charset="-122"/>
                <a:ea typeface="黑体" panose="02010609060101010101" pitchFamily="49" charset="-122"/>
                <a:cs typeface="黑体" panose="02010609060101010101" pitchFamily="49" charset="-122"/>
              </a:rPr>
              <a:t>三、修身课上，同学们回答为什么读书时，少年周恩来一直默默地坐在那里，若有所思。结合周恩来看到的“中华不振”的现实与他在修身课上的铿锵话语，推想一下他在想什么</a:t>
            </a:r>
            <a:r>
              <a:rPr lang="en-US" altLang="zh-CN" sz="2400" b="1" dirty="0">
                <a:latin typeface="黑体" panose="02010609060101010101" pitchFamily="49" charset="-122"/>
                <a:ea typeface="黑体" panose="02010609060101010101" pitchFamily="49" charset="-122"/>
                <a:cs typeface="黑体" panose="02010609060101010101" pitchFamily="49" charset="-122"/>
              </a:rPr>
              <a:t>?</a:t>
            </a:r>
            <a:r>
              <a:rPr lang="zh-CN" altLang="en-US" sz="2400" b="1"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　</a:t>
            </a:r>
            <a:endParaRPr lang="en-US" altLang="zh-CN" sz="2400" dirty="0">
              <a:latin typeface="楷体" panose="02010609060101010101" pitchFamily="49" charset="-122"/>
              <a:ea typeface="楷体" panose="02010609060101010101" pitchFamily="49" charset="-122"/>
            </a:endParaRPr>
          </a:p>
        </p:txBody>
      </p:sp>
      <p:sp>
        <p:nvSpPr>
          <p:cNvPr id="11" name="TextBox 10"/>
          <p:cNvSpPr txBox="1"/>
          <p:nvPr/>
        </p:nvSpPr>
        <p:spPr>
          <a:xfrm>
            <a:off x="981507" y="2817991"/>
            <a:ext cx="7632848" cy="829945"/>
          </a:xfrm>
          <a:prstGeom prst="rect">
            <a:avLst/>
          </a:prstGeom>
          <a:noFill/>
        </p:spPr>
        <p:txBody>
          <a:bodyPr wrap="square" rtlCol="0">
            <a:spAutoFit/>
          </a:bodyPr>
          <a:lstStyle/>
          <a:p>
            <a:r>
              <a:rPr lang="en-US" altLang="zh-CN"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中国人受到外国人的欺侮都是因为“中华不振”，我一定要好好学习，为中华之崛起而读书。</a:t>
            </a:r>
            <a:endPar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3990</Words>
  <Application>WPS 演示</Application>
  <PresentationFormat>全屏显示(16:9)</PresentationFormat>
  <Paragraphs>558</Paragraphs>
  <Slides>50</Slides>
  <Notes>4</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50</vt:i4>
      </vt:variant>
    </vt:vector>
  </HeadingPairs>
  <TitlesOfParts>
    <vt:vector size="74" baseType="lpstr">
      <vt:lpstr>Arial</vt:lpstr>
      <vt:lpstr>方正书宋_GBK</vt:lpstr>
      <vt:lpstr>Wingdings</vt:lpstr>
      <vt:lpstr>黑体</vt:lpstr>
      <vt:lpstr>楷体</vt:lpstr>
      <vt:lpstr>楷体-简</vt:lpstr>
      <vt:lpstr>汉语拼音</vt:lpstr>
      <vt:lpstr>宋体</vt:lpstr>
      <vt:lpstr>幼圆</vt:lpstr>
      <vt:lpstr>微软雅黑</vt:lpstr>
      <vt:lpstr>华文楷体</vt:lpstr>
      <vt:lpstr>迷你简毡笔黑</vt:lpstr>
      <vt:lpstr>行楷-简</vt:lpstr>
      <vt:lpstr>汉仪旗黑KW</vt:lpstr>
      <vt:lpstr>宋体</vt:lpstr>
      <vt:lpstr>Arial Unicode MS</vt:lpstr>
      <vt:lpstr>Calibri</vt:lpstr>
      <vt:lpstr>Helvetica Neue</vt:lpstr>
      <vt:lpstr>汉仪书宋二KW</vt:lpstr>
      <vt:lpstr>汉仪中黑KW</vt:lpstr>
      <vt:lpstr>汉仪楷体KW</vt:lpstr>
      <vt:lpstr>Times New Roman</vt:lpstr>
      <vt:lpstr>苹方-简</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macbook</cp:lastModifiedBy>
  <cp:revision>174</cp:revision>
  <dcterms:created xsi:type="dcterms:W3CDTF">2019-07-04T09:52:50Z</dcterms:created>
  <dcterms:modified xsi:type="dcterms:W3CDTF">2019-07-04T09:52:50Z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2052-1.1.0.1454</vt:lpwstr>
  </property>
</Properties>
</file>