
<file path=[Content_Types].xml><?xml version="1.0" encoding="utf-8"?>
<Types xmlns="http://schemas.openxmlformats.org/package/2006/content-types">
  <Default Extension="png" ContentType="image/png"/>
  <Default Extension="jpeg" ContentType="image/jpeg"/>
  <Default Extension="mp3" ContentType="audio/mp3"/>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1"/>
  </p:sldMasterIdLst>
  <p:notesMasterIdLst>
    <p:notesMasterId r:id="rId4"/>
  </p:notesMasterIdLst>
  <p:handoutMasterIdLst>
    <p:handoutMasterId r:id="rId83"/>
  </p:handoutMasterIdLst>
  <p:sldIdLst>
    <p:sldId id="523" r:id="rId3"/>
    <p:sldId id="323" r:id="rId5"/>
    <p:sldId id="1300" r:id="rId6"/>
    <p:sldId id="1301" r:id="rId7"/>
    <p:sldId id="1547" r:id="rId8"/>
    <p:sldId id="1003" r:id="rId9"/>
    <p:sldId id="1659" r:id="rId10"/>
    <p:sldId id="1087" r:id="rId11"/>
    <p:sldId id="1302" r:id="rId12"/>
    <p:sldId id="996" r:id="rId13"/>
    <p:sldId id="1660" r:id="rId14"/>
    <p:sldId id="1487" r:id="rId15"/>
    <p:sldId id="1488" r:id="rId16"/>
    <p:sldId id="1662" r:id="rId17"/>
    <p:sldId id="1489" r:id="rId18"/>
    <p:sldId id="1541" r:id="rId19"/>
    <p:sldId id="1543" r:id="rId20"/>
    <p:sldId id="1542" r:id="rId21"/>
    <p:sldId id="1663" r:id="rId22"/>
    <p:sldId id="1544" r:id="rId23"/>
    <p:sldId id="1664" r:id="rId24"/>
    <p:sldId id="1666" r:id="rId25"/>
    <p:sldId id="1665" r:id="rId26"/>
    <p:sldId id="1545" r:id="rId27"/>
    <p:sldId id="1546" r:id="rId28"/>
    <p:sldId id="1490" r:id="rId29"/>
    <p:sldId id="1492" r:id="rId30"/>
    <p:sldId id="1548" r:id="rId31"/>
    <p:sldId id="1493" r:id="rId32"/>
    <p:sldId id="1496" r:id="rId33"/>
    <p:sldId id="1497" r:id="rId34"/>
    <p:sldId id="1498" r:id="rId35"/>
    <p:sldId id="1549" r:id="rId36"/>
    <p:sldId id="1668" r:id="rId37"/>
    <p:sldId id="1499" r:id="rId38"/>
    <p:sldId id="1500" r:id="rId39"/>
    <p:sldId id="1331" r:id="rId40"/>
    <p:sldId id="1333" r:id="rId41"/>
    <p:sldId id="1334" r:id="rId42"/>
    <p:sldId id="1335" r:id="rId43"/>
    <p:sldId id="1669" r:id="rId44"/>
    <p:sldId id="1338" r:id="rId45"/>
    <p:sldId id="1670" r:id="rId46"/>
    <p:sldId id="1671" r:id="rId47"/>
    <p:sldId id="1503" r:id="rId48"/>
    <p:sldId id="1672" r:id="rId49"/>
    <p:sldId id="1673" r:id="rId50"/>
    <p:sldId id="1504" r:id="rId51"/>
    <p:sldId id="1676" r:id="rId52"/>
    <p:sldId id="1507" r:id="rId53"/>
    <p:sldId id="1508" r:id="rId54"/>
    <p:sldId id="1616" r:id="rId55"/>
    <p:sldId id="1677" r:id="rId56"/>
    <p:sldId id="1678" r:id="rId57"/>
    <p:sldId id="1511" r:id="rId58"/>
    <p:sldId id="1512" r:id="rId59"/>
    <p:sldId id="1513" r:id="rId60"/>
    <p:sldId id="1679" r:id="rId61"/>
    <p:sldId id="1680" r:id="rId62"/>
    <p:sldId id="1405" r:id="rId63"/>
    <p:sldId id="1407" r:id="rId64"/>
    <p:sldId id="1408" r:id="rId65"/>
    <p:sldId id="1642" r:id="rId66"/>
    <p:sldId id="1732" r:id="rId67"/>
    <p:sldId id="1409" r:id="rId68"/>
    <p:sldId id="1427" r:id="rId69"/>
    <p:sldId id="1413" r:id="rId70"/>
    <p:sldId id="1733" r:id="rId71"/>
    <p:sldId id="1735" r:id="rId72"/>
    <p:sldId id="1517" r:id="rId73"/>
    <p:sldId id="1736" r:id="rId74"/>
    <p:sldId id="1518" r:id="rId75"/>
    <p:sldId id="1519" r:id="rId76"/>
    <p:sldId id="1737" r:id="rId77"/>
    <p:sldId id="1520" r:id="rId78"/>
    <p:sldId id="1521" r:id="rId79"/>
    <p:sldId id="1522" r:id="rId80"/>
    <p:sldId id="1524" r:id="rId81"/>
    <p:sldId id="1645" r:id="rId82"/>
  </p:sldIdLst>
  <p:sldSz cx="9144000" cy="5143500" type="screen16x9"/>
  <p:notesSz cx="6858000" cy="9144000"/>
  <p:embeddedFontLst>
    <p:embeddedFont>
      <p:font typeface="Calibri" pitchFamily="34" charset="0"/>
      <p:regular r:id="rId87"/>
      <p:bold r:id="rId88"/>
      <p:italic r:id="rId89"/>
      <p:boldItalic r:id="rId90"/>
    </p:embeddedFont>
    <p:embeddedFont>
      <p:font typeface="黑体" charset="-122"/>
      <p:regular r:id="rId91"/>
    </p:embeddedFont>
    <p:embeddedFont>
      <p:font typeface="微软雅黑" pitchFamily="34" charset="-122"/>
      <p:regular r:id="rId92"/>
      <p:bold r:id="rId93"/>
    </p:embeddedFont>
    <p:embeddedFont>
      <p:font typeface="楷体" pitchFamily="49" charset="-122"/>
      <p:regular r:id="rId94"/>
    </p:embeddedFont>
    <p:embeddedFont>
      <p:font typeface="汉语拼音" pitchFamily="34" charset="0"/>
      <p:regular r:id="rId95"/>
    </p:embeddedFont>
    <p:embeddedFont>
      <p:font typeface="幼圆" pitchFamily="49" charset="-122"/>
      <p:regular r:id="rId96"/>
    </p:embeddedFont>
    <p:embeddedFont>
      <p:font typeface="华文楷体" pitchFamily="2" charset="-122"/>
      <p:regular r:id="rId97"/>
    </p:embeddedFont>
  </p:embeddedFont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0000FF"/>
    <a:srgbClr val="0066FF"/>
    <a:srgbClr val="A38302"/>
    <a:srgbClr val="FEFCDE"/>
    <a:srgbClr val="00B050"/>
    <a:srgbClr val="FF00FF"/>
    <a:srgbClr val="FF66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79" autoAdjust="0"/>
    <p:restoredTop sz="94705" autoAdjust="0"/>
  </p:normalViewPr>
  <p:slideViewPr>
    <p:cSldViewPr>
      <p:cViewPr varScale="1">
        <p:scale>
          <a:sx n="144" d="100"/>
          <a:sy n="144" d="100"/>
        </p:scale>
        <p:origin x="-720" y="-90"/>
      </p:cViewPr>
      <p:guideLst>
        <p:guide orient="horz" pos="3051"/>
        <p:guide pos="5726"/>
      </p:guideLst>
    </p:cSldViewPr>
  </p:slideViewPr>
  <p:outlineViewPr>
    <p:cViewPr>
      <p:scale>
        <a:sx n="33" d="100"/>
        <a:sy n="33" d="100"/>
      </p:scale>
      <p:origin x="0" y="1122"/>
    </p:cViewPr>
  </p:outlineViewPr>
  <p:notesTextViewPr>
    <p:cViewPr>
      <p:scale>
        <a:sx n="1" d="1"/>
        <a:sy n="1" d="1"/>
      </p:scale>
      <p:origin x="0" y="0"/>
    </p:cViewPr>
  </p:notesTextViewPr>
  <p:sorterViewPr>
    <p:cViewPr>
      <p:scale>
        <a:sx n="66" d="100"/>
        <a:sy n="66" d="100"/>
      </p:scale>
      <p:origin x="0" y="4578"/>
    </p:cViewPr>
  </p:sorterViewPr>
  <p:notesViewPr>
    <p:cSldViewPr>
      <p:cViewPr varScale="1">
        <p:scale>
          <a:sx n="65" d="100"/>
          <a:sy n="65" d="100"/>
        </p:scale>
        <p:origin x="-2502" y="-114"/>
      </p:cViewPr>
      <p:guideLst>
        <p:guide orient="horz" pos="3325"/>
        <p:guide pos="2089"/>
      </p:guideLst>
    </p:cSldViewPr>
  </p:notesViewPr>
  <p:gridSpacing cx="72008" cy="72008"/>
</p:viewPr>
</file>

<file path=ppt/_rels/presentation.xml.rels><?xml version="1.0" encoding="UTF-8" standalone="yes"?>
<Relationships xmlns="http://schemas.openxmlformats.org/package/2006/relationships"><Relationship Id="rId97" Type="http://schemas.openxmlformats.org/officeDocument/2006/relationships/font" Target="fonts/font11.fntdata"/><Relationship Id="rId96" Type="http://schemas.openxmlformats.org/officeDocument/2006/relationships/font" Target="fonts/font10.fntdata"/><Relationship Id="rId95" Type="http://schemas.openxmlformats.org/officeDocument/2006/relationships/font" Target="fonts/font9.fntdata"/><Relationship Id="rId94" Type="http://schemas.openxmlformats.org/officeDocument/2006/relationships/font" Target="fonts/font8.fntdata"/><Relationship Id="rId93" Type="http://schemas.openxmlformats.org/officeDocument/2006/relationships/font" Target="fonts/font7.fntdata"/><Relationship Id="rId92" Type="http://schemas.openxmlformats.org/officeDocument/2006/relationships/font" Target="fonts/font6.fntdata"/><Relationship Id="rId91" Type="http://schemas.openxmlformats.org/officeDocument/2006/relationships/font" Target="fonts/font5.fntdata"/><Relationship Id="rId90" Type="http://schemas.openxmlformats.org/officeDocument/2006/relationships/font" Target="fonts/font4.fntdata"/><Relationship Id="rId9" Type="http://schemas.openxmlformats.org/officeDocument/2006/relationships/slide" Target="slides/slide6.xml"/><Relationship Id="rId89" Type="http://schemas.openxmlformats.org/officeDocument/2006/relationships/font" Target="fonts/font3.fntdata"/><Relationship Id="rId88" Type="http://schemas.openxmlformats.org/officeDocument/2006/relationships/font" Target="fonts/font2.fntdata"/><Relationship Id="rId87" Type="http://schemas.openxmlformats.org/officeDocument/2006/relationships/font" Target="fonts/font1.fntdata"/><Relationship Id="rId86" Type="http://schemas.openxmlformats.org/officeDocument/2006/relationships/tableStyles" Target="tableStyles.xml"/><Relationship Id="rId85" Type="http://schemas.openxmlformats.org/officeDocument/2006/relationships/viewProps" Target="viewProps.xml"/><Relationship Id="rId84" Type="http://schemas.openxmlformats.org/officeDocument/2006/relationships/presProps" Target="presProps.xml"/><Relationship Id="rId83" Type="http://schemas.openxmlformats.org/officeDocument/2006/relationships/handoutMaster" Target="handoutMasters/handoutMaster1.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内页">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内页">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内页">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ransition spd="slow"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内页">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9" name="矩形 18"/>
          <p:cNvSpPr/>
          <p:nvPr userDrawn="1"/>
        </p:nvSpPr>
        <p:spPr>
          <a:xfrm flipH="1">
            <a:off x="1" y="123478"/>
            <a:ext cx="2771800" cy="216000"/>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
          <p:cNvSpPr txBox="1"/>
          <p:nvPr userDrawn="1"/>
        </p:nvSpPr>
        <p:spPr>
          <a:xfrm>
            <a:off x="258840" y="104625"/>
            <a:ext cx="1021080" cy="275590"/>
          </a:xfrm>
          <a:prstGeom prst="rect">
            <a:avLst/>
          </a:prstGeom>
          <a:noFill/>
        </p:spPr>
        <p:txBody>
          <a:bodyPr wrap="none" rtlCol="0">
            <a:spAutoFit/>
          </a:bodyPr>
          <a:lstStyle/>
          <a:p>
            <a:r>
              <a:rPr kumimoji="1" lang="en-US" altLang="zh-CN" sz="1200" dirty="0">
                <a:latin typeface="黑体" panose="02010609060101010101" pitchFamily="49" charset="-122"/>
                <a:ea typeface="黑体" panose="02010609060101010101" pitchFamily="49" charset="-122"/>
                <a:cs typeface="黑体" panose="02010609060101010101" pitchFamily="49" charset="-122"/>
              </a:rPr>
              <a:t>21 </a:t>
            </a:r>
            <a:r>
              <a:rPr kumimoji="1" lang="zh-CN" altLang="en-US" sz="1200" dirty="0">
                <a:latin typeface="黑体" panose="02010609060101010101" pitchFamily="49" charset="-122"/>
                <a:ea typeface="黑体" panose="02010609060101010101" pitchFamily="49" charset="-122"/>
                <a:cs typeface="黑体" panose="02010609060101010101" pitchFamily="49" charset="-122"/>
              </a:rPr>
              <a:t>古诗三首</a:t>
            </a:r>
            <a:endParaRPr kumimoji="1" lang="zh-CN" sz="1200" dirty="0">
              <a:latin typeface="黑体" panose="02010609060101010101" pitchFamily="49" charset="-122"/>
              <a:ea typeface="黑体" panose="02010609060101010101" pitchFamily="49" charset="-122"/>
              <a:cs typeface="黑体" panose="02010609060101010101" pitchFamily="49" charset="-122"/>
            </a:endParaRPr>
          </a:p>
        </p:txBody>
      </p:sp>
      <p:pic>
        <p:nvPicPr>
          <p:cNvPr id="2" name="图片 1"/>
          <p:cNvPicPr>
            <a:picLocks noChangeAspect="1"/>
          </p:cNvPicPr>
          <p:nvPr userDrawn="1"/>
        </p:nvPicPr>
        <p:blipFill>
          <a:blip r:embed="rId11" cstate="print">
            <a:lum bright="18000" contrast="12000"/>
          </a:blip>
          <a:srcRect t="25143" r="11755" b="51999"/>
          <a:stretch>
            <a:fillRect/>
          </a:stretch>
        </p:blipFill>
        <p:spPr>
          <a:xfrm>
            <a:off x="0" y="4527550"/>
            <a:ext cx="9141460" cy="6235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ctr" defTabSz="685165"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165"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1pPr>
      <a:lvl2pPr marL="556895" indent="-213995" algn="l" defTabSz="685165" rtl="0" eaLnBrk="1" latinLnBrk="0" hangingPunct="1">
        <a:spcBef>
          <a:spcPct val="20000"/>
        </a:spcBef>
        <a:buFont typeface="Arial" panose="020B0604020202090204" pitchFamily="34" charset="0"/>
        <a:buChar char="–"/>
        <a:defRPr sz="2100" kern="1200">
          <a:solidFill>
            <a:schemeClr val="tx1"/>
          </a:solidFill>
          <a:latin typeface="+mn-lt"/>
          <a:ea typeface="+mn-ea"/>
          <a:cs typeface="+mn-cs"/>
        </a:defRPr>
      </a:lvl2pPr>
      <a:lvl3pPr marL="857250" indent="-171450" algn="l" defTabSz="685165" rtl="0" eaLnBrk="1" latinLnBrk="0" hangingPunct="1">
        <a:spcBef>
          <a:spcPct val="20000"/>
        </a:spcBef>
        <a:buFont typeface="Arial" panose="020B0604020202090204" pitchFamily="34" charset="0"/>
        <a:buChar char="•"/>
        <a:defRPr sz="1800" kern="1200">
          <a:solidFill>
            <a:schemeClr val="tx1"/>
          </a:solidFill>
          <a:latin typeface="+mn-lt"/>
          <a:ea typeface="+mn-ea"/>
          <a:cs typeface="+mn-cs"/>
        </a:defRPr>
      </a:lvl3pPr>
      <a:lvl4pPr marL="1200150" indent="-171450" algn="l" defTabSz="685165"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4pPr>
      <a:lvl5pPr marL="1543050" indent="-171450" algn="l" defTabSz="685165"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5pPr>
      <a:lvl6pPr marL="1885950" indent="-171450" algn="l" defTabSz="685165"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6pPr>
      <a:lvl7pPr marL="2228850" indent="-171450" algn="l" defTabSz="685165"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7pPr>
      <a:lvl8pPr marL="2571750" indent="-171450" algn="l" defTabSz="685165"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8pPr>
      <a:lvl9pPr marL="2914650" indent="-171450" algn="l" defTabSz="685165" rtl="0" eaLnBrk="1" latinLnBrk="0" hangingPunct="1">
        <a:spcBef>
          <a:spcPct val="20000"/>
        </a:spcBef>
        <a:buFont typeface="Arial" panose="020B0604020202090204" pitchFamily="34" charset="0"/>
        <a:buChar char="•"/>
        <a:defRPr sz="15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slide" Target="slide60.xml"/><Relationship Id="rId3" Type="http://schemas.openxmlformats.org/officeDocument/2006/relationships/slide" Target="slide36.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hyperlink" Target="&#19971;&#24425;-&#35838;&#25991;&#26391;&#35835;-&#20154;&#22235;&#19978;-21.&#21476;&#35799;&#19977;&#39318;.mp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jpeg"/><Relationship Id="rId2" Type="http://schemas.openxmlformats.org/officeDocument/2006/relationships/image" Target="../media/image8.png"/><Relationship Id="rId1" Type="http://schemas.openxmlformats.org/officeDocument/2006/relationships/hyperlink" Target="&#29983;&#23383;&#35270;&#39057;-&#20154;&#22235;&#19978;-21.&#21476;&#35799;&#19977;&#39318;.mp4" TargetMode="Externa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1.png"/><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4.png"/><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9.png"/><Relationship Id="rId1" Type="http://schemas.openxmlformats.org/officeDocument/2006/relationships/hyperlink" Target="&#25925;&#20107;%20&#12298;&#26446;&#24191;&#23556;&#34382;&#12299;.mp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30.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1.png"/><Relationship Id="rId2" Type="http://schemas.microsoft.com/office/2007/relationships/media" Target="../media/media1.mp3"/><Relationship Id="rId1" Type="http://schemas.openxmlformats.org/officeDocument/2006/relationships/audio" Target="../media/media1.mp3"/></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3.png"/><Relationship Id="rId1"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5.png"/><Relationship Id="rId1"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7.png"/><Relationship Id="rId1" Type="http://schemas.openxmlformats.org/officeDocument/2006/relationships/image" Target="../media/image36.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40.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1.pn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hyperlink" Target="&#19971;&#24425;-&#35838;&#25991;&#26391;&#35835;-&#20154;&#22235;&#19978;-21.&#21476;&#35799;&#19977;&#39318;.mp4" TargetMode="Externa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hyperlink" Target="&#29983;&#23383;&#35270;&#39057;-&#20154;&#22235;&#19978;-21.&#21476;&#35799;&#19977;&#39318;.mp4"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44.png"/></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45.jpeg"/><Relationship Id="rId2" Type="http://schemas.openxmlformats.org/officeDocument/2006/relationships/image" Target="../media/image21.png"/><Relationship Id="rId1" Type="http://schemas.openxmlformats.org/officeDocument/2006/relationships/image" Target="../media/image20.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2.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6.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7.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2.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7.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2.pn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48.png"/><Relationship Id="rId2" Type="http://schemas.microsoft.com/office/2007/relationships/media" Target="../media/media2.mp4"/><Relationship Id="rId1" Type="http://schemas.openxmlformats.org/officeDocument/2006/relationships/video" Target="../media/media2.mp4"/></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1.png"/><Relationship Id="rId2" Type="http://schemas.microsoft.com/office/2007/relationships/media" Target="../media/media3.mp3"/><Relationship Id="rId1" Type="http://schemas.openxmlformats.org/officeDocument/2006/relationships/audio" Target="../media/media3.mp3"/></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49.png"/><Relationship Id="rId1" Type="http://schemas.openxmlformats.org/officeDocument/2006/relationships/image" Target="../media/image32.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5.png"/><Relationship Id="rId1"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7.png"/><Relationship Id="rId1" Type="http://schemas.openxmlformats.org/officeDocument/2006/relationships/image" Target="../media/image50.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51.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52.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3.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4.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5.png"/></Relationships>
</file>

<file path=ppt/slides/_rels/slide6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hyperlink" Target="&#19971;&#24425;-&#35838;&#25991;&#26391;&#35835;-&#20154;&#22235;&#19978;-21.&#21476;&#35799;&#19977;&#39318;.mp4" TargetMode="External"/></Relationships>
</file>

<file path=ppt/slides/_rels/slide6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4.xml"/><Relationship Id="rId5" Type="http://schemas.openxmlformats.org/officeDocument/2006/relationships/image" Target="../media/image58.png"/><Relationship Id="rId4" Type="http://schemas.openxmlformats.org/officeDocument/2006/relationships/image" Target="../media/image57.png"/><Relationship Id="rId3" Type="http://schemas.openxmlformats.org/officeDocument/2006/relationships/image" Target="../media/image56.jpeg"/><Relationship Id="rId2" Type="http://schemas.openxmlformats.org/officeDocument/2006/relationships/image" Target="../media/image8.png"/><Relationship Id="rId1" Type="http://schemas.openxmlformats.org/officeDocument/2006/relationships/hyperlink" Target="&#29983;&#23383;&#35270;&#39057;-&#20154;&#22235;&#19978;-21.&#21476;&#35799;&#19977;&#39318;.mp4"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21.png"/><Relationship Id="rId1" Type="http://schemas.openxmlformats.org/officeDocument/2006/relationships/image" Target="../media/image20.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5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3.png"/><Relationship Id="rId1" Type="http://schemas.openxmlformats.org/officeDocument/2006/relationships/image" Target="../media/image32.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5.png"/><Relationship Id="rId1" Type="http://schemas.openxmlformats.org/officeDocument/2006/relationships/image" Target="../media/image34.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60.png"/><Relationship Id="rId1" Type="http://schemas.openxmlformats.org/officeDocument/2006/relationships/image" Target="../media/image37.pn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8.png"/></Relationships>
</file>

<file path=ppt/slides/_rels/slide7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hyperlink" Target="&#19971;&#24425;-&#23383;&#35789;&#21548;&#20889;-&#20154;&#22235;&#19978;-21.&#21476;&#35799;&#19977;&#39318;.mp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lum contrast="6000"/>
          </a:blip>
          <a:stretch>
            <a:fillRect/>
          </a:stretch>
        </p:blipFill>
        <p:spPr>
          <a:xfrm>
            <a:off x="-2540" y="-19685"/>
            <a:ext cx="9149715" cy="5170170"/>
          </a:xfrm>
          <a:prstGeom prst="rect">
            <a:avLst/>
          </a:prstGeom>
        </p:spPr>
      </p:pic>
      <p:sp>
        <p:nvSpPr>
          <p:cNvPr id="9" name="矩形 8"/>
          <p:cNvSpPr/>
          <p:nvPr/>
        </p:nvSpPr>
        <p:spPr>
          <a:xfrm flipH="1">
            <a:off x="-2540" y="187325"/>
            <a:ext cx="2987675" cy="252095"/>
          </a:xfrm>
          <a:prstGeom prst="rect">
            <a:avLst/>
          </a:prstGeom>
          <a:gradFill flip="none" rotWithShape="1">
            <a:gsLst>
              <a:gs pos="40000">
                <a:schemeClr val="bg1"/>
              </a:gs>
              <a:gs pos="99000">
                <a:schemeClr val="bg1">
                  <a:alpha val="0"/>
                </a:schemeClr>
              </a:gs>
              <a:gs pos="77000">
                <a:schemeClr val="bg1">
                  <a:alpha val="5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6067" y="3759245"/>
            <a:ext cx="1629583" cy="378638"/>
          </a:xfrm>
          <a:prstGeom prst="rect">
            <a:avLst/>
          </a:prstGeom>
          <a:ln>
            <a:noFill/>
          </a:ln>
          <a:effectLst>
            <a:outerShdw blurRad="292100" dist="139700" dir="2700000" algn="tl" rotWithShape="0">
              <a:srgbClr val="333333">
                <a:alpha val="65000"/>
              </a:srgbClr>
            </a:outerShdw>
          </a:effectLst>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6067" y="4151223"/>
            <a:ext cx="1629583" cy="378638"/>
          </a:xfrm>
          <a:prstGeom prst="rect">
            <a:avLst/>
          </a:prstGeom>
          <a:ln>
            <a:noFill/>
          </a:ln>
          <a:effectLst>
            <a:outerShdw blurRad="292100" dist="139700" dir="2700000" algn="tl" rotWithShape="0">
              <a:srgbClr val="333333">
                <a:alpha val="65000"/>
              </a:srgbClr>
            </a:outerShdw>
          </a:effectLst>
        </p:spPr>
      </p:pic>
      <p:sp>
        <p:nvSpPr>
          <p:cNvPr id="16" name="文本框 15">
            <a:hlinkClick r:id="" action="ppaction://hlinkshowjump?jump=nextslide"/>
          </p:cNvPr>
          <p:cNvSpPr txBox="1"/>
          <p:nvPr/>
        </p:nvSpPr>
        <p:spPr>
          <a:xfrm>
            <a:off x="7290250" y="3737714"/>
            <a:ext cx="1231486" cy="398780"/>
          </a:xfrm>
          <a:prstGeom prst="rect">
            <a:avLst/>
          </a:prstGeom>
          <a:noFill/>
        </p:spPr>
        <p:txBody>
          <a:bodyPr wrap="square" rtlCol="0">
            <a:spAutoFit/>
          </a:bodyPr>
          <a:lstStyle/>
          <a:p>
            <a:pPr algn="ctr"/>
            <a:r>
              <a:rPr kumimoji="1" lang="zh-CN" altLang="en-US" sz="2000" b="1" dirty="0">
                <a:solidFill>
                  <a:schemeClr val="bg1"/>
                </a:solidFill>
              </a:rPr>
              <a:t>第一课时</a:t>
            </a:r>
            <a:endParaRPr kumimoji="1" lang="zh-CN" altLang="en-US" sz="2000" b="1" dirty="0">
              <a:solidFill>
                <a:schemeClr val="bg1"/>
              </a:solidFill>
            </a:endParaRPr>
          </a:p>
        </p:txBody>
      </p:sp>
      <p:sp>
        <p:nvSpPr>
          <p:cNvPr id="17" name="文本框 14">
            <a:hlinkClick r:id="rId3" action="ppaction://hlinksldjump"/>
          </p:cNvPr>
          <p:cNvSpPr txBox="1"/>
          <p:nvPr/>
        </p:nvSpPr>
        <p:spPr>
          <a:xfrm>
            <a:off x="7288980" y="4140487"/>
            <a:ext cx="1231486" cy="398780"/>
          </a:xfrm>
          <a:prstGeom prst="rect">
            <a:avLst/>
          </a:prstGeom>
          <a:noFill/>
        </p:spPr>
        <p:txBody>
          <a:bodyPr wrap="square" rtlCol="0">
            <a:spAutoFit/>
          </a:bodyPr>
          <a:lstStyle/>
          <a:p>
            <a:pPr algn="ctr"/>
            <a:r>
              <a:rPr kumimoji="1" lang="zh-CN" altLang="en-US" sz="2000" b="1" dirty="0">
                <a:solidFill>
                  <a:schemeClr val="bg1"/>
                </a:solidFill>
              </a:rPr>
              <a:t>第二课时</a:t>
            </a:r>
            <a:endParaRPr kumimoji="1" lang="zh-CN" altLang="en-US" sz="2000" b="1" dirty="0">
              <a:solidFill>
                <a:schemeClr val="bg1"/>
              </a:solidFill>
            </a:endParaRPr>
          </a:p>
        </p:txBody>
      </p:sp>
      <p:sp>
        <p:nvSpPr>
          <p:cNvPr id="14" name="TextBox 48"/>
          <p:cNvSpPr txBox="1"/>
          <p:nvPr/>
        </p:nvSpPr>
        <p:spPr>
          <a:xfrm>
            <a:off x="1645920" y="1431290"/>
            <a:ext cx="5459730" cy="1083945"/>
          </a:xfrm>
          <a:prstGeom prst="rect">
            <a:avLst/>
          </a:prstGeom>
          <a:noFill/>
          <a:ln w="19050">
            <a:solidFill>
              <a:schemeClr val="tx1"/>
            </a:solidFill>
          </a:ln>
          <a:effectLst>
            <a:softEdge rad="31750"/>
          </a:effectLst>
        </p:spPr>
        <p:txBody>
          <a:bodyPr wrap="square" lIns="68580" tIns="34290" rIns="68580" bIns="34290" rtlCol="0">
            <a:spAutoFit/>
          </a:bodyPr>
          <a:lstStyle/>
          <a:p>
            <a:r>
              <a:rPr lang="en-US" altLang="zh-CN" sz="60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 </a:t>
            </a:r>
            <a:r>
              <a:rPr lang="en-US" altLang="zh-CN" sz="6600" b="1" dirty="0">
                <a:ln w="0"/>
                <a:solidFill>
                  <a:srgbClr val="FFFF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21</a:t>
            </a:r>
            <a:r>
              <a:rPr lang="en-US" altLang="zh-CN" sz="4400" b="1" dirty="0">
                <a:ln w="0"/>
                <a:solidFill>
                  <a:srgbClr val="FFFF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  </a:t>
            </a:r>
            <a:r>
              <a:rPr lang="zh-CN" altLang="en-US" sz="6600" b="1" dirty="0">
                <a:ln w="0"/>
                <a:solidFill>
                  <a:srgbClr val="FFFF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古诗三首</a:t>
            </a:r>
            <a:endParaRPr lang="zh-CN" altLang="en-US" sz="6600" b="1" dirty="0">
              <a:ln w="0"/>
              <a:solidFill>
                <a:srgbClr val="FFFF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endParaRPr>
          </a:p>
        </p:txBody>
      </p:sp>
      <p:sp>
        <p:nvSpPr>
          <p:cNvPr id="3" name="文本框 2"/>
          <p:cNvSpPr txBox="1"/>
          <p:nvPr/>
        </p:nvSpPr>
        <p:spPr>
          <a:xfrm>
            <a:off x="98425" y="153035"/>
            <a:ext cx="2518638" cy="307777"/>
          </a:xfrm>
          <a:prstGeom prst="rect">
            <a:avLst/>
          </a:prstGeom>
          <a:noFill/>
        </p:spPr>
        <p:txBody>
          <a:bodyPr wrap="none" rtlCol="0" anchor="t">
            <a:spAutoFit/>
          </a:bodyPr>
          <a:lstStyle/>
          <a:p>
            <a:r>
              <a:rPr kumimoji="1" lang="zh-CN" altLang="en-US" dirty="0">
                <a:latin typeface="黑体" panose="02010609060101010101" pitchFamily="49" charset="-122"/>
                <a:ea typeface="黑体" panose="02010609060101010101" pitchFamily="49" charset="-122"/>
                <a:sym typeface="+mn-ea"/>
              </a:rPr>
              <a:t>人教版  语文  四年级  上册</a:t>
            </a:r>
            <a:endParaRPr lang="zh-CN" altLang="en-US" dirty="0">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8132" y="4546645"/>
            <a:ext cx="1629583" cy="378638"/>
          </a:xfrm>
          <a:prstGeom prst="rect">
            <a:avLst/>
          </a:prstGeom>
          <a:ln>
            <a:noFill/>
          </a:ln>
          <a:effectLst>
            <a:outerShdw blurRad="292100" dist="139700" dir="2700000" algn="tl" rotWithShape="0">
              <a:srgbClr val="333333">
                <a:alpha val="65000"/>
              </a:srgbClr>
            </a:outerShdw>
          </a:effectLst>
        </p:spPr>
      </p:pic>
      <p:sp>
        <p:nvSpPr>
          <p:cNvPr id="6" name="文本框 5">
            <a:hlinkClick r:id="rId4" action="ppaction://hlinksldjump"/>
          </p:cNvPr>
          <p:cNvSpPr txBox="1"/>
          <p:nvPr/>
        </p:nvSpPr>
        <p:spPr>
          <a:xfrm>
            <a:off x="7301045" y="4526384"/>
            <a:ext cx="1231486" cy="398780"/>
          </a:xfrm>
          <a:prstGeom prst="rect">
            <a:avLst/>
          </a:prstGeom>
          <a:noFill/>
        </p:spPr>
        <p:txBody>
          <a:bodyPr wrap="square" rtlCol="0">
            <a:spAutoFit/>
          </a:bodyPr>
          <a:lstStyle/>
          <a:p>
            <a:pPr algn="ctr"/>
            <a:r>
              <a:rPr kumimoji="1" lang="zh-CN" altLang="en-US" sz="2000" b="1" dirty="0">
                <a:solidFill>
                  <a:schemeClr val="bg1"/>
                </a:solidFill>
              </a:rPr>
              <a:t>第三课时</a:t>
            </a:r>
            <a:endParaRPr kumimoji="1" lang="zh-CN" altLang="en-US" sz="20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comb/>
      </p:transition>
    </mc:Choice>
    <mc:Fallback>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rcRect b="5224"/>
          <a:stretch>
            <a:fillRect/>
          </a:stretch>
        </p:blipFill>
        <p:spPr>
          <a:xfrm>
            <a:off x="-12065" y="-7620"/>
            <a:ext cx="9156065" cy="5167630"/>
          </a:xfrm>
          <a:prstGeom prst="rect">
            <a:avLst/>
          </a:prstGeom>
        </p:spPr>
      </p:pic>
      <p:sp>
        <p:nvSpPr>
          <p:cNvPr id="7" name="文本框 6"/>
          <p:cNvSpPr txBox="1"/>
          <p:nvPr/>
        </p:nvSpPr>
        <p:spPr>
          <a:xfrm>
            <a:off x="997585" y="1383665"/>
            <a:ext cx="7149465" cy="1753235"/>
          </a:xfrm>
          <a:prstGeom prst="rect">
            <a:avLst/>
          </a:prstGeom>
          <a:solidFill>
            <a:schemeClr val="bg1"/>
          </a:solidFill>
          <a:effectLst>
            <a:softEdge rad="76200"/>
          </a:effectLst>
        </p:spPr>
        <p:txBody>
          <a:bodyPr wrap="square" rtlCol="0" anchor="t">
            <a:spAutoFit/>
          </a:bodyPr>
          <a:lstStyle/>
          <a:p>
            <a:pPr algn="l" fontAlgn="auto">
              <a:lnSpc>
                <a:spcPct val="150000"/>
              </a:lnSpc>
            </a:pPr>
            <a:r>
              <a:rPr lang="en-US" altLang="zh-CN" sz="2400" dirty="0">
                <a:latin typeface="微软雅黑" panose="020B0503020204020204" charset="-122"/>
                <a:ea typeface="微软雅黑" panose="020B0503020204020204" charset="-122"/>
                <a:cs typeface="微软雅黑" panose="020B0503020204020204" charset="-122"/>
                <a:sym typeface="+mn-ea"/>
              </a:rPr>
              <a:t>       </a:t>
            </a:r>
            <a:r>
              <a:rPr sz="2400">
                <a:latin typeface="微软雅黑" panose="020B0503020204020204" charset="-122"/>
                <a:ea typeface="微软雅黑" panose="020B0503020204020204" charset="-122"/>
                <a:cs typeface="微软雅黑" panose="020B0503020204020204" charset="-122"/>
                <a:sym typeface="+mn-ea"/>
              </a:rPr>
              <a:t>古代的边关战乱频繁，戍边的将士们常年征战在外，不得回乡，面对这样的境况，你会说点什么？看看诗人王昌龄发出的慨叹吧！</a:t>
            </a:r>
            <a:endParaRPr sz="2400">
              <a:latin typeface="微软雅黑" panose="020B0503020204020204" charset="-122"/>
              <a:ea typeface="微软雅黑" panose="020B0503020204020204" charset="-122"/>
              <a:cs typeface="微软雅黑" panose="020B0503020204020204" charset="-122"/>
              <a:sym typeface="+mn-ea"/>
            </a:endParaRPr>
          </a:p>
        </p:txBody>
      </p:sp>
      <p:grpSp>
        <p:nvGrpSpPr>
          <p:cNvPr id="5" name="组合 4"/>
          <p:cNvGrpSpPr/>
          <p:nvPr/>
        </p:nvGrpSpPr>
        <p:grpSpPr>
          <a:xfrm>
            <a:off x="160049" y="525491"/>
            <a:ext cx="1629583" cy="398780"/>
            <a:chOff x="160049" y="525491"/>
            <a:chExt cx="1629583" cy="39878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49" y="536227"/>
              <a:ext cx="1629583" cy="378638"/>
            </a:xfrm>
            <a:prstGeom prst="rect">
              <a:avLst/>
            </a:prstGeom>
            <a:ln>
              <a:noFill/>
            </a:ln>
            <a:effectLst>
              <a:outerShdw blurRad="292100" dist="139700" dir="2700000" algn="tl" rotWithShape="0">
                <a:srgbClr val="333333">
                  <a:alpha val="65000"/>
                </a:srgbClr>
              </a:outerShdw>
            </a:effectLst>
          </p:spPr>
        </p:pic>
        <p:sp>
          <p:nvSpPr>
            <p:cNvPr id="4" name="文本框 11"/>
            <p:cNvSpPr txBox="1"/>
            <p:nvPr/>
          </p:nvSpPr>
          <p:spPr>
            <a:xfrm>
              <a:off x="172162" y="525491"/>
              <a:ext cx="1231486" cy="398780"/>
            </a:xfrm>
            <a:prstGeom prst="rect">
              <a:avLst/>
            </a:prstGeom>
            <a:noFill/>
          </p:spPr>
          <p:txBody>
            <a:bodyPr wrap="square" rtlCol="0">
              <a:spAutoFit/>
            </a:bodyPr>
            <a:lstStyle/>
            <a:p>
              <a:pPr algn="ctr"/>
              <a:r>
                <a:rPr kumimoji="1" lang="zh-CN" altLang="en-US" sz="2000" b="1" dirty="0">
                  <a:solidFill>
                    <a:schemeClr val="bg1"/>
                  </a:solidFill>
                </a:rPr>
                <a:t>第一课时</a:t>
              </a:r>
              <a:endParaRPr kumimoji="1" lang="zh-CN" altLang="en-US" sz="2000" b="1" dirty="0">
                <a:solidFill>
                  <a:schemeClr val="bg1"/>
                </a:solidFill>
              </a:endParaRPr>
            </a:p>
          </p:txBody>
        </p:sp>
      </p:gr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tretch>
            <a:fillRect/>
          </a:stretch>
        </p:blipFill>
        <p:spPr>
          <a:xfrm>
            <a:off x="6350" y="52705"/>
            <a:ext cx="5448300" cy="4791075"/>
          </a:xfrm>
          <a:prstGeom prst="rect">
            <a:avLst/>
          </a:prstGeom>
        </p:spPr>
      </p:pic>
      <p:sp>
        <p:nvSpPr>
          <p:cNvPr id="14" name="TextBox 48"/>
          <p:cNvSpPr txBox="1"/>
          <p:nvPr/>
        </p:nvSpPr>
        <p:spPr>
          <a:xfrm>
            <a:off x="5753100" y="1558925"/>
            <a:ext cx="2912745" cy="1299210"/>
          </a:xfrm>
          <a:prstGeom prst="rect">
            <a:avLst/>
          </a:prstGeom>
          <a:noFill/>
          <a:ln w="19050">
            <a:solidFill>
              <a:srgbClr val="FFC000"/>
            </a:solidFill>
          </a:ln>
          <a:effectLst>
            <a:softEdge rad="31750"/>
          </a:effectLst>
        </p:spPr>
        <p:txBody>
          <a:bodyPr wrap="square" lIns="68580" tIns="34290" rIns="68580" bIns="34290" rtlCol="0">
            <a:spAutoFit/>
          </a:bodyPr>
          <a:lstStyle/>
          <a:p>
            <a:r>
              <a:rPr lang="en-US" altLang="zh-CN" sz="51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 </a:t>
            </a:r>
            <a:r>
              <a:rPr lang="zh-CN" altLang="en-US" sz="80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出塞</a:t>
            </a:r>
            <a:endParaRPr lang="zh-CN" altLang="en-US" sz="80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comb/>
      </p:transition>
    </mc:Choice>
    <mc:Fallback>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27070" y="1087755"/>
            <a:ext cx="5553710" cy="3107690"/>
          </a:xfrm>
          <a:prstGeom prst="rect">
            <a:avLst/>
          </a:prstGeom>
          <a:noFill/>
        </p:spPr>
        <p:txBody>
          <a:bodyPr wrap="square" rtlCol="0" anchor="t">
            <a:spAutoFit/>
          </a:bodyPr>
          <a:lstStyle/>
          <a:p>
            <a:r>
              <a:rPr lang="en-US" altLang="zh-CN" sz="2800">
                <a:solidFill>
                  <a:srgbClr val="FF0000"/>
                </a:solidFill>
                <a:latin typeface="楷体" panose="02010609060101010101" pitchFamily="49" charset="-122"/>
                <a:ea typeface="楷体" panose="02010609060101010101" pitchFamily="49" charset="-122"/>
                <a:cs typeface="楷体" panose="02010609060101010101" pitchFamily="49" charset="-122"/>
              </a:rPr>
              <a:t>    </a:t>
            </a:r>
            <a:r>
              <a:rPr sz="2800" b="1" u="sng">
                <a:solidFill>
                  <a:srgbClr val="0000FF"/>
                </a:solidFill>
                <a:latin typeface="楷体" panose="02010609060101010101" pitchFamily="49" charset="-122"/>
                <a:ea typeface="楷体" panose="02010609060101010101" pitchFamily="49" charset="-122"/>
                <a:cs typeface="楷体" panose="02010609060101010101" pitchFamily="49" charset="-122"/>
              </a:rPr>
              <a:t>王昌龄</a:t>
            </a:r>
            <a:r>
              <a:rPr sz="2800" b="1">
                <a:latin typeface="楷体" panose="02010609060101010101" pitchFamily="49" charset="-122"/>
                <a:ea typeface="楷体" panose="02010609060101010101" pitchFamily="49" charset="-122"/>
                <a:cs typeface="楷体" panose="02010609060101010101" pitchFamily="49" charset="-122"/>
              </a:rPr>
              <a:t>（698—757），字少伯，</a:t>
            </a:r>
            <a:r>
              <a:rPr sz="2800" b="1">
                <a:solidFill>
                  <a:srgbClr val="FF0000"/>
                </a:solidFill>
                <a:latin typeface="楷体" panose="02010609060101010101" pitchFamily="49" charset="-122"/>
                <a:ea typeface="楷体" panose="02010609060101010101" pitchFamily="49" charset="-122"/>
                <a:cs typeface="楷体" panose="02010609060101010101" pitchFamily="49" charset="-122"/>
              </a:rPr>
              <a:t>盛唐著名边塞诗人</a:t>
            </a:r>
            <a:r>
              <a:rPr sz="2800" b="1">
                <a:latin typeface="楷体" panose="02010609060101010101" pitchFamily="49" charset="-122"/>
                <a:ea typeface="楷体" panose="02010609060101010101" pitchFamily="49" charset="-122"/>
                <a:cs typeface="楷体" panose="02010609060101010101" pitchFamily="49" charset="-122"/>
              </a:rPr>
              <a:t>，后人誉为“七绝圣手”。王昌龄诗绪密而思清，与高适、王之涣齐名，时谓王江宁。有文集六卷，今编诗四卷。代表作有</a:t>
            </a:r>
            <a:r>
              <a:rPr sz="2800" b="1">
                <a:solidFill>
                  <a:srgbClr val="FF0000"/>
                </a:solidFill>
                <a:latin typeface="楷体" panose="02010609060101010101" pitchFamily="49" charset="-122"/>
                <a:ea typeface="楷体" panose="02010609060101010101" pitchFamily="49" charset="-122"/>
                <a:cs typeface="楷体" panose="02010609060101010101" pitchFamily="49" charset="-122"/>
              </a:rPr>
              <a:t>《从军行七首》《出塞》《闺怨》</a:t>
            </a:r>
            <a:r>
              <a:rPr sz="2800" b="1">
                <a:latin typeface="楷体" panose="02010609060101010101" pitchFamily="49" charset="-122"/>
                <a:ea typeface="楷体" panose="02010609060101010101" pitchFamily="49" charset="-122"/>
                <a:cs typeface="楷体" panose="02010609060101010101" pitchFamily="49" charset="-122"/>
              </a:rPr>
              <a:t>等。</a:t>
            </a:r>
            <a:endParaRPr sz="2800" b="1">
              <a:latin typeface="楷体" panose="02010609060101010101" pitchFamily="49" charset="-122"/>
              <a:ea typeface="楷体" panose="02010609060101010101" pitchFamily="49" charset="-122"/>
              <a:cs typeface="楷体" panose="02010609060101010101" pitchFamily="49" charset="-122"/>
            </a:endParaRPr>
          </a:p>
        </p:txBody>
      </p:sp>
      <p:pic>
        <p:nvPicPr>
          <p:cNvPr id="3" name="图片 2"/>
          <p:cNvPicPr>
            <a:picLocks noChangeAspect="1"/>
          </p:cNvPicPr>
          <p:nvPr/>
        </p:nvPicPr>
        <p:blipFill>
          <a:blip r:embed="rId1" cstate="print">
            <a:clrChange>
              <a:clrFrom>
                <a:srgbClr val="FFFFFF">
                  <a:alpha val="100000"/>
                </a:srgbClr>
              </a:clrFrom>
              <a:clrTo>
                <a:srgbClr val="FFFFFF">
                  <a:alpha val="100000"/>
                  <a:alpha val="0"/>
                </a:srgbClr>
              </a:clrTo>
            </a:clrChange>
          </a:blip>
          <a:stretch>
            <a:fillRect/>
          </a:stretch>
        </p:blipFill>
        <p:spPr>
          <a:xfrm>
            <a:off x="-11430" y="579120"/>
            <a:ext cx="3238500" cy="3985895"/>
          </a:xfrm>
          <a:prstGeom prst="rect">
            <a:avLst/>
          </a:prstGeom>
        </p:spPr>
      </p:pic>
    </p:spTree>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28395" y="1356360"/>
            <a:ext cx="7020560" cy="2676525"/>
          </a:xfrm>
          <a:prstGeom prst="rect">
            <a:avLst/>
          </a:prstGeom>
          <a:noFill/>
        </p:spPr>
        <p:txBody>
          <a:bodyPr wrap="square" rtlCol="0" anchor="t">
            <a:spAutoFit/>
          </a:bodyPr>
          <a:lstStyle/>
          <a:p>
            <a:r>
              <a:rPr lang="en-US" altLang="zh-CN" sz="240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a:latin typeface="楷体" panose="02010609060101010101" pitchFamily="49" charset="-122"/>
                <a:ea typeface="楷体" panose="02010609060101010101" pitchFamily="49" charset="-122"/>
                <a:cs typeface="楷体" panose="02010609060101010101" pitchFamily="49" charset="-122"/>
              </a:rPr>
              <a:t>出塞》是王昌龄早年赴西域时所做，《出塞》是乐府旧题。王昌龄所处的时代，正值</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rPr>
              <a:t>盛唐</a:t>
            </a:r>
            <a:r>
              <a:rPr lang="zh-CN" altLang="en-US" sz="2400" b="1">
                <a:latin typeface="楷体" panose="02010609060101010101" pitchFamily="49" charset="-122"/>
                <a:ea typeface="楷体" panose="02010609060101010101" pitchFamily="49" charset="-122"/>
                <a:cs typeface="楷体" panose="02010609060101010101" pitchFamily="49" charset="-122"/>
              </a:rPr>
              <a:t>，这一时期，唐在对外战争中屡屡取胜，全民族的自信心极强。边塞诗人的作品中，多能体现一种</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rPr>
              <a:t>慷慨激昂的向上精神和克敌制胜的强烈自信</a:t>
            </a:r>
            <a:r>
              <a:rPr lang="zh-CN" altLang="en-US" sz="2400" b="1">
                <a:latin typeface="楷体" panose="02010609060101010101" pitchFamily="49" charset="-122"/>
                <a:ea typeface="楷体" panose="02010609060101010101" pitchFamily="49" charset="-122"/>
                <a:cs typeface="楷体" panose="02010609060101010101" pitchFamily="49" charset="-122"/>
              </a:rPr>
              <a:t>。 同时，频繁的边塞战争，也使人民不堪重负，</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rPr>
              <a:t>渴望和平</a:t>
            </a:r>
            <a:r>
              <a:rPr lang="zh-CN" altLang="en-US" sz="2400" b="1">
                <a:latin typeface="楷体" panose="02010609060101010101" pitchFamily="49" charset="-122"/>
                <a:ea typeface="楷体" panose="02010609060101010101" pitchFamily="49" charset="-122"/>
                <a:cs typeface="楷体" panose="02010609060101010101" pitchFamily="49" charset="-122"/>
              </a:rPr>
              <a:t>。《出塞》正是反映了人民的这种和平愿望。</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sp>
        <p:nvSpPr>
          <p:cNvPr id="3" name="圆角矩形 2"/>
          <p:cNvSpPr/>
          <p:nvPr/>
        </p:nvSpPr>
        <p:spPr>
          <a:xfrm>
            <a:off x="488950" y="601980"/>
            <a:ext cx="1728470" cy="432435"/>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rPr>
              <a:t>创作背景</a:t>
            </a:r>
            <a:endParaRPr lang="zh-CN" altLang="en-US" sz="280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2214245" y="2486040"/>
            <a:ext cx="636270" cy="68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90204" pitchFamily="34" charset="0"/>
              <a:buChar char="•"/>
              <a:defRPr kumimoji="1" sz="3200">
                <a:solidFill>
                  <a:sysClr val="windowText" lastClr="000000"/>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90204" pitchFamily="34" charset="0"/>
              <a:buChar char="–"/>
              <a:defRPr kumimoji="1" sz="2800">
                <a:solidFill>
                  <a:sysClr val="windowText" lastClr="000000"/>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90204" pitchFamily="34" charset="0"/>
              <a:buChar char="•"/>
              <a:defRPr kumimoji="1" sz="2400">
                <a:solidFill>
                  <a:sysClr val="windowText" lastClr="000000"/>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9pPr>
          </a:lstStyle>
          <a:p>
            <a:pPr eaLnBrk="1" hangingPunct="1">
              <a:spcBef>
                <a:spcPct val="50000"/>
              </a:spcBef>
              <a:buFontTx/>
              <a:buNone/>
            </a:pPr>
            <a:r>
              <a:rPr lang="zh-CN" altLang="en-US" sz="4000" b="1" dirty="0">
                <a:solidFill>
                  <a:srgbClr val="FF0000"/>
                </a:solidFill>
                <a:latin typeface="楷体" panose="02010609060101010101" pitchFamily="49" charset="-122"/>
                <a:ea typeface="楷体" panose="02010609060101010101" pitchFamily="49" charset="-122"/>
              </a:rPr>
              <a:t>塞</a:t>
            </a:r>
            <a:r>
              <a:rPr lang="zh-CN" altLang="en-US" sz="4000" b="1" dirty="0">
                <a:solidFill>
                  <a:schemeClr val="tx1"/>
                </a:solidFill>
                <a:latin typeface="楷体" panose="02010609060101010101" pitchFamily="49" charset="-122"/>
                <a:ea typeface="楷体" panose="02010609060101010101" pitchFamily="49" charset="-122"/>
              </a:rPr>
              <a:t> </a:t>
            </a:r>
            <a:endParaRPr lang="zh-CN" altLang="en-US" sz="4000" b="1" u="sng" dirty="0">
              <a:solidFill>
                <a:srgbClr val="FF0000"/>
              </a:solidFill>
              <a:latin typeface="楷体" panose="02010609060101010101" pitchFamily="49" charset="-122"/>
              <a:ea typeface="楷体" panose="02010609060101010101" pitchFamily="49" charset="-122"/>
            </a:endParaRPr>
          </a:p>
        </p:txBody>
      </p:sp>
      <p:sp>
        <p:nvSpPr>
          <p:cNvPr id="20" name="矩形 19"/>
          <p:cNvSpPr/>
          <p:nvPr/>
        </p:nvSpPr>
        <p:spPr>
          <a:xfrm>
            <a:off x="2066608" y="1941830"/>
            <a:ext cx="1261110"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 sài</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
        <p:nvSpPr>
          <p:cNvPr id="23" name="矩形 22"/>
          <p:cNvSpPr/>
          <p:nvPr/>
        </p:nvSpPr>
        <p:spPr>
          <a:xfrm>
            <a:off x="5632760" y="1927785"/>
            <a:ext cx="1356995"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zhēng</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
        <p:nvSpPr>
          <p:cNvPr id="50" name="TextBox 11"/>
          <p:cNvSpPr txBox="1">
            <a:spLocks noChangeArrowheads="1"/>
          </p:cNvSpPr>
          <p:nvPr/>
        </p:nvSpPr>
        <p:spPr bwMode="auto">
          <a:xfrm>
            <a:off x="471004" y="1527721"/>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我会认</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sp>
        <p:nvSpPr>
          <p:cNvPr id="51" name="矩形 50"/>
          <p:cNvSpPr/>
          <p:nvPr/>
        </p:nvSpPr>
        <p:spPr>
          <a:xfrm>
            <a:off x="1556670" y="1528014"/>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p:cNvSpPr/>
          <p:nvPr/>
        </p:nvSpPr>
        <p:spPr>
          <a:xfrm>
            <a:off x="384058" y="1528014"/>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文本框 14">
            <a:hlinkClick r:id="rId1" action="ppaction://hlinkfile"/>
          </p:cNvPr>
          <p:cNvSpPr txBox="1"/>
          <p:nvPr/>
        </p:nvSpPr>
        <p:spPr>
          <a:xfrm>
            <a:off x="653667" y="422324"/>
            <a:ext cx="4033837"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朗读课文 扫清障碍</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2093" y="603851"/>
            <a:ext cx="351070" cy="380165"/>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4562629" y="557681"/>
            <a:ext cx="335134" cy="472337"/>
          </a:xfrm>
          <a:prstGeom prst="rect">
            <a:avLst/>
          </a:prstGeom>
        </p:spPr>
      </p:pic>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041" y="489080"/>
            <a:ext cx="366860" cy="456339"/>
          </a:xfrm>
          <a:prstGeom prst="rect">
            <a:avLst/>
          </a:prstGeom>
        </p:spPr>
      </p:pic>
      <p:sp>
        <p:nvSpPr>
          <p:cNvPr id="13" name="文本框 12"/>
          <p:cNvSpPr txBox="1"/>
          <p:nvPr/>
        </p:nvSpPr>
        <p:spPr>
          <a:xfrm>
            <a:off x="5762935" y="2458010"/>
            <a:ext cx="817245" cy="706755"/>
          </a:xfrm>
          <a:prstGeom prst="rect">
            <a:avLst/>
          </a:prstGeom>
          <a:noFill/>
        </p:spPr>
        <p:txBody>
          <a:bodyPr wrap="square" rtlCol="0">
            <a:spAutoFit/>
          </a:bodyPr>
          <a:lstStyle/>
          <a:p>
            <a:r>
              <a:rPr kumimoji="1" lang="zh-CN" altLang="en-US" sz="4000" b="1" dirty="0">
                <a:solidFill>
                  <a:srgbClr val="FF0000"/>
                </a:solidFill>
                <a:latin typeface="楷体" panose="02010609060101010101" pitchFamily="49" charset="-122"/>
                <a:ea typeface="楷体" panose="02010609060101010101" pitchFamily="49" charset="-122"/>
                <a:sym typeface="+mn-ea"/>
              </a:rPr>
              <a:t>征</a:t>
            </a:r>
            <a:endParaRPr kumimoji="1" lang="zh-CN" altLang="en-US" sz="4000" b="1" dirty="0">
              <a:solidFill>
                <a:srgbClr val="FF0000"/>
              </a:solidFill>
              <a:latin typeface="楷体" panose="02010609060101010101" pitchFamily="49" charset="-122"/>
              <a:ea typeface="楷体" panose="02010609060101010101" pitchFamily="49" charset="-122"/>
              <a:sym typeface="+mn-ea"/>
            </a:endParaRPr>
          </a:p>
        </p:txBody>
      </p:sp>
      <p:sp>
        <p:nvSpPr>
          <p:cNvPr id="3" name="文本框 2"/>
          <p:cNvSpPr txBox="1"/>
          <p:nvPr/>
        </p:nvSpPr>
        <p:spPr>
          <a:xfrm>
            <a:off x="6393490" y="2437129"/>
            <a:ext cx="817245" cy="706755"/>
          </a:xfrm>
          <a:prstGeom prst="rect">
            <a:avLst/>
          </a:prstGeom>
          <a:noFill/>
        </p:spPr>
        <p:txBody>
          <a:bodyPr wrap="square" rtlCol="0">
            <a:spAutoFit/>
          </a:bodyPr>
          <a:lstStyle/>
          <a:p>
            <a:r>
              <a:rPr kumimoji="1" lang="zh-CN" altLang="en-US" sz="4000" b="1" dirty="0">
                <a:solidFill>
                  <a:schemeClr val="tx1"/>
                </a:solidFill>
                <a:latin typeface="楷体" panose="02010609060101010101" pitchFamily="49" charset="-122"/>
                <a:ea typeface="楷体" panose="02010609060101010101" pitchFamily="49" charset="-122"/>
                <a:sym typeface="+mn-ea"/>
              </a:rPr>
              <a:t>战</a:t>
            </a:r>
            <a:endParaRPr kumimoji="1" lang="zh-CN" altLang="en-US" sz="4000" b="1" dirty="0">
              <a:solidFill>
                <a:schemeClr val="tx1"/>
              </a:solidFill>
              <a:latin typeface="楷体" panose="02010609060101010101" pitchFamily="49" charset="-122"/>
              <a:ea typeface="楷体" panose="02010609060101010101" pitchFamily="49" charset="-122"/>
              <a:sym typeface="+mn-ea"/>
            </a:endParaRPr>
          </a:p>
        </p:txBody>
      </p:sp>
      <p:pic>
        <p:nvPicPr>
          <p:cNvPr id="11" name="图片 10" descr="图片18"/>
          <p:cNvPicPr>
            <a:picLocks noChangeAspect="1"/>
          </p:cNvPicPr>
          <p:nvPr/>
        </p:nvPicPr>
        <p:blipFill>
          <a:blip r:embed="rId5" cstate="print"/>
          <a:stretch>
            <a:fillRect/>
          </a:stretch>
        </p:blipFill>
        <p:spPr>
          <a:xfrm>
            <a:off x="7259320" y="3066415"/>
            <a:ext cx="1402715" cy="1443355"/>
          </a:xfrm>
          <a:prstGeom prst="rect">
            <a:avLst/>
          </a:prstGeom>
        </p:spPr>
      </p:pic>
      <p:sp>
        <p:nvSpPr>
          <p:cNvPr id="4" name="文本框 3"/>
          <p:cNvSpPr txBox="1"/>
          <p:nvPr/>
        </p:nvSpPr>
        <p:spPr>
          <a:xfrm>
            <a:off x="3641725" y="2461422"/>
            <a:ext cx="693420" cy="706755"/>
          </a:xfrm>
          <a:prstGeom prst="rect">
            <a:avLst/>
          </a:prstGeom>
          <a:noFill/>
        </p:spPr>
        <p:txBody>
          <a:bodyPr wrap="none" rtlCol="0" anchor="t">
            <a:spAutoFit/>
          </a:bodyPr>
          <a:lstStyle/>
          <a:p>
            <a:r>
              <a:rPr kumimoji="1" lang="zh-CN" altLang="en-US" sz="4000" b="1" dirty="0">
                <a:solidFill>
                  <a:srgbClr val="FF0000"/>
                </a:solidFill>
                <a:latin typeface="楷体" panose="02010609060101010101" pitchFamily="49" charset="-122"/>
                <a:ea typeface="楷体" panose="02010609060101010101" pitchFamily="49" charset="-122"/>
                <a:sym typeface="+mn-ea"/>
              </a:rPr>
              <a:t>秦</a:t>
            </a:r>
            <a:endParaRPr kumimoji="1" lang="zh-CN" altLang="en-US" sz="4000" b="1" dirty="0">
              <a:solidFill>
                <a:srgbClr val="FF0000"/>
              </a:solidFill>
              <a:latin typeface="楷体" panose="02010609060101010101" pitchFamily="49" charset="-122"/>
              <a:ea typeface="楷体" panose="02010609060101010101" pitchFamily="49" charset="-122"/>
              <a:sym typeface="+mn-ea"/>
            </a:endParaRPr>
          </a:p>
        </p:txBody>
      </p:sp>
      <p:sp>
        <p:nvSpPr>
          <p:cNvPr id="5" name="文本框 4"/>
          <p:cNvSpPr txBox="1"/>
          <p:nvPr/>
        </p:nvSpPr>
        <p:spPr>
          <a:xfrm>
            <a:off x="3641725" y="1873412"/>
            <a:ext cx="763270" cy="553085"/>
          </a:xfrm>
          <a:prstGeom prst="rect">
            <a:avLst/>
          </a:prstGeom>
          <a:noFill/>
        </p:spPr>
        <p:txBody>
          <a:bodyPr wrap="none" rtlCol="0" anchor="t">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rPr>
              <a:t>qín</a:t>
            </a:r>
            <a:endPar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endParaRPr>
          </a:p>
        </p:txBody>
      </p:sp>
      <p:sp>
        <p:nvSpPr>
          <p:cNvPr id="6" name="文本框 5"/>
          <p:cNvSpPr txBox="1"/>
          <p:nvPr/>
        </p:nvSpPr>
        <p:spPr>
          <a:xfrm>
            <a:off x="1518603" y="2491150"/>
            <a:ext cx="817245" cy="706755"/>
          </a:xfrm>
          <a:prstGeom prst="rect">
            <a:avLst/>
          </a:prstGeom>
          <a:noFill/>
        </p:spPr>
        <p:txBody>
          <a:bodyPr wrap="square" rtlCol="0">
            <a:spAutoFit/>
          </a:bodyPr>
          <a:lstStyle/>
          <a:p>
            <a:r>
              <a:rPr kumimoji="1" lang="zh-CN" altLang="en-US" sz="4000" b="1" dirty="0">
                <a:solidFill>
                  <a:schemeClr val="tx1"/>
                </a:solidFill>
                <a:latin typeface="楷体" panose="02010609060101010101" pitchFamily="49" charset="-122"/>
                <a:ea typeface="楷体" panose="02010609060101010101" pitchFamily="49" charset="-122"/>
                <a:sym typeface="+mn-ea"/>
              </a:rPr>
              <a:t>边</a:t>
            </a:r>
            <a:endParaRPr kumimoji="1" lang="zh-CN" altLang="en-US" sz="4000" b="1" dirty="0">
              <a:solidFill>
                <a:schemeClr val="tx1"/>
              </a:solidFill>
              <a:latin typeface="楷体" panose="02010609060101010101" pitchFamily="49" charset="-122"/>
              <a:ea typeface="楷体" panose="02010609060101010101" pitchFamily="49" charset="-122"/>
              <a:sym typeface="+mn-ea"/>
            </a:endParaRPr>
          </a:p>
        </p:txBody>
      </p:sp>
      <p:sp>
        <p:nvSpPr>
          <p:cNvPr id="8" name="文本框 7"/>
          <p:cNvSpPr txBox="1"/>
          <p:nvPr/>
        </p:nvSpPr>
        <p:spPr>
          <a:xfrm>
            <a:off x="4276090" y="2449195"/>
            <a:ext cx="817245" cy="706755"/>
          </a:xfrm>
          <a:prstGeom prst="rect">
            <a:avLst/>
          </a:prstGeom>
          <a:noFill/>
        </p:spPr>
        <p:txBody>
          <a:bodyPr wrap="square" rtlCol="0">
            <a:spAutoFit/>
          </a:bodyPr>
          <a:lstStyle/>
          <a:p>
            <a:r>
              <a:rPr kumimoji="1" lang="zh-CN" altLang="en-US" sz="4000" b="1" dirty="0">
                <a:solidFill>
                  <a:schemeClr val="tx1"/>
                </a:solidFill>
                <a:latin typeface="楷体" panose="02010609060101010101" pitchFamily="49" charset="-122"/>
                <a:ea typeface="楷体" panose="02010609060101010101" pitchFamily="49" charset="-122"/>
                <a:sym typeface="+mn-ea"/>
              </a:rPr>
              <a:t>朝</a:t>
            </a:r>
            <a:endParaRPr kumimoji="1" lang="zh-CN" altLang="en-US" sz="4000" b="1" dirty="0">
              <a:solidFill>
                <a:schemeClr val="tx1"/>
              </a:solidFill>
              <a:latin typeface="楷体" panose="02010609060101010101" pitchFamily="49" charset="-122"/>
              <a:ea typeface="楷体" panose="02010609060101010101" pitchFamily="49" charset="-122"/>
              <a:sym typeface="+mn-ea"/>
            </a:endParaRPr>
          </a:p>
        </p:txBody>
      </p:sp>
      <p:sp>
        <p:nvSpPr>
          <p:cNvPr id="2" name="矩形 1"/>
          <p:cNvSpPr/>
          <p:nvPr/>
        </p:nvSpPr>
        <p:spPr>
          <a:xfrm>
            <a:off x="4557070" y="3272715"/>
            <a:ext cx="1356995"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huán</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
        <p:nvSpPr>
          <p:cNvPr id="7" name="文本框 6"/>
          <p:cNvSpPr txBox="1"/>
          <p:nvPr/>
        </p:nvSpPr>
        <p:spPr>
          <a:xfrm>
            <a:off x="4687245" y="3802940"/>
            <a:ext cx="817245" cy="706755"/>
          </a:xfrm>
          <a:prstGeom prst="rect">
            <a:avLst/>
          </a:prstGeom>
          <a:noFill/>
        </p:spPr>
        <p:txBody>
          <a:bodyPr wrap="square" rtlCol="0">
            <a:spAutoFit/>
          </a:bodyPr>
          <a:lstStyle/>
          <a:p>
            <a:r>
              <a:rPr kumimoji="1" lang="zh-CN" altLang="en-US" sz="4000" b="1" dirty="0">
                <a:solidFill>
                  <a:srgbClr val="FF0000"/>
                </a:solidFill>
                <a:latin typeface="楷体" panose="02010609060101010101" pitchFamily="49" charset="-122"/>
                <a:ea typeface="楷体" panose="02010609060101010101" pitchFamily="49" charset="-122"/>
                <a:sym typeface="+mn-ea"/>
              </a:rPr>
              <a:t>还</a:t>
            </a:r>
            <a:endParaRPr kumimoji="1" lang="zh-CN" altLang="en-US" sz="4000" b="1" dirty="0">
              <a:solidFill>
                <a:srgbClr val="FF0000"/>
              </a:solidFill>
              <a:latin typeface="楷体" panose="02010609060101010101" pitchFamily="49" charset="-122"/>
              <a:ea typeface="楷体" panose="02010609060101010101" pitchFamily="49" charset="-122"/>
              <a:sym typeface="+mn-ea"/>
            </a:endParaRPr>
          </a:p>
        </p:txBody>
      </p:sp>
      <p:sp>
        <p:nvSpPr>
          <p:cNvPr id="12" name="文本框 11"/>
          <p:cNvSpPr txBox="1"/>
          <p:nvPr/>
        </p:nvSpPr>
        <p:spPr>
          <a:xfrm>
            <a:off x="2585085" y="3803015"/>
            <a:ext cx="2229485" cy="706755"/>
          </a:xfrm>
          <a:prstGeom prst="rect">
            <a:avLst/>
          </a:prstGeom>
          <a:noFill/>
        </p:spPr>
        <p:txBody>
          <a:bodyPr wrap="square" rtlCol="0">
            <a:spAutoFit/>
          </a:bodyPr>
          <a:lstStyle/>
          <a:p>
            <a:r>
              <a:rPr kumimoji="1" lang="zh-CN" altLang="en-US" sz="4000" b="1" dirty="0">
                <a:solidFill>
                  <a:schemeClr val="tx1"/>
                </a:solidFill>
                <a:latin typeface="楷体" panose="02010609060101010101" pitchFamily="49" charset="-122"/>
                <a:ea typeface="楷体" panose="02010609060101010101" pitchFamily="49" charset="-122"/>
                <a:sym typeface="+mn-ea"/>
              </a:rPr>
              <a:t>飞鸟相与</a:t>
            </a:r>
            <a:endParaRPr kumimoji="1" lang="zh-CN" altLang="en-US" sz="4000" b="1" dirty="0">
              <a:solidFill>
                <a:schemeClr val="tx1"/>
              </a:solidFill>
              <a:latin typeface="楷体" panose="02010609060101010101" pitchFamily="49" charset="-122"/>
              <a:ea typeface="楷体" panose="0201060906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down)">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down)">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xit" presetSubtype="4" fill="hold" grpId="1" nodeType="clickEffect">
                                  <p:stCondLst>
                                    <p:cond delay="0"/>
                                  </p:stCondLst>
                                  <p:childTnLst>
                                    <p:animEffect transition="out" filter="wipe(down)">
                                      <p:cBhvr>
                                        <p:cTn id="51" dur="500"/>
                                        <p:tgtEl>
                                          <p:spTgt spid="20"/>
                                        </p:tgtEl>
                                      </p:cBhvr>
                                    </p:animEffect>
                                    <p:set>
                                      <p:cBhvr>
                                        <p:cTn id="52" dur="1" fill="hold">
                                          <p:stCondLst>
                                            <p:cond delay="499"/>
                                          </p:stCondLst>
                                        </p:cTn>
                                        <p:tgtEl>
                                          <p:spTgt spid="20"/>
                                        </p:tgtEl>
                                        <p:attrNameLst>
                                          <p:attrName>style.visibility</p:attrName>
                                        </p:attrNameLst>
                                      </p:cBhvr>
                                      <p:to>
                                        <p:strVal val="hidden"/>
                                      </p:to>
                                    </p:set>
                                  </p:childTnLst>
                                </p:cTn>
                              </p:par>
                              <p:par>
                                <p:cTn id="53" presetID="22" presetClass="exit" presetSubtype="4" fill="hold" grpId="2" nodeType="withEffect">
                                  <p:stCondLst>
                                    <p:cond delay="0"/>
                                  </p:stCondLst>
                                  <p:childTnLst>
                                    <p:animEffect transition="out" filter="wipe(down)">
                                      <p:cBhvr>
                                        <p:cTn id="54" dur="500"/>
                                        <p:tgtEl>
                                          <p:spTgt spid="5"/>
                                        </p:tgtEl>
                                      </p:cBhvr>
                                    </p:animEffect>
                                    <p:set>
                                      <p:cBhvr>
                                        <p:cTn id="55" dur="1" fill="hold">
                                          <p:stCondLst>
                                            <p:cond delay="499"/>
                                          </p:stCondLst>
                                        </p:cTn>
                                        <p:tgtEl>
                                          <p:spTgt spid="5"/>
                                        </p:tgtEl>
                                        <p:attrNameLst>
                                          <p:attrName>style.visibility</p:attrName>
                                        </p:attrNameLst>
                                      </p:cBhvr>
                                      <p:to>
                                        <p:strVal val="hidden"/>
                                      </p:to>
                                    </p:set>
                                  </p:childTnLst>
                                </p:cTn>
                              </p:par>
                              <p:par>
                                <p:cTn id="56" presetID="22" presetClass="exit" presetSubtype="4" fill="hold" grpId="1" nodeType="withEffect">
                                  <p:stCondLst>
                                    <p:cond delay="0"/>
                                  </p:stCondLst>
                                  <p:childTnLst>
                                    <p:animEffect transition="out" filter="wipe(down)">
                                      <p:cBhvr>
                                        <p:cTn id="57" dur="500"/>
                                        <p:tgtEl>
                                          <p:spTgt spid="23"/>
                                        </p:tgtEl>
                                      </p:cBhvr>
                                    </p:animEffect>
                                    <p:set>
                                      <p:cBhvr>
                                        <p:cTn id="58" dur="1" fill="hold">
                                          <p:stCondLst>
                                            <p:cond delay="499"/>
                                          </p:stCondLst>
                                        </p:cTn>
                                        <p:tgtEl>
                                          <p:spTgt spid="23"/>
                                        </p:tgtEl>
                                        <p:attrNameLst>
                                          <p:attrName>style.visibility</p:attrName>
                                        </p:attrNameLst>
                                      </p:cBhvr>
                                      <p:to>
                                        <p:strVal val="hidden"/>
                                      </p:to>
                                    </p:set>
                                  </p:childTnLst>
                                </p:cTn>
                              </p:par>
                              <p:par>
                                <p:cTn id="59" presetID="22" presetClass="exit" presetSubtype="4" fill="hold" grpId="1" nodeType="withEffect">
                                  <p:stCondLst>
                                    <p:cond delay="0"/>
                                  </p:stCondLst>
                                  <p:childTnLst>
                                    <p:animEffect transition="out" filter="wipe(down)">
                                      <p:cBhvr>
                                        <p:cTn id="60" dur="500"/>
                                        <p:tgtEl>
                                          <p:spTgt spid="2"/>
                                        </p:tgtEl>
                                      </p:cBhvr>
                                    </p:animEffect>
                                    <p:set>
                                      <p:cBhvr>
                                        <p:cTn id="6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3" grpId="0"/>
      <p:bldP spid="23" grpId="1"/>
      <p:bldP spid="3" grpId="0"/>
      <p:bldP spid="5" grpId="0"/>
      <p:bldP spid="5" grpId="2"/>
      <p:bldP spid="6" grpId="0"/>
      <p:bldP spid="8" grpId="0"/>
      <p:bldP spid="2" grpId="0"/>
      <p:bldP spid="2" grpId="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912495" y="1201420"/>
            <a:ext cx="614045" cy="810260"/>
          </a:xfrm>
          <a:prstGeom prst="ellipse">
            <a:avLst/>
          </a:prstGeom>
          <a:solidFill>
            <a:srgbClr val="DCFDFF"/>
          </a:solidFill>
          <a:ln>
            <a:solidFill>
              <a:schemeClr val="tx2"/>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Rectangle 2"/>
          <p:cNvSpPr>
            <a:spLocks noChangeArrowheads="1"/>
          </p:cNvSpPr>
          <p:nvPr/>
        </p:nvSpPr>
        <p:spPr bwMode="auto">
          <a:xfrm>
            <a:off x="912943" y="1271110"/>
            <a:ext cx="535855" cy="58936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r>
              <a:rPr lang="zh-CN" altLang="en-US" sz="4100" dirty="0">
                <a:solidFill>
                  <a:srgbClr val="FF0000"/>
                </a:solidFill>
                <a:latin typeface="黑体" panose="02010609060101010101" pitchFamily="49" charset="-122"/>
                <a:ea typeface="黑体" panose="02010609060101010101" pitchFamily="49" charset="-122"/>
              </a:rPr>
              <a:t>还</a:t>
            </a:r>
            <a:endParaRPr lang="zh-CN" altLang="en-US" sz="4100" dirty="0">
              <a:solidFill>
                <a:srgbClr val="FF0000"/>
              </a:solidFill>
              <a:latin typeface="黑体" panose="02010609060101010101" pitchFamily="49" charset="-122"/>
              <a:ea typeface="黑体" panose="02010609060101010101" pitchFamily="49" charset="-122"/>
            </a:endParaRPr>
          </a:p>
        </p:txBody>
      </p:sp>
      <p:grpSp>
        <p:nvGrpSpPr>
          <p:cNvPr id="2" name="组合 1"/>
          <p:cNvGrpSpPr/>
          <p:nvPr/>
        </p:nvGrpSpPr>
        <p:grpSpPr>
          <a:xfrm>
            <a:off x="3752862" y="431959"/>
            <a:ext cx="1974790" cy="559118"/>
            <a:chOff x="3752862" y="431959"/>
            <a:chExt cx="1974790" cy="559118"/>
          </a:xfrm>
        </p:grpSpPr>
        <p:grpSp>
          <p:nvGrpSpPr>
            <p:cNvPr id="13" name="组合 12"/>
            <p:cNvGrpSpPr/>
            <p:nvPr/>
          </p:nvGrpSpPr>
          <p:grpSpPr>
            <a:xfrm>
              <a:off x="3752862" y="526257"/>
              <a:ext cx="410581" cy="377666"/>
              <a:chOff x="631825" y="5181600"/>
              <a:chExt cx="1554163" cy="1552575"/>
            </a:xfrm>
          </p:grpSpPr>
          <p:sp>
            <p:nvSpPr>
              <p:cNvPr id="14" name="Oval 10"/>
              <p:cNvSpPr>
                <a:spLocks noChangeArrowheads="1"/>
              </p:cNvSpPr>
              <p:nvPr/>
            </p:nvSpPr>
            <p:spPr bwMode="auto">
              <a:xfrm>
                <a:off x="631825" y="5181600"/>
                <a:ext cx="1554163" cy="1552575"/>
              </a:xfrm>
              <a:prstGeom prst="ellipse">
                <a:avLst/>
              </a:prstGeom>
              <a:solidFill>
                <a:srgbClr val="FFC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 name="Freeform 11"/>
              <p:cNvSpPr/>
              <p:nvPr/>
            </p:nvSpPr>
            <p:spPr bwMode="auto">
              <a:xfrm>
                <a:off x="1468438" y="5353050"/>
                <a:ext cx="34925" cy="87313"/>
              </a:xfrm>
              <a:custGeom>
                <a:avLst/>
                <a:gdLst>
                  <a:gd name="T0" fmla="*/ 4 w 12"/>
                  <a:gd name="T1" fmla="*/ 30 h 31"/>
                  <a:gd name="T2" fmla="*/ 12 w 12"/>
                  <a:gd name="T3" fmla="*/ 3 h 31"/>
                  <a:gd name="T4" fmla="*/ 11 w 12"/>
                  <a:gd name="T5" fmla="*/ 0 h 31"/>
                  <a:gd name="T6" fmla="*/ 0 w 12"/>
                  <a:gd name="T7" fmla="*/ 31 h 31"/>
                  <a:gd name="T8" fmla="*/ 4 w 12"/>
                  <a:gd name="T9" fmla="*/ 30 h 31"/>
                </a:gdLst>
                <a:ahLst/>
                <a:cxnLst>
                  <a:cxn ang="0">
                    <a:pos x="T0" y="T1"/>
                  </a:cxn>
                  <a:cxn ang="0">
                    <a:pos x="T2" y="T3"/>
                  </a:cxn>
                  <a:cxn ang="0">
                    <a:pos x="T4" y="T5"/>
                  </a:cxn>
                  <a:cxn ang="0">
                    <a:pos x="T6" y="T7"/>
                  </a:cxn>
                  <a:cxn ang="0">
                    <a:pos x="T8" y="T9"/>
                  </a:cxn>
                </a:cxnLst>
                <a:rect l="0" t="0" r="r" b="b"/>
                <a:pathLst>
                  <a:path w="12" h="31">
                    <a:moveTo>
                      <a:pt x="4" y="30"/>
                    </a:moveTo>
                    <a:cubicBezTo>
                      <a:pt x="4" y="20"/>
                      <a:pt x="7" y="7"/>
                      <a:pt x="12" y="3"/>
                    </a:cubicBezTo>
                    <a:cubicBezTo>
                      <a:pt x="11" y="0"/>
                      <a:pt x="11" y="0"/>
                      <a:pt x="11" y="0"/>
                    </a:cubicBezTo>
                    <a:cubicBezTo>
                      <a:pt x="2" y="6"/>
                      <a:pt x="0" y="21"/>
                      <a:pt x="0" y="31"/>
                    </a:cubicBezTo>
                    <a:lnTo>
                      <a:pt x="4" y="30"/>
                    </a:lnTo>
                    <a:close/>
                  </a:path>
                </a:pathLst>
              </a:custGeom>
              <a:solidFill>
                <a:srgbClr val="4F2E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 name="Freeform 12"/>
              <p:cNvSpPr/>
              <p:nvPr/>
            </p:nvSpPr>
            <p:spPr bwMode="auto">
              <a:xfrm>
                <a:off x="1471613" y="5410200"/>
                <a:ext cx="204788" cy="358775"/>
              </a:xfrm>
              <a:custGeom>
                <a:avLst/>
                <a:gdLst>
                  <a:gd name="T0" fmla="*/ 0 w 72"/>
                  <a:gd name="T1" fmla="*/ 119 h 126"/>
                  <a:gd name="T2" fmla="*/ 66 w 72"/>
                  <a:gd name="T3" fmla="*/ 67 h 126"/>
                  <a:gd name="T4" fmla="*/ 45 w 72"/>
                  <a:gd name="T5" fmla="*/ 7 h 126"/>
                  <a:gd name="T6" fmla="*/ 1 w 72"/>
                  <a:gd name="T7" fmla="*/ 9 h 126"/>
                  <a:gd name="T8" fmla="*/ 0 w 72"/>
                  <a:gd name="T9" fmla="*/ 119 h 126"/>
                </a:gdLst>
                <a:ahLst/>
                <a:cxnLst>
                  <a:cxn ang="0">
                    <a:pos x="T0" y="T1"/>
                  </a:cxn>
                  <a:cxn ang="0">
                    <a:pos x="T2" y="T3"/>
                  </a:cxn>
                  <a:cxn ang="0">
                    <a:pos x="T4" y="T5"/>
                  </a:cxn>
                  <a:cxn ang="0">
                    <a:pos x="T6" y="T7"/>
                  </a:cxn>
                  <a:cxn ang="0">
                    <a:pos x="T8" y="T9"/>
                  </a:cxn>
                </a:cxnLst>
                <a:rect l="0" t="0" r="r" b="b"/>
                <a:pathLst>
                  <a:path w="72" h="126">
                    <a:moveTo>
                      <a:pt x="0" y="119"/>
                    </a:moveTo>
                    <a:cubicBezTo>
                      <a:pt x="29" y="126"/>
                      <a:pt x="60" y="101"/>
                      <a:pt x="66" y="67"/>
                    </a:cubicBezTo>
                    <a:cubicBezTo>
                      <a:pt x="72" y="33"/>
                      <a:pt x="61" y="15"/>
                      <a:pt x="45" y="7"/>
                    </a:cubicBezTo>
                    <a:cubicBezTo>
                      <a:pt x="31" y="0"/>
                      <a:pt x="3" y="11"/>
                      <a:pt x="1" y="9"/>
                    </a:cubicBezTo>
                    <a:lnTo>
                      <a:pt x="0" y="119"/>
                    </a:lnTo>
                    <a:close/>
                  </a:path>
                </a:pathLst>
              </a:custGeom>
              <a:solidFill>
                <a:srgbClr val="C90D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 name="Freeform 13"/>
              <p:cNvSpPr/>
              <p:nvPr/>
            </p:nvSpPr>
            <p:spPr bwMode="auto">
              <a:xfrm>
                <a:off x="1274763" y="5410200"/>
                <a:ext cx="200025" cy="355600"/>
              </a:xfrm>
              <a:custGeom>
                <a:avLst/>
                <a:gdLst>
                  <a:gd name="T0" fmla="*/ 70 w 70"/>
                  <a:gd name="T1" fmla="*/ 9 h 125"/>
                  <a:gd name="T2" fmla="*/ 26 w 70"/>
                  <a:gd name="T3" fmla="*/ 8 h 125"/>
                  <a:gd name="T4" fmla="*/ 8 w 70"/>
                  <a:gd name="T5" fmla="*/ 69 h 125"/>
                  <a:gd name="T6" fmla="*/ 69 w 70"/>
                  <a:gd name="T7" fmla="*/ 119 h 125"/>
                  <a:gd name="T8" fmla="*/ 70 w 70"/>
                  <a:gd name="T9" fmla="*/ 9 h 125"/>
                </a:gdLst>
                <a:ahLst/>
                <a:cxnLst>
                  <a:cxn ang="0">
                    <a:pos x="T0" y="T1"/>
                  </a:cxn>
                  <a:cxn ang="0">
                    <a:pos x="T2" y="T3"/>
                  </a:cxn>
                  <a:cxn ang="0">
                    <a:pos x="T4" y="T5"/>
                  </a:cxn>
                  <a:cxn ang="0">
                    <a:pos x="T6" y="T7"/>
                  </a:cxn>
                  <a:cxn ang="0">
                    <a:pos x="T8" y="T9"/>
                  </a:cxn>
                </a:cxnLst>
                <a:rect l="0" t="0" r="r" b="b"/>
                <a:pathLst>
                  <a:path w="70" h="125">
                    <a:moveTo>
                      <a:pt x="70" y="9"/>
                    </a:moveTo>
                    <a:cubicBezTo>
                      <a:pt x="68" y="11"/>
                      <a:pt x="40" y="0"/>
                      <a:pt x="26" y="8"/>
                    </a:cubicBezTo>
                    <a:cubicBezTo>
                      <a:pt x="11" y="17"/>
                      <a:pt x="0" y="35"/>
                      <a:pt x="8" y="69"/>
                    </a:cubicBezTo>
                    <a:cubicBezTo>
                      <a:pt x="16" y="103"/>
                      <a:pt x="38" y="125"/>
                      <a:pt x="69" y="119"/>
                    </a:cubicBezTo>
                    <a:lnTo>
                      <a:pt x="70" y="9"/>
                    </a:lnTo>
                    <a:close/>
                  </a:path>
                </a:pathLst>
              </a:custGeom>
              <a:solidFill>
                <a:srgbClr val="DB19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 name="Freeform 14"/>
              <p:cNvSpPr/>
              <p:nvPr/>
            </p:nvSpPr>
            <p:spPr bwMode="auto">
              <a:xfrm>
                <a:off x="1374775" y="5313363"/>
                <a:ext cx="125413" cy="53975"/>
              </a:xfrm>
              <a:custGeom>
                <a:avLst/>
                <a:gdLst>
                  <a:gd name="T0" fmla="*/ 44 w 44"/>
                  <a:gd name="T1" fmla="*/ 19 h 19"/>
                  <a:gd name="T2" fmla="*/ 27 w 44"/>
                  <a:gd name="T3" fmla="*/ 4 h 19"/>
                  <a:gd name="T4" fmla="*/ 0 w 44"/>
                  <a:gd name="T5" fmla="*/ 1 h 19"/>
                  <a:gd name="T6" fmla="*/ 0 w 44"/>
                  <a:gd name="T7" fmla="*/ 2 h 19"/>
                  <a:gd name="T8" fmla="*/ 44 w 44"/>
                  <a:gd name="T9" fmla="*/ 19 h 19"/>
                </a:gdLst>
                <a:ahLst/>
                <a:cxnLst>
                  <a:cxn ang="0">
                    <a:pos x="T0" y="T1"/>
                  </a:cxn>
                  <a:cxn ang="0">
                    <a:pos x="T2" y="T3"/>
                  </a:cxn>
                  <a:cxn ang="0">
                    <a:pos x="T4" y="T5"/>
                  </a:cxn>
                  <a:cxn ang="0">
                    <a:pos x="T6" y="T7"/>
                  </a:cxn>
                  <a:cxn ang="0">
                    <a:pos x="T8" y="T9"/>
                  </a:cxn>
                </a:cxnLst>
                <a:rect l="0" t="0" r="r" b="b"/>
                <a:pathLst>
                  <a:path w="44" h="19">
                    <a:moveTo>
                      <a:pt x="44" y="19"/>
                    </a:moveTo>
                    <a:cubicBezTo>
                      <a:pt x="44" y="19"/>
                      <a:pt x="40" y="9"/>
                      <a:pt x="27" y="4"/>
                    </a:cubicBezTo>
                    <a:cubicBezTo>
                      <a:pt x="15" y="0"/>
                      <a:pt x="0" y="1"/>
                      <a:pt x="0" y="1"/>
                    </a:cubicBezTo>
                    <a:cubicBezTo>
                      <a:pt x="0" y="1"/>
                      <a:pt x="0" y="2"/>
                      <a:pt x="0" y="2"/>
                    </a:cubicBezTo>
                    <a:cubicBezTo>
                      <a:pt x="12" y="10"/>
                      <a:pt x="28" y="14"/>
                      <a:pt x="44" y="19"/>
                    </a:cubicBezTo>
                    <a:close/>
                  </a:path>
                </a:pathLst>
              </a:custGeom>
              <a:solidFill>
                <a:srgbClr val="1287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15"/>
              <p:cNvSpPr/>
              <p:nvPr/>
            </p:nvSpPr>
            <p:spPr bwMode="auto">
              <a:xfrm>
                <a:off x="1374775" y="5318125"/>
                <a:ext cx="125413" cy="103188"/>
              </a:xfrm>
              <a:custGeom>
                <a:avLst/>
                <a:gdLst>
                  <a:gd name="T0" fmla="*/ 0 w 44"/>
                  <a:gd name="T1" fmla="*/ 0 h 36"/>
                  <a:gd name="T2" fmla="*/ 6 w 44"/>
                  <a:gd name="T3" fmla="*/ 12 h 36"/>
                  <a:gd name="T4" fmla="*/ 44 w 44"/>
                  <a:gd name="T5" fmla="*/ 17 h 36"/>
                  <a:gd name="T6" fmla="*/ 0 w 44"/>
                  <a:gd name="T7" fmla="*/ 0 h 36"/>
                </a:gdLst>
                <a:ahLst/>
                <a:cxnLst>
                  <a:cxn ang="0">
                    <a:pos x="T0" y="T1"/>
                  </a:cxn>
                  <a:cxn ang="0">
                    <a:pos x="T2" y="T3"/>
                  </a:cxn>
                  <a:cxn ang="0">
                    <a:pos x="T4" y="T5"/>
                  </a:cxn>
                  <a:cxn ang="0">
                    <a:pos x="T6" y="T7"/>
                  </a:cxn>
                </a:cxnLst>
                <a:rect l="0" t="0" r="r" b="b"/>
                <a:pathLst>
                  <a:path w="44" h="36">
                    <a:moveTo>
                      <a:pt x="0" y="0"/>
                    </a:moveTo>
                    <a:cubicBezTo>
                      <a:pt x="0" y="2"/>
                      <a:pt x="2" y="7"/>
                      <a:pt x="6" y="12"/>
                    </a:cubicBezTo>
                    <a:cubicBezTo>
                      <a:pt x="30" y="36"/>
                      <a:pt x="43" y="18"/>
                      <a:pt x="44" y="17"/>
                    </a:cubicBezTo>
                    <a:cubicBezTo>
                      <a:pt x="28" y="12"/>
                      <a:pt x="12" y="8"/>
                      <a:pt x="0" y="0"/>
                    </a:cubicBezTo>
                    <a:close/>
                  </a:path>
                </a:pathLst>
              </a:custGeom>
              <a:solidFill>
                <a:srgbClr val="0E77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Rectangle 16"/>
              <p:cNvSpPr>
                <a:spLocks noChangeArrowheads="1"/>
              </p:cNvSpPr>
              <p:nvPr/>
            </p:nvSpPr>
            <p:spPr bwMode="auto">
              <a:xfrm>
                <a:off x="908050" y="6238875"/>
                <a:ext cx="904875" cy="227013"/>
              </a:xfrm>
              <a:prstGeom prst="rect">
                <a:avLst/>
              </a:prstGeom>
              <a:solidFill>
                <a:srgbClr val="FF1D1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5" name="Rectangle 17"/>
              <p:cNvSpPr>
                <a:spLocks noChangeArrowheads="1"/>
              </p:cNvSpPr>
              <p:nvPr/>
            </p:nvSpPr>
            <p:spPr bwMode="auto">
              <a:xfrm>
                <a:off x="1681163"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6" name="Rectangle 18"/>
              <p:cNvSpPr>
                <a:spLocks noChangeArrowheads="1"/>
              </p:cNvSpPr>
              <p:nvPr/>
            </p:nvSpPr>
            <p:spPr bwMode="auto">
              <a:xfrm>
                <a:off x="1651000"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7" name="Rectangle 19"/>
              <p:cNvSpPr>
                <a:spLocks noChangeArrowheads="1"/>
              </p:cNvSpPr>
              <p:nvPr/>
            </p:nvSpPr>
            <p:spPr bwMode="auto">
              <a:xfrm>
                <a:off x="1612900"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8" name="Rectangle 20"/>
              <p:cNvSpPr>
                <a:spLocks noChangeArrowheads="1"/>
              </p:cNvSpPr>
              <p:nvPr/>
            </p:nvSpPr>
            <p:spPr bwMode="auto">
              <a:xfrm>
                <a:off x="1030288" y="5924550"/>
                <a:ext cx="474663" cy="171450"/>
              </a:xfrm>
              <a:prstGeom prst="rect">
                <a:avLst/>
              </a:prstGeom>
              <a:solidFill>
                <a:srgbClr val="F9EE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9" name="Rectangle 21"/>
              <p:cNvSpPr>
                <a:spLocks noChangeArrowheads="1"/>
              </p:cNvSpPr>
              <p:nvPr/>
            </p:nvSpPr>
            <p:spPr bwMode="auto">
              <a:xfrm>
                <a:off x="1030288" y="5924550"/>
                <a:ext cx="474663"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0" name="Rectangle 22"/>
              <p:cNvSpPr>
                <a:spLocks noChangeArrowheads="1"/>
              </p:cNvSpPr>
              <p:nvPr/>
            </p:nvSpPr>
            <p:spPr bwMode="auto">
              <a:xfrm>
                <a:off x="1030288" y="6002338"/>
                <a:ext cx="474663" cy="4763"/>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1" name="Rectangle 23"/>
              <p:cNvSpPr>
                <a:spLocks noChangeArrowheads="1"/>
              </p:cNvSpPr>
              <p:nvPr/>
            </p:nvSpPr>
            <p:spPr bwMode="auto">
              <a:xfrm>
                <a:off x="1030288" y="6002338"/>
                <a:ext cx="474663" cy="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3" name="Rectangle 24"/>
              <p:cNvSpPr>
                <a:spLocks noChangeArrowheads="1"/>
              </p:cNvSpPr>
              <p:nvPr/>
            </p:nvSpPr>
            <p:spPr bwMode="auto">
              <a:xfrm>
                <a:off x="1030288" y="6049963"/>
                <a:ext cx="474663" cy="6350"/>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4" name="Rectangle 25"/>
              <p:cNvSpPr>
                <a:spLocks noChangeArrowheads="1"/>
              </p:cNvSpPr>
              <p:nvPr/>
            </p:nvSpPr>
            <p:spPr bwMode="auto">
              <a:xfrm>
                <a:off x="1030288" y="6049963"/>
                <a:ext cx="474663" cy="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5" name="Rectangle 26"/>
              <p:cNvSpPr>
                <a:spLocks noChangeArrowheads="1"/>
              </p:cNvSpPr>
              <p:nvPr/>
            </p:nvSpPr>
            <p:spPr bwMode="auto">
              <a:xfrm>
                <a:off x="1030288" y="6034088"/>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6" name="Rectangle 27"/>
              <p:cNvSpPr>
                <a:spLocks noChangeArrowheads="1"/>
              </p:cNvSpPr>
              <p:nvPr/>
            </p:nvSpPr>
            <p:spPr bwMode="auto">
              <a:xfrm>
                <a:off x="1030288" y="6034088"/>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7" name="Rectangle 28"/>
              <p:cNvSpPr>
                <a:spLocks noChangeArrowheads="1"/>
              </p:cNvSpPr>
              <p:nvPr/>
            </p:nvSpPr>
            <p:spPr bwMode="auto">
              <a:xfrm>
                <a:off x="1030288" y="5984875"/>
                <a:ext cx="474663" cy="3175"/>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8" name="Rectangle 29"/>
              <p:cNvSpPr>
                <a:spLocks noChangeArrowheads="1"/>
              </p:cNvSpPr>
              <p:nvPr/>
            </p:nvSpPr>
            <p:spPr bwMode="auto">
              <a:xfrm>
                <a:off x="1030288" y="5984875"/>
                <a:ext cx="4746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9" name="Rectangle 30"/>
              <p:cNvSpPr>
                <a:spLocks noChangeArrowheads="1"/>
              </p:cNvSpPr>
              <p:nvPr/>
            </p:nvSpPr>
            <p:spPr bwMode="auto">
              <a:xfrm>
                <a:off x="1030288" y="5937250"/>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0" name="Rectangle 31"/>
              <p:cNvSpPr>
                <a:spLocks noChangeArrowheads="1"/>
              </p:cNvSpPr>
              <p:nvPr/>
            </p:nvSpPr>
            <p:spPr bwMode="auto">
              <a:xfrm>
                <a:off x="1030288" y="5937250"/>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1" name="Rectangle 32"/>
              <p:cNvSpPr>
                <a:spLocks noChangeArrowheads="1"/>
              </p:cNvSpPr>
              <p:nvPr/>
            </p:nvSpPr>
            <p:spPr bwMode="auto">
              <a:xfrm>
                <a:off x="1030288" y="6084888"/>
                <a:ext cx="474663" cy="3175"/>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2" name="Rectangle 33"/>
              <p:cNvSpPr>
                <a:spLocks noChangeArrowheads="1"/>
              </p:cNvSpPr>
              <p:nvPr/>
            </p:nvSpPr>
            <p:spPr bwMode="auto">
              <a:xfrm>
                <a:off x="1030288" y="6084888"/>
                <a:ext cx="4746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 name="Rectangle 34"/>
              <p:cNvSpPr>
                <a:spLocks noChangeArrowheads="1"/>
              </p:cNvSpPr>
              <p:nvPr/>
            </p:nvSpPr>
            <p:spPr bwMode="auto">
              <a:xfrm>
                <a:off x="1030288" y="5951538"/>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4" name="Rectangle 35"/>
              <p:cNvSpPr>
                <a:spLocks noChangeArrowheads="1"/>
              </p:cNvSpPr>
              <p:nvPr/>
            </p:nvSpPr>
            <p:spPr bwMode="auto">
              <a:xfrm>
                <a:off x="1030288" y="5951538"/>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5" name="Rectangle 36"/>
              <p:cNvSpPr>
                <a:spLocks noChangeArrowheads="1"/>
              </p:cNvSpPr>
              <p:nvPr/>
            </p:nvSpPr>
            <p:spPr bwMode="auto">
              <a:xfrm>
                <a:off x="879475" y="6118225"/>
                <a:ext cx="1058863" cy="120650"/>
              </a:xfrm>
              <a:prstGeom prst="rect">
                <a:avLst/>
              </a:prstGeom>
              <a:solidFill>
                <a:srgbClr val="14B6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6" name="Rectangle 37"/>
              <p:cNvSpPr>
                <a:spLocks noChangeArrowheads="1"/>
              </p:cNvSpPr>
              <p:nvPr/>
            </p:nvSpPr>
            <p:spPr bwMode="auto">
              <a:xfrm>
                <a:off x="1835150" y="6118225"/>
                <a:ext cx="28575" cy="120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7" name="Rectangle 38"/>
              <p:cNvSpPr>
                <a:spLocks noChangeArrowheads="1"/>
              </p:cNvSpPr>
              <p:nvPr/>
            </p:nvSpPr>
            <p:spPr bwMode="auto">
              <a:xfrm>
                <a:off x="1101725" y="5751513"/>
                <a:ext cx="588963" cy="150813"/>
              </a:xfrm>
              <a:prstGeom prst="rect">
                <a:avLst/>
              </a:prstGeom>
              <a:solidFill>
                <a:srgbClr val="2B5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8" name="Rectangle 39"/>
              <p:cNvSpPr>
                <a:spLocks noChangeArrowheads="1"/>
              </p:cNvSpPr>
              <p:nvPr/>
            </p:nvSpPr>
            <p:spPr bwMode="auto">
              <a:xfrm>
                <a:off x="1633538" y="5751513"/>
                <a:ext cx="14288" cy="150813"/>
              </a:xfrm>
              <a:prstGeom prst="rect">
                <a:avLst/>
              </a:prstGeom>
              <a:solidFill>
                <a:srgbClr val="14B6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9" name="Freeform 40"/>
              <p:cNvSpPr/>
              <p:nvPr/>
            </p:nvSpPr>
            <p:spPr bwMode="auto">
              <a:xfrm>
                <a:off x="1012825" y="5902325"/>
                <a:ext cx="530225" cy="215900"/>
              </a:xfrm>
              <a:custGeom>
                <a:avLst/>
                <a:gdLst>
                  <a:gd name="T0" fmla="*/ 186 w 186"/>
                  <a:gd name="T1" fmla="*/ 38 h 76"/>
                  <a:gd name="T2" fmla="*/ 183 w 186"/>
                  <a:gd name="T3" fmla="*/ 0 h 76"/>
                  <a:gd name="T4" fmla="*/ 183 w 186"/>
                  <a:gd name="T5" fmla="*/ 0 h 76"/>
                  <a:gd name="T6" fmla="*/ 182 w 186"/>
                  <a:gd name="T7" fmla="*/ 0 h 76"/>
                  <a:gd name="T8" fmla="*/ 182 w 186"/>
                  <a:gd name="T9" fmla="*/ 0 h 76"/>
                  <a:gd name="T10" fmla="*/ 182 w 186"/>
                  <a:gd name="T11" fmla="*/ 0 h 76"/>
                  <a:gd name="T12" fmla="*/ 0 w 186"/>
                  <a:gd name="T13" fmla="*/ 0 h 76"/>
                  <a:gd name="T14" fmla="*/ 0 w 186"/>
                  <a:gd name="T15" fmla="*/ 8 h 76"/>
                  <a:gd name="T16" fmla="*/ 173 w 186"/>
                  <a:gd name="T17" fmla="*/ 8 h 76"/>
                  <a:gd name="T18" fmla="*/ 173 w 186"/>
                  <a:gd name="T19" fmla="*/ 68 h 76"/>
                  <a:gd name="T20" fmla="*/ 0 w 186"/>
                  <a:gd name="T21" fmla="*/ 68 h 76"/>
                  <a:gd name="T22" fmla="*/ 0 w 186"/>
                  <a:gd name="T23" fmla="*/ 76 h 76"/>
                  <a:gd name="T24" fmla="*/ 183 w 186"/>
                  <a:gd name="T25" fmla="*/ 76 h 76"/>
                  <a:gd name="T26" fmla="*/ 183 w 186"/>
                  <a:gd name="T27" fmla="*/ 76 h 76"/>
                  <a:gd name="T28" fmla="*/ 186 w 186"/>
                  <a:gd name="T29"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76">
                    <a:moveTo>
                      <a:pt x="186" y="38"/>
                    </a:moveTo>
                    <a:cubicBezTo>
                      <a:pt x="186" y="19"/>
                      <a:pt x="184" y="3"/>
                      <a:pt x="183" y="0"/>
                    </a:cubicBezTo>
                    <a:cubicBezTo>
                      <a:pt x="183" y="0"/>
                      <a:pt x="183" y="0"/>
                      <a:pt x="183" y="0"/>
                    </a:cubicBezTo>
                    <a:cubicBezTo>
                      <a:pt x="182" y="0"/>
                      <a:pt x="182" y="0"/>
                      <a:pt x="182" y="0"/>
                    </a:cubicBezTo>
                    <a:cubicBezTo>
                      <a:pt x="182" y="0"/>
                      <a:pt x="182" y="0"/>
                      <a:pt x="182" y="0"/>
                    </a:cubicBezTo>
                    <a:cubicBezTo>
                      <a:pt x="182" y="0"/>
                      <a:pt x="182" y="0"/>
                      <a:pt x="182" y="0"/>
                    </a:cubicBezTo>
                    <a:cubicBezTo>
                      <a:pt x="0" y="0"/>
                      <a:pt x="0" y="0"/>
                      <a:pt x="0" y="0"/>
                    </a:cubicBezTo>
                    <a:cubicBezTo>
                      <a:pt x="0" y="8"/>
                      <a:pt x="0" y="8"/>
                      <a:pt x="0" y="8"/>
                    </a:cubicBezTo>
                    <a:cubicBezTo>
                      <a:pt x="173" y="8"/>
                      <a:pt x="173" y="8"/>
                      <a:pt x="173" y="8"/>
                    </a:cubicBezTo>
                    <a:cubicBezTo>
                      <a:pt x="173" y="68"/>
                      <a:pt x="173" y="68"/>
                      <a:pt x="173" y="68"/>
                    </a:cubicBezTo>
                    <a:cubicBezTo>
                      <a:pt x="0" y="68"/>
                      <a:pt x="0" y="68"/>
                      <a:pt x="0" y="68"/>
                    </a:cubicBezTo>
                    <a:cubicBezTo>
                      <a:pt x="0" y="76"/>
                      <a:pt x="0" y="76"/>
                      <a:pt x="0" y="76"/>
                    </a:cubicBezTo>
                    <a:cubicBezTo>
                      <a:pt x="183" y="76"/>
                      <a:pt x="183" y="76"/>
                      <a:pt x="183" y="76"/>
                    </a:cubicBezTo>
                    <a:cubicBezTo>
                      <a:pt x="183" y="76"/>
                      <a:pt x="183" y="76"/>
                      <a:pt x="183" y="76"/>
                    </a:cubicBezTo>
                    <a:cubicBezTo>
                      <a:pt x="184" y="73"/>
                      <a:pt x="186" y="57"/>
                      <a:pt x="186" y="38"/>
                    </a:cubicBezTo>
                    <a:close/>
                  </a:path>
                </a:pathLst>
              </a:custGeom>
              <a:solidFill>
                <a:srgbClr val="5D9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0" name="Freeform 41"/>
              <p:cNvSpPr/>
              <p:nvPr/>
            </p:nvSpPr>
            <p:spPr bwMode="auto">
              <a:xfrm>
                <a:off x="1425575" y="6034088"/>
                <a:ext cx="42863" cy="122238"/>
              </a:xfrm>
              <a:custGeom>
                <a:avLst/>
                <a:gdLst>
                  <a:gd name="T0" fmla="*/ 0 w 27"/>
                  <a:gd name="T1" fmla="*/ 0 h 77"/>
                  <a:gd name="T2" fmla="*/ 0 w 27"/>
                  <a:gd name="T3" fmla="*/ 77 h 77"/>
                  <a:gd name="T4" fmla="*/ 13 w 27"/>
                  <a:gd name="T5" fmla="*/ 64 h 77"/>
                  <a:gd name="T6" fmla="*/ 27 w 27"/>
                  <a:gd name="T7" fmla="*/ 77 h 77"/>
                  <a:gd name="T8" fmla="*/ 27 w 27"/>
                  <a:gd name="T9" fmla="*/ 0 h 77"/>
                  <a:gd name="T10" fmla="*/ 0 w 27"/>
                  <a:gd name="T11" fmla="*/ 0 h 77"/>
                </a:gdLst>
                <a:ahLst/>
                <a:cxnLst>
                  <a:cxn ang="0">
                    <a:pos x="T0" y="T1"/>
                  </a:cxn>
                  <a:cxn ang="0">
                    <a:pos x="T2" y="T3"/>
                  </a:cxn>
                  <a:cxn ang="0">
                    <a:pos x="T4" y="T5"/>
                  </a:cxn>
                  <a:cxn ang="0">
                    <a:pos x="T6" y="T7"/>
                  </a:cxn>
                  <a:cxn ang="0">
                    <a:pos x="T8" y="T9"/>
                  </a:cxn>
                  <a:cxn ang="0">
                    <a:pos x="T10" y="T11"/>
                  </a:cxn>
                </a:cxnLst>
                <a:rect l="0" t="0" r="r" b="b"/>
                <a:pathLst>
                  <a:path w="27" h="77">
                    <a:moveTo>
                      <a:pt x="0" y="0"/>
                    </a:moveTo>
                    <a:lnTo>
                      <a:pt x="0" y="77"/>
                    </a:lnTo>
                    <a:lnTo>
                      <a:pt x="13" y="64"/>
                    </a:lnTo>
                    <a:lnTo>
                      <a:pt x="27" y="77"/>
                    </a:lnTo>
                    <a:lnTo>
                      <a:pt x="27" y="0"/>
                    </a:lnTo>
                    <a:lnTo>
                      <a:pt x="0" y="0"/>
                    </a:lnTo>
                    <a:close/>
                  </a:path>
                </a:pathLst>
              </a:custGeom>
              <a:solidFill>
                <a:srgbClr val="DB22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2" name="TextBox 11"/>
            <p:cNvSpPr txBox="1">
              <a:spLocks noChangeArrowheads="1"/>
            </p:cNvSpPr>
            <p:nvPr/>
          </p:nvSpPr>
          <p:spPr bwMode="auto">
            <a:xfrm>
              <a:off x="4162967" y="431959"/>
              <a:ext cx="1564685" cy="559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5" tIns="25718" rIns="51435" bIns="25718">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3300" b="1" dirty="0">
                  <a:latin typeface="楷体" panose="02010609060101010101" pitchFamily="49" charset="-122"/>
                  <a:ea typeface="楷体" panose="02010609060101010101" pitchFamily="49" charset="-122"/>
                </a:rPr>
                <a:t>多音字</a:t>
              </a:r>
              <a:endParaRPr lang="zh-CN" altLang="en-US" sz="2500" b="1" dirty="0">
                <a:latin typeface="楷体" panose="02010609060101010101" pitchFamily="49" charset="-122"/>
                <a:ea typeface="楷体" panose="02010609060101010101" pitchFamily="49" charset="-122"/>
              </a:endParaRPr>
            </a:p>
          </p:txBody>
        </p:sp>
      </p:grpSp>
      <p:sp>
        <p:nvSpPr>
          <p:cNvPr id="23" name="矩形 22"/>
          <p:cNvSpPr/>
          <p:nvPr/>
        </p:nvSpPr>
        <p:spPr>
          <a:xfrm>
            <a:off x="2218690" y="1779270"/>
            <a:ext cx="3254375" cy="560705"/>
          </a:xfrm>
          <a:prstGeom prst="rect">
            <a:avLst/>
          </a:prstGeom>
          <a:solidFill>
            <a:schemeClr val="accent6">
              <a:lumMod val="20000"/>
              <a:lumOff val="80000"/>
            </a:schemeClr>
          </a:solidFill>
        </p:spPr>
        <p:txBody>
          <a:bodyPr wrap="square" lIns="68580" tIns="34290" rIns="68580" bIns="34290">
            <a:spAutoFit/>
          </a:bodyPr>
          <a:lstStyle/>
          <a:p>
            <a:r>
              <a:rPr lang="zh-CN" altLang="en-US" sz="3200" b="1" dirty="0">
                <a:latin typeface="华文楷体" panose="02010600040101010101" pitchFamily="2" charset="-122"/>
                <a:ea typeface="华文楷体" panose="02010600040101010101" pitchFamily="2" charset="-122"/>
              </a:rPr>
              <a:t>万里长征人未</a:t>
            </a:r>
            <a:r>
              <a:rPr lang="zh-CN" altLang="en-US" sz="3200" b="1" dirty="0">
                <a:solidFill>
                  <a:srgbClr val="FF0000"/>
                </a:solidFill>
                <a:latin typeface="华文楷体" panose="02010600040101010101" pitchFamily="2" charset="-122"/>
                <a:ea typeface="华文楷体" panose="02010600040101010101" pitchFamily="2" charset="-122"/>
              </a:rPr>
              <a:t>还</a:t>
            </a:r>
            <a:r>
              <a:rPr lang="zh-CN" altLang="en-US" sz="3200" b="1" dirty="0">
                <a:latin typeface="华文楷体" panose="02010600040101010101" pitchFamily="2" charset="-122"/>
                <a:ea typeface="华文楷体" panose="02010600040101010101" pitchFamily="2" charset="-122"/>
              </a:rPr>
              <a:t>。</a:t>
            </a:r>
            <a:endParaRPr lang="zh-CN" altLang="en-US" sz="3200" b="1" dirty="0">
              <a:latin typeface="华文楷体" panose="02010600040101010101" pitchFamily="2" charset="-122"/>
              <a:ea typeface="华文楷体" panose="02010600040101010101" pitchFamily="2" charset="-122"/>
            </a:endParaRPr>
          </a:p>
        </p:txBody>
      </p:sp>
      <p:sp>
        <p:nvSpPr>
          <p:cNvPr id="32" name="矩形 31"/>
          <p:cNvSpPr/>
          <p:nvPr/>
        </p:nvSpPr>
        <p:spPr>
          <a:xfrm>
            <a:off x="4575795" y="1295529"/>
            <a:ext cx="1080120" cy="483870"/>
          </a:xfrm>
          <a:prstGeom prst="rect">
            <a:avLst/>
          </a:prstGeom>
        </p:spPr>
        <p:txBody>
          <a:bodyPr wrap="square" lIns="68580" tIns="34290" rIns="68580" bIns="34290">
            <a:spAutoFit/>
          </a:bodyPr>
          <a:lstStyle/>
          <a:p>
            <a:r>
              <a:rPr lang="en-US" sz="2700" b="1" dirty="0" err="1">
                <a:solidFill>
                  <a:srgbClr val="FF0000"/>
                </a:solidFill>
                <a:latin typeface="宋体" panose="02010600030101010101" pitchFamily="2" charset="-122"/>
                <a:ea typeface="宋体" panose="02010600030101010101" pitchFamily="2" charset="-122"/>
              </a:rPr>
              <a:t>hu</a:t>
            </a:r>
            <a:r>
              <a:rPr lang="en-US" altLang="zh-CN" sz="2700" b="1" dirty="0" err="1">
                <a:solidFill>
                  <a:srgbClr val="FF0000"/>
                </a:solidFill>
                <a:latin typeface="宋体" panose="02010600030101010101" pitchFamily="2" charset="-122"/>
                <a:ea typeface="宋体" panose="02010600030101010101" pitchFamily="2" charset="-122"/>
              </a:rPr>
              <a:t>án</a:t>
            </a:r>
            <a:endParaRPr lang="en-US" altLang="zh-CN" sz="2700" b="1" dirty="0" err="1">
              <a:solidFill>
                <a:srgbClr val="FF0000"/>
              </a:solidFill>
              <a:latin typeface="宋体" panose="02010600030101010101" pitchFamily="2" charset="-122"/>
              <a:ea typeface="宋体" panose="02010600030101010101" pitchFamily="2" charset="-122"/>
            </a:endParaRPr>
          </a:p>
        </p:txBody>
      </p:sp>
      <p:sp>
        <p:nvSpPr>
          <p:cNvPr id="51" name="矩形 50"/>
          <p:cNvSpPr/>
          <p:nvPr/>
        </p:nvSpPr>
        <p:spPr>
          <a:xfrm>
            <a:off x="1754505" y="2880995"/>
            <a:ext cx="6472555" cy="560705"/>
          </a:xfrm>
          <a:prstGeom prst="rect">
            <a:avLst/>
          </a:prstGeom>
          <a:solidFill>
            <a:srgbClr val="FDFEC3"/>
          </a:solidFill>
        </p:spPr>
        <p:txBody>
          <a:bodyPr wrap="square" lIns="68580" tIns="34290" rIns="68580" bIns="34290">
            <a:spAutoFit/>
          </a:bodyPr>
          <a:lstStyle/>
          <a:p>
            <a:r>
              <a:rPr lang="zh-CN" altLang="en-US" sz="3200" b="1" dirty="0">
                <a:latin typeface="华文楷体" panose="02010600040101010101" pitchFamily="2" charset="-122"/>
                <a:ea typeface="华文楷体" panose="02010600040101010101" pitchFamily="2" charset="-122"/>
                <a:sym typeface="+mn-ea"/>
              </a:rPr>
              <a:t>不管刮风</a:t>
            </a:r>
            <a:r>
              <a:rPr lang="zh-CN" altLang="en-US" sz="3200" b="1" dirty="0">
                <a:solidFill>
                  <a:srgbClr val="FF0000"/>
                </a:solidFill>
                <a:latin typeface="华文楷体" panose="02010600040101010101" pitchFamily="2" charset="-122"/>
                <a:ea typeface="华文楷体" panose="02010600040101010101" pitchFamily="2" charset="-122"/>
                <a:sym typeface="+mn-ea"/>
              </a:rPr>
              <a:t>还</a:t>
            </a:r>
            <a:r>
              <a:rPr lang="zh-CN" altLang="en-US" sz="3200" b="1" dirty="0">
                <a:latin typeface="华文楷体" panose="02010600040101010101" pitchFamily="2" charset="-122"/>
                <a:ea typeface="华文楷体" panose="02010600040101010101" pitchFamily="2" charset="-122"/>
                <a:sym typeface="+mn-ea"/>
              </a:rPr>
              <a:t>是下雨，他从未迟到过。</a:t>
            </a:r>
            <a:endParaRPr lang="zh-CN" altLang="en-US" sz="3200" b="1" dirty="0">
              <a:latin typeface="华文楷体" panose="02010600040101010101" pitchFamily="2" charset="-122"/>
              <a:ea typeface="华文楷体" panose="02010600040101010101" pitchFamily="2" charset="-122"/>
              <a:sym typeface="+mn-ea"/>
            </a:endParaRPr>
          </a:p>
        </p:txBody>
      </p:sp>
      <p:sp>
        <p:nvSpPr>
          <p:cNvPr id="52" name="矩形 51"/>
          <p:cNvSpPr/>
          <p:nvPr/>
        </p:nvSpPr>
        <p:spPr>
          <a:xfrm>
            <a:off x="3377682" y="2397290"/>
            <a:ext cx="657225" cy="483870"/>
          </a:xfrm>
          <a:prstGeom prst="rect">
            <a:avLst/>
          </a:prstGeom>
        </p:spPr>
        <p:txBody>
          <a:bodyPr wrap="none" lIns="68580" tIns="34290" rIns="68580" bIns="34290">
            <a:spAutoFit/>
          </a:bodyPr>
          <a:lstStyle/>
          <a:p>
            <a:pPr algn="l"/>
            <a:r>
              <a:rPr lang="en-US" altLang="zh-CN" sz="2700" b="1" dirty="0" err="1">
                <a:solidFill>
                  <a:srgbClr val="FF0000"/>
                </a:solidFill>
                <a:latin typeface="宋体" panose="02010600030101010101" pitchFamily="2" charset="-122"/>
                <a:ea typeface="宋体" panose="02010600030101010101" pitchFamily="2" charset="-122"/>
              </a:rPr>
              <a:t>h</a:t>
            </a:r>
            <a:r>
              <a:rPr lang="en-US" altLang="zh-CN" sz="2700" b="1" dirty="0" err="1">
                <a:solidFill>
                  <a:srgbClr val="FF0000"/>
                </a:solidFill>
                <a:latin typeface="宋体" panose="02010600030101010101" pitchFamily="2" charset="-122"/>
                <a:ea typeface="宋体" panose="02010600030101010101" pitchFamily="2" charset="-122"/>
                <a:sym typeface="+mn-ea"/>
              </a:rPr>
              <a:t>á</a:t>
            </a:r>
            <a:r>
              <a:rPr lang="en-US" altLang="zh-CN" sz="2700" b="1" dirty="0" err="1">
                <a:solidFill>
                  <a:srgbClr val="FF0000"/>
                </a:solidFill>
                <a:latin typeface="宋体" panose="02010600030101010101" pitchFamily="2" charset="-122"/>
                <a:ea typeface="宋体" panose="02010600030101010101" pitchFamily="2" charset="-122"/>
              </a:rPr>
              <a:t>i</a:t>
            </a:r>
            <a:r>
              <a:rPr lang="en-US" altLang="zh-CN" sz="2700" b="1" dirty="0" err="1">
                <a:latin typeface="宋体" panose="02010600030101010101" pitchFamily="2" charset="-122"/>
                <a:ea typeface="宋体" panose="02010600030101010101" pitchFamily="2" charset="-122"/>
              </a:rPr>
              <a:t> </a:t>
            </a:r>
            <a:endParaRPr lang="en-US" sz="2700" b="1"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up)">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up)">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3" grpId="0" bldLvl="0" animBg="1"/>
      <p:bldP spid="32" grpId="0"/>
      <p:bldP spid="51" grpId="0" bldLvl="0" animBg="1"/>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33245" y="1287145"/>
            <a:ext cx="2144395" cy="499110"/>
          </a:xfrm>
          <a:prstGeom prst="rect">
            <a:avLst/>
          </a:prstGeom>
        </p:spPr>
        <p:style>
          <a:lnRef idx="1">
            <a:schemeClr val="accent6"/>
          </a:lnRef>
          <a:fillRef idx="2">
            <a:schemeClr val="accent6"/>
          </a:fillRef>
          <a:effectRef idx="1">
            <a:schemeClr val="accent6"/>
          </a:effectRef>
          <a:fontRef idx="minor">
            <a:schemeClr val="dk1"/>
          </a:fontRef>
        </p:style>
        <p:txBody>
          <a:bodyPr wrap="square" lIns="68580" tIns="34290" rIns="68580" bIns="34290">
            <a:spAutoFit/>
          </a:bodyPr>
          <a:lstStyle/>
          <a:p>
            <a:r>
              <a:rPr lang="zh-CN" altLang="en-US" sz="2800" b="1" dirty="0">
                <a:latin typeface="楷体" panose="02010609060101010101" pitchFamily="49" charset="-122"/>
                <a:ea typeface="楷体" panose="02010609060101010101" pitchFamily="49" charset="-122"/>
              </a:rPr>
              <a:t>塞外、边塞</a:t>
            </a:r>
            <a:r>
              <a:rPr lang="zh-CN" altLang="en-US" sz="2800" dirty="0">
                <a:latin typeface="楷体" panose="02010609060101010101" pitchFamily="49" charset="-122"/>
                <a:ea typeface="楷体" panose="02010609060101010101" pitchFamily="49" charset="-122"/>
              </a:rPr>
              <a:t>    </a:t>
            </a:r>
            <a:endParaRPr lang="zh-CN" altLang="en-US" sz="2800" dirty="0">
              <a:latin typeface="楷体" panose="02010609060101010101" pitchFamily="49" charset="-122"/>
              <a:ea typeface="楷体" panose="02010609060101010101" pitchFamily="49" charset="-122"/>
            </a:endParaRPr>
          </a:p>
        </p:txBody>
      </p:sp>
      <p:sp>
        <p:nvSpPr>
          <p:cNvPr id="8" name="矩形 7"/>
          <p:cNvSpPr/>
          <p:nvPr/>
        </p:nvSpPr>
        <p:spPr>
          <a:xfrm>
            <a:off x="1833245" y="788035"/>
            <a:ext cx="650875" cy="499110"/>
          </a:xfrm>
          <a:prstGeom prst="rect">
            <a:avLst/>
          </a:prstGeom>
        </p:spPr>
        <p:txBody>
          <a:bodyPr wrap="square" lIns="68580" tIns="34290" rIns="68580" bIns="34290">
            <a:spAutoFit/>
          </a:bodyPr>
          <a:lstStyle/>
          <a:p>
            <a:r>
              <a:rPr lang="en-US" altLang="en-US" sz="2800" dirty="0">
                <a:solidFill>
                  <a:srgbClr val="FF0000"/>
                </a:solidFill>
                <a:latin typeface="汉语拼音" panose="020B0604020202020204" pitchFamily="34" charset="0"/>
                <a:ea typeface="微软雅黑" panose="020B0503020204020204" charset="-122"/>
                <a:cs typeface="汉语拼音" panose="020B0604020202020204" pitchFamily="34" charset="0"/>
              </a:rPr>
              <a:t>sài</a:t>
            </a:r>
            <a:endParaRPr lang="en-US" altLang="en-US" sz="2800" dirty="0">
              <a:solidFill>
                <a:srgbClr val="FF0000"/>
              </a:solidFill>
              <a:latin typeface="汉语拼音" panose="020B0604020202020204" pitchFamily="34" charset="0"/>
              <a:ea typeface="微软雅黑" panose="020B0503020204020204" charset="-122"/>
              <a:cs typeface="汉语拼音" panose="020B0604020202020204" pitchFamily="34" charset="0"/>
            </a:endParaRPr>
          </a:p>
        </p:txBody>
      </p:sp>
      <p:sp>
        <p:nvSpPr>
          <p:cNvPr id="4" name="圆角矩形 3"/>
          <p:cNvSpPr/>
          <p:nvPr/>
        </p:nvSpPr>
        <p:spPr>
          <a:xfrm>
            <a:off x="1833245" y="2448560"/>
            <a:ext cx="2367280" cy="57594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l"/>
            <a:r>
              <a:rPr lang="zh-CN" altLang="en-US" sz="2800" b="1">
                <a:solidFill>
                  <a:schemeClr val="tx1"/>
                </a:solidFill>
                <a:latin typeface="楷体" panose="02010609060101010101" pitchFamily="49" charset="-122"/>
                <a:ea typeface="楷体" panose="02010609060101010101" pitchFamily="49" charset="-122"/>
              </a:rPr>
              <a:t>塞车、瓶塞</a:t>
            </a:r>
            <a:endParaRPr lang="zh-CN" altLang="en-US" sz="2800" b="1">
              <a:solidFill>
                <a:schemeClr val="tx1"/>
              </a:solidFill>
              <a:latin typeface="楷体" panose="02010609060101010101" pitchFamily="49" charset="-122"/>
              <a:ea typeface="楷体" panose="02010609060101010101" pitchFamily="49" charset="-122"/>
            </a:endParaRPr>
          </a:p>
        </p:txBody>
      </p:sp>
      <p:sp>
        <p:nvSpPr>
          <p:cNvPr id="5" name="矩形 4"/>
          <p:cNvSpPr/>
          <p:nvPr/>
        </p:nvSpPr>
        <p:spPr>
          <a:xfrm>
            <a:off x="1856740" y="1899285"/>
            <a:ext cx="822960" cy="483870"/>
          </a:xfrm>
          <a:prstGeom prst="rect">
            <a:avLst/>
          </a:prstGeom>
        </p:spPr>
        <p:txBody>
          <a:bodyPr wrap="square" lIns="68580" tIns="34290" rIns="68580" bIns="34290">
            <a:spAutoFit/>
          </a:bodyPr>
          <a:lstStyle/>
          <a:p>
            <a:r>
              <a:rPr lang="en-US" altLang="zh-CN" sz="2700" dirty="0">
                <a:solidFill>
                  <a:srgbClr val="FF0000"/>
                </a:solidFill>
                <a:latin typeface="汉语拼音" panose="020B0604020202020204" pitchFamily="34" charset="0"/>
                <a:ea typeface="微软雅黑" panose="020B0503020204020204" charset="-122"/>
                <a:cs typeface="汉语拼音" panose="020B0604020202020204" pitchFamily="34" charset="0"/>
              </a:rPr>
              <a:t>sāi</a:t>
            </a:r>
            <a:endParaRPr lang="en-US" altLang="zh-CN" sz="2700" dirty="0">
              <a:solidFill>
                <a:srgbClr val="FF0000"/>
              </a:solidFill>
              <a:latin typeface="汉语拼音" panose="020B0604020202020204" pitchFamily="34" charset="0"/>
              <a:ea typeface="微软雅黑" panose="020B0503020204020204" charset="-122"/>
              <a:cs typeface="汉语拼音" panose="020B0604020202020204" pitchFamily="34" charset="0"/>
            </a:endParaRPr>
          </a:p>
        </p:txBody>
      </p:sp>
      <p:sp>
        <p:nvSpPr>
          <p:cNvPr id="2" name="圆角矩形 1"/>
          <p:cNvSpPr/>
          <p:nvPr/>
        </p:nvSpPr>
        <p:spPr>
          <a:xfrm>
            <a:off x="1787525" y="3527425"/>
            <a:ext cx="3883025" cy="57594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l"/>
            <a:r>
              <a:rPr lang="zh-CN" altLang="en-US" sz="2800" b="1">
                <a:solidFill>
                  <a:schemeClr val="tx1"/>
                </a:solidFill>
                <a:latin typeface="楷体" panose="02010609060101010101" pitchFamily="49" charset="-122"/>
                <a:ea typeface="楷体" panose="02010609060101010101" pitchFamily="49" charset="-122"/>
              </a:rPr>
              <a:t>闭塞、阻塞、茅塞顿开</a:t>
            </a:r>
            <a:endParaRPr lang="zh-CN" altLang="en-US" sz="2800" b="1">
              <a:solidFill>
                <a:schemeClr val="tx1"/>
              </a:solidFill>
              <a:latin typeface="楷体" panose="02010609060101010101" pitchFamily="49" charset="-122"/>
              <a:ea typeface="楷体" panose="02010609060101010101" pitchFamily="49" charset="-122"/>
            </a:endParaRPr>
          </a:p>
        </p:txBody>
      </p:sp>
      <p:sp>
        <p:nvSpPr>
          <p:cNvPr id="7" name="矩形 6"/>
          <p:cNvSpPr/>
          <p:nvPr/>
        </p:nvSpPr>
        <p:spPr>
          <a:xfrm>
            <a:off x="2193925" y="3059327"/>
            <a:ext cx="822960" cy="483870"/>
          </a:xfrm>
          <a:prstGeom prst="rect">
            <a:avLst/>
          </a:prstGeom>
        </p:spPr>
        <p:txBody>
          <a:bodyPr wrap="square" lIns="68580" tIns="34290" rIns="68580" bIns="34290">
            <a:spAutoFit/>
          </a:bodyPr>
          <a:lstStyle/>
          <a:p>
            <a:r>
              <a:rPr lang="en-US" altLang="zh-CN" sz="2700" dirty="0">
                <a:solidFill>
                  <a:srgbClr val="FF0000"/>
                </a:solidFill>
                <a:latin typeface="汉语拼音" panose="020B0604020202020204" pitchFamily="34" charset="0"/>
                <a:ea typeface="微软雅黑" panose="020B0503020204020204" charset="-122"/>
                <a:cs typeface="汉语拼音" panose="020B0604020202020204" pitchFamily="34" charset="0"/>
              </a:rPr>
              <a:t>sè</a:t>
            </a:r>
            <a:endParaRPr lang="en-US" altLang="zh-CN" sz="2700" dirty="0">
              <a:solidFill>
                <a:srgbClr val="FF0000"/>
              </a:solidFill>
              <a:latin typeface="汉语拼音" panose="020B0604020202020204" pitchFamily="34" charset="0"/>
              <a:ea typeface="微软雅黑" panose="020B0503020204020204" charset="-122"/>
              <a:cs typeface="汉语拼音" panose="020B0604020202020204" pitchFamily="34" charset="0"/>
            </a:endParaRPr>
          </a:p>
        </p:txBody>
      </p:sp>
      <p:pic>
        <p:nvPicPr>
          <p:cNvPr id="10" name="图片 9"/>
          <p:cNvPicPr>
            <a:picLocks noChangeAspect="1"/>
          </p:cNvPicPr>
          <p:nvPr/>
        </p:nvPicPr>
        <p:blipFill>
          <a:blip r:embed="rId1" cstate="print"/>
          <a:srcRect l="18862"/>
          <a:stretch>
            <a:fillRect/>
          </a:stretch>
        </p:blipFill>
        <p:spPr>
          <a:xfrm>
            <a:off x="5975350" y="3311525"/>
            <a:ext cx="1566545" cy="1007110"/>
          </a:xfrm>
          <a:prstGeom prst="roundRect">
            <a:avLst/>
          </a:prstGeom>
        </p:spPr>
      </p:pic>
      <p:pic>
        <p:nvPicPr>
          <p:cNvPr id="11" name="图片 10"/>
          <p:cNvPicPr>
            <a:picLocks noChangeAspect="1"/>
          </p:cNvPicPr>
          <p:nvPr/>
        </p:nvPicPr>
        <p:blipFill>
          <a:blip r:embed="rId2" cstate="print">
            <a:clrChange>
              <a:clrFrom>
                <a:srgbClr val="FFFFFF">
                  <a:alpha val="100000"/>
                </a:srgbClr>
              </a:clrFrom>
              <a:clrTo>
                <a:srgbClr val="FFFFFF">
                  <a:alpha val="100000"/>
                  <a:alpha val="0"/>
                </a:srgbClr>
              </a:clrTo>
            </a:clrChange>
          </a:blip>
          <a:stretch>
            <a:fillRect/>
          </a:stretch>
        </p:blipFill>
        <p:spPr>
          <a:xfrm>
            <a:off x="5968365" y="2218690"/>
            <a:ext cx="1393825" cy="989965"/>
          </a:xfrm>
          <a:prstGeom prst="rect">
            <a:avLst/>
          </a:prstGeom>
        </p:spPr>
      </p:pic>
      <p:pic>
        <p:nvPicPr>
          <p:cNvPr id="23" name="图片 22"/>
          <p:cNvPicPr>
            <a:picLocks noChangeAspect="1"/>
          </p:cNvPicPr>
          <p:nvPr/>
        </p:nvPicPr>
        <p:blipFill>
          <a:blip r:embed="rId3" cstate="print"/>
          <a:stretch>
            <a:fillRect/>
          </a:stretch>
        </p:blipFill>
        <p:spPr>
          <a:xfrm>
            <a:off x="5882005" y="1060450"/>
            <a:ext cx="1567180" cy="1003935"/>
          </a:xfrm>
          <a:prstGeom prst="roundRect">
            <a:avLst/>
          </a:prstGeom>
        </p:spPr>
      </p:pic>
      <p:sp>
        <p:nvSpPr>
          <p:cNvPr id="3" name="椭圆 2"/>
          <p:cNvSpPr/>
          <p:nvPr/>
        </p:nvSpPr>
        <p:spPr>
          <a:xfrm>
            <a:off x="646076" y="2082483"/>
            <a:ext cx="593961" cy="810101"/>
          </a:xfrm>
          <a:prstGeom prst="ellipse">
            <a:avLst/>
          </a:prstGeom>
          <a:solidFill>
            <a:srgbClr val="DCFDFF"/>
          </a:solidFill>
          <a:ln>
            <a:solidFill>
              <a:schemeClr val="tx2"/>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4" name="Rectangle 2"/>
          <p:cNvSpPr>
            <a:spLocks noChangeArrowheads="1"/>
          </p:cNvSpPr>
          <p:nvPr/>
        </p:nvSpPr>
        <p:spPr bwMode="auto">
          <a:xfrm>
            <a:off x="625923" y="2152490"/>
            <a:ext cx="535855" cy="58936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r>
              <a:rPr lang="zh-CN" altLang="en-US" sz="4100" dirty="0">
                <a:solidFill>
                  <a:srgbClr val="FF0000"/>
                </a:solidFill>
                <a:latin typeface="黑体" panose="02010609060101010101" pitchFamily="49" charset="-122"/>
                <a:ea typeface="黑体" panose="02010609060101010101" pitchFamily="49" charset="-122"/>
              </a:rPr>
              <a:t>塞</a:t>
            </a:r>
            <a:endParaRPr lang="zh-CN" altLang="en-US" sz="4100" dirty="0">
              <a:solidFill>
                <a:srgbClr val="FF0000"/>
              </a:solidFill>
              <a:latin typeface="黑体" panose="02010609060101010101" pitchFamily="49" charset="-122"/>
              <a:ea typeface="黑体" panose="02010609060101010101" pitchFamily="49" charset="-122"/>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checkerboard(across)">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checkerboard(across)">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 calcmode="lin" valueType="num">
                                      <p:cBhvr additive="base">
                                        <p:cTn id="48" dur="500" fill="hold"/>
                                        <p:tgtEl>
                                          <p:spTgt spid="2"/>
                                        </p:tgtEl>
                                        <p:attrNameLst>
                                          <p:attrName>ppt_x</p:attrName>
                                        </p:attrNameLst>
                                      </p:cBhvr>
                                      <p:tavLst>
                                        <p:tav tm="0">
                                          <p:val>
                                            <p:strVal val="#ppt_x"/>
                                          </p:val>
                                        </p:tav>
                                        <p:tav tm="100000">
                                          <p:val>
                                            <p:strVal val="#ppt_x"/>
                                          </p:val>
                                        </p:tav>
                                      </p:tavLst>
                                    </p:anim>
                                    <p:anim calcmode="lin" valueType="num">
                                      <p:cBhvr additive="base">
                                        <p:cTn id="4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checkerboard(across)">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8" grpId="0"/>
      <p:bldP spid="4" grpId="0" bldLvl="0" animBg="1"/>
      <p:bldP spid="5" grpId="0"/>
      <p:bldP spid="2" grpId="0" bldLvl="0" animBg="1"/>
      <p:bldP spid="7" grpId="0"/>
      <p:bldP spid="2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11">
            <a:hlinkClick r:id="rId1" action="ppaction://hlinkfile"/>
          </p:cNvPr>
          <p:cNvSpPr txBox="1">
            <a:spLocks noChangeArrowheads="1"/>
          </p:cNvSpPr>
          <p:nvPr/>
        </p:nvSpPr>
        <p:spPr bwMode="auto">
          <a:xfrm>
            <a:off x="397059" y="709606"/>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我会写</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pic>
        <p:nvPicPr>
          <p:cNvPr id="68" name="图片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1623670" y="735816"/>
            <a:ext cx="335134" cy="472337"/>
          </a:xfrm>
          <a:prstGeom prst="rect">
            <a:avLst/>
          </a:prstGeom>
        </p:spPr>
      </p:pic>
      <p:sp>
        <p:nvSpPr>
          <p:cNvPr id="69" name="矩形 68"/>
          <p:cNvSpPr/>
          <p:nvPr/>
        </p:nvSpPr>
        <p:spPr>
          <a:xfrm>
            <a:off x="1416270" y="770001"/>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矩形 69"/>
          <p:cNvSpPr/>
          <p:nvPr/>
        </p:nvSpPr>
        <p:spPr>
          <a:xfrm>
            <a:off x="430128" y="770035"/>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 name="图片 1" descr="7f2e78c0271674ea381534f719d52d8f_t010fc79365d656bfb4"/>
          <p:cNvPicPr>
            <a:picLocks noChangeAspect="1"/>
          </p:cNvPicPr>
          <p:nvPr/>
        </p:nvPicPr>
        <p:blipFill>
          <a:blip r:embed="rId3" cstate="print"/>
          <a:stretch>
            <a:fillRect/>
          </a:stretch>
        </p:blipFill>
        <p:spPr>
          <a:xfrm>
            <a:off x="7752715" y="3428365"/>
            <a:ext cx="1161415" cy="1172210"/>
          </a:xfrm>
          <a:prstGeom prst="rect">
            <a:avLst/>
          </a:prstGeom>
        </p:spPr>
      </p:pic>
      <p:grpSp>
        <p:nvGrpSpPr>
          <p:cNvPr id="21" name="组合 20"/>
          <p:cNvGrpSpPr/>
          <p:nvPr/>
        </p:nvGrpSpPr>
        <p:grpSpPr>
          <a:xfrm>
            <a:off x="2604135" y="1048385"/>
            <a:ext cx="3208655" cy="1117600"/>
            <a:chOff x="4101" y="1651"/>
            <a:chExt cx="5053" cy="1760"/>
          </a:xfrm>
        </p:grpSpPr>
        <p:sp>
          <p:nvSpPr>
            <p:cNvPr id="12296" name="文本框 64"/>
            <p:cNvSpPr txBox="1"/>
            <p:nvPr/>
          </p:nvSpPr>
          <p:spPr>
            <a:xfrm>
              <a:off x="4236" y="1701"/>
              <a:ext cx="1487"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塞</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298" name="文本框 64"/>
            <p:cNvSpPr txBox="1"/>
            <p:nvPr/>
          </p:nvSpPr>
          <p:spPr>
            <a:xfrm>
              <a:off x="5894" y="1651"/>
              <a:ext cx="1487"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秦</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95" name="组合 7"/>
            <p:cNvGrpSpPr/>
            <p:nvPr/>
          </p:nvGrpSpPr>
          <p:grpSpPr>
            <a:xfrm>
              <a:off x="5827" y="1674"/>
              <a:ext cx="1622" cy="1711"/>
              <a:chOff x="2437" y="2032"/>
              <a:chExt cx="1245" cy="1265"/>
            </a:xfrm>
          </p:grpSpPr>
          <p:sp>
            <p:nvSpPr>
              <p:cNvPr id="96"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97" name="直接连接符 4"/>
              <p:cNvCxnSpPr/>
              <p:nvPr/>
            </p:nvCxnSpPr>
            <p:spPr>
              <a:xfrm>
                <a:off x="2437" y="2655"/>
                <a:ext cx="1245" cy="0"/>
              </a:xfrm>
              <a:prstGeom prst="line">
                <a:avLst/>
              </a:prstGeom>
              <a:ln w="12700" cap="flat" cmpd="sng">
                <a:solidFill>
                  <a:schemeClr val="tx1"/>
                </a:solidFill>
                <a:prstDash val="dash"/>
                <a:headEnd type="none" w="med" len="med"/>
                <a:tailEnd type="none" w="med" len="med"/>
              </a:ln>
            </p:spPr>
          </p:cxnSp>
          <p:cxnSp>
            <p:nvCxnSpPr>
              <p:cNvPr id="98"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99" name="组合 7"/>
            <p:cNvGrpSpPr/>
            <p:nvPr/>
          </p:nvGrpSpPr>
          <p:grpSpPr>
            <a:xfrm>
              <a:off x="4101" y="1674"/>
              <a:ext cx="1621" cy="1710"/>
              <a:chOff x="2437" y="2032"/>
              <a:chExt cx="1244" cy="1264"/>
            </a:xfrm>
          </p:grpSpPr>
          <p:sp>
            <p:nvSpPr>
              <p:cNvPr id="10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0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0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4" name="文本框 64"/>
            <p:cNvSpPr txBox="1"/>
            <p:nvPr/>
          </p:nvSpPr>
          <p:spPr>
            <a:xfrm>
              <a:off x="7599" y="1678"/>
              <a:ext cx="1487"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征</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5" name="组合 7"/>
            <p:cNvGrpSpPr/>
            <p:nvPr/>
          </p:nvGrpSpPr>
          <p:grpSpPr>
            <a:xfrm>
              <a:off x="7532" y="1701"/>
              <a:ext cx="1622" cy="1711"/>
              <a:chOff x="2437" y="2032"/>
              <a:chExt cx="1245" cy="1265"/>
            </a:xfrm>
          </p:grpSpPr>
          <p:sp>
            <p:nvSpPr>
              <p:cNvPr id="6"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7" name="直接连接符 4"/>
              <p:cNvCxnSpPr/>
              <p:nvPr/>
            </p:nvCxnSpPr>
            <p:spPr>
              <a:xfrm>
                <a:off x="2437" y="2655"/>
                <a:ext cx="1245" cy="0"/>
              </a:xfrm>
              <a:prstGeom prst="line">
                <a:avLst/>
              </a:prstGeom>
              <a:ln w="12700" cap="flat" cmpd="sng">
                <a:solidFill>
                  <a:schemeClr val="tx1"/>
                </a:solidFill>
                <a:prstDash val="dash"/>
                <a:headEnd type="none" w="med" len="med"/>
                <a:tailEnd type="none" w="med" len="med"/>
              </a:ln>
            </p:spPr>
          </p:cxnSp>
          <p:cxnSp>
            <p:nvCxnSpPr>
              <p:cNvPr id="8"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grpSp>
        <p:nvGrpSpPr>
          <p:cNvPr id="15" name="组合 14"/>
          <p:cNvGrpSpPr/>
          <p:nvPr/>
        </p:nvGrpSpPr>
        <p:grpSpPr>
          <a:xfrm>
            <a:off x="2030170" y="2396490"/>
            <a:ext cx="1791746" cy="2251710"/>
            <a:chOff x="1238" y="2094"/>
            <a:chExt cx="5996" cy="3546"/>
          </a:xfrm>
        </p:grpSpPr>
        <p:pic>
          <p:nvPicPr>
            <p:cNvPr id="86" name="图片 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8" y="2094"/>
              <a:ext cx="5140" cy="3546"/>
            </a:xfrm>
            <a:prstGeom prst="rect">
              <a:avLst/>
            </a:prstGeom>
          </p:spPr>
        </p:pic>
        <p:sp>
          <p:nvSpPr>
            <p:cNvPr id="87" name="文本框 64"/>
            <p:cNvSpPr txBox="1"/>
            <p:nvPr/>
          </p:nvSpPr>
          <p:spPr>
            <a:xfrm>
              <a:off x="1625" y="2965"/>
              <a:ext cx="5609" cy="691"/>
            </a:xfrm>
            <a:prstGeom prst="rect">
              <a:avLst/>
            </a:prstGeom>
            <a:noFill/>
            <a:ln w="9525">
              <a:noFill/>
            </a:ln>
          </p:spPr>
          <p:txBody>
            <a:bodyPr wrap="square" lIns="68580" tIns="34290" rIns="68580" bIns="34290">
              <a:spAutoFit/>
            </a:bodyPr>
            <a:lstStyle/>
            <a:p>
              <a:pPr eaLnBrk="1" hangingPunct="1"/>
              <a:r>
                <a:rPr lang="zh-CN" altLang="en-US" sz="2400" b="1" dirty="0">
                  <a:solidFill>
                    <a:srgbClr val="FF0000"/>
                  </a:solidFill>
                  <a:latin typeface="楷体" panose="02010609060101010101" pitchFamily="49" charset="-122"/>
                  <a:ea typeface="楷体" panose="02010609060101010101" pitchFamily="49" charset="-122"/>
                </a:rPr>
                <a:t>左右结构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135" name="直线连接符 5"/>
            <p:cNvCxnSpPr/>
            <p:nvPr/>
          </p:nvCxnSpPr>
          <p:spPr>
            <a:xfrm>
              <a:off x="2133" y="3600"/>
              <a:ext cx="3453" cy="0"/>
            </a:xfrm>
            <a:prstGeom prst="line">
              <a:avLst/>
            </a:prstGeom>
            <a:ln w="4445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991735" y="2414905"/>
            <a:ext cx="2192097" cy="2233295"/>
            <a:chOff x="1616" y="2094"/>
            <a:chExt cx="6052" cy="3941"/>
          </a:xfrm>
        </p:grpSpPr>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6" y="2094"/>
              <a:ext cx="4488" cy="3941"/>
            </a:xfrm>
            <a:prstGeom prst="rect">
              <a:avLst/>
            </a:prstGeom>
          </p:spPr>
        </p:pic>
        <p:sp>
          <p:nvSpPr>
            <p:cNvPr id="18" name="文本框 64"/>
            <p:cNvSpPr txBox="1"/>
            <p:nvPr/>
          </p:nvSpPr>
          <p:spPr>
            <a:xfrm>
              <a:off x="1906" y="2965"/>
              <a:ext cx="5762" cy="774"/>
            </a:xfrm>
            <a:prstGeom prst="rect">
              <a:avLst/>
            </a:prstGeom>
            <a:noFill/>
            <a:ln w="9525">
              <a:noFill/>
            </a:ln>
          </p:spPr>
          <p:txBody>
            <a:bodyPr wrap="square" lIns="68580" tIns="34290" rIns="68580" bIns="34290">
              <a:spAutoFit/>
            </a:bodyPr>
            <a:lstStyle/>
            <a:p>
              <a:pPr eaLnBrk="1" hangingPunct="1"/>
              <a:r>
                <a:rPr lang="zh-CN" altLang="en-US" sz="2400" b="1" dirty="0">
                  <a:solidFill>
                    <a:srgbClr val="FF0000"/>
                  </a:solidFill>
                  <a:latin typeface="楷体" panose="02010609060101010101" pitchFamily="49" charset="-122"/>
                  <a:ea typeface="楷体" panose="02010609060101010101" pitchFamily="49" charset="-122"/>
                </a:rPr>
                <a:t>上下结构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19" name="直线连接符 5"/>
            <p:cNvCxnSpPr/>
            <p:nvPr/>
          </p:nvCxnSpPr>
          <p:spPr>
            <a:xfrm>
              <a:off x="2133" y="3600"/>
              <a:ext cx="3453" cy="0"/>
            </a:xfrm>
            <a:prstGeom prst="line">
              <a:avLst/>
            </a:prstGeom>
            <a:ln w="4445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24" name="文本框 64"/>
          <p:cNvSpPr txBox="1"/>
          <p:nvPr/>
        </p:nvSpPr>
        <p:spPr>
          <a:xfrm>
            <a:off x="2493788" y="3756918"/>
            <a:ext cx="608488" cy="622300"/>
          </a:xfrm>
          <a:prstGeom prst="rect">
            <a:avLst/>
          </a:prstGeom>
          <a:noFill/>
          <a:ln w="9525">
            <a:noFill/>
          </a:ln>
        </p:spPr>
        <p:txBody>
          <a:bodyPr lIns="68580" tIns="34290" rIns="68580" bIns="34290">
            <a:spAutoFit/>
          </a:bodyPr>
          <a:lstStyle/>
          <a:p>
            <a:pPr eaLnBrk="1" hangingPunct="1"/>
            <a:r>
              <a:rPr lang="zh-CN" altLang="en-US" sz="3600" b="1" dirty="0">
                <a:latin typeface="楷体" panose="02010609060101010101" pitchFamily="49" charset="-122"/>
                <a:ea typeface="楷体" panose="02010609060101010101" pitchFamily="49" charset="-122"/>
              </a:rPr>
              <a:t>征</a:t>
            </a:r>
            <a:endParaRPr lang="zh-CN" altLang="en-US" sz="3600" b="1" dirty="0">
              <a:latin typeface="楷体" panose="02010609060101010101" pitchFamily="49" charset="-122"/>
              <a:ea typeface="楷体" panose="02010609060101010101" pitchFamily="49" charset="-122"/>
            </a:endParaRPr>
          </a:p>
        </p:txBody>
      </p:sp>
      <p:sp>
        <p:nvSpPr>
          <p:cNvPr id="26" name="文本框 64"/>
          <p:cNvSpPr txBox="1"/>
          <p:nvPr/>
        </p:nvSpPr>
        <p:spPr>
          <a:xfrm>
            <a:off x="5161423" y="3643888"/>
            <a:ext cx="608488" cy="622300"/>
          </a:xfrm>
          <a:prstGeom prst="rect">
            <a:avLst/>
          </a:prstGeom>
          <a:noFill/>
          <a:ln w="9525">
            <a:noFill/>
          </a:ln>
        </p:spPr>
        <p:txBody>
          <a:bodyPr lIns="68580" tIns="34290" rIns="68580" bIns="34290">
            <a:spAutoFit/>
          </a:bodyPr>
          <a:lstStyle/>
          <a:p>
            <a:pPr eaLnBrk="1" hangingPunct="1"/>
            <a:r>
              <a:rPr lang="zh-CN" altLang="en-US" sz="3600" b="1" dirty="0">
                <a:latin typeface="楷体" panose="02010609060101010101" pitchFamily="49" charset="-122"/>
                <a:ea typeface="楷体" panose="02010609060101010101" pitchFamily="49" charset="-122"/>
              </a:rPr>
              <a:t>塞</a:t>
            </a:r>
            <a:endParaRPr lang="zh-CN" altLang="en-US" sz="3600" b="1" dirty="0">
              <a:latin typeface="楷体" panose="02010609060101010101" pitchFamily="49" charset="-122"/>
              <a:ea typeface="楷体" panose="02010609060101010101" pitchFamily="49" charset="-122"/>
            </a:endParaRPr>
          </a:p>
        </p:txBody>
      </p:sp>
      <p:sp>
        <p:nvSpPr>
          <p:cNvPr id="27" name="文本框 64"/>
          <p:cNvSpPr txBox="1"/>
          <p:nvPr/>
        </p:nvSpPr>
        <p:spPr>
          <a:xfrm>
            <a:off x="5915168" y="3643888"/>
            <a:ext cx="608488" cy="622300"/>
          </a:xfrm>
          <a:prstGeom prst="rect">
            <a:avLst/>
          </a:prstGeom>
          <a:noFill/>
          <a:ln w="9525">
            <a:noFill/>
          </a:ln>
        </p:spPr>
        <p:txBody>
          <a:bodyPr lIns="68580" tIns="34290" rIns="68580" bIns="34290">
            <a:spAutoFit/>
          </a:bodyPr>
          <a:lstStyle/>
          <a:p>
            <a:pPr eaLnBrk="1" hangingPunct="1"/>
            <a:r>
              <a:rPr lang="zh-CN" altLang="en-US" sz="3600" b="1" dirty="0">
                <a:latin typeface="楷体" panose="02010609060101010101" pitchFamily="49" charset="-122"/>
                <a:ea typeface="楷体" panose="02010609060101010101" pitchFamily="49" charset="-122"/>
              </a:rPr>
              <a:t>秦</a:t>
            </a:r>
            <a:endParaRPr lang="zh-CN" altLang="en-US" sz="3600" b="1" dirty="0">
              <a:latin typeface="楷体" panose="02010609060101010101" pitchFamily="49" charset="-122"/>
              <a:ea typeface="楷体" panose="02010609060101010101" pitchFamily="49" charset="-122"/>
            </a:endParaRPr>
          </a:p>
        </p:txBody>
      </p:sp>
      <p:sp>
        <p:nvSpPr>
          <p:cNvPr id="20" name="矩形 19"/>
          <p:cNvSpPr/>
          <p:nvPr/>
        </p:nvSpPr>
        <p:spPr>
          <a:xfrm>
            <a:off x="2689543" y="535305"/>
            <a:ext cx="1261110"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 sài</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
        <p:nvSpPr>
          <p:cNvPr id="23" name="矩形 22"/>
          <p:cNvSpPr/>
          <p:nvPr/>
        </p:nvSpPr>
        <p:spPr>
          <a:xfrm>
            <a:off x="4783130" y="566980"/>
            <a:ext cx="1356995"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zhēng</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
        <p:nvSpPr>
          <p:cNvPr id="3" name="文本框 2"/>
          <p:cNvSpPr txBox="1"/>
          <p:nvPr/>
        </p:nvSpPr>
        <p:spPr>
          <a:xfrm>
            <a:off x="3822065" y="491652"/>
            <a:ext cx="763270" cy="553085"/>
          </a:xfrm>
          <a:prstGeom prst="rect">
            <a:avLst/>
          </a:prstGeom>
          <a:noFill/>
        </p:spPr>
        <p:txBody>
          <a:bodyPr wrap="none" rtlCol="0" anchor="t">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rPr>
              <a:t>qín</a:t>
            </a:r>
            <a:endPar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xit" presetSubtype="32" fill="hold" grpId="1" nodeType="clickEffect">
                                  <p:stCondLst>
                                    <p:cond delay="0"/>
                                  </p:stCondLst>
                                  <p:childTnLst>
                                    <p:animEffect transition="out" filter="box(out)">
                                      <p:cBhvr>
                                        <p:cTn id="26" dur="2000"/>
                                        <p:tgtEl>
                                          <p:spTgt spid="20"/>
                                        </p:tgtEl>
                                      </p:cBhvr>
                                    </p:animEffect>
                                    <p:set>
                                      <p:cBhvr>
                                        <p:cTn id="27" dur="1" fill="hold">
                                          <p:stCondLst>
                                            <p:cond delay="1999"/>
                                          </p:stCondLst>
                                        </p:cTn>
                                        <p:tgtEl>
                                          <p:spTgt spid="20"/>
                                        </p:tgtEl>
                                        <p:attrNameLst>
                                          <p:attrName>style.visibility</p:attrName>
                                        </p:attrNameLst>
                                      </p:cBhvr>
                                      <p:to>
                                        <p:strVal val="hidden"/>
                                      </p:to>
                                    </p:set>
                                  </p:childTnLst>
                                </p:cTn>
                              </p:par>
                              <p:par>
                                <p:cTn id="28" presetID="4" presetClass="exit" presetSubtype="32" fill="hold" grpId="1" nodeType="withEffect">
                                  <p:stCondLst>
                                    <p:cond delay="0"/>
                                  </p:stCondLst>
                                  <p:childTnLst>
                                    <p:animEffect transition="out" filter="box(out)">
                                      <p:cBhvr>
                                        <p:cTn id="29" dur="2000"/>
                                        <p:tgtEl>
                                          <p:spTgt spid="3"/>
                                        </p:tgtEl>
                                      </p:cBhvr>
                                    </p:animEffect>
                                    <p:set>
                                      <p:cBhvr>
                                        <p:cTn id="30" dur="1" fill="hold">
                                          <p:stCondLst>
                                            <p:cond delay="1999"/>
                                          </p:stCondLst>
                                        </p:cTn>
                                        <p:tgtEl>
                                          <p:spTgt spid="3"/>
                                        </p:tgtEl>
                                        <p:attrNameLst>
                                          <p:attrName>style.visibility</p:attrName>
                                        </p:attrNameLst>
                                      </p:cBhvr>
                                      <p:to>
                                        <p:strVal val="hidden"/>
                                      </p:to>
                                    </p:set>
                                  </p:childTnLst>
                                </p:cTn>
                              </p:par>
                              <p:par>
                                <p:cTn id="31" presetID="4" presetClass="exit" presetSubtype="32" fill="hold" grpId="1" nodeType="withEffect">
                                  <p:stCondLst>
                                    <p:cond delay="0"/>
                                  </p:stCondLst>
                                  <p:childTnLst>
                                    <p:animEffect transition="out" filter="box(out)">
                                      <p:cBhvr>
                                        <p:cTn id="32" dur="2000"/>
                                        <p:tgtEl>
                                          <p:spTgt spid="23"/>
                                        </p:tgtEl>
                                      </p:cBhvr>
                                    </p:animEffect>
                                    <p:set>
                                      <p:cBhvr>
                                        <p:cTn id="33" dur="1" fill="hold">
                                          <p:stCondLst>
                                            <p:cond delay="1999"/>
                                          </p:stCondLst>
                                        </p:cTn>
                                        <p:tgtEl>
                                          <p:spTgt spid="23"/>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0" grpId="0"/>
      <p:bldP spid="20" grpId="1"/>
      <p:bldP spid="23" grpId="0"/>
      <p:bldP spid="23" grpId="1"/>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40715" y="2171065"/>
            <a:ext cx="5172075" cy="1641475"/>
          </a:xfrm>
          <a:prstGeom prst="rect">
            <a:avLst/>
          </a:prstGeom>
        </p:spPr>
        <p:txBody>
          <a:bodyPr wrap="square">
            <a:spAutoFit/>
          </a:bodyPr>
          <a:lstStyle/>
          <a:p>
            <a:pPr fontAlgn="base">
              <a:lnSpc>
                <a:spcPct val="120000"/>
              </a:lnSpc>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飞将：</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汉朝名将李广。匈奴惧怕他，称他为</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飞将军</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，这里泛指英勇善战的将领</a:t>
            </a:r>
            <a:r>
              <a:rPr lang="zh-CN" altLang="en-US" sz="2800" b="1" dirty="0">
                <a:solidFill>
                  <a:schemeClr val="tx1"/>
                </a:solidFill>
                <a:latin typeface="楷体" panose="02010609060101010101" pitchFamily="49" charset="-122"/>
                <a:ea typeface="楷体" panose="02010609060101010101" pitchFamily="49" charset="-122"/>
                <a:cs typeface="Times New Roman" panose="02020503050405090304" pitchFamily="18" charset="0"/>
              </a:rPr>
              <a:t>。</a:t>
            </a:r>
            <a:endParaRPr lang="zh-CN" altLang="en-US" sz="2800" b="1" dirty="0">
              <a:solidFill>
                <a:schemeClr val="tx1"/>
              </a:solidFill>
              <a:latin typeface="楷体" panose="02010609060101010101" pitchFamily="49" charset="-122"/>
              <a:ea typeface="楷体" panose="02010609060101010101" pitchFamily="49" charset="-122"/>
              <a:cs typeface="Times New Roman" panose="02020503050405090304" pitchFamily="18" charset="0"/>
            </a:endParaRPr>
          </a:p>
        </p:txBody>
      </p:sp>
      <p:grpSp>
        <p:nvGrpSpPr>
          <p:cNvPr id="2" name="组合 1"/>
          <p:cNvGrpSpPr/>
          <p:nvPr/>
        </p:nvGrpSpPr>
        <p:grpSpPr>
          <a:xfrm>
            <a:off x="595196" y="498396"/>
            <a:ext cx="1944216" cy="500137"/>
            <a:chOff x="882216" y="641906"/>
            <a:chExt cx="1944216" cy="500137"/>
          </a:xfrm>
        </p:grpSpPr>
        <p:sp>
          <p:nvSpPr>
            <p:cNvPr id="50" name="TextBox 11"/>
            <p:cNvSpPr txBox="1">
              <a:spLocks noChangeArrowheads="1"/>
            </p:cNvSpPr>
            <p:nvPr/>
          </p:nvSpPr>
          <p:spPr bwMode="auto">
            <a:xfrm>
              <a:off x="882216" y="641906"/>
              <a:ext cx="1944216"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8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词语解释</a:t>
              </a:r>
              <a:endParaRPr lang="zh-CN" altLang="en-US" sz="28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sp>
          <p:nvSpPr>
            <p:cNvPr id="9" name="矩形 8"/>
            <p:cNvSpPr/>
            <p:nvPr/>
          </p:nvSpPr>
          <p:spPr>
            <a:xfrm>
              <a:off x="2411760" y="807590"/>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891326" y="818043"/>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 name="文本框 3"/>
          <p:cNvSpPr txBox="1"/>
          <p:nvPr/>
        </p:nvSpPr>
        <p:spPr>
          <a:xfrm>
            <a:off x="594995" y="1354455"/>
            <a:ext cx="6617970" cy="521970"/>
          </a:xfrm>
          <a:prstGeom prst="rect">
            <a:avLst/>
          </a:prstGeom>
          <a:noFill/>
        </p:spPr>
        <p:txBody>
          <a:bodyPr wrap="none" rtlCol="0">
            <a:spAutoFit/>
          </a:bodyPr>
          <a:lstStyle/>
          <a:p>
            <a:pPr algn="l"/>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龙城：</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卢龙城，在今河北省喜峰口附近</a:t>
            </a:r>
            <a:r>
              <a:rPr lang="zh-CN" altLang="en-US" sz="2800" b="1" dirty="0">
                <a:latin typeface="楷体" panose="02010609060101010101" pitchFamily="49" charset="-122"/>
                <a:ea typeface="楷体" panose="02010609060101010101" pitchFamily="49" charset="-122"/>
                <a:cs typeface="Times New Roman" panose="02020503050405090304" pitchFamily="18" charset="0"/>
                <a:sym typeface="+mn-ea"/>
              </a:rPr>
              <a:t>。</a:t>
            </a:r>
            <a:endParaRPr lang="zh-CN" altLang="en-US" sz="2800" b="1" dirty="0">
              <a:solidFill>
                <a:schemeClr val="tx1"/>
              </a:solidFill>
              <a:latin typeface="楷体" panose="02010609060101010101" pitchFamily="49" charset="-122"/>
              <a:ea typeface="楷体" panose="02010609060101010101" pitchFamily="49" charset="-122"/>
              <a:cs typeface="Times New Roman" panose="02020503050405090304" pitchFamily="18" charset="0"/>
            </a:endParaRPr>
          </a:p>
        </p:txBody>
      </p:sp>
      <p:pic>
        <p:nvPicPr>
          <p:cNvPr id="5" name="图片 4"/>
          <p:cNvPicPr>
            <a:picLocks noChangeAspect="1"/>
          </p:cNvPicPr>
          <p:nvPr/>
        </p:nvPicPr>
        <p:blipFill>
          <a:blip r:embed="rId1" cstate="print">
            <a:lum contrast="6000"/>
          </a:blip>
          <a:srcRect l="6000"/>
          <a:stretch>
            <a:fillRect/>
          </a:stretch>
        </p:blipFill>
        <p:spPr>
          <a:xfrm>
            <a:off x="5725795" y="1958340"/>
            <a:ext cx="3210560" cy="2230755"/>
          </a:xfrm>
          <a:prstGeom prst="rect">
            <a:avLst/>
          </a:prstGeom>
          <a:effectLst>
            <a:softEdge rad="63500"/>
          </a:effectLst>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clrChange>
              <a:clrFrom>
                <a:srgbClr val="FFFFFF">
                  <a:alpha val="100000"/>
                </a:srgbClr>
              </a:clrFrom>
              <a:clrTo>
                <a:srgbClr val="FFFFFF">
                  <a:alpha val="100000"/>
                  <a:alpha val="0"/>
                </a:srgbClr>
              </a:clrTo>
            </a:clrChange>
          </a:blip>
          <a:srcRect r="3337"/>
          <a:stretch>
            <a:fillRect/>
          </a:stretch>
        </p:blipFill>
        <p:spPr>
          <a:xfrm>
            <a:off x="6508115" y="35560"/>
            <a:ext cx="2686050" cy="2779395"/>
          </a:xfrm>
          <a:prstGeom prst="rect">
            <a:avLst/>
          </a:prstGeom>
        </p:spPr>
      </p:pic>
      <p:sp>
        <p:nvSpPr>
          <p:cNvPr id="11" name="矩形 10"/>
          <p:cNvSpPr/>
          <p:nvPr/>
        </p:nvSpPr>
        <p:spPr>
          <a:xfrm>
            <a:off x="507365" y="919480"/>
            <a:ext cx="6303010" cy="1124585"/>
          </a:xfrm>
          <a:prstGeom prst="rect">
            <a:avLst/>
          </a:prstGeom>
        </p:spPr>
        <p:txBody>
          <a:bodyPr wrap="square">
            <a:spAutoFit/>
          </a:bodyPr>
          <a:lstStyle/>
          <a:p>
            <a:pPr fontAlgn="base">
              <a:lnSpc>
                <a:spcPct val="120000"/>
              </a:lnSpc>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胡马：</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汉当时内地和外族间常发生战争，</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胡马</a:t>
            </a:r>
            <a:r>
              <a:rPr lang="en-US" altLang="zh-CN"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指侵扰内地的外族骑兵</a:t>
            </a:r>
            <a:r>
              <a:rPr lang="zh-CN" altLang="en-US" sz="2800" b="1" dirty="0">
                <a:solidFill>
                  <a:schemeClr val="tx1"/>
                </a:solidFill>
                <a:latin typeface="楷体" panose="02010609060101010101" pitchFamily="49" charset="-122"/>
                <a:ea typeface="楷体" panose="02010609060101010101" pitchFamily="49" charset="-122"/>
                <a:cs typeface="Times New Roman" panose="02020503050405090304" pitchFamily="18" charset="0"/>
              </a:rPr>
              <a:t>。</a:t>
            </a:r>
            <a:endParaRPr lang="zh-CN" altLang="en-US" sz="2800" b="1" dirty="0">
              <a:solidFill>
                <a:schemeClr val="tx1"/>
              </a:solidFill>
              <a:latin typeface="楷体" panose="02010609060101010101" pitchFamily="49" charset="-122"/>
              <a:ea typeface="楷体" panose="02010609060101010101" pitchFamily="49" charset="-122"/>
              <a:cs typeface="Times New Roman" panose="02020503050405090304" pitchFamily="18" charset="0"/>
            </a:endParaRPr>
          </a:p>
        </p:txBody>
      </p:sp>
      <p:sp>
        <p:nvSpPr>
          <p:cNvPr id="2" name="矩形 1"/>
          <p:cNvSpPr/>
          <p:nvPr/>
        </p:nvSpPr>
        <p:spPr>
          <a:xfrm>
            <a:off x="3317875" y="3044825"/>
            <a:ext cx="5551805" cy="1124585"/>
          </a:xfrm>
          <a:prstGeom prst="rect">
            <a:avLst/>
          </a:prstGeom>
        </p:spPr>
        <p:txBody>
          <a:bodyPr wrap="square">
            <a:spAutoFit/>
          </a:bodyPr>
          <a:lstStyle/>
          <a:p>
            <a:pPr fontAlgn="base">
              <a:lnSpc>
                <a:spcPct val="120000"/>
              </a:lnSpc>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阴山：</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位于今内蒙古自治区，是中国古代抵御北方游牧民族的屏障</a:t>
            </a:r>
            <a:r>
              <a:rPr lang="zh-CN" altLang="en-US" sz="2800" b="1" dirty="0">
                <a:solidFill>
                  <a:schemeClr val="tx1"/>
                </a:solidFill>
                <a:latin typeface="楷体" panose="02010609060101010101" pitchFamily="49" charset="-122"/>
                <a:ea typeface="楷体" panose="02010609060101010101" pitchFamily="49" charset="-122"/>
                <a:cs typeface="Times New Roman" panose="02020503050405090304" pitchFamily="18" charset="0"/>
              </a:rPr>
              <a:t>。</a:t>
            </a:r>
            <a:endParaRPr lang="zh-CN" altLang="en-US" sz="2800" b="1" dirty="0">
              <a:solidFill>
                <a:schemeClr val="tx1"/>
              </a:solidFill>
              <a:latin typeface="楷体" panose="02010609060101010101" pitchFamily="49" charset="-122"/>
              <a:ea typeface="楷体" panose="02010609060101010101" pitchFamily="49" charset="-122"/>
              <a:cs typeface="Times New Roman" panose="02020503050405090304" pitchFamily="18" charset="0"/>
            </a:endParaRPr>
          </a:p>
        </p:txBody>
      </p:sp>
      <p:pic>
        <p:nvPicPr>
          <p:cNvPr id="5" name="图片 4"/>
          <p:cNvPicPr>
            <a:picLocks noChangeAspect="1"/>
          </p:cNvPicPr>
          <p:nvPr/>
        </p:nvPicPr>
        <p:blipFill>
          <a:blip r:embed="rId2" cstate="print"/>
          <a:stretch>
            <a:fillRect/>
          </a:stretch>
        </p:blipFill>
        <p:spPr>
          <a:xfrm>
            <a:off x="276860" y="2647315"/>
            <a:ext cx="2907030" cy="1918970"/>
          </a:xfrm>
          <a:prstGeom prst="rect">
            <a:avLst/>
          </a:prstGeom>
          <a:effectLst>
            <a:softEdge rad="1778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rcRect l="4457" t="9468" r="4432" b="10868"/>
          <a:stretch>
            <a:fillRect/>
          </a:stretch>
        </p:blipFill>
        <p:spPr>
          <a:xfrm>
            <a:off x="4491990" y="436245"/>
            <a:ext cx="3815080" cy="4304030"/>
          </a:xfrm>
          <a:prstGeom prst="rect">
            <a:avLst/>
          </a:prstGeom>
        </p:spPr>
      </p:pic>
      <p:sp>
        <p:nvSpPr>
          <p:cNvPr id="5" name="文本框 6"/>
          <p:cNvSpPr txBox="1"/>
          <p:nvPr/>
        </p:nvSpPr>
        <p:spPr>
          <a:xfrm>
            <a:off x="4657090" y="698500"/>
            <a:ext cx="3642360" cy="3750945"/>
          </a:xfrm>
          <a:prstGeom prst="rect">
            <a:avLst/>
          </a:prstGeom>
          <a:noFill/>
        </p:spPr>
        <p:txBody>
          <a:bodyPr wrap="square" rtlCol="0" anchor="t">
            <a:spAutoFit/>
          </a:bodyPr>
          <a:lstStyle/>
          <a:p>
            <a:pPr algn="ctr">
              <a:lnSpc>
                <a:spcPct val="150000"/>
              </a:lnSpc>
            </a:pPr>
            <a:r>
              <a:rPr lang="zh-CN" altLang="en-US" sz="2800" b="1" dirty="0">
                <a:solidFill>
                  <a:schemeClr val="bg1"/>
                </a:solidFill>
                <a:latin typeface="黑体" panose="02010609060101010101" pitchFamily="49" charset="-122"/>
                <a:ea typeface="黑体" panose="02010609060101010101" pitchFamily="49" charset="-122"/>
                <a:cs typeface="楷体" panose="02010609060101010101" pitchFamily="49" charset="-122"/>
                <a:sym typeface="+mn-ea"/>
              </a:rPr>
              <a:t>出塞</a:t>
            </a:r>
            <a:endParaRPr lang="zh-CN" altLang="en-US"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lang="en-US" altLang="zh-CN"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唐</a:t>
            </a:r>
            <a:r>
              <a:rPr lang="en-US" altLang="zh-CN"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王昌龄</a:t>
            </a:r>
            <a:endParaRPr lang="zh-CN" altLang="en-US"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秦时</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明月</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汉时关，</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万里</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长征</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人未还。</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但使</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龙城</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飞将在，</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不教</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胡马</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度阴山。</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14"/>
          <p:cNvSpPr txBox="1"/>
          <p:nvPr/>
        </p:nvSpPr>
        <p:spPr>
          <a:xfrm>
            <a:off x="624428" y="411510"/>
            <a:ext cx="1931348" cy="560705"/>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互动课堂</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194" y="464186"/>
            <a:ext cx="366861" cy="456339"/>
          </a:xfrm>
          <a:prstGeom prst="rect">
            <a:avLst/>
          </a:prstGeom>
        </p:spPr>
      </p:pic>
      <p:sp>
        <p:nvSpPr>
          <p:cNvPr id="3" name="文本框 6"/>
          <p:cNvSpPr txBox="1"/>
          <p:nvPr/>
        </p:nvSpPr>
        <p:spPr>
          <a:xfrm>
            <a:off x="496570" y="1566545"/>
            <a:ext cx="3719830" cy="2011045"/>
          </a:xfrm>
          <a:prstGeom prst="rect">
            <a:avLst/>
          </a:prstGeom>
          <a:noFill/>
        </p:spPr>
        <p:txBody>
          <a:bodyPr wrap="square" rtlCol="0" anchor="t">
            <a:spAutoFit/>
          </a:bodyPr>
          <a:lstStyle/>
          <a:p>
            <a:pPr indent="457200">
              <a:lnSpc>
                <a:spcPct val="130000"/>
              </a:lnSpc>
            </a:pPr>
            <a:r>
              <a:rPr lang="zh-CN" altLang="en-US" sz="3200" b="1" dirty="0">
                <a:latin typeface="黑体" panose="02010609060101010101" pitchFamily="49" charset="-122"/>
                <a:ea typeface="黑体" panose="02010609060101010101" pitchFamily="49" charset="-122"/>
                <a:cs typeface="楷体" panose="02010609060101010101" pitchFamily="49" charset="-122"/>
              </a:rPr>
              <a:t>用自己喜欢的方式自由读诗，把古诗读正确、读流利。</a:t>
            </a:r>
            <a:r>
              <a:rPr lang="zh-CN" altLang="en-US"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rPr>
              <a:t>          </a:t>
            </a:r>
            <a:endParaRPr lang="zh-CN" altLang="en-US" sz="2800" b="1" dirty="0">
              <a:latin typeface="楷体" panose="02010609060101010101" pitchFamily="49" charset="-122"/>
              <a:ea typeface="楷体" panose="02010609060101010101" pitchFamily="49" charset="-122"/>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8" dur="8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35"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5">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42" dur="8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5">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AutoShape 22"/>
          <p:cNvSpPr>
            <a:spLocks noChangeArrowheads="1"/>
          </p:cNvSpPr>
          <p:nvPr/>
        </p:nvSpPr>
        <p:spPr bwMode="gray">
          <a:xfrm>
            <a:off x="869950" y="2451735"/>
            <a:ext cx="7537450" cy="1306195"/>
          </a:xfrm>
          <a:prstGeom prst="roundRect">
            <a:avLst>
              <a:gd name="adj" fmla="val 17509"/>
            </a:avLst>
          </a:prstGeom>
          <a:solidFill>
            <a:schemeClr val="accent5">
              <a:lumMod val="20000"/>
              <a:lumOff val="80000"/>
            </a:scheme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defTabSz="685165">
              <a:lnSpc>
                <a:spcPct val="130000"/>
              </a:lnSpc>
            </a:pPr>
            <a:r>
              <a:rPr lang="en-US" altLang="zh-CN" sz="240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《出塞》是王昌龄早年赴西域时所做，《出塞》是</a:t>
            </a:r>
            <a:endParaRPr lang="zh-CN" altLang="en-US" sz="2400" b="1">
              <a:latin typeface="楷体" panose="02010609060101010101" pitchFamily="49" charset="-122"/>
              <a:ea typeface="楷体" panose="02010609060101010101" pitchFamily="49" charset="-122"/>
              <a:cs typeface="楷体" panose="02010609060101010101" pitchFamily="49" charset="-122"/>
              <a:sym typeface="+mn-ea"/>
            </a:endParaRPr>
          </a:p>
          <a:p>
            <a:pPr algn="l" defTabSz="685165">
              <a:lnSpc>
                <a:spcPct val="130000"/>
              </a:lnSpc>
            </a:pP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乐府旧题。这是唐代诗人</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写边塞生活的诗</a:t>
            </a:r>
            <a:r>
              <a:rPr lang="zh-CN" altLang="en-US" sz="2400" b="1">
                <a:latin typeface="楷体" panose="02010609060101010101" pitchFamily="49" charset="-122"/>
                <a:ea typeface="楷体" panose="02010609060101010101" pitchFamily="49" charset="-122"/>
                <a:cs typeface="楷体" panose="02010609060101010101" pitchFamily="49" charset="-122"/>
                <a:sym typeface="+mn-ea"/>
              </a:rPr>
              <a:t>常用的题目。</a:t>
            </a:r>
            <a:endParaRPr lang="zh-CN" altLang="en-US" sz="2400" b="1">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4" name="矩形 13"/>
          <p:cNvSpPr/>
          <p:nvPr/>
        </p:nvSpPr>
        <p:spPr>
          <a:xfrm>
            <a:off x="1413510" y="802005"/>
            <a:ext cx="6173470" cy="737235"/>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scene3d>
              <a:camera prst="orthographicFront"/>
              <a:lightRig rig="threePt" dir="t"/>
            </a:scene3d>
          </a:bodyPr>
          <a:lstStyle/>
          <a:p>
            <a:pPr>
              <a:lnSpc>
                <a:spcPct val="150000"/>
              </a:lnSpc>
            </a:pPr>
            <a:r>
              <a:rPr lang="en-US" altLang="zh-CN" sz="28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     </a:t>
            </a:r>
            <a:r>
              <a:rPr lang="en-US" altLang="zh-CN" sz="2800" dirty="0">
                <a:solidFill>
                  <a:schemeClr val="tx1"/>
                </a:solidFill>
                <a:effectLst/>
                <a:latin typeface="微软雅黑" panose="020B0503020204020204" charset="-122"/>
                <a:ea typeface="微软雅黑" panose="020B0503020204020204" charset="-122"/>
              </a:rPr>
              <a:t> </a:t>
            </a:r>
            <a:r>
              <a:rPr lang="zh-CN" altLang="en-US" sz="2800" dirty="0">
                <a:solidFill>
                  <a:schemeClr val="tx1"/>
                </a:solidFill>
                <a:effectLst/>
                <a:latin typeface="微软雅黑" panose="020B0503020204020204" charset="-122"/>
                <a:ea typeface="微软雅黑" panose="020B0503020204020204" charset="-122"/>
              </a:rPr>
              <a:t>如何理解题目 “出塞”</a:t>
            </a:r>
            <a:r>
              <a:rPr lang="en-US" altLang="zh-CN" sz="2800" dirty="0">
                <a:solidFill>
                  <a:schemeClr val="tx1"/>
                </a:solidFill>
                <a:effectLst/>
                <a:latin typeface="微软雅黑" panose="020B0503020204020204" charset="-122"/>
                <a:ea typeface="微软雅黑" panose="020B0503020204020204" charset="-122"/>
              </a:rPr>
              <a:t>?</a:t>
            </a:r>
            <a:endParaRPr lang="en-US" altLang="zh-CN" sz="2800" dirty="0">
              <a:solidFill>
                <a:schemeClr val="tx1"/>
              </a:solidFill>
              <a:effectLst/>
              <a:latin typeface="微软雅黑" panose="020B0503020204020204" charset="-122"/>
              <a:ea typeface="微软雅黑" panose="020B0503020204020204"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7618" y="658505"/>
            <a:ext cx="1104039" cy="1582166"/>
          </a:xfrm>
          <a:prstGeom prst="rect">
            <a:avLst/>
          </a:prstGeom>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1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txBox="1"/>
          <p:nvPr/>
        </p:nvSpPr>
        <p:spPr>
          <a:xfrm>
            <a:off x="1545060" y="1498457"/>
            <a:ext cx="6516086" cy="1370965"/>
          </a:xfrm>
          <a:prstGeom prst="rect">
            <a:avLst/>
          </a:prstGeom>
          <a:noFill/>
        </p:spPr>
        <p:txBody>
          <a:bodyPr wrap="square" rtlCol="0" anchor="t">
            <a:spAutoFit/>
          </a:bodyPr>
          <a:lstStyle/>
          <a:p>
            <a:pPr algn="just">
              <a:lnSpc>
                <a:spcPct val="13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    读古诗前两句思考、讨论：你的眼前仿佛出现怎样的画面？</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1981" y="1393161"/>
            <a:ext cx="1104039" cy="15821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47725" y="931545"/>
            <a:ext cx="7536180" cy="583565"/>
          </a:xfrm>
          <a:prstGeom prst="rect">
            <a:avLst/>
          </a:prstGeom>
          <a:noFill/>
        </p:spPr>
        <p:txBody>
          <a:bodyPr wrap="none" rtlCol="0" anchor="t">
            <a:spAutoFit/>
          </a:bodyPr>
          <a:lstStyle/>
          <a:p>
            <a:pPr algn="l"/>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秦时</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明月</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汉时关，万里</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长征</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人未还。</a:t>
            </a:r>
            <a:endPar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7" name="图片 6"/>
          <p:cNvPicPr>
            <a:picLocks noChangeAspect="1"/>
          </p:cNvPicPr>
          <p:nvPr/>
        </p:nvPicPr>
        <p:blipFill>
          <a:blip r:embed="rId1" cstate="print"/>
          <a:stretch>
            <a:fillRect/>
          </a:stretch>
        </p:blipFill>
        <p:spPr>
          <a:xfrm>
            <a:off x="1070610" y="1874520"/>
            <a:ext cx="2853055" cy="2126615"/>
          </a:xfrm>
          <a:prstGeom prst="roundRect">
            <a:avLst/>
          </a:prstGeom>
        </p:spPr>
      </p:pic>
      <p:pic>
        <p:nvPicPr>
          <p:cNvPr id="8" name="图片 7"/>
          <p:cNvPicPr>
            <a:picLocks noChangeAspect="1"/>
          </p:cNvPicPr>
          <p:nvPr/>
        </p:nvPicPr>
        <p:blipFill>
          <a:blip r:embed="rId2" cstate="print"/>
          <a:srcRect b="14784"/>
          <a:stretch>
            <a:fillRect/>
          </a:stretch>
        </p:blipFill>
        <p:spPr>
          <a:xfrm>
            <a:off x="4572000" y="1874520"/>
            <a:ext cx="3006090" cy="2125980"/>
          </a:xfrm>
          <a:prstGeom prst="roundRect">
            <a:avLst/>
          </a:prstGeom>
        </p:spPr>
      </p:pic>
      <p:grpSp>
        <p:nvGrpSpPr>
          <p:cNvPr id="3" name="组合 2"/>
          <p:cNvGrpSpPr/>
          <p:nvPr/>
        </p:nvGrpSpPr>
        <p:grpSpPr>
          <a:xfrm>
            <a:off x="3074038" y="3585389"/>
            <a:ext cx="2217420" cy="715646"/>
            <a:chOff x="8100392" y="1962696"/>
            <a:chExt cx="1721885" cy="549627"/>
          </a:xfrm>
        </p:grpSpPr>
        <p:sp>
          <p:nvSpPr>
            <p:cNvPr id="5" name="云形 4"/>
            <p:cNvSpPr/>
            <p:nvPr/>
          </p:nvSpPr>
          <p:spPr>
            <a:xfrm>
              <a:off x="8100392" y="1962696"/>
              <a:ext cx="1721885" cy="549627"/>
            </a:xfrm>
            <a:prstGeom prst="cloud">
              <a:avLst/>
            </a:prstGeom>
            <a:solidFill>
              <a:schemeClr val="accent6">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TextBox 10"/>
            <p:cNvSpPr txBox="1"/>
            <p:nvPr/>
          </p:nvSpPr>
          <p:spPr>
            <a:xfrm>
              <a:off x="8237260" y="2019095"/>
              <a:ext cx="1410250" cy="448187"/>
            </a:xfrm>
            <a:prstGeom prst="rect">
              <a:avLst/>
            </a:prstGeom>
            <a:noFill/>
          </p:spPr>
          <p:txBody>
            <a:bodyPr wrap="none" rtlCol="0">
              <a:spAutoFit/>
            </a:bodyPr>
            <a:lstStyle/>
            <a:p>
              <a:r>
                <a:rPr lang="zh-CN" altLang="en-US" sz="3200" b="1" dirty="0">
                  <a:solidFill>
                    <a:srgbClr val="FF0000"/>
                  </a:solidFill>
                  <a:latin typeface="黑体" panose="02010609060101010101" pitchFamily="49" charset="-122"/>
                  <a:ea typeface="黑体" panose="02010609060101010101" pitchFamily="49" charset="-122"/>
                </a:rPr>
                <a:t>融情入景</a:t>
              </a:r>
              <a:endParaRPr lang="zh-CN" altLang="en-US" sz="3200" b="1" dirty="0">
                <a:solidFill>
                  <a:srgbClr val="FF0000"/>
                </a:solidFill>
                <a:latin typeface="黑体" panose="02010609060101010101" pitchFamily="49" charset="-122"/>
                <a:ea typeface="黑体" panose="02010609060101010101" pitchFamily="49" charset="-122"/>
              </a:endParaRPr>
            </a:p>
          </p:txBody>
        </p:sp>
      </p:gr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40765" y="606425"/>
            <a:ext cx="7632065" cy="953135"/>
          </a:xfrm>
          <a:prstGeom prst="rect">
            <a:avLst/>
          </a:prstGeom>
          <a:noFill/>
        </p:spPr>
        <p:txBody>
          <a:bodyPr wrap="square" rtlCol="0" anchor="t">
            <a:spAutoFit/>
          </a:bodyPr>
          <a:lstStyle/>
          <a:p>
            <a:r>
              <a:rPr lang="en-US" sz="2800" b="1">
                <a:latin typeface="黑体" panose="02010609060101010101" pitchFamily="49" charset="-122"/>
                <a:ea typeface="黑体" panose="02010609060101010101" pitchFamily="49" charset="-122"/>
                <a:cs typeface="黑体" panose="02010609060101010101" pitchFamily="49" charset="-122"/>
                <a:sym typeface="+mn-ea"/>
              </a:rPr>
              <a:t>    “秦时明月汉时关”，</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只是说秦朝的明月和汉朝的边关吗</a:t>
            </a:r>
            <a:r>
              <a:rPr lang="en-US" sz="2800"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800" b="1">
                <a:latin typeface="黑体" panose="02010609060101010101" pitchFamily="49" charset="-122"/>
                <a:ea typeface="黑体" panose="02010609060101010101" pitchFamily="49" charset="-122"/>
                <a:cs typeface="黑体" panose="02010609060101010101" pitchFamily="49" charset="-122"/>
                <a:sym typeface="+mn-ea"/>
              </a:rPr>
              <a:t>怎么理解这句诗？</a:t>
            </a:r>
            <a:endParaRPr lang="zh-CN" altLang="en-US" sz="2800" b="1">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3" name="图片 2"/>
          <p:cNvPicPr>
            <a:picLocks noChangeAspect="1"/>
          </p:cNvPicPr>
          <p:nvPr/>
        </p:nvPicPr>
        <p:blipFill>
          <a:blip r:embed="rId1" cstate="print"/>
          <a:stretch>
            <a:fillRect/>
          </a:stretch>
        </p:blipFill>
        <p:spPr>
          <a:xfrm>
            <a:off x="6020435" y="1693545"/>
            <a:ext cx="2355850" cy="1755775"/>
          </a:xfrm>
          <a:prstGeom prst="roundRect">
            <a:avLst/>
          </a:prstGeom>
        </p:spPr>
      </p:pic>
      <p:sp>
        <p:nvSpPr>
          <p:cNvPr id="6" name="文本框 5"/>
          <p:cNvSpPr txBox="1"/>
          <p:nvPr/>
        </p:nvSpPr>
        <p:spPr>
          <a:xfrm>
            <a:off x="691515" y="1880235"/>
            <a:ext cx="5328920" cy="1383665"/>
          </a:xfrm>
          <a:prstGeom prst="rect">
            <a:avLst/>
          </a:prstGeom>
          <a:noFill/>
        </p:spPr>
        <p:txBody>
          <a:bodyPr wrap="square" rtlCol="0" anchor="t">
            <a:spAutoFit/>
          </a:bodyPr>
          <a:lstStyle/>
          <a:p>
            <a:r>
              <a:rPr lang="en-US" alt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    “</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秦时明月汉时关</a:t>
            </a:r>
            <a:r>
              <a:rPr lang="en-US" alt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是</a:t>
            </a:r>
            <a:r>
              <a:rPr lang="zh-CN" altLang="en-US" sz="2800" b="1">
                <a:solidFill>
                  <a:srgbClr val="0000FF"/>
                </a:solidFill>
                <a:latin typeface="楷体" panose="02010609060101010101" pitchFamily="49" charset="-122"/>
                <a:ea typeface="楷体" panose="02010609060101010101" pitchFamily="49" charset="-122"/>
                <a:cs typeface="楷体" panose="02010609060101010101" pitchFamily="49" charset="-122"/>
              </a:rPr>
              <a:t>互文</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的写法，这句诗的意思是</a:t>
            </a:r>
            <a:r>
              <a:rPr lang="zh-CN" altLang="en-US" sz="2800" b="1">
                <a:solidFill>
                  <a:srgbClr val="0000FF"/>
                </a:solidFill>
                <a:latin typeface="楷体" panose="02010609060101010101" pitchFamily="49" charset="-122"/>
                <a:ea typeface="楷体" panose="02010609060101010101" pitchFamily="49" charset="-122"/>
                <a:cs typeface="楷体" panose="02010609060101010101" pitchFamily="49" charset="-122"/>
              </a:rPr>
              <a:t>秦汉时期的明月照着秦汉时期的边关</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5" name="文本框 4"/>
          <p:cNvSpPr txBox="1"/>
          <p:nvPr/>
        </p:nvSpPr>
        <p:spPr>
          <a:xfrm>
            <a:off x="917575" y="3665220"/>
            <a:ext cx="3857625" cy="583565"/>
          </a:xfrm>
          <a:prstGeom prst="rect">
            <a:avLst/>
          </a:prstGeom>
          <a:noFill/>
        </p:spPr>
        <p:txBody>
          <a:bodyPr wrap="none" rtlCol="0">
            <a:spAutoFit/>
          </a:bodyPr>
          <a:lstStyle/>
          <a:p>
            <a:pPr algn="l">
              <a:buClrTx/>
              <a:buSzTx/>
              <a:buFontTx/>
            </a:pPr>
            <a:r>
              <a:rPr lang="en-US" sz="3200" b="1">
                <a:latin typeface="黑体" panose="02010609060101010101" pitchFamily="49" charset="-122"/>
                <a:ea typeface="黑体" panose="02010609060101010101" pitchFamily="49" charset="-122"/>
                <a:cs typeface="黑体" panose="02010609060101010101" pitchFamily="49" charset="-122"/>
                <a:sym typeface="+mn-ea"/>
              </a:rPr>
              <a:t>这是什么样的边关？</a:t>
            </a:r>
            <a:endParaRPr lang="en-US" sz="3200" b="1">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7" name="文本框 6"/>
          <p:cNvSpPr txBox="1"/>
          <p:nvPr/>
        </p:nvSpPr>
        <p:spPr>
          <a:xfrm>
            <a:off x="7097395" y="3655060"/>
            <a:ext cx="894080" cy="521970"/>
          </a:xfrm>
          <a:prstGeom prst="rect">
            <a:avLst/>
          </a:prstGeom>
          <a:solidFill>
            <a:schemeClr val="accent3">
              <a:lumMod val="40000"/>
              <a:lumOff val="60000"/>
            </a:schemeClr>
          </a:solidFill>
        </p:spPr>
        <p:txBody>
          <a:bodyPr wrap="none" rtlCol="0">
            <a:spAutoFit/>
          </a:bodyPr>
          <a:lstStyle/>
          <a:p>
            <a:pPr algn="l"/>
            <a:r>
              <a:rPr lang="zh-CN" altLang="en-US" sz="2800">
                <a:solidFill>
                  <a:srgbClr val="FF0000"/>
                </a:solidFill>
                <a:latin typeface="微软雅黑" panose="020B0503020204020204" charset="-122"/>
                <a:ea typeface="微软雅黑" panose="020B0503020204020204" charset="-122"/>
                <a:sym typeface="+mn-ea"/>
              </a:rPr>
              <a:t>荒凉</a:t>
            </a:r>
            <a:endParaRPr lang="zh-CN" altLang="en-US" sz="2800">
              <a:solidFill>
                <a:srgbClr val="FF0000"/>
              </a:solidFill>
              <a:latin typeface="微软雅黑" panose="020B0503020204020204" charset="-122"/>
              <a:ea typeface="微软雅黑" panose="020B0503020204020204" charset="-122"/>
              <a:sym typeface="+mn-ea"/>
            </a:endParaRPr>
          </a:p>
        </p:txBody>
      </p:sp>
      <p:sp>
        <p:nvSpPr>
          <p:cNvPr id="8" name="文本框 7"/>
          <p:cNvSpPr txBox="1"/>
          <p:nvPr/>
        </p:nvSpPr>
        <p:spPr>
          <a:xfrm>
            <a:off x="5375910" y="4177030"/>
            <a:ext cx="894080" cy="521970"/>
          </a:xfrm>
          <a:prstGeom prst="rect">
            <a:avLst/>
          </a:prstGeom>
          <a:solidFill>
            <a:schemeClr val="accent3">
              <a:lumMod val="40000"/>
              <a:lumOff val="60000"/>
            </a:schemeClr>
          </a:solidFill>
        </p:spPr>
        <p:txBody>
          <a:bodyPr wrap="none" rtlCol="0">
            <a:spAutoFit/>
          </a:bodyPr>
          <a:lstStyle/>
          <a:p>
            <a:pPr algn="l"/>
            <a:r>
              <a:rPr lang="zh-CN" altLang="en-US" sz="2800">
                <a:solidFill>
                  <a:srgbClr val="FF0000"/>
                </a:solidFill>
                <a:latin typeface="微软雅黑" panose="020B0503020204020204" charset="-122"/>
                <a:ea typeface="微软雅黑" panose="020B0503020204020204" charset="-122"/>
                <a:sym typeface="+mn-ea"/>
              </a:rPr>
              <a:t>冷清</a:t>
            </a:r>
            <a:endParaRPr lang="zh-CN" altLang="en-US" sz="2800">
              <a:solidFill>
                <a:srgbClr val="FF0000"/>
              </a:solidFill>
              <a:latin typeface="微软雅黑" panose="020B0503020204020204" charset="-122"/>
              <a:ea typeface="微软雅黑" panose="020B0503020204020204" charset="-122"/>
              <a:sym typeface="+mn-ea"/>
            </a:endParaRPr>
          </a:p>
        </p:txBody>
      </p:sp>
      <p:sp>
        <p:nvSpPr>
          <p:cNvPr id="9" name="文本框 8"/>
          <p:cNvSpPr txBox="1"/>
          <p:nvPr/>
        </p:nvSpPr>
        <p:spPr>
          <a:xfrm>
            <a:off x="6509385" y="4248785"/>
            <a:ext cx="894080" cy="521970"/>
          </a:xfrm>
          <a:prstGeom prst="rect">
            <a:avLst/>
          </a:prstGeom>
          <a:solidFill>
            <a:schemeClr val="accent3">
              <a:lumMod val="40000"/>
              <a:lumOff val="60000"/>
            </a:schemeClr>
          </a:solidFill>
        </p:spPr>
        <p:txBody>
          <a:bodyPr wrap="none" rtlCol="0">
            <a:spAutoFit/>
          </a:bodyPr>
          <a:lstStyle/>
          <a:p>
            <a:pPr algn="l"/>
            <a:r>
              <a:rPr lang="zh-CN" altLang="en-US" sz="2800">
                <a:solidFill>
                  <a:srgbClr val="FF0000"/>
                </a:solidFill>
                <a:latin typeface="微软雅黑" panose="020B0503020204020204" charset="-122"/>
                <a:ea typeface="微软雅黑" panose="020B0503020204020204" charset="-122"/>
                <a:sym typeface="+mn-ea"/>
              </a:rPr>
              <a:t>孤独</a:t>
            </a:r>
            <a:endParaRPr lang="zh-CN" altLang="en-US" sz="2800">
              <a:solidFill>
                <a:srgbClr val="FF0000"/>
              </a:solidFill>
              <a:latin typeface="微软雅黑" panose="020B0503020204020204" charset="-122"/>
              <a:ea typeface="微软雅黑" panose="020B0503020204020204" charset="-122"/>
              <a:sym typeface="+mn-ea"/>
            </a:endParaRPr>
          </a:p>
        </p:txBody>
      </p:sp>
      <p:sp>
        <p:nvSpPr>
          <p:cNvPr id="10" name="文本框 9"/>
          <p:cNvSpPr txBox="1"/>
          <p:nvPr/>
        </p:nvSpPr>
        <p:spPr>
          <a:xfrm>
            <a:off x="6020435" y="3515995"/>
            <a:ext cx="894080" cy="521970"/>
          </a:xfrm>
          <a:prstGeom prst="rect">
            <a:avLst/>
          </a:prstGeom>
          <a:solidFill>
            <a:schemeClr val="accent3">
              <a:lumMod val="40000"/>
              <a:lumOff val="60000"/>
            </a:schemeClr>
          </a:solidFill>
        </p:spPr>
        <p:txBody>
          <a:bodyPr wrap="none" rtlCol="0">
            <a:spAutoFit/>
          </a:bodyPr>
          <a:lstStyle/>
          <a:p>
            <a:pPr algn="l"/>
            <a:r>
              <a:rPr lang="zh-CN" altLang="en-US" sz="2800">
                <a:solidFill>
                  <a:srgbClr val="FF0000"/>
                </a:solidFill>
                <a:latin typeface="微软雅黑" panose="020B0503020204020204" charset="-122"/>
                <a:ea typeface="微软雅黑" panose="020B0503020204020204" charset="-122"/>
                <a:sym typeface="+mn-ea"/>
              </a:rPr>
              <a:t>寂寞</a:t>
            </a:r>
            <a:endParaRPr lang="zh-CN" altLang="en-US" sz="2800">
              <a:solidFill>
                <a:srgbClr val="FF0000"/>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800" decel="100000"/>
                                        <p:tgtEl>
                                          <p:spTgt spid="10"/>
                                        </p:tgtEl>
                                      </p:cBhvr>
                                    </p:animEffect>
                                    <p:anim calcmode="lin" valueType="num">
                                      <p:cBhvr>
                                        <p:cTn id="25" dur="800" decel="100000" fill="hold"/>
                                        <p:tgtEl>
                                          <p:spTgt spid="10"/>
                                        </p:tgtEl>
                                        <p:attrNameLst>
                                          <p:attrName>style.rotation</p:attrName>
                                        </p:attrNameLst>
                                      </p:cBhvr>
                                      <p:tavLst>
                                        <p:tav tm="0">
                                          <p:val>
                                            <p:fltVal val="-90"/>
                                          </p:val>
                                        </p:tav>
                                        <p:tav tm="100000">
                                          <p:val>
                                            <p:fltVal val="0"/>
                                          </p:val>
                                        </p:tav>
                                      </p:tavLst>
                                    </p:anim>
                                    <p:anim calcmode="lin" valueType="num">
                                      <p:cBhvr>
                                        <p:cTn id="26" dur="800" decel="100000" fill="hold"/>
                                        <p:tgtEl>
                                          <p:spTgt spid="10"/>
                                        </p:tgtEl>
                                        <p:attrNameLst>
                                          <p:attrName>ppt_x</p:attrName>
                                        </p:attrNameLst>
                                      </p:cBhvr>
                                      <p:tavLst>
                                        <p:tav tm="0">
                                          <p:val>
                                            <p:strVal val="#ppt_x+0.4"/>
                                          </p:val>
                                        </p:tav>
                                        <p:tav tm="100000">
                                          <p:val>
                                            <p:strVal val="#ppt_x-0.05"/>
                                          </p:val>
                                        </p:tav>
                                      </p:tavLst>
                                    </p:anim>
                                    <p:anim calcmode="lin" valueType="num">
                                      <p:cBhvr>
                                        <p:cTn id="27" dur="800" decel="100000" fill="hold"/>
                                        <p:tgtEl>
                                          <p:spTgt spid="10"/>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800" decel="100000"/>
                                        <p:tgtEl>
                                          <p:spTgt spid="7"/>
                                        </p:tgtEl>
                                      </p:cBhvr>
                                    </p:animEffect>
                                    <p:anim calcmode="lin" valueType="num">
                                      <p:cBhvr>
                                        <p:cTn id="35" dur="800" decel="100000" fill="hold"/>
                                        <p:tgtEl>
                                          <p:spTgt spid="7"/>
                                        </p:tgtEl>
                                        <p:attrNameLst>
                                          <p:attrName>style.rotation</p:attrName>
                                        </p:attrNameLst>
                                      </p:cBhvr>
                                      <p:tavLst>
                                        <p:tav tm="0">
                                          <p:val>
                                            <p:fltVal val="-90"/>
                                          </p:val>
                                        </p:tav>
                                        <p:tav tm="100000">
                                          <p:val>
                                            <p:fltVal val="0"/>
                                          </p:val>
                                        </p:tav>
                                      </p:tavLst>
                                    </p:anim>
                                    <p:anim calcmode="lin" valueType="num">
                                      <p:cBhvr>
                                        <p:cTn id="36" dur="800" decel="100000" fill="hold"/>
                                        <p:tgtEl>
                                          <p:spTgt spid="7"/>
                                        </p:tgtEl>
                                        <p:attrNameLst>
                                          <p:attrName>ppt_x</p:attrName>
                                        </p:attrNameLst>
                                      </p:cBhvr>
                                      <p:tavLst>
                                        <p:tav tm="0">
                                          <p:val>
                                            <p:strVal val="#ppt_x+0.4"/>
                                          </p:val>
                                        </p:tav>
                                        <p:tav tm="100000">
                                          <p:val>
                                            <p:strVal val="#ppt_x-0.05"/>
                                          </p:val>
                                        </p:tav>
                                      </p:tavLst>
                                    </p:anim>
                                    <p:anim calcmode="lin" valueType="num">
                                      <p:cBhvr>
                                        <p:cTn id="37" dur="800" decel="100000" fill="hold"/>
                                        <p:tgtEl>
                                          <p:spTgt spid="7"/>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0"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800" decel="100000"/>
                                        <p:tgtEl>
                                          <p:spTgt spid="8"/>
                                        </p:tgtEl>
                                      </p:cBhvr>
                                    </p:animEffect>
                                    <p:anim calcmode="lin" valueType="num">
                                      <p:cBhvr>
                                        <p:cTn id="45" dur="800" decel="100000" fill="hold"/>
                                        <p:tgtEl>
                                          <p:spTgt spid="8"/>
                                        </p:tgtEl>
                                        <p:attrNameLst>
                                          <p:attrName>style.rotation</p:attrName>
                                        </p:attrNameLst>
                                      </p:cBhvr>
                                      <p:tavLst>
                                        <p:tav tm="0">
                                          <p:val>
                                            <p:fltVal val="-90"/>
                                          </p:val>
                                        </p:tav>
                                        <p:tav tm="100000">
                                          <p:val>
                                            <p:fltVal val="0"/>
                                          </p:val>
                                        </p:tav>
                                      </p:tavLst>
                                    </p:anim>
                                    <p:anim calcmode="lin" valueType="num">
                                      <p:cBhvr>
                                        <p:cTn id="46" dur="800" decel="100000" fill="hold"/>
                                        <p:tgtEl>
                                          <p:spTgt spid="8"/>
                                        </p:tgtEl>
                                        <p:attrNameLst>
                                          <p:attrName>ppt_x</p:attrName>
                                        </p:attrNameLst>
                                      </p:cBhvr>
                                      <p:tavLst>
                                        <p:tav tm="0">
                                          <p:val>
                                            <p:strVal val="#ppt_x+0.4"/>
                                          </p:val>
                                        </p:tav>
                                        <p:tav tm="100000">
                                          <p:val>
                                            <p:strVal val="#ppt_x-0.05"/>
                                          </p:val>
                                        </p:tav>
                                      </p:tavLst>
                                    </p:anim>
                                    <p:anim calcmode="lin" valueType="num">
                                      <p:cBhvr>
                                        <p:cTn id="47" dur="800" decel="100000" fill="hold"/>
                                        <p:tgtEl>
                                          <p:spTgt spid="8"/>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0" presetClass="entr" presetSubtype="0"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800" decel="100000"/>
                                        <p:tgtEl>
                                          <p:spTgt spid="9"/>
                                        </p:tgtEl>
                                      </p:cBhvr>
                                    </p:animEffect>
                                    <p:anim calcmode="lin" valueType="num">
                                      <p:cBhvr>
                                        <p:cTn id="55" dur="800" decel="100000" fill="hold"/>
                                        <p:tgtEl>
                                          <p:spTgt spid="9"/>
                                        </p:tgtEl>
                                        <p:attrNameLst>
                                          <p:attrName>style.rotation</p:attrName>
                                        </p:attrNameLst>
                                      </p:cBhvr>
                                      <p:tavLst>
                                        <p:tav tm="0">
                                          <p:val>
                                            <p:fltVal val="-90"/>
                                          </p:val>
                                        </p:tav>
                                        <p:tav tm="100000">
                                          <p:val>
                                            <p:fltVal val="0"/>
                                          </p:val>
                                        </p:tav>
                                      </p:tavLst>
                                    </p:anim>
                                    <p:anim calcmode="lin" valueType="num">
                                      <p:cBhvr>
                                        <p:cTn id="56" dur="800" decel="100000" fill="hold"/>
                                        <p:tgtEl>
                                          <p:spTgt spid="9"/>
                                        </p:tgtEl>
                                        <p:attrNameLst>
                                          <p:attrName>ppt_x</p:attrName>
                                        </p:attrNameLst>
                                      </p:cBhvr>
                                      <p:tavLst>
                                        <p:tav tm="0">
                                          <p:val>
                                            <p:strVal val="#ppt_x+0.4"/>
                                          </p:val>
                                        </p:tav>
                                        <p:tav tm="100000">
                                          <p:val>
                                            <p:strVal val="#ppt_x-0.05"/>
                                          </p:val>
                                        </p:tav>
                                      </p:tavLst>
                                    </p:anim>
                                    <p:anim calcmode="lin" valueType="num">
                                      <p:cBhvr>
                                        <p:cTn id="57" dur="800" decel="100000" fill="hold"/>
                                        <p:tgtEl>
                                          <p:spTgt spid="9"/>
                                        </p:tgtEl>
                                        <p:attrNameLst>
                                          <p:attrName>ppt_y</p:attrName>
                                        </p:attrNameLst>
                                      </p:cBhvr>
                                      <p:tavLst>
                                        <p:tav tm="0">
                                          <p:val>
                                            <p:strVal val="#ppt_y-0.4"/>
                                          </p:val>
                                        </p:tav>
                                        <p:tav tm="100000">
                                          <p:val>
                                            <p:strVal val="#ppt_y+0.1"/>
                                          </p:val>
                                        </p:tav>
                                      </p:tavLst>
                                    </p:anim>
                                    <p:anim calcmode="lin" valueType="num">
                                      <p:cBhvr>
                                        <p:cTn id="58"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59"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7" grpId="0" bldLvl="0" animBg="1"/>
      <p:bldP spid="8" grpId="0" bldLvl="0" animBg="1"/>
      <p:bldP spid="9" grpId="0" bldLvl="0" animBg="1"/>
      <p:bldP spid="10"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75310" y="528320"/>
            <a:ext cx="7663815" cy="902970"/>
          </a:xfrm>
          <a:prstGeom prst="rect">
            <a:avLst/>
          </a:prstGeom>
          <a:noFill/>
        </p:spPr>
        <p:txBody>
          <a:bodyPr wrap="square" rtlCol="0" anchor="t">
            <a:spAutoFit/>
          </a:bodyPr>
          <a:lstStyle/>
          <a:p>
            <a:pPr>
              <a:lnSpc>
                <a:spcPct val="110000"/>
              </a:lnSpc>
            </a:pPr>
            <a:r>
              <a:rPr lang="en-US" altLang="zh-CN" sz="2000">
                <a:latin typeface="楷体" panose="02010609060101010101" pitchFamily="49" charset="-122"/>
                <a:ea typeface="楷体" panose="02010609060101010101" pitchFamily="49" charset="-122"/>
                <a:cs typeface="楷体" panose="02010609060101010101" pitchFamily="49"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夜深了，一轮明月照耀着清冷荒凉的的边关。提起这明月，我们就会想起其他描写明月的诗句，请看：</a:t>
            </a:r>
            <a:r>
              <a:rPr lang="zh-CN" altLang="en-US" sz="2000">
                <a:latin typeface="楷体" panose="02010609060101010101" pitchFamily="49" charset="-122"/>
                <a:ea typeface="楷体" panose="02010609060101010101" pitchFamily="49" charset="-122"/>
                <a:cs typeface="楷体" panose="02010609060101010101" pitchFamily="49" charset="-122"/>
              </a:rPr>
              <a:t> </a:t>
            </a:r>
            <a:endParaRPr lang="zh-CN" altLang="en-US" sz="2000">
              <a:latin typeface="楷体" panose="02010609060101010101" pitchFamily="49" charset="-122"/>
              <a:ea typeface="楷体" panose="02010609060101010101" pitchFamily="49" charset="-122"/>
              <a:cs typeface="楷体" panose="02010609060101010101" pitchFamily="49" charset="-122"/>
            </a:endParaRPr>
          </a:p>
        </p:txBody>
      </p:sp>
      <p:sp>
        <p:nvSpPr>
          <p:cNvPr id="3" name="文本框 2"/>
          <p:cNvSpPr txBox="1"/>
          <p:nvPr/>
        </p:nvSpPr>
        <p:spPr>
          <a:xfrm>
            <a:off x="1313815" y="1527175"/>
            <a:ext cx="6019800" cy="1383665"/>
          </a:xfrm>
          <a:prstGeom prst="rect">
            <a:avLst/>
          </a:prstGeom>
          <a:noFill/>
        </p:spPr>
        <p:txBody>
          <a:bodyPr wrap="square" rtlCol="0" anchor="t">
            <a:spAutoFit/>
          </a:bodyPr>
          <a:lstStyle/>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举头望明月，低头思故乡。      </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endParaRPr>
          </a:p>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露从今夜白，月是故乡明。 </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春风又绿江南岸，明月何时照我还。</a:t>
            </a:r>
            <a:r>
              <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 </a:t>
            </a:r>
            <a:endParaRPr lang="zh-CN" altLang="en-US" sz="200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4" name="文本框 3"/>
          <p:cNvSpPr txBox="1"/>
          <p:nvPr/>
        </p:nvSpPr>
        <p:spPr>
          <a:xfrm>
            <a:off x="667385" y="3001010"/>
            <a:ext cx="7809230" cy="460375"/>
          </a:xfrm>
          <a:prstGeom prst="rect">
            <a:avLst/>
          </a:prstGeom>
          <a:noFill/>
        </p:spPr>
        <p:txBody>
          <a:bodyPr wrap="square" rtlCol="0" anchor="t">
            <a:spAutoFit/>
          </a:bodyPr>
          <a:lstStyle/>
          <a:p>
            <a:r>
              <a:rPr lang="zh-CN" altLang="en-US" sz="2400">
                <a:solidFill>
                  <a:schemeClr val="tx1"/>
                </a:solidFill>
                <a:latin typeface="黑体" panose="02010609060101010101" pitchFamily="49" charset="-122"/>
                <a:ea typeface="黑体" panose="02010609060101010101" pitchFamily="49" charset="-122"/>
                <a:cs typeface="楷体" panose="02010609060101010101" pitchFamily="49" charset="-122"/>
                <a:sym typeface="+mn-ea"/>
              </a:rPr>
              <a:t>你发现了吗？诗人笔下的明月常与什么联系在一起？</a:t>
            </a:r>
            <a:r>
              <a:rPr lang="zh-CN" altLang="en-US" sz="200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endParaRPr lang="zh-CN" altLang="en-US" sz="200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 name="组合 6"/>
          <p:cNvGrpSpPr/>
          <p:nvPr/>
        </p:nvGrpSpPr>
        <p:grpSpPr>
          <a:xfrm>
            <a:off x="1406525" y="3544570"/>
            <a:ext cx="5452745" cy="1372235"/>
            <a:chOff x="1696" y="5549"/>
            <a:chExt cx="8587" cy="2161"/>
          </a:xfrm>
        </p:grpSpPr>
        <p:sp>
          <p:nvSpPr>
            <p:cNvPr id="5" name="文本框 4"/>
            <p:cNvSpPr txBox="1"/>
            <p:nvPr/>
          </p:nvSpPr>
          <p:spPr>
            <a:xfrm>
              <a:off x="4208" y="6170"/>
              <a:ext cx="6075" cy="919"/>
            </a:xfrm>
            <a:prstGeom prst="rect">
              <a:avLst/>
            </a:prstGeom>
            <a:solidFill>
              <a:schemeClr val="tx2">
                <a:lumMod val="60000"/>
                <a:lumOff val="40000"/>
              </a:schemeClr>
            </a:solidFill>
          </p:spPr>
          <p:txBody>
            <a:bodyPr wrap="none" rtlCol="0" anchor="t">
              <a:spAutoFit/>
            </a:bodyPr>
            <a:lstStyle/>
            <a:p>
              <a:r>
                <a:rPr lang="zh-CN" altLang="en-US" sz="3200" b="1">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思念家乡，思念亲人</a:t>
              </a:r>
              <a:endParaRPr lang="zh-CN" altLang="en-US" sz="3200" b="1">
                <a:solidFill>
                  <a:srgbClr val="FFFF00"/>
                </a:solidFill>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6" name="图片 5"/>
            <p:cNvPicPr>
              <a:picLocks noChangeAspect="1"/>
            </p:cNvPicPr>
            <p:nvPr/>
          </p:nvPicPr>
          <p:blipFill>
            <a:blip r:embed="rId1" cstate="print"/>
            <a:stretch>
              <a:fillRect/>
            </a:stretch>
          </p:blipFill>
          <p:spPr>
            <a:xfrm>
              <a:off x="1696" y="5549"/>
              <a:ext cx="2512" cy="2161"/>
            </a:xfrm>
            <a:prstGeom prst="round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ppt_y</p:attrName>
                                        </p:attrNameLst>
                                      </p:cBhvr>
                                      <p:tavLst>
                                        <p:tav tm="0">
                                          <p:val>
                                            <p:strVal val="#ppt_y+#ppt_h*1.125000"/>
                                          </p:val>
                                        </p:tav>
                                        <p:tav tm="100000">
                                          <p:val>
                                            <p:strVal val="#ppt_y"/>
                                          </p:val>
                                        </p:tav>
                                      </p:tavLst>
                                    </p:anim>
                                    <p:animEffect transition="in" filter="wipe(up)">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08760" y="1016635"/>
            <a:ext cx="7101840" cy="1568450"/>
          </a:xfrm>
          <a:prstGeom prst="rect">
            <a:avLst/>
          </a:prstGeom>
          <a:noFill/>
        </p:spPr>
        <p:txBody>
          <a:bodyPr wrap="square" rtlCol="0" anchor="t">
            <a:spAutoFit/>
          </a:bodyPr>
          <a:lstStyle/>
          <a:p>
            <a:r>
              <a:rPr lang="en-US" sz="2400">
                <a:latin typeface="黑体" panose="02010609060101010101" pitchFamily="49" charset="-122"/>
                <a:ea typeface="黑体" panose="02010609060101010101" pitchFamily="49" charset="-122"/>
                <a:cs typeface="黑体" panose="02010609060101010101" pitchFamily="49" charset="-122"/>
                <a:sym typeface="+mn-ea"/>
              </a:rPr>
              <a:t>    远离家乡和亲人，守卫边关的将士们把思乡之苦</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lang="en-US" sz="2400">
                <a:latin typeface="黑体" panose="02010609060101010101" pitchFamily="49" charset="-122"/>
                <a:ea typeface="黑体" panose="02010609060101010101" pitchFamily="49" charset="-122"/>
                <a:cs typeface="黑体" panose="02010609060101010101" pitchFamily="49" charset="-122"/>
                <a:sym typeface="+mn-ea"/>
              </a:rPr>
              <a:t>怀人之情都寄托在了这一轮皎皎的明月上。他们能回到日思夜想的故乡</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a:t>
            </a:r>
            <a:r>
              <a:rPr lang="en-US" sz="2400">
                <a:latin typeface="黑体" panose="02010609060101010101" pitchFamily="49" charset="-122"/>
                <a:ea typeface="黑体" panose="02010609060101010101" pitchFamily="49" charset="-122"/>
                <a:cs typeface="黑体" panose="02010609060101010101" pitchFamily="49" charset="-122"/>
                <a:sym typeface="+mn-ea"/>
              </a:rPr>
              <a:t>与亲人团聚吗？</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你从哪里看出来的？</a:t>
            </a: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endParaRPr lang="zh-CN" altLang="en-US"/>
          </a:p>
        </p:txBody>
      </p:sp>
      <p:sp>
        <p:nvSpPr>
          <p:cNvPr id="4" name="文本框 3"/>
          <p:cNvSpPr txBox="1"/>
          <p:nvPr/>
        </p:nvSpPr>
        <p:spPr>
          <a:xfrm>
            <a:off x="2901315" y="3596005"/>
            <a:ext cx="3855720" cy="645160"/>
          </a:xfrm>
          <a:prstGeom prst="rect">
            <a:avLst/>
          </a:prstGeom>
          <a:noFill/>
        </p:spPr>
        <p:txBody>
          <a:bodyPr wrap="none" rtlCol="0" anchor="t">
            <a:spAutoFit/>
          </a:bodyPr>
          <a:lstStyle/>
          <a:p>
            <a:r>
              <a:rPr lang="en-US"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万里长征人未还。</a:t>
            </a:r>
            <a:endParaRPr lang="en-US" altLang="en-US"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4191" y="920721"/>
            <a:ext cx="1104039" cy="1582166"/>
          </a:xfrm>
          <a:prstGeom prst="rect">
            <a:avLst/>
          </a:prstGeom>
        </p:spPr>
      </p:pic>
      <p:grpSp>
        <p:nvGrpSpPr>
          <p:cNvPr id="9" name="组合 8"/>
          <p:cNvGrpSpPr/>
          <p:nvPr/>
        </p:nvGrpSpPr>
        <p:grpSpPr>
          <a:xfrm>
            <a:off x="3996055" y="2773680"/>
            <a:ext cx="1151890" cy="661670"/>
            <a:chOff x="6293" y="4368"/>
            <a:chExt cx="1814" cy="1042"/>
          </a:xfrm>
        </p:grpSpPr>
        <p:sp>
          <p:nvSpPr>
            <p:cNvPr id="8" name="圆角矩形 7"/>
            <p:cNvSpPr/>
            <p:nvPr/>
          </p:nvSpPr>
          <p:spPr>
            <a:xfrm>
              <a:off x="6293" y="4390"/>
              <a:ext cx="1814" cy="10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333" y="4368"/>
              <a:ext cx="1734" cy="1016"/>
            </a:xfrm>
            <a:prstGeom prst="rect">
              <a:avLst/>
            </a:prstGeom>
            <a:noFill/>
          </p:spPr>
          <p:txBody>
            <a:bodyPr wrap="none" rtlCol="0" anchor="t">
              <a:spAutoFit/>
            </a:bodyPr>
            <a:lstStyle/>
            <a:p>
              <a:r>
                <a:rPr lang="zh-CN" altLang="en-US" sz="3600" b="1">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不能</a:t>
              </a:r>
              <a:endParaRPr lang="zh-CN" altLang="en-US" sz="3600" b="1">
                <a:solidFill>
                  <a:srgbClr val="FFFF00"/>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25805" y="829945"/>
            <a:ext cx="7713345" cy="460375"/>
          </a:xfrm>
          <a:prstGeom prst="rect">
            <a:avLst/>
          </a:prstGeom>
          <a:noFill/>
          <a:extLst>
            <a:ext uri="{909E8E84-426E-40DD-AFC4-6F175D3DCCD1}">
              <a14:hiddenFill xmlns:a14="http://schemas.microsoft.com/office/drawing/2010/main">
                <a:solidFill>
                  <a:srgbClr val="00B0F0"/>
                </a:solidFill>
              </a14:hiddenFill>
            </a:ext>
          </a:extLst>
        </p:spPr>
        <p:txBody>
          <a:bodyPr wrap="square" rtlCol="0" anchor="t">
            <a:spAutoFit/>
          </a:bodyPr>
          <a:lstStyle/>
          <a:p>
            <a:r>
              <a:rPr lang="zh-CN" altLang="en-US" sz="2400">
                <a:solidFill>
                  <a:srgbClr val="0000FF"/>
                </a:solidFill>
                <a:latin typeface="黑体" panose="02010609060101010101" pitchFamily="49" charset="-122"/>
                <a:ea typeface="黑体" panose="02010609060101010101" pitchFamily="49" charset="-122"/>
                <a:cs typeface="楷体" panose="02010609060101010101" pitchFamily="49" charset="-122"/>
                <a:sym typeface="+mn-ea"/>
              </a:rPr>
              <a:t>想象：</a:t>
            </a:r>
            <a:r>
              <a:rPr lang="en-US" sz="2400">
                <a:solidFill>
                  <a:srgbClr val="0000FF"/>
                </a:solidFill>
                <a:latin typeface="黑体" panose="02010609060101010101" pitchFamily="49" charset="-122"/>
                <a:ea typeface="黑体" panose="02010609060101010101" pitchFamily="49" charset="-122"/>
                <a:cs typeface="楷体" panose="02010609060101010101" pitchFamily="49" charset="-122"/>
                <a:sym typeface="+mn-ea"/>
              </a:rPr>
              <a:t>面对着这一轮明月，守关将士的亲人在做什么呢？</a:t>
            </a:r>
            <a:endParaRPr lang="en-US" altLang="en-US" sz="2400">
              <a:solidFill>
                <a:srgbClr val="0000FF"/>
              </a:solidFill>
              <a:latin typeface="黑体" panose="02010609060101010101" pitchFamily="49" charset="-122"/>
              <a:ea typeface="黑体" panose="02010609060101010101" pitchFamily="49" charset="-122"/>
              <a:cs typeface="楷体" panose="02010609060101010101" pitchFamily="49" charset="-122"/>
              <a:sym typeface="+mn-ea"/>
            </a:endParaRPr>
          </a:p>
        </p:txBody>
      </p:sp>
      <p:sp>
        <p:nvSpPr>
          <p:cNvPr id="2" name="文本框 1"/>
          <p:cNvSpPr txBox="1"/>
          <p:nvPr/>
        </p:nvSpPr>
        <p:spPr>
          <a:xfrm>
            <a:off x="1502410" y="1746885"/>
            <a:ext cx="8026400" cy="1753235"/>
          </a:xfrm>
          <a:prstGeom prst="rect">
            <a:avLst/>
          </a:prstGeom>
          <a:noFill/>
        </p:spPr>
        <p:txBody>
          <a:bodyPr wrap="square" rtlCol="0" anchor="t">
            <a:spAutoFit/>
          </a:bodyPr>
          <a:lstStyle/>
          <a:p>
            <a:pPr fontAlgn="auto">
              <a:lnSpc>
                <a:spcPct val="150000"/>
              </a:lnSpc>
            </a:pPr>
            <a:r>
              <a:rPr lang="zh-CN" altLang="en-US" sz="2400" b="1" dirty="0">
                <a:latin typeface="楷体" panose="02010609060101010101" pitchFamily="49" charset="-122"/>
                <a:ea typeface="楷体" panose="02010609060101010101" pitchFamily="49" charset="-122"/>
                <a:cs typeface="楷体" panose="02010609060101010101" pitchFamily="49" charset="-122"/>
              </a:rPr>
              <a:t>白发苍苍的父母，遥望边关 </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________________</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50000"/>
              </a:lnSpc>
            </a:pPr>
            <a:r>
              <a:rPr lang="zh-CN" altLang="en-US" sz="2400" b="1" dirty="0">
                <a:latin typeface="楷体" panose="02010609060101010101" pitchFamily="49" charset="-122"/>
                <a:ea typeface="楷体" panose="02010609060101010101" pitchFamily="49" charset="-122"/>
                <a:cs typeface="楷体" panose="02010609060101010101" pitchFamily="49" charset="-122"/>
              </a:rPr>
              <a:t>勤劳善良的妻子，遥望边关 _________________         </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a:p>
            <a:pPr fontAlgn="auto">
              <a:lnSpc>
                <a:spcPct val="150000"/>
              </a:lnSpc>
            </a:pPr>
            <a:r>
              <a:rPr lang="zh-CN" altLang="en-US" sz="2400" b="1" dirty="0">
                <a:latin typeface="楷体" panose="02010609060101010101" pitchFamily="49" charset="-122"/>
                <a:ea typeface="楷体" panose="02010609060101010101" pitchFamily="49" charset="-122"/>
                <a:cs typeface="楷体" panose="02010609060101010101" pitchFamily="49" charset="-122"/>
              </a:rPr>
              <a:t>天真无邪的孩子，遥望边关 __________________</a:t>
            </a:r>
            <a:r>
              <a:rPr lang="zh-CN" altLang="en-US" sz="1600" b="1" dirty="0"/>
              <a:t>  </a:t>
            </a:r>
            <a:endParaRPr lang="zh-CN" altLang="en-US" sz="1600" b="1" dirty="0"/>
          </a:p>
        </p:txBody>
      </p:sp>
      <p:sp>
        <p:nvSpPr>
          <p:cNvPr id="8" name="文本框 7"/>
          <p:cNvSpPr txBox="1"/>
          <p:nvPr/>
        </p:nvSpPr>
        <p:spPr>
          <a:xfrm>
            <a:off x="5476875" y="1858010"/>
            <a:ext cx="2962275" cy="460375"/>
          </a:xfrm>
          <a:prstGeom prst="rect">
            <a:avLst/>
          </a:prstGeom>
          <a:noFill/>
        </p:spPr>
        <p:txBody>
          <a:bodyPr wrap="square" rtlCol="0" anchor="t">
            <a:spAutoFit/>
          </a:bodyPr>
          <a:lstStyle/>
          <a:p>
            <a:r>
              <a:rPr lang="zh-CN" altLang="en-US" sz="2400" b="1">
                <a:solidFill>
                  <a:srgbClr val="FF0000"/>
                </a:solidFill>
                <a:latin typeface="楷体" panose="02010609060101010101" pitchFamily="49" charset="-122"/>
                <a:ea typeface="楷体" panose="02010609060101010101" pitchFamily="49" charset="-122"/>
                <a:sym typeface="+mn-ea"/>
              </a:rPr>
              <a:t>万里长征儿未还。</a:t>
            </a:r>
            <a:endParaRPr lang="zh-CN" altLang="en-US" sz="2400" b="1">
              <a:solidFill>
                <a:srgbClr val="FF0000"/>
              </a:solidFill>
              <a:latin typeface="楷体" panose="02010609060101010101" pitchFamily="49" charset="-122"/>
              <a:ea typeface="楷体" panose="02010609060101010101" pitchFamily="49" charset="-122"/>
              <a:sym typeface="+mn-ea"/>
            </a:endParaRPr>
          </a:p>
        </p:txBody>
      </p:sp>
      <p:sp>
        <p:nvSpPr>
          <p:cNvPr id="9" name="文本框 8"/>
          <p:cNvSpPr txBox="1"/>
          <p:nvPr/>
        </p:nvSpPr>
        <p:spPr>
          <a:xfrm>
            <a:off x="5476875" y="2393315"/>
            <a:ext cx="2962275" cy="460375"/>
          </a:xfrm>
          <a:prstGeom prst="rect">
            <a:avLst/>
          </a:prstGeom>
          <a:noFill/>
        </p:spPr>
        <p:txBody>
          <a:bodyPr wrap="square" rtlCol="0" anchor="t">
            <a:spAutoFit/>
          </a:bodyPr>
          <a:lstStyle/>
          <a:p>
            <a:r>
              <a:rPr lang="zh-CN" altLang="en-US" sz="2400" b="1" dirty="0">
                <a:solidFill>
                  <a:srgbClr val="FF0000"/>
                </a:solidFill>
                <a:latin typeface="楷体" panose="02010609060101010101" pitchFamily="49" charset="-122"/>
                <a:ea typeface="楷体" panose="02010609060101010101" pitchFamily="49" charset="-122"/>
                <a:sym typeface="+mn-ea"/>
              </a:rPr>
              <a:t>万里长征夫未还。</a:t>
            </a:r>
            <a:endParaRPr lang="zh-CN" altLang="en-US" sz="2400" b="1" dirty="0">
              <a:solidFill>
                <a:srgbClr val="FF0000"/>
              </a:solidFill>
              <a:latin typeface="楷体" panose="02010609060101010101" pitchFamily="49" charset="-122"/>
              <a:ea typeface="楷体" panose="02010609060101010101" pitchFamily="49" charset="-122"/>
              <a:sym typeface="+mn-ea"/>
            </a:endParaRPr>
          </a:p>
        </p:txBody>
      </p:sp>
      <p:sp>
        <p:nvSpPr>
          <p:cNvPr id="10" name="文本框 9"/>
          <p:cNvSpPr txBox="1"/>
          <p:nvPr/>
        </p:nvSpPr>
        <p:spPr>
          <a:xfrm>
            <a:off x="5476875" y="2951480"/>
            <a:ext cx="2962275" cy="460375"/>
          </a:xfrm>
          <a:prstGeom prst="rect">
            <a:avLst/>
          </a:prstGeom>
          <a:noFill/>
        </p:spPr>
        <p:txBody>
          <a:bodyPr wrap="square" rtlCol="0" anchor="t">
            <a:spAutoFit/>
          </a:bodyPr>
          <a:lstStyle/>
          <a:p>
            <a:r>
              <a:rPr lang="zh-CN" altLang="en-US" sz="2400" b="1">
                <a:solidFill>
                  <a:srgbClr val="FF0000"/>
                </a:solidFill>
                <a:latin typeface="楷体" panose="02010609060101010101" pitchFamily="49" charset="-122"/>
                <a:ea typeface="楷体" panose="02010609060101010101" pitchFamily="49" charset="-122"/>
                <a:sym typeface="+mn-ea"/>
              </a:rPr>
              <a:t>万里长征父未还。</a:t>
            </a:r>
            <a:endParaRPr lang="zh-CN" altLang="en-US" sz="2400" b="1">
              <a:solidFill>
                <a:srgbClr val="FF0000"/>
              </a:solidFill>
              <a:latin typeface="楷体" panose="02010609060101010101" pitchFamily="49" charset="-122"/>
              <a:ea typeface="楷体" panose="02010609060101010101" pitchFamily="49" charset="-122"/>
              <a:sym typeface="+mn-ea"/>
            </a:endParaRPr>
          </a:p>
        </p:txBody>
      </p:sp>
      <p:pic>
        <p:nvPicPr>
          <p:cNvPr id="3" name="图片 2"/>
          <p:cNvPicPr>
            <a:picLocks noChangeAspect="1"/>
          </p:cNvPicPr>
          <p:nvPr/>
        </p:nvPicPr>
        <p:blipFill>
          <a:blip r:embed="rId1" cstate="print">
            <a:clrChange>
              <a:clrFrom>
                <a:srgbClr val="FFFFFF">
                  <a:alpha val="100000"/>
                </a:srgbClr>
              </a:clrFrom>
              <a:clrTo>
                <a:srgbClr val="FFFFFF">
                  <a:alpha val="100000"/>
                  <a:alpha val="0"/>
                </a:srgbClr>
              </a:clrTo>
            </a:clrChange>
          </a:blip>
          <a:srcRect l="3139" r="4105"/>
          <a:stretch>
            <a:fillRect/>
          </a:stretch>
        </p:blipFill>
        <p:spPr>
          <a:xfrm flipH="1">
            <a:off x="93980" y="1566545"/>
            <a:ext cx="1408430" cy="2278380"/>
          </a:xfrm>
          <a:prstGeom prst="ellipse">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uiExpand="1" build="allAtOnce"/>
      <p:bldP spid="2"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12750" y="802640"/>
            <a:ext cx="6115685" cy="706755"/>
          </a:xfrm>
          <a:prstGeom prst="rect">
            <a:avLst/>
          </a:prstGeom>
          <a:noFill/>
        </p:spPr>
        <p:txBody>
          <a:bodyPr wrap="square" rtlCol="0" anchor="t">
            <a:spAutoFit/>
          </a:bodyPr>
          <a:lstStyle/>
          <a:p>
            <a:r>
              <a:rPr lang="en-US" altLang="zh-CN" sz="2000">
                <a:latin typeface="微软雅黑" panose="020B0503020204020204" charset="-122"/>
                <a:ea typeface="微软雅黑" panose="020B0503020204020204" charset="-122"/>
                <a:cs typeface="微软雅黑" panose="020B0503020204020204" charset="-122"/>
              </a:rPr>
              <a:t>      </a:t>
            </a:r>
            <a:r>
              <a:rPr lang="zh-CN" altLang="en-US" sz="2000">
                <a:latin typeface="微软雅黑" panose="020B0503020204020204" charset="-122"/>
                <a:ea typeface="微软雅黑" panose="020B0503020204020204" charset="-122"/>
                <a:cs typeface="微软雅黑" panose="020B0503020204020204" charset="-122"/>
              </a:rPr>
              <a:t>千百年来，不计其数的守关将士啊！他们苦守着边关，守望着明月，一遍遍嗟叹：  </a:t>
            </a:r>
            <a:endParaRPr lang="zh-CN" altLang="en-US" sz="20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340995" y="2371725"/>
            <a:ext cx="6196330" cy="706755"/>
          </a:xfrm>
          <a:prstGeom prst="rect">
            <a:avLst/>
          </a:prstGeom>
          <a:noFill/>
        </p:spPr>
        <p:txBody>
          <a:bodyPr wrap="square" rtlCol="0" anchor="t">
            <a:spAutoFit/>
          </a:bodyPr>
          <a:lstStyle/>
          <a:p>
            <a:r>
              <a:rPr lang="en-US" altLang="zh-CN" sz="2000">
                <a:latin typeface="微软雅黑" panose="020B0503020204020204" charset="-122"/>
                <a:ea typeface="微软雅黑" panose="020B0503020204020204" charset="-122"/>
                <a:sym typeface="+mn-ea"/>
              </a:rPr>
              <a:t>     </a:t>
            </a:r>
            <a:r>
              <a:rPr lang="zh-CN" altLang="en-US" sz="2000">
                <a:latin typeface="微软雅黑" panose="020B0503020204020204" charset="-122"/>
                <a:ea typeface="微软雅黑" panose="020B0503020204020204" charset="-122"/>
                <a:sym typeface="+mn-ea"/>
              </a:rPr>
              <a:t>千百年来，不计其数的守关将士的亲人，他们遥望边关，守望明月，一遍遍呼唤着：</a:t>
            </a:r>
            <a:endParaRPr lang="zh-CN" altLang="en-US" sz="2000">
              <a:latin typeface="微软雅黑" panose="020B0503020204020204" charset="-122"/>
              <a:ea typeface="微软雅黑" panose="020B0503020204020204" charset="-122"/>
            </a:endParaRPr>
          </a:p>
        </p:txBody>
      </p:sp>
      <p:sp>
        <p:nvSpPr>
          <p:cNvPr id="5" name="文本框 4"/>
          <p:cNvSpPr txBox="1"/>
          <p:nvPr/>
        </p:nvSpPr>
        <p:spPr>
          <a:xfrm>
            <a:off x="752475" y="1638935"/>
            <a:ext cx="6171565" cy="521970"/>
          </a:xfrm>
          <a:prstGeom prst="rect">
            <a:avLst/>
          </a:prstGeom>
          <a:noFill/>
        </p:spPr>
        <p:txBody>
          <a:bodyPr wrap="none" rtlCol="0" anchor="t">
            <a:spAutoFit/>
          </a:bodyPr>
          <a:lstStyle/>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秦时明月汉时关，万里长征人未还。</a:t>
            </a:r>
            <a:r>
              <a:rPr lang="zh-CN" altLang="en-US" sz="2800" b="1">
                <a:latin typeface="楷体" panose="02010609060101010101" pitchFamily="49" charset="-122"/>
                <a:ea typeface="楷体" panose="02010609060101010101" pitchFamily="49" charset="-122"/>
                <a:cs typeface="楷体" panose="02010609060101010101" pitchFamily="49" charset="-122"/>
                <a:sym typeface="+mn-ea"/>
              </a:rPr>
              <a:t> </a:t>
            </a:r>
            <a:r>
              <a:rPr lang="zh-CN" altLang="en-US">
                <a:sym typeface="+mn-ea"/>
              </a:rPr>
              <a:t> </a:t>
            </a:r>
            <a:endParaRPr lang="zh-CN" altLang="en-US"/>
          </a:p>
        </p:txBody>
      </p:sp>
      <p:sp>
        <p:nvSpPr>
          <p:cNvPr id="6" name="文本框 5"/>
          <p:cNvSpPr txBox="1"/>
          <p:nvPr/>
        </p:nvSpPr>
        <p:spPr>
          <a:xfrm>
            <a:off x="634365" y="3192780"/>
            <a:ext cx="5902960" cy="521970"/>
          </a:xfrm>
          <a:prstGeom prst="rect">
            <a:avLst/>
          </a:prstGeom>
          <a:noFill/>
        </p:spPr>
        <p:txBody>
          <a:bodyPr wrap="none" rtlCol="0" anchor="t">
            <a:spAutoFit/>
          </a:bodyPr>
          <a:lstStyle/>
          <a:p>
            <a:r>
              <a:rPr lang="zh-CN" altLang="en-US" sz="2800" b="1">
                <a:solidFill>
                  <a:srgbClr val="FF0000"/>
                </a:solidFill>
                <a:latin typeface="楷体" panose="02010609060101010101" pitchFamily="49" charset="-122"/>
                <a:ea typeface="楷体" panose="02010609060101010101" pitchFamily="49" charset="-122"/>
                <a:sym typeface="+mn-ea"/>
              </a:rPr>
              <a:t>秦时明月汉时关，万里长征人未还。</a:t>
            </a:r>
            <a:endParaRPr lang="zh-CN" altLang="en-US" sz="2800" b="1">
              <a:solidFill>
                <a:srgbClr val="FF0000"/>
              </a:solidFill>
              <a:latin typeface="楷体" panose="02010609060101010101" pitchFamily="49" charset="-122"/>
              <a:ea typeface="楷体" panose="02010609060101010101" pitchFamily="49" charset="-122"/>
              <a:sym typeface="+mn-ea"/>
            </a:endParaRPr>
          </a:p>
        </p:txBody>
      </p:sp>
      <p:pic>
        <p:nvPicPr>
          <p:cNvPr id="11" name="图片 10"/>
          <p:cNvPicPr>
            <a:picLocks noChangeAspect="1"/>
          </p:cNvPicPr>
          <p:nvPr/>
        </p:nvPicPr>
        <p:blipFill>
          <a:blip r:embed="rId1" cstate="print"/>
          <a:srcRect l="14956"/>
          <a:stretch>
            <a:fillRect/>
          </a:stretch>
        </p:blipFill>
        <p:spPr>
          <a:xfrm>
            <a:off x="6537325" y="1323340"/>
            <a:ext cx="2548890" cy="1755140"/>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08760" y="1016635"/>
            <a:ext cx="7101840" cy="1383665"/>
          </a:xfrm>
          <a:prstGeom prst="rect">
            <a:avLst/>
          </a:prstGeom>
          <a:noFill/>
        </p:spPr>
        <p:txBody>
          <a:bodyPr wrap="square" rtlCol="0" anchor="t">
            <a:spAutoFit/>
          </a:bodyPr>
          <a:lstStyle/>
          <a:p>
            <a:r>
              <a:rPr lang="en-US" sz="2800">
                <a:latin typeface="黑体" panose="02010609060101010101" pitchFamily="49" charset="-122"/>
                <a:ea typeface="黑体" panose="02010609060101010101" pitchFamily="49" charset="-122"/>
                <a:cs typeface="黑体" panose="02010609060101010101" pitchFamily="49" charset="-122"/>
                <a:sym typeface="+mn-ea"/>
              </a:rPr>
              <a:t>    </a:t>
            </a:r>
            <a:r>
              <a:rPr sz="2800">
                <a:latin typeface="黑体" panose="02010609060101010101" pitchFamily="49" charset="-122"/>
                <a:ea typeface="黑体" panose="02010609060101010101" pitchFamily="49" charset="-122"/>
                <a:cs typeface="黑体" panose="02010609060101010101" pitchFamily="49" charset="-122"/>
                <a:sym typeface="+mn-ea"/>
              </a:rPr>
              <a:t>天伦之乐不能享，儿子孝道不能尽，明明有家不能回。都是因为这战争啊！同学们，读到这儿，你的心情</a:t>
            </a:r>
            <a:r>
              <a:rPr lang="zh-CN" sz="2800">
                <a:latin typeface="黑体" panose="02010609060101010101" pitchFamily="49" charset="-122"/>
                <a:ea typeface="黑体" panose="02010609060101010101" pitchFamily="49" charset="-122"/>
                <a:cs typeface="黑体" panose="02010609060101010101" pitchFamily="49" charset="-122"/>
                <a:sym typeface="+mn-ea"/>
              </a:rPr>
              <a:t>如何</a:t>
            </a:r>
            <a:r>
              <a:rPr lang="zh-CN" altLang="en-US" sz="2800">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endParaRPr lang="zh-CN" altLang="en-US"/>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4191" y="920721"/>
            <a:ext cx="1104039" cy="1582166"/>
          </a:xfrm>
          <a:prstGeom prst="rect">
            <a:avLst/>
          </a:prstGeom>
        </p:spPr>
      </p:pic>
      <p:grpSp>
        <p:nvGrpSpPr>
          <p:cNvPr id="5" name="组合 4"/>
          <p:cNvGrpSpPr/>
          <p:nvPr/>
        </p:nvGrpSpPr>
        <p:grpSpPr>
          <a:xfrm>
            <a:off x="1067435" y="2787015"/>
            <a:ext cx="1440180" cy="1224280"/>
            <a:chOff x="2811" y="4389"/>
            <a:chExt cx="2268" cy="1928"/>
          </a:xfrm>
        </p:grpSpPr>
        <p:sp>
          <p:nvSpPr>
            <p:cNvPr id="3" name="心形 2"/>
            <p:cNvSpPr/>
            <p:nvPr/>
          </p:nvSpPr>
          <p:spPr>
            <a:xfrm>
              <a:off x="2811" y="4389"/>
              <a:ext cx="2268" cy="1928"/>
            </a:xfrm>
            <a:prstGeom prst="hear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78" y="4845"/>
              <a:ext cx="1734" cy="1016"/>
            </a:xfrm>
            <a:prstGeom prst="rect">
              <a:avLst/>
            </a:prstGeom>
            <a:noFill/>
          </p:spPr>
          <p:txBody>
            <a:bodyPr wrap="none" rtlCol="0" anchor="t">
              <a:spAutoFit/>
            </a:bodyPr>
            <a:lstStyle/>
            <a:p>
              <a:r>
                <a:rPr lang="zh-CN" altLang="en-US"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悲哀</a:t>
              </a:r>
              <a:endParaRPr lang="zh-CN" altLang="en-US"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grpSp>
        <p:nvGrpSpPr>
          <p:cNvPr id="7" name="组合 6"/>
          <p:cNvGrpSpPr/>
          <p:nvPr/>
        </p:nvGrpSpPr>
        <p:grpSpPr>
          <a:xfrm>
            <a:off x="3131820" y="2842260"/>
            <a:ext cx="1440180" cy="1224280"/>
            <a:chOff x="2811" y="4389"/>
            <a:chExt cx="2268" cy="1928"/>
          </a:xfrm>
        </p:grpSpPr>
        <p:sp>
          <p:nvSpPr>
            <p:cNvPr id="8" name="心形 7"/>
            <p:cNvSpPr/>
            <p:nvPr/>
          </p:nvSpPr>
          <p:spPr>
            <a:xfrm>
              <a:off x="2811" y="4389"/>
              <a:ext cx="2268" cy="1928"/>
            </a:xfrm>
            <a:prstGeom prst="hear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3078" y="4845"/>
              <a:ext cx="1734" cy="1016"/>
            </a:xfrm>
            <a:prstGeom prst="rect">
              <a:avLst/>
            </a:prstGeom>
            <a:noFill/>
          </p:spPr>
          <p:txBody>
            <a:bodyPr wrap="none" rtlCol="0" anchor="t">
              <a:spAutoFit/>
            </a:bodyPr>
            <a:lstStyle/>
            <a:p>
              <a:r>
                <a:rPr lang="zh-CN" altLang="en-US"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痛恨</a:t>
              </a:r>
              <a:endParaRPr lang="zh-CN" altLang="en-US"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grpSp>
        <p:nvGrpSpPr>
          <p:cNvPr id="10" name="组合 9"/>
          <p:cNvGrpSpPr/>
          <p:nvPr/>
        </p:nvGrpSpPr>
        <p:grpSpPr>
          <a:xfrm>
            <a:off x="5092700" y="2787015"/>
            <a:ext cx="1440180" cy="1224280"/>
            <a:chOff x="2811" y="4389"/>
            <a:chExt cx="2268" cy="1928"/>
          </a:xfrm>
        </p:grpSpPr>
        <p:sp>
          <p:nvSpPr>
            <p:cNvPr id="11" name="心形 10"/>
            <p:cNvSpPr/>
            <p:nvPr/>
          </p:nvSpPr>
          <p:spPr>
            <a:xfrm>
              <a:off x="2811" y="4389"/>
              <a:ext cx="2268" cy="1928"/>
            </a:xfrm>
            <a:prstGeom prst="hear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078" y="4845"/>
              <a:ext cx="1734" cy="1016"/>
            </a:xfrm>
            <a:prstGeom prst="rect">
              <a:avLst/>
            </a:prstGeom>
            <a:noFill/>
          </p:spPr>
          <p:txBody>
            <a:bodyPr wrap="none" rtlCol="0" anchor="t">
              <a:spAutoFit/>
            </a:bodyPr>
            <a:lstStyle/>
            <a:p>
              <a:r>
                <a:rPr lang="zh-CN" altLang="en-US"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愤怒</a:t>
              </a:r>
              <a:endParaRPr lang="zh-CN" altLang="en-US"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grpSp>
        <p:nvGrpSpPr>
          <p:cNvPr id="13" name="组合 12"/>
          <p:cNvGrpSpPr/>
          <p:nvPr/>
        </p:nvGrpSpPr>
        <p:grpSpPr>
          <a:xfrm>
            <a:off x="7092315" y="2715260"/>
            <a:ext cx="1440180" cy="1224280"/>
            <a:chOff x="2811" y="4389"/>
            <a:chExt cx="2268" cy="1928"/>
          </a:xfrm>
        </p:grpSpPr>
        <p:sp>
          <p:nvSpPr>
            <p:cNvPr id="14" name="心形 13"/>
            <p:cNvSpPr/>
            <p:nvPr/>
          </p:nvSpPr>
          <p:spPr>
            <a:xfrm>
              <a:off x="2811" y="4389"/>
              <a:ext cx="2268" cy="1928"/>
            </a:xfrm>
            <a:prstGeom prst="hear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078" y="4845"/>
              <a:ext cx="1734" cy="1016"/>
            </a:xfrm>
            <a:prstGeom prst="rect">
              <a:avLst/>
            </a:prstGeom>
            <a:noFill/>
          </p:spPr>
          <p:txBody>
            <a:bodyPr wrap="none" rtlCol="0" anchor="t">
              <a:spAutoFit/>
            </a:bodyPr>
            <a:lstStyle/>
            <a:p>
              <a:r>
                <a:rPr lang="en-US" altLang="zh-CN"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endParaRPr lang="en-US" altLang="zh-CN" sz="36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3000" fill="hold">
                                          <p:stCondLst>
                                            <p:cond delay="0"/>
                                          </p:stCondLst>
                                        </p:cTn>
                                        <p:tgtEl>
                                          <p:spTgt spid="5"/>
                                        </p:tgtEl>
                                        <p:attrNameLst>
                                          <p:attrName>style.visibility</p:attrName>
                                        </p:attrNameLst>
                                      </p:cBhvr>
                                      <p:to>
                                        <p:strVal val="visible"/>
                                      </p:to>
                                    </p:set>
                                    <p:animEffect transition="in" filter="fade">
                                      <p:cBhvr>
                                        <p:cTn id="13" dur="3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3000" fill="hold">
                                          <p:stCondLst>
                                            <p:cond delay="0"/>
                                          </p:stCondLst>
                                        </p:cTn>
                                        <p:tgtEl>
                                          <p:spTgt spid="7"/>
                                        </p:tgtEl>
                                        <p:attrNameLst>
                                          <p:attrName>style.visibility</p:attrName>
                                        </p:attrNameLst>
                                      </p:cBhvr>
                                      <p:to>
                                        <p:strVal val="visible"/>
                                      </p:to>
                                    </p:set>
                                    <p:animEffect transition="in" filter="fade">
                                      <p:cBhvr>
                                        <p:cTn id="18" dur="3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3000" fill="hold">
                                          <p:stCondLst>
                                            <p:cond delay="0"/>
                                          </p:stCondLst>
                                        </p:cTn>
                                        <p:tgtEl>
                                          <p:spTgt spid="10"/>
                                        </p:tgtEl>
                                        <p:attrNameLst>
                                          <p:attrName>style.visibility</p:attrName>
                                        </p:attrNameLst>
                                      </p:cBhvr>
                                      <p:to>
                                        <p:strVal val="visible"/>
                                      </p:to>
                                    </p:set>
                                    <p:animEffect transition="in" filter="fade">
                                      <p:cBhvr>
                                        <p:cTn id="23" dur="3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3000" fill="hold">
                                          <p:stCondLst>
                                            <p:cond delay="0"/>
                                          </p:stCondLst>
                                        </p:cTn>
                                        <p:tgtEl>
                                          <p:spTgt spid="13"/>
                                        </p:tgtEl>
                                        <p:attrNameLst>
                                          <p:attrName>style.visibility</p:attrName>
                                        </p:attrNameLst>
                                      </p:cBhvr>
                                      <p:to>
                                        <p:strVal val="visible"/>
                                      </p:to>
                                    </p:set>
                                    <p:animEffect transition="in" filter="fade">
                                      <p:cBhvr>
                                        <p:cTn id="28"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rcRect b="7400"/>
          <a:stretch>
            <a:fillRect/>
          </a:stretch>
        </p:blipFill>
        <p:spPr>
          <a:xfrm>
            <a:off x="3175" y="-13335"/>
            <a:ext cx="9147810" cy="5170805"/>
          </a:xfrm>
          <a:prstGeom prst="rect">
            <a:avLst/>
          </a:prstGeom>
        </p:spPr>
      </p:pic>
      <p:sp>
        <p:nvSpPr>
          <p:cNvPr id="2" name="文本框 1"/>
          <p:cNvSpPr txBox="1"/>
          <p:nvPr/>
        </p:nvSpPr>
        <p:spPr>
          <a:xfrm>
            <a:off x="597535" y="367030"/>
            <a:ext cx="7988300" cy="1753235"/>
          </a:xfrm>
          <a:prstGeom prst="rect">
            <a:avLst/>
          </a:prstGeom>
          <a:noFill/>
        </p:spPr>
        <p:txBody>
          <a:bodyPr wrap="square" rtlCol="0" anchor="t">
            <a:spAutoFit/>
          </a:bodyPr>
          <a:lstStyle/>
          <a:p>
            <a:r>
              <a:rPr lang="en-US" altLang="zh-CN" sz="3600" b="1">
                <a:solidFill>
                  <a:schemeClr val="bg1"/>
                </a:solidFill>
                <a:latin typeface="楷体" panose="02010609060101010101" pitchFamily="49" charset="-122"/>
                <a:ea typeface="楷体" panose="02010609060101010101" pitchFamily="49" charset="-122"/>
              </a:rPr>
              <a:t>    </a:t>
            </a:r>
            <a:r>
              <a:rPr lang="zh-CN" altLang="en-US" sz="3600" b="1">
                <a:solidFill>
                  <a:schemeClr val="bg1"/>
                </a:solidFill>
                <a:latin typeface="楷体" panose="02010609060101010101" pitchFamily="49" charset="-122"/>
                <a:ea typeface="楷体" panose="02010609060101010101" pitchFamily="49" charset="-122"/>
              </a:rPr>
              <a:t>明月还是秦汉时的明月，关塞还是秦汉时的关塞，自秦汉以来，无数的将士战死沙场未能回还。</a:t>
            </a:r>
            <a:endParaRPr lang="zh-CN" altLang="en-US" sz="3600" b="1">
              <a:solidFill>
                <a:schemeClr val="bg1"/>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txBox="1"/>
          <p:nvPr/>
        </p:nvSpPr>
        <p:spPr>
          <a:xfrm>
            <a:off x="1545060" y="1498457"/>
            <a:ext cx="6516086" cy="1370965"/>
          </a:xfrm>
          <a:prstGeom prst="rect">
            <a:avLst/>
          </a:prstGeom>
          <a:noFill/>
        </p:spPr>
        <p:txBody>
          <a:bodyPr wrap="square" rtlCol="0" anchor="t">
            <a:spAutoFit/>
          </a:bodyPr>
          <a:lstStyle/>
          <a:p>
            <a:pPr algn="just">
              <a:lnSpc>
                <a:spcPct val="13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    在战争频繁的边塞，守关将士在盼望什么呢？读古诗后两句。</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1981" y="1393161"/>
            <a:ext cx="1104039" cy="15821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77595" y="966470"/>
            <a:ext cx="7219315" cy="583565"/>
          </a:xfrm>
          <a:prstGeom prst="rect">
            <a:avLst/>
          </a:prstGeom>
          <a:noFill/>
        </p:spPr>
        <p:txBody>
          <a:bodyPr wrap="square" rtlCol="0" anchor="t">
            <a:spAutoFit/>
          </a:bodyPr>
          <a:lstStyle/>
          <a:p>
            <a:r>
              <a:rPr lang="zh-CN" altLang="en-US" sz="3200" b="1">
                <a:latin typeface="楷体" panose="02010609060101010101" pitchFamily="49" charset="-122"/>
                <a:ea typeface="楷体" panose="02010609060101010101" pitchFamily="49" charset="-122"/>
                <a:sym typeface="+mn-ea"/>
              </a:rPr>
              <a:t>但使</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200" b="1">
                <a:latin typeface="楷体" panose="02010609060101010101" pitchFamily="49" charset="-122"/>
                <a:ea typeface="楷体" panose="02010609060101010101" pitchFamily="49" charset="-122"/>
                <a:sym typeface="+mn-ea"/>
              </a:rPr>
              <a:t>龙城</a:t>
            </a:r>
            <a:r>
              <a:rPr lang="en-US" altLang="zh-CN" sz="3200" b="1">
                <a:solidFill>
                  <a:srgbClr val="FF0000"/>
                </a:solidFill>
                <a:latin typeface="楷体" panose="02010609060101010101" pitchFamily="49" charset="-122"/>
                <a:ea typeface="楷体" panose="02010609060101010101" pitchFamily="49" charset="-122"/>
                <a:sym typeface="+mn-ea"/>
              </a:rPr>
              <a:t>/</a:t>
            </a:r>
            <a:r>
              <a:rPr lang="zh-CN" altLang="en-US" sz="3200" b="1">
                <a:latin typeface="楷体" panose="02010609060101010101" pitchFamily="49" charset="-122"/>
                <a:ea typeface="楷体" panose="02010609060101010101" pitchFamily="49" charset="-122"/>
                <a:sym typeface="+mn-ea"/>
              </a:rPr>
              <a:t>飞将在，不教</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200" b="1">
                <a:latin typeface="楷体" panose="02010609060101010101" pitchFamily="49" charset="-122"/>
                <a:ea typeface="楷体" panose="02010609060101010101" pitchFamily="49" charset="-122"/>
                <a:sym typeface="+mn-ea"/>
              </a:rPr>
              <a:t>胡马</a:t>
            </a:r>
            <a:r>
              <a:rPr lang="en-US" altLang="zh-CN" sz="3200" b="1">
                <a:solidFill>
                  <a:srgbClr val="FF0000"/>
                </a:solidFill>
                <a:latin typeface="楷体" panose="02010609060101010101" pitchFamily="49" charset="-122"/>
                <a:ea typeface="楷体" panose="02010609060101010101" pitchFamily="49" charset="-122"/>
                <a:sym typeface="+mn-ea"/>
              </a:rPr>
              <a:t>/</a:t>
            </a:r>
            <a:r>
              <a:rPr lang="zh-CN" altLang="en-US" sz="3200" b="1">
                <a:latin typeface="楷体" panose="02010609060101010101" pitchFamily="49" charset="-122"/>
                <a:ea typeface="楷体" panose="02010609060101010101" pitchFamily="49" charset="-122"/>
                <a:sym typeface="+mn-ea"/>
              </a:rPr>
              <a:t>度阴山。</a:t>
            </a:r>
            <a:endParaRPr lang="zh-CN" altLang="en-US" sz="3200" b="1">
              <a:latin typeface="楷体" panose="02010609060101010101" pitchFamily="49" charset="-122"/>
              <a:ea typeface="楷体" panose="02010609060101010101" pitchFamily="49" charset="-122"/>
              <a:sym typeface="+mn-ea"/>
            </a:endParaRPr>
          </a:p>
        </p:txBody>
      </p:sp>
      <p:pic>
        <p:nvPicPr>
          <p:cNvPr id="8" name="图片 7"/>
          <p:cNvPicPr>
            <a:picLocks noChangeAspect="1"/>
          </p:cNvPicPr>
          <p:nvPr/>
        </p:nvPicPr>
        <p:blipFill>
          <a:blip r:embed="rId1" cstate="print"/>
          <a:srcRect b="4489"/>
          <a:stretch>
            <a:fillRect/>
          </a:stretch>
        </p:blipFill>
        <p:spPr>
          <a:xfrm>
            <a:off x="6962140" y="2159000"/>
            <a:ext cx="2037715" cy="2580640"/>
          </a:xfrm>
          <a:prstGeom prst="roundRect">
            <a:avLst/>
          </a:prstGeom>
        </p:spPr>
      </p:pic>
      <p:sp>
        <p:nvSpPr>
          <p:cNvPr id="6" name="椭圆 5"/>
          <p:cNvSpPr/>
          <p:nvPr/>
        </p:nvSpPr>
        <p:spPr>
          <a:xfrm>
            <a:off x="1043940" y="915035"/>
            <a:ext cx="935990" cy="64833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下箭头 9"/>
          <p:cNvSpPr/>
          <p:nvPr/>
        </p:nvSpPr>
        <p:spPr>
          <a:xfrm>
            <a:off x="1403985" y="1563370"/>
            <a:ext cx="143510" cy="2882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2185" y="1871980"/>
            <a:ext cx="1186815" cy="560705"/>
          </a:xfrm>
          <a:prstGeom prst="rect">
            <a:avLst/>
          </a:prstGeom>
          <a:solidFill>
            <a:schemeClr val="accent6">
              <a:lumMod val="40000"/>
              <a:lumOff val="60000"/>
            </a:schemeClr>
          </a:solidFill>
        </p:spPr>
        <p:txBody>
          <a:bodyPr wrap="square" lIns="68580" tIns="34290" rIns="68580" bIns="34290">
            <a:spAutoFit/>
          </a:bodyPr>
          <a:lstStyle/>
          <a:p>
            <a:r>
              <a:rPr lang="zh-CN" altLang="en-US" sz="3200" b="1" dirty="0">
                <a:solidFill>
                  <a:srgbClr val="0066FF"/>
                </a:solidFill>
                <a:latin typeface="楷体" panose="02010609060101010101" pitchFamily="49" charset="-122"/>
                <a:ea typeface="楷体" panose="02010609060101010101" pitchFamily="49" charset="-122"/>
              </a:rPr>
              <a:t>只要。</a:t>
            </a:r>
            <a:endParaRPr lang="zh-CN" altLang="en-US" sz="3200" b="1" dirty="0">
              <a:solidFill>
                <a:srgbClr val="0066FF"/>
              </a:solidFill>
              <a:latin typeface="楷体" panose="02010609060101010101" pitchFamily="49" charset="-122"/>
              <a:ea typeface="楷体" panose="02010609060101010101" pitchFamily="49" charset="-122"/>
            </a:endParaRPr>
          </a:p>
        </p:txBody>
      </p:sp>
      <p:sp>
        <p:nvSpPr>
          <p:cNvPr id="11" name="椭圆 10"/>
          <p:cNvSpPr/>
          <p:nvPr/>
        </p:nvSpPr>
        <p:spPr>
          <a:xfrm>
            <a:off x="5241290" y="898525"/>
            <a:ext cx="462915" cy="64833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下箭头 11"/>
          <p:cNvSpPr/>
          <p:nvPr/>
        </p:nvSpPr>
        <p:spPr>
          <a:xfrm>
            <a:off x="5405755" y="1546860"/>
            <a:ext cx="143510" cy="2882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926330" y="1835150"/>
            <a:ext cx="1616710" cy="560705"/>
          </a:xfrm>
          <a:prstGeom prst="rect">
            <a:avLst/>
          </a:prstGeom>
          <a:solidFill>
            <a:schemeClr val="accent6">
              <a:lumMod val="40000"/>
              <a:lumOff val="60000"/>
            </a:schemeClr>
          </a:solidFill>
        </p:spPr>
        <p:txBody>
          <a:bodyPr wrap="square" lIns="68580" tIns="34290" rIns="68580" bIns="34290">
            <a:spAutoFit/>
          </a:bodyPr>
          <a:lstStyle/>
          <a:p>
            <a:r>
              <a:rPr lang="zh-CN" altLang="en-US" sz="3200" b="1" dirty="0">
                <a:solidFill>
                  <a:srgbClr val="0066FF"/>
                </a:solidFill>
                <a:latin typeface="楷体" panose="02010609060101010101" pitchFamily="49" charset="-122"/>
                <a:ea typeface="楷体" panose="02010609060101010101" pitchFamily="49" charset="-122"/>
              </a:rPr>
              <a:t>令，使。</a:t>
            </a:r>
            <a:endParaRPr lang="zh-CN" altLang="en-US" sz="3200" b="1" dirty="0">
              <a:solidFill>
                <a:srgbClr val="0066FF"/>
              </a:solidFill>
              <a:latin typeface="楷体" panose="02010609060101010101" pitchFamily="49" charset="-122"/>
              <a:ea typeface="楷体" panose="02010609060101010101" pitchFamily="49" charset="-122"/>
            </a:endParaRPr>
          </a:p>
        </p:txBody>
      </p:sp>
      <p:sp>
        <p:nvSpPr>
          <p:cNvPr id="14" name="文本框 13"/>
          <p:cNvSpPr txBox="1"/>
          <p:nvPr/>
        </p:nvSpPr>
        <p:spPr>
          <a:xfrm>
            <a:off x="735330" y="2839085"/>
            <a:ext cx="6007735" cy="1568450"/>
          </a:xfrm>
          <a:prstGeom prst="rect">
            <a:avLst/>
          </a:prstGeom>
          <a:noFill/>
          <a:ln>
            <a:solidFill>
              <a:srgbClr val="FF0000"/>
            </a:solidFill>
          </a:ln>
        </p:spPr>
        <p:txBody>
          <a:bodyPr wrap="square" rtlCol="0" anchor="t">
            <a:spAutoFit/>
          </a:bodyPr>
          <a:lstStyle/>
          <a:p>
            <a:r>
              <a:rPr lang="en-US" altLang="zh-CN" sz="3200" b="1">
                <a:solidFill>
                  <a:schemeClr val="tx1"/>
                </a:solidFill>
              </a:rPr>
              <a:t>        </a:t>
            </a:r>
            <a:r>
              <a:rPr lang="zh-CN" altLang="en-US" sz="3200" b="1">
                <a:solidFill>
                  <a:schemeClr val="tx1"/>
                </a:solidFill>
              </a:rPr>
              <a:t>只要像汉朝李广那样的将军镇守边关，就可以抵挡入侵的敌人，不叫他们越过阴山半步。</a:t>
            </a:r>
            <a:endParaRPr lang="zh-CN" altLang="en-US" sz="32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heel(1)">
                                      <p:cBhvr>
                                        <p:cTn id="30" dur="20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grpId="0" nodeType="clickEffect">
                                  <p:stCondLst>
                                    <p:cond delay="0"/>
                                  </p:stCondLst>
                                  <p:iterate type="lt">
                                    <p:tmPct val="50000"/>
                                  </p:iterate>
                                  <p:childTnLst>
                                    <p:set>
                                      <p:cBhvr>
                                        <p:cTn id="46" dur="1" fill="hold">
                                          <p:stCondLst>
                                            <p:cond delay="0"/>
                                          </p:stCondLst>
                                        </p:cTn>
                                        <p:tgtEl>
                                          <p:spTgt spid="14"/>
                                        </p:tgtEl>
                                        <p:attrNameLst>
                                          <p:attrName>style.visibility</p:attrName>
                                        </p:attrNameLst>
                                      </p:cBhvr>
                                      <p:to>
                                        <p:strVal val="visible"/>
                                      </p:to>
                                    </p:set>
                                    <p:anim calcmode="discrete" valueType="clr">
                                      <p:cBhvr override="childStyle">
                                        <p:cTn id="47"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14"/>
                                        </p:tgtEl>
                                        <p:attrNameLst>
                                          <p:attrName>fillcolor</p:attrName>
                                        </p:attrNameLst>
                                      </p:cBhvr>
                                      <p:tavLst>
                                        <p:tav tm="0">
                                          <p:val>
                                            <p:clrVal>
                                              <a:schemeClr val="accent2"/>
                                            </p:clrVal>
                                          </p:val>
                                        </p:tav>
                                        <p:tav tm="50000">
                                          <p:val>
                                            <p:clrVal>
                                              <a:schemeClr val="hlink"/>
                                            </p:clrVal>
                                          </p:val>
                                        </p:tav>
                                      </p:tavLst>
                                    </p:anim>
                                    <p:set>
                                      <p:cBhvr>
                                        <p:cTn id="49" dur="80"/>
                                        <p:tgtEl>
                                          <p:spTgt spid="14"/>
                                        </p:tgtEl>
                                        <p:attrNameLst>
                                          <p:attrName>fill.type</p:attrName>
                                        </p:attrNameLst>
                                      </p:cBhvr>
                                      <p:to>
                                        <p:strVal val="solid"/>
                                      </p:to>
                                    </p:set>
                                  </p:childTnLst>
                                </p:cTn>
                              </p:par>
                              <p:par>
                                <p:cTn id="50" presetID="5" presetClass="entr" presetSubtype="10"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checkerboard(across)">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0" grpId="0" animBg="1"/>
      <p:bldP spid="20" grpId="0" bldLvl="0" animBg="1"/>
      <p:bldP spid="11" grpId="0" bldLvl="0" animBg="1"/>
      <p:bldP spid="12" grpId="0" bldLvl="0" animBg="1"/>
      <p:bldP spid="13" grpId="0" bldLvl="0" animBg="1"/>
      <p:bldP spid="1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046480" y="1876425"/>
            <a:ext cx="5272405" cy="829945"/>
          </a:xfrm>
          <a:prstGeom prst="rect">
            <a:avLst/>
          </a:prstGeom>
          <a:ln w="12700" cmpd="sng">
            <a:noFill/>
            <a:prstDash val="sysDot"/>
          </a:ln>
        </p:spPr>
        <p:txBody>
          <a:bodyPr wrap="square">
            <a:spAutoFit/>
          </a:bodyPr>
          <a:lstStyle/>
          <a:p>
            <a:pPr>
              <a:lnSpc>
                <a:spcPct val="150000"/>
              </a:lnSpc>
            </a:pPr>
            <a:r>
              <a:rPr sz="3200" dirty="0">
                <a:latin typeface="黑体" panose="02010609060101010101" pitchFamily="49" charset="-122"/>
                <a:ea typeface="黑体" panose="02010609060101010101" pitchFamily="49" charset="-122"/>
                <a:cs typeface="楷体" panose="02010609060101010101" pitchFamily="49" charset="-122"/>
              </a:rPr>
              <a:t>李广是一位什么样的将军</a:t>
            </a:r>
            <a:r>
              <a:rPr lang="zh-CN" sz="3200" dirty="0">
                <a:latin typeface="黑体" panose="02010609060101010101" pitchFamily="49" charset="-122"/>
                <a:ea typeface="黑体" panose="02010609060101010101" pitchFamily="49" charset="-122"/>
                <a:cs typeface="楷体" panose="02010609060101010101" pitchFamily="49" charset="-122"/>
              </a:rPr>
              <a:t>呢</a:t>
            </a:r>
            <a:r>
              <a:rPr sz="3200" dirty="0">
                <a:latin typeface="黑体" panose="02010609060101010101" pitchFamily="49" charset="-122"/>
                <a:ea typeface="黑体" panose="02010609060101010101" pitchFamily="49" charset="-122"/>
                <a:cs typeface="楷体" panose="02010609060101010101" pitchFamily="49" charset="-122"/>
              </a:rPr>
              <a:t>？</a:t>
            </a:r>
            <a:r>
              <a:rPr sz="2000" dirty="0">
                <a:latin typeface="楷体" panose="02010609060101010101" pitchFamily="49" charset="-122"/>
                <a:ea typeface="楷体" panose="02010609060101010101" pitchFamily="49" charset="-122"/>
                <a:cs typeface="楷体" panose="02010609060101010101" pitchFamily="49" charset="-122"/>
              </a:rPr>
              <a:t> </a:t>
            </a:r>
            <a:endParaRPr sz="2000" dirty="0">
              <a:latin typeface="楷体" panose="02010609060101010101" pitchFamily="49" charset="-122"/>
              <a:ea typeface="楷体" panose="02010609060101010101" pitchFamily="49" charset="-122"/>
              <a:cs typeface="楷体" panose="02010609060101010101" pitchFamily="49" charset="-122"/>
            </a:endParaRPr>
          </a:p>
        </p:txBody>
      </p:sp>
      <p:pic>
        <p:nvPicPr>
          <p:cNvPr id="8" name="图片 7">
            <a:hlinkClick r:id="rId1" action="ppaction://hlinkfile"/>
          </p:cNvPr>
          <p:cNvPicPr>
            <a:picLocks noChangeAspect="1"/>
          </p:cNvPicPr>
          <p:nvPr/>
        </p:nvPicPr>
        <p:blipFill>
          <a:blip r:embed="rId2" cstate="print"/>
          <a:srcRect b="4489"/>
          <a:stretch>
            <a:fillRect/>
          </a:stretch>
        </p:blipFill>
        <p:spPr>
          <a:xfrm>
            <a:off x="6684010" y="1281430"/>
            <a:ext cx="2037715" cy="2580640"/>
          </a:xfrm>
          <a:prstGeom prst="roundRect">
            <a:avLst/>
          </a:prstGeom>
        </p:spPr>
      </p:pic>
      <p:sp>
        <p:nvSpPr>
          <p:cNvPr id="4" name="文本框 3"/>
          <p:cNvSpPr txBox="1"/>
          <p:nvPr/>
        </p:nvSpPr>
        <p:spPr>
          <a:xfrm>
            <a:off x="6391910" y="3862070"/>
            <a:ext cx="2621280" cy="460375"/>
          </a:xfrm>
          <a:prstGeom prst="rect">
            <a:avLst/>
          </a:prstGeom>
          <a:solidFill>
            <a:schemeClr val="accent2">
              <a:lumMod val="60000"/>
              <a:lumOff val="40000"/>
            </a:schemeClr>
          </a:solidFill>
        </p:spPr>
        <p:txBody>
          <a:bodyPr wrap="none" rtlCol="0" anchor="t">
            <a:spAutoFit/>
          </a:bodyPr>
          <a:lstStyle/>
          <a:p>
            <a:pPr algn="l"/>
            <a:r>
              <a:rPr lang="zh-CN" altLang="en-US"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rPr>
              <a:t>点击图片播放视频</a:t>
            </a:r>
            <a:endParaRPr lang="zh-CN" altLang="en-US"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endParaRPr>
          </a:p>
        </p:txBody>
      </p:sp>
      <p:grpSp>
        <p:nvGrpSpPr>
          <p:cNvPr id="9" name="组合 8"/>
          <p:cNvGrpSpPr/>
          <p:nvPr/>
        </p:nvGrpSpPr>
        <p:grpSpPr>
          <a:xfrm>
            <a:off x="1355093" y="3169464"/>
            <a:ext cx="1918970" cy="715646"/>
            <a:chOff x="8100392" y="1962696"/>
            <a:chExt cx="1490131" cy="549627"/>
          </a:xfrm>
        </p:grpSpPr>
        <p:sp>
          <p:nvSpPr>
            <p:cNvPr id="10" name="云形 9"/>
            <p:cNvSpPr/>
            <p:nvPr/>
          </p:nvSpPr>
          <p:spPr>
            <a:xfrm>
              <a:off x="8100392" y="1962696"/>
              <a:ext cx="1490131" cy="549627"/>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8221480" y="2019095"/>
              <a:ext cx="1252459" cy="400881"/>
            </a:xfrm>
            <a:prstGeom prst="rect">
              <a:avLst/>
            </a:prstGeom>
            <a:noFill/>
          </p:spPr>
          <p:txBody>
            <a:bodyPr wrap="none" rtlCol="0">
              <a:spAutoFit/>
            </a:bodyPr>
            <a:lstStyle/>
            <a:p>
              <a:r>
                <a:rPr lang="zh-CN" altLang="en-US" sz="2800" b="1" dirty="0">
                  <a:solidFill>
                    <a:srgbClr val="FF0000"/>
                  </a:solidFill>
                  <a:latin typeface="黑体" panose="02010609060101010101" pitchFamily="49" charset="-122"/>
                  <a:ea typeface="黑体" panose="02010609060101010101" pitchFamily="49" charset="-122"/>
                </a:rPr>
                <a:t>英勇善战</a:t>
              </a:r>
              <a:endParaRPr lang="zh-CN" altLang="en-US" sz="2800" b="1" dirty="0">
                <a:solidFill>
                  <a:srgbClr val="FF0000"/>
                </a:solidFill>
                <a:latin typeface="黑体" panose="02010609060101010101" pitchFamily="49" charset="-122"/>
                <a:ea typeface="黑体" panose="02010609060101010101" pitchFamily="49" charset="-122"/>
              </a:endParaRPr>
            </a:p>
          </p:txBody>
        </p:sp>
      </p:grpSp>
      <p:grpSp>
        <p:nvGrpSpPr>
          <p:cNvPr id="6" name="组合 5"/>
          <p:cNvGrpSpPr/>
          <p:nvPr/>
        </p:nvGrpSpPr>
        <p:grpSpPr>
          <a:xfrm>
            <a:off x="3898903" y="3095804"/>
            <a:ext cx="1918970" cy="715646"/>
            <a:chOff x="8100392" y="1962696"/>
            <a:chExt cx="1490131" cy="549627"/>
          </a:xfrm>
        </p:grpSpPr>
        <p:sp>
          <p:nvSpPr>
            <p:cNvPr id="7" name="云形 6"/>
            <p:cNvSpPr/>
            <p:nvPr/>
          </p:nvSpPr>
          <p:spPr>
            <a:xfrm>
              <a:off x="8100392" y="1962696"/>
              <a:ext cx="1490131" cy="549627"/>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0"/>
            <p:cNvSpPr txBox="1"/>
            <p:nvPr/>
          </p:nvSpPr>
          <p:spPr>
            <a:xfrm>
              <a:off x="8221480" y="2019095"/>
              <a:ext cx="1252460" cy="400881"/>
            </a:xfrm>
            <a:prstGeom prst="rect">
              <a:avLst/>
            </a:prstGeom>
            <a:noFill/>
          </p:spPr>
          <p:txBody>
            <a:bodyPr wrap="none" rtlCol="0">
              <a:spAutoFit/>
            </a:bodyPr>
            <a:lstStyle/>
            <a:p>
              <a:r>
                <a:rPr lang="zh-CN" altLang="en-US" sz="2800" b="1" dirty="0">
                  <a:solidFill>
                    <a:srgbClr val="FF0000"/>
                  </a:solidFill>
                  <a:latin typeface="黑体" panose="02010609060101010101" pitchFamily="49" charset="-122"/>
                  <a:ea typeface="黑体" panose="02010609060101010101" pitchFamily="49" charset="-122"/>
                </a:rPr>
                <a:t>勇猛无比</a:t>
              </a:r>
              <a:endParaRPr lang="zh-CN" altLang="en-US" sz="2800" b="1" dirty="0">
                <a:solidFill>
                  <a:srgbClr val="FF0000"/>
                </a:solidFill>
                <a:latin typeface="黑体" panose="02010609060101010101" pitchFamily="49" charset="-122"/>
                <a:ea typeface="黑体" panose="02010609060101010101" pitchFamily="49" charset="-122"/>
              </a:endParaRPr>
            </a:p>
          </p:txBody>
        </p:sp>
      </p:grpSp>
      <p:sp>
        <p:nvSpPr>
          <p:cNvPr id="13" name="文本框 12"/>
          <p:cNvSpPr txBox="1"/>
          <p:nvPr/>
        </p:nvSpPr>
        <p:spPr>
          <a:xfrm>
            <a:off x="1046480" y="851535"/>
            <a:ext cx="3434080" cy="583565"/>
          </a:xfrm>
          <a:prstGeom prst="rect">
            <a:avLst/>
          </a:prstGeom>
          <a:noFill/>
        </p:spPr>
        <p:txBody>
          <a:bodyPr wrap="none" rtlCol="0" anchor="t">
            <a:spAutoFit/>
          </a:bodyPr>
          <a:lstStyle/>
          <a:p>
            <a:r>
              <a:rPr lang="zh-CN" altLang="en-US" sz="3200">
                <a:latin typeface="黑体" panose="02010609060101010101" pitchFamily="49" charset="-122"/>
                <a:ea typeface="黑体" panose="02010609060101010101" pitchFamily="49" charset="-122"/>
                <a:sym typeface="+mn-ea"/>
              </a:rPr>
              <a:t>他们在盼望谁呢？</a:t>
            </a:r>
            <a:endParaRPr lang="zh-CN" altLang="en-US" sz="3200">
              <a:latin typeface="黑体" panose="02010609060101010101" pitchFamily="49" charset="-122"/>
              <a:ea typeface="黑体" panose="02010609060101010101" pitchFamily="49" charset="-122"/>
            </a:endParaRPr>
          </a:p>
        </p:txBody>
      </p:sp>
      <p:sp>
        <p:nvSpPr>
          <p:cNvPr id="14" name="圆角矩形 13"/>
          <p:cNvSpPr/>
          <p:nvPr/>
        </p:nvSpPr>
        <p:spPr>
          <a:xfrm>
            <a:off x="4677410" y="721360"/>
            <a:ext cx="1501775" cy="843915"/>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a:solidFill>
                  <a:srgbClr val="FF0000"/>
                </a:solidFill>
              </a:rPr>
              <a:t>李广</a:t>
            </a:r>
            <a:endParaRPr lang="zh-CN" altLang="en-US" sz="44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5" presetClass="entr" presetSubtype="1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heckerboard(across)">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3">
                                            <p:txEl>
                                              <p:pRg st="0" end="0"/>
                                            </p:txEl>
                                          </p:spTgt>
                                        </p:tgtEl>
                                        <p:attrNameLst>
                                          <p:attrName>style.visibility</p:attrName>
                                        </p:attrNameLst>
                                      </p:cBhvr>
                                      <p:to>
                                        <p:strVal val="visible"/>
                                      </p:to>
                                    </p:set>
                                    <p:animEffect transition="in" filter="circle(in)">
                                      <p:cBhvr>
                                        <p:cTn id="22" dur="1000"/>
                                        <p:tgtEl>
                                          <p:spTgt spid="2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uiExpand="1" build="p"/>
      <p:bldP spid="4" grpId="0" bldLvl="0" animBg="1"/>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552700" y="2414270"/>
            <a:ext cx="4316730" cy="1198880"/>
          </a:xfrm>
          <a:prstGeom prst="rect">
            <a:avLst/>
          </a:prstGeom>
          <a:solidFill>
            <a:schemeClr val="accent2">
              <a:lumMod val="20000"/>
              <a:lumOff val="80000"/>
            </a:schemeClr>
          </a:solidFill>
        </p:spPr>
        <p:txBody>
          <a:bodyPr wrap="none" rtlCol="0" anchor="t">
            <a:spAutoFit/>
          </a:bodyPr>
          <a:lstStyle/>
          <a:p>
            <a:pPr algn="l"/>
            <a:r>
              <a:rPr lang="zh-CN" altLang="en-US" sz="3600" b="1" dirty="0">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但使</a:t>
            </a:r>
            <a:r>
              <a:rPr lang="en-US" altLang="zh-CN"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龙城</a:t>
            </a:r>
            <a:r>
              <a:rPr lang="en-US" altLang="zh-CN"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飞将在，</a:t>
            </a:r>
            <a:endParaRPr lang="zh-CN" altLang="en-US" sz="3600" b="1" dirty="0">
              <a:solidFill>
                <a:srgbClr val="0000FF"/>
              </a:solidFill>
              <a:latin typeface="楷体" panose="02010609060101010101" pitchFamily="49" charset="-122"/>
              <a:ea typeface="楷体" panose="02010609060101010101" pitchFamily="49" charset="-122"/>
              <a:cs typeface="楷体" panose="02010609060101010101" pitchFamily="49" charset="-122"/>
              <a:sym typeface="+mn-ea"/>
            </a:endParaRPr>
          </a:p>
          <a:p>
            <a:pPr algn="l"/>
            <a:r>
              <a:rPr lang="zh-CN" altLang="en-US" sz="3600" b="1" dirty="0">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不教</a:t>
            </a:r>
            <a:r>
              <a:rPr lang="en-US" altLang="zh-CN"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胡马</a:t>
            </a:r>
            <a:r>
              <a:rPr lang="en-US" altLang="zh-CN"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度阴山。</a:t>
            </a:r>
            <a:endParaRPr lang="zh-CN" altLang="en-US" sz="3600" b="1" dirty="0">
              <a:solidFill>
                <a:srgbClr val="0000FF"/>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文本框 1"/>
          <p:cNvSpPr txBox="1"/>
          <p:nvPr/>
        </p:nvSpPr>
        <p:spPr>
          <a:xfrm>
            <a:off x="528955" y="905510"/>
            <a:ext cx="7943215" cy="1124585"/>
          </a:xfrm>
          <a:prstGeom prst="rect">
            <a:avLst/>
          </a:prstGeom>
          <a:noFill/>
        </p:spPr>
        <p:txBody>
          <a:bodyPr wrap="square" rtlCol="0" anchor="t">
            <a:spAutoFit/>
          </a:bodyPr>
          <a:lstStyle/>
          <a:p>
            <a:pPr>
              <a:lnSpc>
                <a:spcPct val="120000"/>
              </a:lnSpc>
            </a:pPr>
            <a:r>
              <a:rPr sz="1800" dirty="0">
                <a:latin typeface="黑体" panose="02010609060101010101" pitchFamily="49" charset="-122"/>
                <a:ea typeface="黑体" panose="02010609060101010101" pitchFamily="49" charset="-122"/>
                <a:cs typeface="黑体" panose="02010609060101010101" pitchFamily="49" charset="-122"/>
                <a:sym typeface="+mn-ea"/>
              </a:rPr>
              <a:t>      </a:t>
            </a:r>
            <a:r>
              <a:rPr sz="2800" b="1" dirty="0">
                <a:latin typeface="黑体" panose="02010609060101010101" pitchFamily="49" charset="-122"/>
                <a:ea typeface="黑体" panose="02010609060101010101" pitchFamily="49" charset="-122"/>
                <a:cs typeface="黑体" panose="02010609060101010101" pitchFamily="49" charset="-122"/>
                <a:sym typeface="+mn-ea"/>
              </a:rPr>
              <a:t>李广英勇善战，让匈奴闻风丧胆，不敢南下</a:t>
            </a:r>
            <a:r>
              <a:rPr lang="zh-CN" sz="2800" b="1" dirty="0">
                <a:latin typeface="黑体" panose="02010609060101010101" pitchFamily="49" charset="-122"/>
                <a:ea typeface="黑体" panose="02010609060101010101" pitchFamily="49" charset="-122"/>
                <a:cs typeface="黑体" panose="02010609060101010101" pitchFamily="49" charset="-122"/>
                <a:sym typeface="+mn-ea"/>
              </a:rPr>
              <a:t>阴</a:t>
            </a:r>
            <a:r>
              <a:rPr sz="2800" b="1" dirty="0">
                <a:latin typeface="黑体" panose="02010609060101010101" pitchFamily="49" charset="-122"/>
                <a:ea typeface="黑体" panose="02010609060101010101" pitchFamily="49" charset="-122"/>
                <a:cs typeface="黑体" panose="02010609060101010101" pitchFamily="49" charset="-122"/>
                <a:sym typeface="+mn-ea"/>
              </a:rPr>
              <a:t>山入侵汉朝的边疆，我们一起来读</a:t>
            </a:r>
            <a:r>
              <a:rPr lang="zh-CN" sz="2800" b="1" dirty="0">
                <a:latin typeface="黑体" panose="02010609060101010101" pitchFamily="49" charset="-122"/>
                <a:ea typeface="黑体" panose="02010609060101010101" pitchFamily="49" charset="-122"/>
                <a:cs typeface="黑体" panose="02010609060101010101" pitchFamily="49" charset="-122"/>
                <a:sym typeface="+mn-ea"/>
              </a:rPr>
              <a:t>：</a:t>
            </a:r>
            <a:endParaRPr lang="zh-CN" sz="2800" b="1" dirty="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194435" y="3218815"/>
            <a:ext cx="7204710" cy="7416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latin typeface="楷体" panose="02010609060101010101" pitchFamily="49" charset="-122"/>
                <a:ea typeface="楷体" panose="02010609060101010101" pitchFamily="49" charset="-122"/>
                <a:cs typeface="楷体" panose="02010609060101010101" pitchFamily="49" charset="-122"/>
                <a:sym typeface="+mn-ea"/>
              </a:rPr>
              <a:t>守边将士建功立业的愿望和保卫国家的壮志</a:t>
            </a:r>
            <a:r>
              <a:rPr lang="zh-CN" altLang="en-US" sz="2400" b="1">
                <a:latin typeface="楷体" panose="02010609060101010101" pitchFamily="49" charset="-122"/>
                <a:ea typeface="楷体" panose="02010609060101010101" pitchFamily="49" charset="-122"/>
                <a:cs typeface="楷体" panose="02010609060101010101" pitchFamily="49" charset="-122"/>
              </a:rPr>
              <a:t> </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sp>
        <p:nvSpPr>
          <p:cNvPr id="6" name="文本框 5"/>
          <p:cNvSpPr txBox="1"/>
          <p:nvPr/>
        </p:nvSpPr>
        <p:spPr>
          <a:xfrm>
            <a:off x="1358900" y="1041400"/>
            <a:ext cx="7484745" cy="1198880"/>
          </a:xfrm>
          <a:prstGeom prst="rect">
            <a:avLst/>
          </a:prstGeom>
          <a:noFill/>
        </p:spPr>
        <p:txBody>
          <a:bodyPr wrap="square" rtlCol="0" anchor="t">
            <a:spAutoFit/>
          </a:bodyPr>
          <a:lstStyle/>
          <a:p>
            <a:pPr algn="l"/>
            <a:r>
              <a:rPr lang="en-US" sz="24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r>
              <a:rPr sz="2400" dirty="0">
                <a:solidFill>
                  <a:schemeClr val="tx1"/>
                </a:solidFill>
                <a:latin typeface="黑体" panose="02010609060101010101" pitchFamily="49" charset="-122"/>
                <a:ea typeface="黑体" panose="02010609060101010101" pitchFamily="49" charset="-122"/>
                <a:cs typeface="楷体" panose="02010609060101010101" pitchFamily="49" charset="-122"/>
                <a:sym typeface="+mn-ea"/>
              </a:rPr>
              <a:t>守关的将士们虽然远离家乡，九死一生，有着对战争的憎恨，对朝廷的埋怨，但他们仍希望像李广那样的将军能够到来，带领他们英勇奋战，守卫边关。</a:t>
            </a:r>
            <a:r>
              <a:rPr sz="2000"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   </a:t>
            </a:r>
            <a:endParaRPr sz="2400"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3" name="文本框 2"/>
          <p:cNvSpPr txBox="1"/>
          <p:nvPr/>
        </p:nvSpPr>
        <p:spPr>
          <a:xfrm>
            <a:off x="1976755" y="2269490"/>
            <a:ext cx="3848735" cy="521970"/>
          </a:xfrm>
          <a:prstGeom prst="rect">
            <a:avLst/>
          </a:prstGeom>
          <a:noFill/>
        </p:spPr>
        <p:txBody>
          <a:bodyPr wrap="square" rtlCol="0" anchor="t">
            <a:spAutoFit/>
          </a:bodyPr>
          <a:lstStyle/>
          <a:p>
            <a:pPr algn="l"/>
            <a:r>
              <a:rPr lang="zh-CN" sz="2800" dirty="0">
                <a:solidFill>
                  <a:srgbClr val="FF0000"/>
                </a:solidFill>
                <a:latin typeface="黑体" panose="02010609060101010101" pitchFamily="49" charset="-122"/>
                <a:ea typeface="黑体" panose="02010609060101010101" pitchFamily="49" charset="-122"/>
                <a:cs typeface="楷体" panose="02010609060101010101" pitchFamily="49" charset="-122"/>
                <a:sym typeface="+mn-ea"/>
              </a:rPr>
              <a:t>由此，</a:t>
            </a:r>
            <a:r>
              <a:rPr sz="2800" dirty="0">
                <a:solidFill>
                  <a:srgbClr val="FF0000"/>
                </a:solidFill>
                <a:latin typeface="黑体" panose="02010609060101010101" pitchFamily="49" charset="-122"/>
                <a:ea typeface="黑体" panose="02010609060101010101" pitchFamily="49" charset="-122"/>
                <a:cs typeface="楷体" panose="02010609060101010101" pitchFamily="49" charset="-122"/>
                <a:sym typeface="+mn-ea"/>
              </a:rPr>
              <a:t>你</a:t>
            </a:r>
            <a:r>
              <a:rPr lang="zh-CN" sz="2800" dirty="0">
                <a:solidFill>
                  <a:srgbClr val="FF0000"/>
                </a:solidFill>
                <a:latin typeface="黑体" panose="02010609060101010101" pitchFamily="49" charset="-122"/>
                <a:ea typeface="黑体" panose="02010609060101010101" pitchFamily="49" charset="-122"/>
                <a:cs typeface="楷体" panose="02010609060101010101" pitchFamily="49" charset="-122"/>
                <a:sym typeface="+mn-ea"/>
              </a:rPr>
              <a:t>感受</a:t>
            </a:r>
            <a:r>
              <a:rPr sz="2800" dirty="0">
                <a:solidFill>
                  <a:srgbClr val="FF0000"/>
                </a:solidFill>
                <a:latin typeface="黑体" panose="02010609060101010101" pitchFamily="49" charset="-122"/>
                <a:ea typeface="黑体" panose="02010609060101010101" pitchFamily="49" charset="-122"/>
                <a:cs typeface="楷体" panose="02010609060101010101" pitchFamily="49" charset="-122"/>
                <a:sym typeface="+mn-ea"/>
              </a:rPr>
              <a:t>到了什么？</a:t>
            </a:r>
            <a:r>
              <a:rPr sz="2400" dirty="0">
                <a:latin typeface="楷体" panose="02010609060101010101" pitchFamily="49" charset="-122"/>
                <a:ea typeface="楷体" panose="02010609060101010101" pitchFamily="49" charset="-122"/>
                <a:cs typeface="楷体" panose="02010609060101010101" pitchFamily="49" charset="-122"/>
                <a:sym typeface="+mn-ea"/>
              </a:rPr>
              <a:t> </a:t>
            </a:r>
            <a:endParaRPr lang="zh-CN" altLang="en-US" sz="2400"/>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705" y="786130"/>
            <a:ext cx="1272540" cy="1823720"/>
          </a:xfrm>
          <a:prstGeom prst="rect">
            <a:avLst/>
          </a:prstGeom>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7375" y="1207770"/>
            <a:ext cx="7969250" cy="2489200"/>
          </a:xfrm>
          <a:prstGeom prst="rect">
            <a:avLst/>
          </a:prstGeom>
          <a:solidFill>
            <a:schemeClr val="accent3">
              <a:lumMod val="40000"/>
              <a:lumOff val="60000"/>
            </a:schemeClr>
          </a:solidFill>
        </p:spPr>
        <p:txBody>
          <a:bodyPr wrap="square">
            <a:spAutoFit/>
          </a:bodyPr>
          <a:lstStyle/>
          <a:p>
            <a:pPr>
              <a:lnSpc>
                <a:spcPct val="130000"/>
              </a:lnSpc>
              <a:spcBef>
                <a:spcPct val="50000"/>
              </a:spcBef>
            </a:pPr>
            <a:r>
              <a:rPr lang="en-US" altLang="zh-CN" sz="2400" b="1" dirty="0">
                <a:latin typeface="宋体" panose="02010600030101010101" pitchFamily="2" charset="-122"/>
                <a:ea typeface="宋体" panose="02010600030101010101" pitchFamily="2" charset="-122"/>
                <a:cs typeface="宋体" panose="02010600030101010101" pitchFamily="2" charset="-122"/>
              </a:rPr>
              <a:t>    </a:t>
            </a:r>
            <a:r>
              <a:rPr sz="2400" b="1" dirty="0">
                <a:latin typeface="宋体" panose="02010600030101010101" pitchFamily="2" charset="-122"/>
                <a:ea typeface="宋体" panose="02010600030101010101" pitchFamily="2" charset="-122"/>
                <a:cs typeface="宋体" panose="02010600030101010101" pitchFamily="2" charset="-122"/>
                <a:sym typeface="+mn-ea"/>
              </a:rPr>
              <a:t>这首诗虽然只有短短四行，但是表现的内容是复杂的。既有</a:t>
            </a:r>
            <a:r>
              <a:rPr sz="2400"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对久戍士卒的同情</a:t>
            </a:r>
            <a:r>
              <a:rPr sz="2400" b="1" dirty="0">
                <a:latin typeface="宋体" panose="02010600030101010101" pitchFamily="2" charset="-122"/>
                <a:ea typeface="宋体" panose="02010600030101010101" pitchFamily="2" charset="-122"/>
                <a:cs typeface="宋体" panose="02010600030101010101" pitchFamily="2" charset="-122"/>
                <a:sym typeface="+mn-ea"/>
              </a:rPr>
              <a:t>和</a:t>
            </a:r>
            <a:r>
              <a:rPr sz="2400"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结束这种边防局面的愿望</a:t>
            </a:r>
            <a:r>
              <a:rPr lang="zh-CN" sz="2400" b="1" dirty="0">
                <a:latin typeface="宋体" panose="02010600030101010101" pitchFamily="2" charset="-122"/>
                <a:ea typeface="宋体" panose="02010600030101010101" pitchFamily="2" charset="-122"/>
                <a:cs typeface="宋体" panose="02010600030101010101" pitchFamily="2" charset="-122"/>
                <a:sym typeface="+mn-ea"/>
              </a:rPr>
              <a:t>，</a:t>
            </a:r>
            <a:r>
              <a:rPr sz="2400" b="1" dirty="0">
                <a:latin typeface="宋体" panose="02010600030101010101" pitchFamily="2" charset="-122"/>
                <a:ea typeface="宋体" panose="02010600030101010101" pitchFamily="2" charset="-122"/>
                <a:cs typeface="宋体" panose="02010600030101010101" pitchFamily="2" charset="-122"/>
                <a:sym typeface="+mn-ea"/>
              </a:rPr>
              <a:t>又流露了</a:t>
            </a:r>
            <a:r>
              <a:rPr sz="2400"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对朝廷不能选贤任能的不满</a:t>
            </a:r>
            <a:r>
              <a:rPr sz="2400" b="1" dirty="0">
                <a:latin typeface="宋体" panose="02010600030101010101" pitchFamily="2" charset="-122"/>
                <a:ea typeface="宋体" panose="02010600030101010101" pitchFamily="2" charset="-122"/>
                <a:cs typeface="宋体" panose="02010600030101010101" pitchFamily="2" charset="-122"/>
                <a:sym typeface="+mn-ea"/>
              </a:rPr>
              <a:t>，同时又以大局为重，认识到战争的正义性，因而个人利益服从国家安全的需要，发出了“不教胡马度阴山”的誓言，</a:t>
            </a:r>
            <a:r>
              <a:rPr sz="2400"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洋溢着爱国激情</a:t>
            </a:r>
            <a:r>
              <a:rPr sz="2400" b="1" dirty="0">
                <a:latin typeface="宋体" panose="02010600030101010101" pitchFamily="2" charset="-122"/>
                <a:ea typeface="宋体" panose="02010600030101010101" pitchFamily="2" charset="-122"/>
                <a:cs typeface="宋体" panose="02010600030101010101" pitchFamily="2" charset="-122"/>
                <a:sym typeface="+mn-ea"/>
              </a:rPr>
              <a:t>。</a:t>
            </a:r>
            <a:endParaRPr sz="2400" b="1" dirty="0">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0030" y="336550"/>
            <a:ext cx="2061845" cy="675640"/>
          </a:xfrm>
          <a:prstGeom prst="rect">
            <a:avLst/>
          </a:prstGeom>
          <a:effectLst>
            <a:outerShdw blurRad="50800" dist="38100" dir="2700000" algn="tl" rotWithShape="0">
              <a:prstClr val="black">
                <a:alpha val="40000"/>
              </a:prstClr>
            </a:outerShdw>
          </a:effectLst>
        </p:spPr>
      </p:pic>
      <p:sp>
        <p:nvSpPr>
          <p:cNvPr id="10" name="文本框 9"/>
          <p:cNvSpPr txBox="1"/>
          <p:nvPr/>
        </p:nvSpPr>
        <p:spPr>
          <a:xfrm>
            <a:off x="424815" y="513080"/>
            <a:ext cx="1692275" cy="499110"/>
          </a:xfrm>
          <a:prstGeom prst="rect">
            <a:avLst/>
          </a:prstGeom>
          <a:noFill/>
        </p:spPr>
        <p:txBody>
          <a:bodyPr wrap="square" lIns="68580" tIns="34290" rIns="68580" bIns="34290" rtlCol="0">
            <a:spAutoFit/>
          </a:bodyPr>
          <a:lstStyle/>
          <a:p>
            <a:r>
              <a:rPr lang="zh-CN" altLang="en-US" sz="2800" b="1" dirty="0">
                <a:solidFill>
                  <a:schemeClr val="bg1"/>
                </a:solidFill>
                <a:latin typeface="Heiti SC Medium" pitchFamily="2" charset="-128"/>
                <a:ea typeface="Heiti SC Medium" pitchFamily="2" charset="-128"/>
              </a:rPr>
              <a:t>古诗赏析</a:t>
            </a:r>
            <a:endParaRPr lang="zh-CN" altLang="en-US" sz="2800" b="1" dirty="0">
              <a:solidFill>
                <a:schemeClr val="bg1"/>
              </a:solidFill>
              <a:latin typeface="Heiti SC Medium" pitchFamily="2" charset="-128"/>
              <a:ea typeface="Heiti SC Medium" pitchFamily="2" charset="-128"/>
            </a:endParaRPr>
          </a:p>
        </p:txBody>
      </p:sp>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0"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593725" y="711835"/>
            <a:ext cx="8232775" cy="1610360"/>
          </a:xfrm>
          <a:prstGeom prst="rect">
            <a:avLst/>
          </a:prstGeom>
          <a:ln w="12700" cmpd="sng">
            <a:noFill/>
            <a:prstDash val="sysDot"/>
          </a:ln>
        </p:spPr>
        <p:txBody>
          <a:bodyPr wrap="square">
            <a:spAutoFit/>
          </a:bodyPr>
          <a:lstStyle/>
          <a:p>
            <a:pPr>
              <a:lnSpc>
                <a:spcPct val="130000"/>
              </a:lnSpc>
            </a:pPr>
            <a:r>
              <a:rPr lang="zh-CN" altLang="en-US" sz="2400" dirty="0">
                <a:latin typeface="微软雅黑" panose="020B0503020204020204" charset="-122"/>
                <a:ea typeface="微软雅黑" panose="020B0503020204020204" charset="-122"/>
              </a:rPr>
              <a:t>     </a:t>
            </a:r>
            <a:r>
              <a:rPr lang="zh-CN" altLang="en-US" sz="2800" dirty="0">
                <a:latin typeface="黑体" panose="02010609060101010101" pitchFamily="49" charset="-122"/>
                <a:ea typeface="黑体" panose="02010609060101010101" pitchFamily="49" charset="-122"/>
                <a:cs typeface="黑体" panose="02010609060101010101" pitchFamily="49" charset="-122"/>
              </a:rPr>
              <a:t> </a:t>
            </a:r>
            <a:r>
              <a:rPr sz="2400" dirty="0">
                <a:latin typeface="黑体" panose="02010609060101010101" pitchFamily="49" charset="-122"/>
                <a:ea typeface="黑体" panose="02010609060101010101" pitchFamily="49" charset="-122"/>
                <a:cs typeface="黑体" panose="02010609060101010101" pitchFamily="49" charset="-122"/>
                <a:sym typeface="+mn-ea"/>
              </a:rPr>
              <a:t>这就是边塞诗共有的特点</a:t>
            </a:r>
            <a:r>
              <a:rPr lang="zh-CN" sz="2400" dirty="0">
                <a:latin typeface="黑体" panose="02010609060101010101" pitchFamily="49" charset="-122"/>
                <a:ea typeface="黑体" panose="02010609060101010101" pitchFamily="49" charset="-122"/>
                <a:cs typeface="黑体" panose="02010609060101010101" pitchFamily="49" charset="-122"/>
                <a:sym typeface="+mn-ea"/>
              </a:rPr>
              <a:t>：</a:t>
            </a:r>
            <a:r>
              <a:rPr sz="240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悲凉之中流露出壮美</a:t>
            </a:r>
            <a:r>
              <a:rPr sz="2400" dirty="0">
                <a:latin typeface="黑体" panose="02010609060101010101" pitchFamily="49" charset="-122"/>
                <a:ea typeface="黑体" panose="02010609060101010101" pitchFamily="49" charset="-122"/>
                <a:cs typeface="黑体" panose="02010609060101010101" pitchFamily="49" charset="-122"/>
                <a:sym typeface="+mn-ea"/>
              </a:rPr>
              <a:t>，具有</a:t>
            </a:r>
            <a:r>
              <a:rPr sz="240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勇往直前</a:t>
            </a:r>
            <a:r>
              <a:rPr sz="2400" dirty="0">
                <a:latin typeface="黑体" panose="02010609060101010101" pitchFamily="49" charset="-122"/>
                <a:ea typeface="黑体" panose="02010609060101010101" pitchFamily="49" charset="-122"/>
                <a:cs typeface="黑体" panose="02010609060101010101" pitchFamily="49" charset="-122"/>
                <a:sym typeface="+mn-ea"/>
              </a:rPr>
              <a:t>、</a:t>
            </a:r>
            <a:r>
              <a:rPr sz="240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无所畏惧</a:t>
            </a:r>
            <a:r>
              <a:rPr sz="2400" dirty="0">
                <a:latin typeface="黑体" panose="02010609060101010101" pitchFamily="49" charset="-122"/>
                <a:ea typeface="黑体" panose="02010609060101010101" pitchFamily="49" charset="-122"/>
                <a:cs typeface="黑体" panose="02010609060101010101" pitchFamily="49" charset="-122"/>
                <a:sym typeface="+mn-ea"/>
              </a:rPr>
              <a:t>的气概。</a:t>
            </a:r>
            <a:r>
              <a:rPr lang="zh-CN" sz="240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思念亲人的哀怨</a:t>
            </a:r>
            <a:r>
              <a:rPr lang="zh-CN" sz="2400" dirty="0">
                <a:latin typeface="黑体" panose="02010609060101010101" pitchFamily="49" charset="-122"/>
                <a:ea typeface="黑体" panose="02010609060101010101" pitchFamily="49" charset="-122"/>
                <a:cs typeface="黑体" panose="02010609060101010101" pitchFamily="49" charset="-122"/>
                <a:sym typeface="+mn-ea"/>
              </a:rPr>
              <a:t>、</a:t>
            </a:r>
            <a:r>
              <a:rPr lang="zh-CN" sz="240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保家卫国的壮志</a:t>
            </a:r>
            <a:r>
              <a:rPr lang="zh-CN" sz="2400" dirty="0">
                <a:latin typeface="黑体" panose="02010609060101010101" pitchFamily="49" charset="-122"/>
                <a:ea typeface="黑体" panose="02010609060101010101" pitchFamily="49" charset="-122"/>
                <a:cs typeface="黑体" panose="02010609060101010101" pitchFamily="49" charset="-122"/>
                <a:sym typeface="+mn-ea"/>
              </a:rPr>
              <a:t>，就这样交织在一起，化作了王昌龄的《出塞》。</a:t>
            </a:r>
            <a:endParaRPr lang="zh-CN" sz="2400" dirty="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 name="文本框 2"/>
          <p:cNvSpPr txBox="1"/>
          <p:nvPr/>
        </p:nvSpPr>
        <p:spPr>
          <a:xfrm>
            <a:off x="593725" y="2590165"/>
            <a:ext cx="8145780" cy="953135"/>
          </a:xfrm>
          <a:prstGeom prst="rect">
            <a:avLst/>
          </a:prstGeom>
          <a:noFill/>
        </p:spPr>
        <p:txBody>
          <a:bodyPr wrap="square" rtlCol="0">
            <a:spAutoFit/>
          </a:bodyPr>
          <a:lstStyle/>
          <a:p>
            <a:pPr algn="l"/>
            <a:r>
              <a:rPr lang="en-US" altLang="zh-CN" sz="2800" b="1" dirty="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诗歌可以作为歌曲来演唱，</a:t>
            </a:r>
            <a:r>
              <a:rPr lang="zh-CN" sz="2800" b="1" dirty="0">
                <a:latin typeface="楷体" panose="02010609060101010101" pitchFamily="49" charset="-122"/>
                <a:ea typeface="楷体" panose="02010609060101010101" pitchFamily="49" charset="-122"/>
                <a:cs typeface="楷体" panose="02010609060101010101" pitchFamily="49" charset="-122"/>
                <a:sym typeface="+mn-ea"/>
              </a:rPr>
              <a:t>让我们在歌声中结束这首诗的学习吧，同学们一起加入好吗？</a:t>
            </a:r>
            <a:endParaRPr lang="zh-CN" altLang="en-US" sz="2800" b="1" dirty="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6" name="古诗新唱：出塞">
            <a:hlinkClick r:id="" action="ppaction://media"/>
          </p:cNvPr>
          <p:cNvPicPr/>
          <p:nvPr>
            <a:audioFile r:link="rId1"/>
            <p:extLst>
              <p:ext uri="{DAA4B4D4-6D71-4841-9C94-3DE7FCFB9230}">
                <p14:media xmlns:p14="http://schemas.microsoft.com/office/powerpoint/2010/main" r:embed="rId2"/>
              </p:ext>
            </p:extLst>
          </p:nvPr>
        </p:nvPicPr>
        <p:blipFill>
          <a:blip r:embed="rId3" cstate="print"/>
          <a:stretch>
            <a:fillRect/>
          </a:stretch>
        </p:blipFill>
        <p:spPr>
          <a:xfrm>
            <a:off x="4662805" y="3543300"/>
            <a:ext cx="989330" cy="906145"/>
          </a:xfrm>
          <a:prstGeom prst="rect">
            <a:avLst/>
          </a:prstGeom>
        </p:spPr>
      </p:pic>
      <p:sp>
        <p:nvSpPr>
          <p:cNvPr id="7" name="文本框 6"/>
          <p:cNvSpPr txBox="1"/>
          <p:nvPr/>
        </p:nvSpPr>
        <p:spPr>
          <a:xfrm>
            <a:off x="2874645" y="3766185"/>
            <a:ext cx="1706880" cy="460375"/>
          </a:xfrm>
          <a:prstGeom prst="rect">
            <a:avLst/>
          </a:prstGeom>
          <a:solidFill>
            <a:schemeClr val="accent2">
              <a:lumMod val="60000"/>
              <a:lumOff val="40000"/>
            </a:schemeClr>
          </a:solidFill>
        </p:spPr>
        <p:txBody>
          <a:bodyPr wrap="none" rtlCol="0" anchor="t">
            <a:spAutoFit/>
          </a:bodyPr>
          <a:lstStyle/>
          <a:p>
            <a:pPr algn="l"/>
            <a:r>
              <a:rPr lang="zh-CN" altLang="en-US"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rPr>
              <a:t>点击播放</a:t>
            </a:r>
            <a:r>
              <a:rPr lang="en-US" altLang="zh-CN"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rPr>
              <a:t>→</a:t>
            </a:r>
            <a:endParaRPr lang="en-US" altLang="zh-CN"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3">
                                            <p:txEl>
                                              <p:pRg st="0" end="0"/>
                                            </p:txEl>
                                          </p:spTgt>
                                        </p:tgtEl>
                                        <p:attrNameLst>
                                          <p:attrName>style.visibility</p:attrName>
                                        </p:attrNameLst>
                                      </p:cBhvr>
                                      <p:to>
                                        <p:strVal val="visible"/>
                                      </p:to>
                                    </p:set>
                                    <p:anim calcmode="discrete" valueType="clr">
                                      <p:cBhvr override="childStyle">
                                        <p:cTn id="7" dur="80"/>
                                        <p:tgtEl>
                                          <p:spTgt spid="2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heckerboard(across)">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additive="base">
                                        <p:cTn id="28" dur="530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9" fill="hold" display="1">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23" grpId="0" animBg="1" uiExpand="1" build="p"/>
      <p:bldP spid="3" grpId="0"/>
      <p:bldP spid="7"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ChangeArrowheads="1"/>
          </p:cNvSpPr>
          <p:nvPr/>
        </p:nvSpPr>
        <p:spPr bwMode="auto">
          <a:xfrm>
            <a:off x="0" y="572029"/>
            <a:ext cx="138564" cy="284693"/>
          </a:xfrm>
          <a:prstGeom prst="rect">
            <a:avLst/>
          </a:prstGeom>
          <a:noFill/>
          <a:ln w="9525">
            <a:noFill/>
            <a:miter lim="800000"/>
          </a:ln>
          <a:effectLst/>
        </p:spPr>
        <p:txBody>
          <a:bodyPr vert="horz" wrap="none" lIns="68580" tIns="34290" rIns="68580" bIns="34290" numCol="1" anchor="ctr" anchorCtr="0" compatLnSpc="1">
            <a:spAutoFit/>
          </a:bodyPr>
          <a:lstStyle/>
          <a:p>
            <a:pPr fontAlgn="base">
              <a:spcBef>
                <a:spcPct val="0"/>
              </a:spcBef>
              <a:spcAft>
                <a:spcPct val="0"/>
              </a:spcAft>
            </a:pPr>
            <a:endParaRPr lang="zh-CN" altLang="zh-CN">
              <a:latin typeface="Arial" panose="020B0604020202090204" pitchFamily="34" charset="0"/>
              <a:ea typeface="宋体" panose="02010600030101010101" pitchFamily="2" charset="-122"/>
              <a:cs typeface="宋体" panose="02010600030101010101" pitchFamily="2" charset="-122"/>
            </a:endParaRPr>
          </a:p>
        </p:txBody>
      </p:sp>
      <p:sp>
        <p:nvSpPr>
          <p:cNvPr id="16" name="文本框 14"/>
          <p:cNvSpPr txBox="1"/>
          <p:nvPr/>
        </p:nvSpPr>
        <p:spPr>
          <a:xfrm>
            <a:off x="624428" y="411510"/>
            <a:ext cx="2219380"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结构梳理</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083" y="479078"/>
            <a:ext cx="366860" cy="456338"/>
          </a:xfrm>
          <a:prstGeom prst="rect">
            <a:avLst/>
          </a:prstGeom>
        </p:spPr>
      </p:pic>
      <p:sp>
        <p:nvSpPr>
          <p:cNvPr id="24" name="TextBox 23"/>
          <p:cNvSpPr txBox="1"/>
          <p:nvPr/>
        </p:nvSpPr>
        <p:spPr>
          <a:xfrm>
            <a:off x="1408430" y="1679575"/>
            <a:ext cx="752475" cy="1680845"/>
          </a:xfrm>
          <a:prstGeom prst="rect">
            <a:avLst/>
          </a:prstGeom>
          <a:noFill/>
        </p:spPr>
        <p:txBody>
          <a:bodyPr vert="eaVert" wrap="square" lIns="68580" tIns="34290" rIns="68580" bIns="34290" rtlCol="0">
            <a:spAutoFit/>
          </a:bodyPr>
          <a:lstStyle/>
          <a:p>
            <a:pPr algn="l"/>
            <a:r>
              <a:rPr lang="zh-CN" altLang="en-US" sz="4000" dirty="0">
                <a:latin typeface="黑体" panose="02010609060101010101" pitchFamily="49" charset="-122"/>
                <a:ea typeface="黑体" panose="02010609060101010101" pitchFamily="49" charset="-122"/>
                <a:cs typeface="黑体" panose="02010609060101010101" pitchFamily="49" charset="-122"/>
              </a:rPr>
              <a:t>出  塞</a:t>
            </a:r>
            <a:endParaRPr lang="zh-CN" altLang="en-US" sz="4000" dirty="0">
              <a:latin typeface="黑体" panose="02010609060101010101" pitchFamily="49" charset="-122"/>
              <a:ea typeface="黑体" panose="02010609060101010101" pitchFamily="49" charset="-122"/>
              <a:cs typeface="黑体" panose="02010609060101010101" pitchFamily="49" charset="-122"/>
            </a:endParaRPr>
          </a:p>
        </p:txBody>
      </p:sp>
      <p:sp>
        <p:nvSpPr>
          <p:cNvPr id="2" name="左大括号 1"/>
          <p:cNvSpPr/>
          <p:nvPr/>
        </p:nvSpPr>
        <p:spPr>
          <a:xfrm>
            <a:off x="2265680" y="1477645"/>
            <a:ext cx="145415" cy="2084705"/>
          </a:xfrm>
          <a:prstGeom prst="leftBrace">
            <a:avLst>
              <a:gd name="adj1" fmla="val 8333"/>
              <a:gd name="adj2" fmla="val 47698"/>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3" name="圆角矩形 2"/>
          <p:cNvSpPr/>
          <p:nvPr/>
        </p:nvSpPr>
        <p:spPr>
          <a:xfrm>
            <a:off x="2473325" y="1477645"/>
            <a:ext cx="3503930" cy="57594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l"/>
            <a:r>
              <a:rPr lang="zh-CN" altLang="en-US" sz="2800">
                <a:latin typeface="微软雅黑" panose="020B0503020204020204" charset="-122"/>
                <a:ea typeface="微软雅黑" panose="020B0503020204020204" charset="-122"/>
                <a:cs typeface="微软雅黑" panose="020B0503020204020204" charset="-122"/>
                <a:sym typeface="+mn-ea"/>
              </a:rPr>
              <a:t>秦月汉关人未还：</a:t>
            </a:r>
            <a:r>
              <a:rPr lang="zh-CN" altLang="en-US" sz="2800">
                <a:solidFill>
                  <a:srgbClr val="0000FF"/>
                </a:solidFill>
                <a:latin typeface="微软雅黑" panose="020B0503020204020204" charset="-122"/>
                <a:ea typeface="微软雅黑" panose="020B0503020204020204" charset="-122"/>
                <a:cs typeface="微软雅黑" panose="020B0503020204020204" charset="-122"/>
                <a:sym typeface="+mn-ea"/>
              </a:rPr>
              <a:t>悲</a:t>
            </a:r>
            <a:endParaRPr lang="zh-CN" altLang="en-US" sz="2800">
              <a:solidFill>
                <a:srgbClr val="0000FF"/>
              </a:solidFill>
              <a:latin typeface="微软雅黑" panose="020B0503020204020204" charset="-122"/>
              <a:ea typeface="微软雅黑" panose="020B0503020204020204" charset="-122"/>
              <a:cs typeface="微软雅黑" panose="020B0503020204020204" charset="-122"/>
              <a:sym typeface="+mn-ea"/>
            </a:endParaRPr>
          </a:p>
        </p:txBody>
      </p:sp>
      <p:sp>
        <p:nvSpPr>
          <p:cNvPr id="5" name="圆角矩形 4"/>
          <p:cNvSpPr/>
          <p:nvPr/>
        </p:nvSpPr>
        <p:spPr>
          <a:xfrm>
            <a:off x="2520315" y="2987040"/>
            <a:ext cx="3456940" cy="57594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l"/>
            <a:r>
              <a:rPr lang="zh-CN" altLang="en-US" sz="2800">
                <a:latin typeface="微软雅黑" panose="020B0503020204020204" charset="-122"/>
                <a:ea typeface="微软雅黑" panose="020B0503020204020204" charset="-122"/>
                <a:cs typeface="微软雅黑" panose="020B0503020204020204" charset="-122"/>
                <a:sym typeface="+mn-ea"/>
              </a:rPr>
              <a:t>思良将、建功业：</a:t>
            </a:r>
            <a:r>
              <a:rPr lang="zh-CN" altLang="en-US" sz="2800">
                <a:solidFill>
                  <a:srgbClr val="0000FF"/>
                </a:solidFill>
                <a:latin typeface="微软雅黑" panose="020B0503020204020204" charset="-122"/>
                <a:ea typeface="微软雅黑" panose="020B0503020204020204" charset="-122"/>
                <a:cs typeface="微软雅黑" panose="020B0503020204020204" charset="-122"/>
                <a:sym typeface="+mn-ea"/>
              </a:rPr>
              <a:t>壮</a:t>
            </a:r>
            <a:endParaRPr lang="zh-CN" altLang="en-US" sz="2800">
              <a:solidFill>
                <a:srgbClr val="0000FF"/>
              </a:solidFill>
              <a:latin typeface="微软雅黑" panose="020B0503020204020204" charset="-122"/>
              <a:ea typeface="微软雅黑" panose="020B0503020204020204" charset="-122"/>
              <a:cs typeface="微软雅黑" panose="020B0503020204020204" charset="-122"/>
              <a:sym typeface="+mn-ea"/>
            </a:endParaRPr>
          </a:p>
        </p:txBody>
      </p:sp>
      <p:sp>
        <p:nvSpPr>
          <p:cNvPr id="6" name="左大括号 5"/>
          <p:cNvSpPr/>
          <p:nvPr/>
        </p:nvSpPr>
        <p:spPr>
          <a:xfrm flipH="1">
            <a:off x="6108065" y="1477645"/>
            <a:ext cx="208915" cy="2084070"/>
          </a:xfrm>
          <a:prstGeom prst="leftBrace">
            <a:avLst>
              <a:gd name="adj1" fmla="val 8333"/>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pic>
        <p:nvPicPr>
          <p:cNvPr id="7" name="图片 6" descr="图片9"/>
          <p:cNvPicPr>
            <a:picLocks noChangeAspect="1"/>
          </p:cNvPicPr>
          <p:nvPr/>
        </p:nvPicPr>
        <p:blipFill>
          <a:blip r:embed="rId2" cstate="print"/>
          <a:stretch>
            <a:fillRect/>
          </a:stretch>
        </p:blipFill>
        <p:spPr>
          <a:xfrm>
            <a:off x="6259195" y="3634740"/>
            <a:ext cx="2695575" cy="1328420"/>
          </a:xfrm>
          <a:prstGeom prst="rect">
            <a:avLst/>
          </a:prstGeom>
        </p:spPr>
      </p:pic>
      <p:sp>
        <p:nvSpPr>
          <p:cNvPr id="8" name="文本框 7"/>
          <p:cNvSpPr txBox="1"/>
          <p:nvPr/>
        </p:nvSpPr>
        <p:spPr>
          <a:xfrm>
            <a:off x="6456680" y="1572260"/>
            <a:ext cx="567690" cy="2061210"/>
          </a:xfrm>
          <a:prstGeom prst="rect">
            <a:avLst/>
          </a:prstGeom>
          <a:solidFill>
            <a:schemeClr val="accent1">
              <a:lumMod val="20000"/>
              <a:lumOff val="80000"/>
            </a:schemeClr>
          </a:solidFill>
          <a:ln>
            <a:solidFill>
              <a:schemeClr val="accent1"/>
            </a:solidFill>
          </a:ln>
        </p:spPr>
        <p:txBody>
          <a:bodyPr wrap="square" rtlCol="0" anchor="t">
            <a:spAutoFit/>
          </a:bodyPr>
          <a:lstStyle/>
          <a:p>
            <a:r>
              <a:rPr lang="zh-CN" altLang="en-US" sz="3200">
                <a:latin typeface="黑体" panose="02010609060101010101" pitchFamily="49" charset="-122"/>
                <a:ea typeface="黑体" panose="02010609060101010101" pitchFamily="49" charset="-122"/>
              </a:rPr>
              <a:t>思乡爱国</a:t>
            </a:r>
            <a:endParaRPr lang="zh-CN" altLang="en-US" sz="3200">
              <a:latin typeface="黑体" panose="02010609060101010101" pitchFamily="49" charset="-122"/>
              <a:ea typeface="黑体" panose="02010609060101010101" pitchFamily="49" charset="-122"/>
            </a:endParaRPr>
          </a:p>
        </p:txBody>
      </p:sp>
    </p:spTree>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bldLvl="0" animBg="1"/>
      <p:bldP spid="3" grpId="0" bldLvl="0" animBg="1"/>
      <p:bldP spid="5" grpId="0" bldLvl="0" animBg="1"/>
      <p:bldP spid="6" grpId="0" bldLvl="0" animBg="1"/>
      <p:bldP spid="8"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81772" y="1510762"/>
            <a:ext cx="7262635" cy="566420"/>
          </a:xfrm>
          <a:prstGeom prst="rect">
            <a:avLst/>
          </a:prstGeom>
        </p:spPr>
        <p:txBody>
          <a:bodyPr wrap="square" lIns="68580" tIns="34290" rIns="68580" bIns="34290">
            <a:spAutoFit/>
          </a:bodyPr>
          <a:lstStyle/>
          <a:p>
            <a:pPr algn="just">
              <a:lnSpc>
                <a:spcPct val="120000"/>
              </a:lnSpc>
            </a:pPr>
            <a:r>
              <a:rPr lang="zh-CN" altLang="en-US" sz="2700" dirty="0">
                <a:latin typeface="楷体" panose="02010609060101010101" pitchFamily="49" charset="-122"/>
                <a:ea typeface="楷体" panose="02010609060101010101" pitchFamily="49" charset="-122"/>
              </a:rPr>
              <a:t>    </a:t>
            </a:r>
            <a:endParaRPr lang="zh-CN" altLang="en-US" sz="2700" dirty="0">
              <a:latin typeface="楷体" panose="02010609060101010101" pitchFamily="49" charset="-122"/>
              <a:ea typeface="楷体" panose="02010609060101010101" pitchFamily="49" charset="-122"/>
            </a:endParaRPr>
          </a:p>
        </p:txBody>
      </p:sp>
      <p:sp>
        <p:nvSpPr>
          <p:cNvPr id="16" name="文本框 14"/>
          <p:cNvSpPr txBox="1"/>
          <p:nvPr/>
        </p:nvSpPr>
        <p:spPr>
          <a:xfrm>
            <a:off x="624427" y="411510"/>
            <a:ext cx="2036757"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主题概括</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464187"/>
            <a:ext cx="366860" cy="456338"/>
          </a:xfrm>
          <a:prstGeom prst="rect">
            <a:avLst/>
          </a:prstGeom>
        </p:spPr>
      </p:pic>
      <p:pic>
        <p:nvPicPr>
          <p:cNvPr id="2" name="图片 1"/>
          <p:cNvPicPr>
            <a:picLocks noChangeAspect="1"/>
          </p:cNvPicPr>
          <p:nvPr/>
        </p:nvPicPr>
        <p:blipFill>
          <a:blip r:embed="rId2" cstate="print"/>
          <a:stretch>
            <a:fillRect/>
          </a:stretch>
        </p:blipFill>
        <p:spPr>
          <a:xfrm>
            <a:off x="7012305" y="3292475"/>
            <a:ext cx="1556385" cy="1162685"/>
          </a:xfrm>
          <a:prstGeom prst="rect">
            <a:avLst/>
          </a:prstGeom>
        </p:spPr>
      </p:pic>
      <p:sp>
        <p:nvSpPr>
          <p:cNvPr id="3" name="文本框 2"/>
          <p:cNvSpPr txBox="1"/>
          <p:nvPr/>
        </p:nvSpPr>
        <p:spPr>
          <a:xfrm>
            <a:off x="796290" y="1348740"/>
            <a:ext cx="7564755" cy="1943735"/>
          </a:xfrm>
          <a:prstGeom prst="rect">
            <a:avLst/>
          </a:prstGeom>
          <a:noFill/>
        </p:spPr>
        <p:txBody>
          <a:bodyPr wrap="square" rtlCol="0" anchor="t">
            <a:spAutoFit/>
          </a:bodyPr>
          <a:lstStyle/>
          <a:p>
            <a:endParaRPr lang="zh-CN" altLang="en-US" sz="2800">
              <a:latin typeface="楷体" panose="02010609060101010101" pitchFamily="49" charset="-122"/>
              <a:ea typeface="楷体" panose="02010609060101010101" pitchFamily="49" charset="-122"/>
              <a:cs typeface="楷体" panose="02010609060101010101" pitchFamily="49" charset="-122"/>
            </a:endParaRPr>
          </a:p>
          <a:p>
            <a:pPr>
              <a:lnSpc>
                <a:spcPct val="110000"/>
              </a:lnSpc>
            </a:pPr>
            <a:r>
              <a:rPr lang="zh-CN" altLang="en-US" sz="2800">
                <a:latin typeface="楷体" panose="02010609060101010101" pitchFamily="49" charset="-122"/>
                <a:ea typeface="楷体" panose="02010609060101010101" pitchFamily="49" charset="-122"/>
                <a:cs typeface="楷体" panose="02010609060101010101" pitchFamily="49" charset="-122"/>
              </a:rPr>
              <a:t>   </a:t>
            </a:r>
            <a:r>
              <a:rPr lang="zh-CN" altLang="en-US" sz="2800" b="1">
                <a:latin typeface="楷体" panose="02010609060101010101" pitchFamily="49" charset="-122"/>
                <a:ea typeface="楷体" panose="02010609060101010101" pitchFamily="49" charset="-122"/>
                <a:cs typeface="楷体" panose="02010609060101010101" pitchFamily="49" charset="-122"/>
              </a:rPr>
              <a:t>《出塞》通过描写边关将士慨叹         ，国无良将，反应出戍边将士思念家乡、      的心情。</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p:txBody>
      </p:sp>
      <p:sp>
        <p:nvSpPr>
          <p:cNvPr id="9" name="文本框 8"/>
          <p:cNvSpPr txBox="1"/>
          <p:nvPr/>
        </p:nvSpPr>
        <p:spPr>
          <a:xfrm>
            <a:off x="6425565" y="1734185"/>
            <a:ext cx="1636395" cy="521970"/>
          </a:xfrm>
          <a:prstGeom prst="rect">
            <a:avLst/>
          </a:prstGeom>
          <a:noFill/>
        </p:spPr>
        <p:txBody>
          <a:bodyPr wrap="square" rtlCol="0">
            <a:spAutoFit/>
          </a:bodyPr>
          <a:lstStyle/>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边战不断</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cxnSp>
        <p:nvCxnSpPr>
          <p:cNvPr id="10" name="直接连接符 9"/>
          <p:cNvCxnSpPr/>
          <p:nvPr/>
        </p:nvCxnSpPr>
        <p:spPr>
          <a:xfrm>
            <a:off x="6774815" y="2684780"/>
            <a:ext cx="1469390" cy="0"/>
          </a:xfrm>
          <a:prstGeom prst="line">
            <a:avLst/>
          </a:prstGeom>
          <a:ln w="3492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6497320" y="2225040"/>
            <a:ext cx="1527175"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6692900" y="2256155"/>
            <a:ext cx="1633220" cy="521970"/>
          </a:xfrm>
          <a:prstGeom prst="rect">
            <a:avLst/>
          </a:prstGeom>
          <a:noFill/>
        </p:spPr>
        <p:txBody>
          <a:bodyPr wrap="square" rtlCol="0">
            <a:spAutoFit/>
          </a:bodyPr>
          <a:lstStyle/>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渴望和平</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clrChange>
              <a:clrFrom>
                <a:srgbClr val="FFFFFF">
                  <a:alpha val="100000"/>
                </a:srgbClr>
              </a:clrFrom>
              <a:clrTo>
                <a:srgbClr val="FFFFFF">
                  <a:alpha val="100000"/>
                  <a:alpha val="0"/>
                </a:srgbClr>
              </a:clrTo>
            </a:clrChange>
          </a:blip>
          <a:stretch>
            <a:fillRect/>
          </a:stretch>
        </p:blipFill>
        <p:spPr>
          <a:xfrm>
            <a:off x="3446780" y="637540"/>
            <a:ext cx="5680710" cy="4174490"/>
          </a:xfrm>
          <a:prstGeom prst="rect">
            <a:avLst/>
          </a:prstGeom>
        </p:spPr>
      </p:pic>
      <p:sp>
        <p:nvSpPr>
          <p:cNvPr id="5" name="矩形 4"/>
          <p:cNvSpPr/>
          <p:nvPr/>
        </p:nvSpPr>
        <p:spPr>
          <a:xfrm>
            <a:off x="403225" y="930275"/>
            <a:ext cx="4437380" cy="3507740"/>
          </a:xfrm>
          <a:prstGeom prst="rect">
            <a:avLst/>
          </a:prstGeom>
        </p:spPr>
        <p:txBody>
          <a:bodyPr wrap="square" lIns="68580" tIns="34290" rIns="68580" bIns="34290">
            <a:spAutoFit/>
          </a:bodyPr>
          <a:lstStyle/>
          <a:p>
            <a:pPr fontAlgn="auto">
              <a:lnSpc>
                <a:spcPct val="150000"/>
              </a:lnSpc>
            </a:pPr>
            <a:r>
              <a:rPr lang="en-US" sz="2000" b="1">
                <a:latin typeface="楷体" panose="02010609060101010101" pitchFamily="49" charset="-122"/>
                <a:ea typeface="楷体" panose="02010609060101010101" pitchFamily="49" charset="-122"/>
                <a:cs typeface="楷体" panose="02010609060101010101" pitchFamily="49" charset="-122"/>
                <a:sym typeface="+mn-ea"/>
              </a:rPr>
              <a:t>         </a:t>
            </a:r>
            <a:r>
              <a:rPr 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出塞</a:t>
            </a:r>
            <a:r>
              <a:rPr lang="zh-CN"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其二</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endPar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algn="ctr" fontAlgn="auto">
              <a:lnSpc>
                <a:spcPct val="150000"/>
              </a:lnSpc>
            </a:pPr>
            <a:r>
              <a:rPr 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唐</a:t>
            </a:r>
            <a:r>
              <a:rPr 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王昌龄</a:t>
            </a:r>
            <a:endParaRPr sz="20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30000"/>
              </a:lnSpc>
            </a:pPr>
            <a:r>
              <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骝</a:t>
            </a:r>
            <a:r>
              <a:rPr lang="zh-CN"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sz="2800" b="1">
                <a:solidFill>
                  <a:srgbClr val="FF0000"/>
                </a:solidFill>
                <a:latin typeface="黑体" panose="02010609060101010101" pitchFamily="49" charset="-122"/>
                <a:ea typeface="黑体" panose="02010609060101010101" pitchFamily="49" charset="-122"/>
                <a:cs typeface="楷体" panose="02010609060101010101" pitchFamily="49" charset="-122"/>
                <a:sym typeface="+mn-ea"/>
              </a:rPr>
              <a:t>liú</a:t>
            </a:r>
            <a:r>
              <a:rPr lang="zh-CN"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马新跨白玉鞍，</a:t>
            </a:r>
            <a:endPar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30000"/>
              </a:lnSpc>
            </a:pPr>
            <a:r>
              <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战罢沙场月色寒。</a:t>
            </a:r>
            <a:endPar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30000"/>
              </a:lnSpc>
            </a:pPr>
            <a:r>
              <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城头铁鼓声犹震，</a:t>
            </a:r>
            <a:endPar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30000"/>
              </a:lnSpc>
            </a:pPr>
            <a:r>
              <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匣</a:t>
            </a:r>
            <a:r>
              <a:rPr lang="zh-CN"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sz="2800" b="1">
                <a:solidFill>
                  <a:srgbClr val="FF0000"/>
                </a:solidFill>
                <a:latin typeface="黑体" panose="02010609060101010101" pitchFamily="49" charset="-122"/>
                <a:ea typeface="黑体" panose="02010609060101010101" pitchFamily="49" charset="-122"/>
                <a:cs typeface="楷体" panose="02010609060101010101" pitchFamily="49" charset="-122"/>
                <a:sym typeface="+mn-ea"/>
              </a:rPr>
              <a:t>xiá</a:t>
            </a:r>
            <a:r>
              <a:rPr lang="zh-CN"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里金刀血未干。</a:t>
            </a:r>
            <a:endParaRPr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14"/>
          <p:cNvSpPr txBox="1"/>
          <p:nvPr/>
        </p:nvSpPr>
        <p:spPr>
          <a:xfrm>
            <a:off x="624428" y="411510"/>
            <a:ext cx="193134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拓展延伸</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464187"/>
            <a:ext cx="366860" cy="456338"/>
          </a:xfrm>
          <a:prstGeom prst="rect">
            <a:avLst/>
          </a:prstGeom>
        </p:spPr>
      </p:pic>
      <p:sp>
        <p:nvSpPr>
          <p:cNvPr id="2" name="文本框 1"/>
          <p:cNvSpPr txBox="1"/>
          <p:nvPr/>
        </p:nvSpPr>
        <p:spPr>
          <a:xfrm>
            <a:off x="4481830" y="2874010"/>
            <a:ext cx="4655820" cy="1938020"/>
          </a:xfrm>
          <a:prstGeom prst="rect">
            <a:avLst/>
          </a:prstGeom>
          <a:solidFill>
            <a:schemeClr val="accent1">
              <a:lumMod val="20000"/>
              <a:lumOff val="80000"/>
            </a:schemeClr>
          </a:solidFill>
        </p:spPr>
        <p:txBody>
          <a:bodyPr wrap="square" rtlCol="0" anchor="t">
            <a:spAutoFit/>
          </a:bodyPr>
          <a:lstStyle/>
          <a:p>
            <a:r>
              <a:rPr lang="en-US" altLang="zh-CN" sz="2400" b="1"/>
              <a:t>         </a:t>
            </a:r>
            <a:r>
              <a:rPr lang="zh-CN" altLang="en-US" sz="2400" b="1"/>
              <a:t>将军刚跨上配了白玉鞍的宝马出战，战斗结束后战场上只剩下凄凉的月色。城头上的战鼓还在旷野里震荡回响，将军刀匣里的宝刀上的血迹仍然没干。</a:t>
            </a:r>
            <a:endParaRPr lang="zh-CN" altLang="en-US" sz="2400" b="1"/>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461135" y="2033270"/>
            <a:ext cx="6718935" cy="953135"/>
          </a:xfrm>
          <a:prstGeom prst="rect">
            <a:avLst/>
          </a:prstGeom>
          <a:noFill/>
          <a:ln w="9525">
            <a:noFill/>
          </a:ln>
        </p:spPr>
        <p:txBody>
          <a:bodyPr wrap="square">
            <a:spAutoFit/>
          </a:bodyPr>
          <a:lstStyle/>
          <a:p>
            <a:pPr indent="0"/>
            <a:r>
              <a:rPr lang="zh-CN" sz="2800" b="1">
                <a:latin typeface="楷体" panose="02010609060101010101" pitchFamily="49" charset="-122"/>
                <a:ea typeface="楷体" panose="02010609060101010101" pitchFamily="49" charset="-122"/>
                <a:cs typeface="楷体" panose="02010609060101010101" pitchFamily="49" charset="-122"/>
              </a:rPr>
              <a:t>赛（    ）</a:t>
            </a:r>
            <a:r>
              <a:rPr lang="en-US" sz="2800" b="1">
                <a:latin typeface="楷体" panose="02010609060101010101" pitchFamily="49" charset="-122"/>
                <a:ea typeface="楷体" panose="02010609060101010101" pitchFamily="49" charset="-122"/>
                <a:cs typeface="楷体" panose="02010609060101010101" pitchFamily="49" charset="-122"/>
              </a:rPr>
              <a:t> </a:t>
            </a:r>
            <a:r>
              <a:rPr lang="zh-CN" sz="2800" b="1">
                <a:latin typeface="楷体" panose="02010609060101010101" pitchFamily="49" charset="-122"/>
                <a:ea typeface="楷体" panose="02010609060101010101" pitchFamily="49" charset="-122"/>
                <a:cs typeface="楷体" panose="02010609060101010101" pitchFamily="49" charset="-122"/>
              </a:rPr>
              <a:t>秦（     ）</a:t>
            </a:r>
            <a:r>
              <a:rPr lang="en-US" sz="2800" b="1">
                <a:latin typeface="楷体" panose="02010609060101010101" pitchFamily="49" charset="-122"/>
                <a:ea typeface="楷体" panose="02010609060101010101" pitchFamily="49" charset="-122"/>
                <a:cs typeface="楷体" panose="02010609060101010101" pitchFamily="49" charset="-122"/>
              </a:rPr>
              <a:t> </a:t>
            </a:r>
            <a:r>
              <a:rPr lang="zh-CN" sz="2800" b="1">
                <a:latin typeface="楷体" panose="02010609060101010101" pitchFamily="49" charset="-122"/>
                <a:ea typeface="楷体" panose="02010609060101010101" pitchFamily="49" charset="-122"/>
                <a:cs typeface="楷体" panose="02010609060101010101" pitchFamily="49" charset="-122"/>
              </a:rPr>
              <a:t>征（     ）</a:t>
            </a:r>
            <a:endParaRPr lang="en-US" sz="2800" b="1">
              <a:latin typeface="楷体" panose="02010609060101010101" pitchFamily="49" charset="-122"/>
              <a:ea typeface="楷体" panose="02010609060101010101" pitchFamily="49" charset="-122"/>
              <a:cs typeface="楷体" panose="02010609060101010101" pitchFamily="49" charset="-122"/>
            </a:endParaRPr>
          </a:p>
          <a:p>
            <a:pPr indent="0"/>
            <a:r>
              <a:rPr lang="zh-CN" sz="2800" b="1">
                <a:latin typeface="楷体" panose="02010609060101010101" pitchFamily="49" charset="-122"/>
                <a:ea typeface="楷体" panose="02010609060101010101" pitchFamily="49" charset="-122"/>
                <a:cs typeface="楷体" panose="02010609060101010101" pitchFamily="49" charset="-122"/>
              </a:rPr>
              <a:t>塞（    ）</a:t>
            </a:r>
            <a:r>
              <a:rPr lang="en-US" sz="2800" b="1">
                <a:latin typeface="楷体" panose="02010609060101010101" pitchFamily="49" charset="-122"/>
                <a:ea typeface="楷体" panose="02010609060101010101" pitchFamily="49" charset="-122"/>
                <a:cs typeface="楷体" panose="02010609060101010101" pitchFamily="49" charset="-122"/>
              </a:rPr>
              <a:t> </a:t>
            </a:r>
            <a:r>
              <a:rPr lang="zh-CN" sz="2800" b="1">
                <a:latin typeface="楷体" panose="02010609060101010101" pitchFamily="49" charset="-122"/>
                <a:ea typeface="楷体" panose="02010609060101010101" pitchFamily="49" charset="-122"/>
                <a:cs typeface="楷体" panose="02010609060101010101" pitchFamily="49" charset="-122"/>
              </a:rPr>
              <a:t>泰（     ）</a:t>
            </a:r>
            <a:r>
              <a:rPr lang="en-US" sz="2800" b="1">
                <a:latin typeface="楷体" panose="02010609060101010101" pitchFamily="49" charset="-122"/>
                <a:ea typeface="楷体" panose="02010609060101010101" pitchFamily="49" charset="-122"/>
                <a:cs typeface="楷体" panose="02010609060101010101" pitchFamily="49" charset="-122"/>
              </a:rPr>
              <a:t> </a:t>
            </a:r>
            <a:r>
              <a:rPr lang="zh-CN" sz="2800" b="1">
                <a:latin typeface="楷体" panose="02010609060101010101" pitchFamily="49" charset="-122"/>
                <a:ea typeface="楷体" panose="02010609060101010101" pitchFamily="49" charset="-122"/>
                <a:cs typeface="楷体" panose="02010609060101010101" pitchFamily="49" charset="-122"/>
              </a:rPr>
              <a:t>证（     ）</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552450" y="1207135"/>
            <a:ext cx="3027680" cy="521970"/>
          </a:xfrm>
          <a:prstGeom prst="rect">
            <a:avLst/>
          </a:prstGeom>
          <a:noFill/>
        </p:spPr>
        <p:txBody>
          <a:bodyPr wrap="none" rtlCol="0" anchor="t">
            <a:spAutoFit/>
          </a:bodyPr>
          <a:lstStyle/>
          <a:p>
            <a:r>
              <a:rPr lang="zh-CN" sz="2800">
                <a:latin typeface="黑体" panose="02010609060101010101" pitchFamily="49" charset="-122"/>
                <a:ea typeface="黑体" panose="02010609060101010101" pitchFamily="49" charset="-122"/>
                <a:cs typeface="黑体" panose="02010609060101010101" pitchFamily="49" charset="-122"/>
                <a:sym typeface="+mn-ea"/>
              </a:rPr>
              <a:t>一、形近字组词。</a:t>
            </a:r>
            <a:endParaRPr lang="zh-CN" altLang="en-US"/>
          </a:p>
        </p:txBody>
      </p:sp>
      <p:sp>
        <p:nvSpPr>
          <p:cNvPr id="4" name="文本框 3"/>
          <p:cNvSpPr txBox="1"/>
          <p:nvPr/>
        </p:nvSpPr>
        <p:spPr>
          <a:xfrm>
            <a:off x="2162810" y="2033270"/>
            <a:ext cx="897890" cy="521970"/>
          </a:xfrm>
          <a:prstGeom prst="rect">
            <a:avLst/>
          </a:prstGeom>
          <a:noFill/>
        </p:spPr>
        <p:txBody>
          <a:bodyPr wrap="none" rtlCol="0" anchor="t">
            <a:spAutoFit/>
          </a:bodyPr>
          <a:lstStyle/>
          <a:p>
            <a:r>
              <a:rPr 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赛跑</a:t>
            </a:r>
            <a:endPar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5" name="文本框 4"/>
          <p:cNvSpPr txBox="1"/>
          <p:nvPr/>
        </p:nvSpPr>
        <p:spPr>
          <a:xfrm>
            <a:off x="2215515" y="2464435"/>
            <a:ext cx="897890" cy="521970"/>
          </a:xfrm>
          <a:prstGeom prst="rect">
            <a:avLst/>
          </a:prstGeom>
          <a:noFill/>
        </p:spPr>
        <p:txBody>
          <a:bodyPr wrap="none" rtlCol="0" anchor="t">
            <a:spAutoFit/>
          </a:bodyPr>
          <a:lstStyle/>
          <a:p>
            <a:r>
              <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边塞</a:t>
            </a:r>
            <a:endPar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6" name="文本框 5"/>
          <p:cNvSpPr txBox="1"/>
          <p:nvPr/>
        </p:nvSpPr>
        <p:spPr>
          <a:xfrm>
            <a:off x="4209415" y="2033270"/>
            <a:ext cx="897890" cy="521970"/>
          </a:xfrm>
          <a:prstGeom prst="rect">
            <a:avLst/>
          </a:prstGeom>
          <a:noFill/>
        </p:spPr>
        <p:txBody>
          <a:bodyPr wrap="none" rtlCol="0" anchor="t">
            <a:spAutoFit/>
          </a:bodyPr>
          <a:lstStyle/>
          <a:p>
            <a:r>
              <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秦朝</a:t>
            </a:r>
            <a:endPar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7" name="文本框 6"/>
          <p:cNvSpPr txBox="1"/>
          <p:nvPr/>
        </p:nvSpPr>
        <p:spPr>
          <a:xfrm>
            <a:off x="4209415" y="2464435"/>
            <a:ext cx="897890" cy="521970"/>
          </a:xfrm>
          <a:prstGeom prst="rect">
            <a:avLst/>
          </a:prstGeom>
          <a:noFill/>
        </p:spPr>
        <p:txBody>
          <a:bodyPr wrap="none" rtlCol="0" anchor="t">
            <a:spAutoFit/>
          </a:bodyPr>
          <a:lstStyle/>
          <a:p>
            <a:r>
              <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泰山</a:t>
            </a:r>
            <a:endPar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8" name="文本框 7"/>
          <p:cNvSpPr txBox="1"/>
          <p:nvPr/>
        </p:nvSpPr>
        <p:spPr>
          <a:xfrm>
            <a:off x="6307455" y="2033270"/>
            <a:ext cx="897890" cy="521970"/>
          </a:xfrm>
          <a:prstGeom prst="rect">
            <a:avLst/>
          </a:prstGeom>
          <a:noFill/>
        </p:spPr>
        <p:txBody>
          <a:bodyPr wrap="none" rtlCol="0" anchor="t">
            <a:spAutoFit/>
          </a:bodyPr>
          <a:lstStyle/>
          <a:p>
            <a:r>
              <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征战</a:t>
            </a:r>
            <a:endPar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9" name="文本框 8"/>
          <p:cNvSpPr txBox="1"/>
          <p:nvPr/>
        </p:nvSpPr>
        <p:spPr>
          <a:xfrm>
            <a:off x="6307455" y="2464435"/>
            <a:ext cx="897890" cy="521970"/>
          </a:xfrm>
          <a:prstGeom prst="rect">
            <a:avLst/>
          </a:prstGeom>
          <a:noFill/>
        </p:spPr>
        <p:txBody>
          <a:bodyPr wrap="none" rtlCol="0" anchor="t">
            <a:spAutoFit/>
          </a:bodyPr>
          <a:lstStyle/>
          <a:p>
            <a:r>
              <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证明</a:t>
            </a:r>
            <a:endParaRPr lang="zh-CN" altLang="en-US"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10" name="文本框 14"/>
          <p:cNvSpPr txBox="1"/>
          <p:nvPr/>
        </p:nvSpPr>
        <p:spPr>
          <a:xfrm>
            <a:off x="624428" y="411510"/>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课堂演练</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4620" y="464186"/>
            <a:ext cx="366860" cy="456339"/>
          </a:xfrm>
          <a:prstGeom prst="rect">
            <a:avLst/>
          </a:prstGeom>
        </p:spPr>
      </p:pic>
      <p:sp>
        <p:nvSpPr>
          <p:cNvPr id="11" name="文本框 14"/>
          <p:cNvSpPr txBox="1"/>
          <p:nvPr/>
        </p:nvSpPr>
        <p:spPr>
          <a:xfrm>
            <a:off x="623793" y="412145"/>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课堂演练</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3985" y="464821"/>
            <a:ext cx="366860" cy="4563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 calcmode="lin" valueType="num">
                                      <p:cBhvr additive="base">
                                        <p:cTn id="3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 calcmode="lin" valueType="num">
                                      <p:cBhvr additive="base">
                                        <p:cTn id="4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02310" y="815340"/>
            <a:ext cx="7583170" cy="953135"/>
          </a:xfrm>
          <a:prstGeom prst="rect">
            <a:avLst/>
          </a:prstGeom>
          <a:noFill/>
        </p:spPr>
        <p:txBody>
          <a:bodyPr wrap="square" rtlCol="0" anchor="t">
            <a:spAutoFit/>
          </a:bodyPr>
          <a:lstStyle/>
          <a:p>
            <a:r>
              <a:rPr lang="en-US" altLang="zh-CN" sz="2800">
                <a:latin typeface="黑体" panose="02010609060101010101" pitchFamily="49" charset="-122"/>
                <a:ea typeface="黑体" panose="02010609060101010101" pitchFamily="49" charset="-122"/>
                <a:cs typeface="黑体" panose="02010609060101010101" pitchFamily="49" charset="-122"/>
                <a:sym typeface="+mn-ea"/>
              </a:rPr>
              <a:t>    </a:t>
            </a:r>
            <a:r>
              <a:rPr lang="zh-CN" sz="2800">
                <a:latin typeface="黑体" panose="02010609060101010101" pitchFamily="49" charset="-122"/>
                <a:ea typeface="黑体" panose="02010609060101010101" pitchFamily="49" charset="-122"/>
                <a:cs typeface="黑体" panose="02010609060101010101" pitchFamily="49" charset="-122"/>
                <a:sym typeface="+mn-ea"/>
              </a:rPr>
              <a:t>二、说说“秦时明月汉时关，万里长征人未还”这两句诗的意思。</a:t>
            </a:r>
            <a:endParaRPr lang="zh-CN" altLang="en-US"/>
          </a:p>
        </p:txBody>
      </p:sp>
      <p:sp>
        <p:nvSpPr>
          <p:cNvPr id="4" name="文本框 3"/>
          <p:cNvSpPr txBox="1"/>
          <p:nvPr/>
        </p:nvSpPr>
        <p:spPr>
          <a:xfrm>
            <a:off x="702310" y="1981835"/>
            <a:ext cx="7988300" cy="1753235"/>
          </a:xfrm>
          <a:prstGeom prst="rect">
            <a:avLst/>
          </a:prstGeom>
          <a:noFill/>
        </p:spPr>
        <p:txBody>
          <a:bodyPr wrap="square" rtlCol="0" anchor="t">
            <a:spAutoFit/>
          </a:bodyPr>
          <a:lstStyle/>
          <a:p>
            <a:r>
              <a:rPr lang="en-US" altLang="zh-CN" sz="3600" b="1" dirty="0">
                <a:solidFill>
                  <a:srgbClr val="FF0000"/>
                </a:solidFill>
                <a:latin typeface="楷体" panose="02010609060101010101" pitchFamily="49" charset="-122"/>
                <a:ea typeface="楷体" panose="02010609060101010101" pitchFamily="49" charset="-122"/>
              </a:rPr>
              <a:t>    </a:t>
            </a:r>
            <a:r>
              <a:rPr lang="zh-CN" altLang="en-US" sz="3600" b="1" dirty="0">
                <a:solidFill>
                  <a:srgbClr val="FF0000"/>
                </a:solidFill>
                <a:latin typeface="楷体" panose="02010609060101010101" pitchFamily="49" charset="-122"/>
                <a:ea typeface="楷体" panose="02010609060101010101" pitchFamily="49" charset="-122"/>
              </a:rPr>
              <a:t>明月还是秦汉时的明月，关塞还是秦汉时的关塞，自秦汉以来，无数的将士战死沙场未能回还。</a:t>
            </a:r>
            <a:endParaRPr lang="zh-CN" altLang="en-US" sz="36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0"/>
          <p:cNvSpPr/>
          <p:nvPr/>
        </p:nvSpPr>
        <p:spPr>
          <a:xfrm>
            <a:off x="537845" y="805815"/>
            <a:ext cx="7868285" cy="2307590"/>
          </a:xfrm>
          <a:prstGeom prst="rect">
            <a:avLst/>
          </a:prstGeom>
          <a:noFill/>
          <a:ln w="9525">
            <a:noFill/>
          </a:ln>
        </p:spPr>
        <p:txBody>
          <a:bodyPr wrap="square" lIns="68580" tIns="34290" rIns="68580" bIns="34290">
            <a:spAutoFit/>
          </a:bodyPr>
          <a:lstStyle/>
          <a:p>
            <a:pPr>
              <a:lnSpc>
                <a:spcPct val="140000"/>
              </a:lnSpc>
            </a:pPr>
            <a:r>
              <a:rPr lang="zh-CN" altLang="en-US" sz="2800" dirty="0">
                <a:latin typeface="黑体" panose="02010609060101010101" pitchFamily="49" charset="-122"/>
                <a:ea typeface="黑体" panose="02010609060101010101" pitchFamily="49" charset="-122"/>
                <a:cs typeface="微软雅黑" panose="020B0503020204020204" charset="-122"/>
                <a:sym typeface="+mn-ea"/>
              </a:rPr>
              <a:t>三、填空。</a:t>
            </a:r>
            <a:endParaRPr lang="zh-CN" altLang="en-US" sz="2400" dirty="0">
              <a:latin typeface="微软雅黑" panose="020B0503020204020204" charset="-122"/>
              <a:ea typeface="微软雅黑" panose="020B0503020204020204" charset="-122"/>
              <a:cs typeface="微软雅黑" panose="020B0503020204020204" charset="-122"/>
              <a:sym typeface="+mn-ea"/>
            </a:endParaRPr>
          </a:p>
          <a:p>
            <a:pPr>
              <a:lnSpc>
                <a:spcPct val="14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sym typeface="+mn-ea"/>
              </a:rPr>
              <a:t>    这首诗的作者是（        ），诗中表现</a:t>
            </a:r>
            <a:endParaRPr lang="en-US" altLang="zh-CN" sz="2800" b="1" dirty="0">
              <a:latin typeface="楷体" panose="02010609060101010101" pitchFamily="49" charset="-122"/>
              <a:ea typeface="楷体" panose="02010609060101010101" pitchFamily="49" charset="-122"/>
              <a:cs typeface="楷体" panose="02010609060101010101" pitchFamily="49" charset="-122"/>
              <a:sym typeface="+mn-ea"/>
            </a:endParaRPr>
          </a:p>
          <a:p>
            <a:pPr>
              <a:lnSpc>
                <a:spcPct val="12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战士思念家乡</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mn-ea"/>
              </a:rPr>
              <a:t>的诗句是（                 ），表现</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将士思念良将</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mn-ea"/>
              </a:rPr>
              <a:t>的诗句是（               ）</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400" dirty="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697095" y="2048510"/>
            <a:ext cx="2685415" cy="521970"/>
          </a:xfrm>
          <a:prstGeom prst="rect">
            <a:avLst/>
          </a:prstGeom>
          <a:noFill/>
        </p:spPr>
        <p:txBody>
          <a:bodyPr wrap="none" rtlCol="0" anchor="t">
            <a:spAutoFit/>
          </a:bodyPr>
          <a:lstStyle/>
          <a:p>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万里长征人未还</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5"/>
          <p:cNvSpPr txBox="1"/>
          <p:nvPr/>
        </p:nvSpPr>
        <p:spPr>
          <a:xfrm>
            <a:off x="5282565" y="2570480"/>
            <a:ext cx="2685415" cy="521970"/>
          </a:xfrm>
          <a:prstGeom prst="rect">
            <a:avLst/>
          </a:prstGeom>
          <a:noFill/>
        </p:spPr>
        <p:txBody>
          <a:bodyPr wrap="none" rtlCol="0" anchor="t">
            <a:spAutoFit/>
          </a:bodyPr>
          <a:lstStyle/>
          <a:p>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但使龙城飞将在</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7" name="文本框 6"/>
          <p:cNvSpPr txBox="1"/>
          <p:nvPr/>
        </p:nvSpPr>
        <p:spPr>
          <a:xfrm>
            <a:off x="4235450" y="1440815"/>
            <a:ext cx="1346835" cy="607695"/>
          </a:xfrm>
          <a:prstGeom prst="rect">
            <a:avLst/>
          </a:prstGeom>
          <a:noFill/>
        </p:spPr>
        <p:txBody>
          <a:bodyPr wrap="square" rtlCol="0" anchor="t">
            <a:spAutoFit/>
          </a:bodyPr>
          <a:lstStyle/>
          <a:p>
            <a:pPr algn="l" defTabSz="685165">
              <a:lnSpc>
                <a:spcPct val="120000"/>
              </a:lnSpc>
            </a:pPr>
            <a:r>
              <a:rPr lang="zh-CN" altLang="en-US" sz="2800" b="1" dirty="0">
                <a:solidFill>
                  <a:srgbClr val="FF0000"/>
                </a:solidFill>
                <a:latin typeface="楷体" panose="02010609060101010101" pitchFamily="49" charset="-122"/>
                <a:ea typeface="楷体" panose="02010609060101010101" pitchFamily="49" charset="-122"/>
                <a:sym typeface="+mn-ea"/>
              </a:rPr>
              <a:t>王昌龄</a:t>
            </a:r>
            <a:endParaRPr lang="zh-CN" altLang="en-US" sz="2800" b="1" dirty="0">
              <a:solidFill>
                <a:srgbClr val="FF0000"/>
              </a:solidFill>
              <a:latin typeface="楷体" panose="02010609060101010101" pitchFamily="49" charset="-122"/>
              <a:ea typeface="楷体" panose="02010609060101010101" pitchFamily="49" charset="-122"/>
              <a:sym typeface="+mn-ea"/>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5080" y="3810"/>
            <a:ext cx="9140825" cy="5154295"/>
          </a:xfrm>
          <a:prstGeom prst="rect">
            <a:avLst/>
          </a:prstGeom>
        </p:spPr>
      </p:pic>
      <p:sp>
        <p:nvSpPr>
          <p:cNvPr id="100" name="文本框 99"/>
          <p:cNvSpPr txBox="1"/>
          <p:nvPr/>
        </p:nvSpPr>
        <p:spPr>
          <a:xfrm>
            <a:off x="706755" y="1016635"/>
            <a:ext cx="8081010" cy="1814830"/>
          </a:xfrm>
          <a:prstGeom prst="rect">
            <a:avLst/>
          </a:prstGeom>
          <a:solidFill>
            <a:schemeClr val="accent6">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indent="0"/>
            <a:r>
              <a:rPr lang="en-US" altLang="zh-CN" sz="2800" b="1">
                <a:latin typeface="楷体" panose="02010609060101010101" pitchFamily="49" charset="-122"/>
                <a:ea typeface="楷体" panose="02010609060101010101" pitchFamily="49" charset="-122"/>
              </a:rPr>
              <a:t>    </a:t>
            </a:r>
            <a:r>
              <a:rPr lang="zh-CN" sz="2800" b="1">
                <a:solidFill>
                  <a:schemeClr val="tx1"/>
                </a:solidFill>
                <a:latin typeface="楷体" panose="02010609060101010101" pitchFamily="49" charset="-122"/>
                <a:ea typeface="楷体" panose="02010609060101010101" pitchFamily="49" charset="-122"/>
                <a:sym typeface="+mn-ea"/>
              </a:rPr>
              <a:t>凉州在唐朝时是边塞重镇，</a:t>
            </a:r>
            <a:r>
              <a:rPr lang="zh-CN" sz="2800" b="1">
                <a:solidFill>
                  <a:schemeClr val="tx1"/>
                </a:solidFill>
                <a:latin typeface="楷体" panose="02010609060101010101" pitchFamily="49" charset="-122"/>
                <a:ea typeface="楷体" panose="02010609060101010101" pitchFamily="49" charset="-122"/>
              </a:rPr>
              <a:t>当地歌曲中夹杂有少数民族的曲调，别具一格，人们称之为凉州词，许多诗人都喜欢为它填写新词咏唱。今天我们来学习唐朝著名诗人王翰写的《凉州词》。</a:t>
            </a:r>
            <a:endParaRPr lang="zh-CN" sz="2800" b="1">
              <a:solidFill>
                <a:schemeClr val="tx1"/>
              </a:solidFill>
              <a:latin typeface="楷体" panose="02010609060101010101" pitchFamily="49" charset="-122"/>
              <a:ea typeface="楷体" panose="02010609060101010101" pitchFamily="49" charset="-122"/>
            </a:endParaRPr>
          </a:p>
        </p:txBody>
      </p:sp>
      <p:grpSp>
        <p:nvGrpSpPr>
          <p:cNvPr id="5" name="组合 4"/>
          <p:cNvGrpSpPr/>
          <p:nvPr/>
        </p:nvGrpSpPr>
        <p:grpSpPr>
          <a:xfrm>
            <a:off x="321310" y="320675"/>
            <a:ext cx="1629410" cy="400050"/>
            <a:chOff x="506" y="505"/>
            <a:chExt cx="2566" cy="63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 y="522"/>
              <a:ext cx="2566" cy="596"/>
            </a:xfrm>
            <a:prstGeom prst="rect">
              <a:avLst/>
            </a:prstGeom>
            <a:ln>
              <a:noFill/>
            </a:ln>
            <a:effectLst>
              <a:outerShdw blurRad="292100" dist="139700" dir="2700000" algn="tl" rotWithShape="0">
                <a:srgbClr val="333333">
                  <a:alpha val="65000"/>
                </a:srgbClr>
              </a:outerShdw>
            </a:effectLst>
          </p:spPr>
        </p:pic>
        <p:sp>
          <p:nvSpPr>
            <p:cNvPr id="7" name="文本框 11"/>
            <p:cNvSpPr txBox="1"/>
            <p:nvPr/>
          </p:nvSpPr>
          <p:spPr>
            <a:xfrm>
              <a:off x="525" y="505"/>
              <a:ext cx="1939" cy="630"/>
            </a:xfrm>
            <a:prstGeom prst="rect">
              <a:avLst/>
            </a:prstGeom>
            <a:noFill/>
          </p:spPr>
          <p:txBody>
            <a:bodyPr wrap="square" rtlCol="0">
              <a:spAutoFit/>
            </a:bodyPr>
            <a:lstStyle/>
            <a:p>
              <a:pPr algn="ctr"/>
              <a:r>
                <a:rPr kumimoji="1" lang="zh-CN" altLang="en-US" sz="2000" dirty="0">
                  <a:solidFill>
                    <a:schemeClr val="bg1"/>
                  </a:solidFill>
                </a:rPr>
                <a:t>第二课时</a:t>
              </a:r>
              <a:endParaRPr kumimoji="1" lang="zh-CN" altLang="en-US" sz="2000" dirty="0">
                <a:solidFill>
                  <a:schemeClr val="bg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tretch>
            <a:fillRect/>
          </a:stretch>
        </p:blipFill>
        <p:spPr>
          <a:xfrm>
            <a:off x="0" y="-3175"/>
            <a:ext cx="9142730" cy="5151755"/>
          </a:xfrm>
          <a:prstGeom prst="rect">
            <a:avLst/>
          </a:prstGeom>
        </p:spPr>
      </p:pic>
      <p:sp>
        <p:nvSpPr>
          <p:cNvPr id="14" name="TextBox 48"/>
          <p:cNvSpPr txBox="1"/>
          <p:nvPr/>
        </p:nvSpPr>
        <p:spPr>
          <a:xfrm>
            <a:off x="4133215" y="591185"/>
            <a:ext cx="3654425" cy="1299210"/>
          </a:xfrm>
          <a:prstGeom prst="rect">
            <a:avLst/>
          </a:prstGeom>
          <a:solidFill>
            <a:schemeClr val="bg1"/>
          </a:solidFill>
          <a:ln w="19050">
            <a:solidFill>
              <a:schemeClr val="tx1"/>
            </a:solidFill>
          </a:ln>
          <a:effectLst>
            <a:softEdge rad="31750"/>
          </a:effectLst>
        </p:spPr>
        <p:txBody>
          <a:bodyPr wrap="square" lIns="68580" tIns="34290" rIns="68580" bIns="34290" rtlCol="0">
            <a:spAutoFit/>
          </a:bodyPr>
          <a:lstStyle/>
          <a:p>
            <a:pPr algn="ctr"/>
            <a:r>
              <a:rPr lang="zh-CN" altLang="en-US" sz="8000" b="1" dirty="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凉州词</a:t>
            </a:r>
            <a:endParaRPr lang="zh-CN" altLang="en-US" sz="8000" b="1" dirty="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comb/>
      </p:transition>
    </mc:Choice>
    <mc:Fallback>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351405" y="1315720"/>
            <a:ext cx="5977890" cy="2306955"/>
          </a:xfrm>
          <a:prstGeom prst="rect">
            <a:avLst/>
          </a:prstGeom>
          <a:noFill/>
        </p:spPr>
        <p:txBody>
          <a:bodyPr wrap="square" rtlCol="0" anchor="t">
            <a:spAutoFit/>
          </a:bodyPr>
          <a:lstStyle/>
          <a:p>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rPr>
              <a:t>    </a:t>
            </a:r>
            <a:r>
              <a:rPr sz="2400" b="1" u="sng">
                <a:solidFill>
                  <a:srgbClr val="0000FF"/>
                </a:solidFill>
                <a:latin typeface="楷体" panose="02010609060101010101" pitchFamily="49" charset="-122"/>
                <a:ea typeface="楷体" panose="02010609060101010101" pitchFamily="49" charset="-122"/>
                <a:cs typeface="楷体" panose="02010609060101010101" pitchFamily="49" charset="-122"/>
              </a:rPr>
              <a:t>王翰</a:t>
            </a:r>
            <a:r>
              <a:rPr sz="2400" b="1">
                <a:latin typeface="楷体" panose="02010609060101010101" pitchFamily="49" charset="-122"/>
                <a:ea typeface="楷体" panose="02010609060101010101" pitchFamily="49" charset="-122"/>
                <a:cs typeface="楷体" panose="02010609060101010101" pitchFamily="49" charset="-122"/>
              </a:rPr>
              <a:t>（687-726），字子羽，晋阳（今山西太原）人。</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唐代</a:t>
            </a:r>
            <a:r>
              <a:rPr lang="zh-CN" sz="2400" b="1">
                <a:latin typeface="楷体" panose="02010609060101010101" pitchFamily="49" charset="-122"/>
                <a:ea typeface="楷体" panose="02010609060101010101" pitchFamily="49" charset="-122"/>
                <a:cs typeface="楷体" panose="02010609060101010101" pitchFamily="49" charset="-122"/>
              </a:rPr>
              <a:t>诗人。</a:t>
            </a:r>
            <a:r>
              <a:rPr sz="2400" b="1">
                <a:latin typeface="楷体" panose="02010609060101010101" pitchFamily="49" charset="-122"/>
                <a:ea typeface="楷体" panose="02010609060101010101" pitchFamily="49" charset="-122"/>
                <a:cs typeface="楷体" panose="02010609060101010101" pitchFamily="49" charset="-122"/>
              </a:rPr>
              <a:t>其诗题材大多吟咏沙场少年、玲珑女子以及欢歌饮宴等，表达对人生短暂的感叹和及时行乐的旷达情怀。《全唐诗》存其诗一卷，共有十四首。其中以</a:t>
            </a:r>
            <a:r>
              <a:rPr sz="2400" b="1">
                <a:solidFill>
                  <a:srgbClr val="FF0000"/>
                </a:solidFill>
                <a:latin typeface="楷体" panose="02010609060101010101" pitchFamily="49" charset="-122"/>
                <a:ea typeface="楷体" panose="02010609060101010101" pitchFamily="49" charset="-122"/>
                <a:cs typeface="楷体" panose="02010609060101010101" pitchFamily="49" charset="-122"/>
              </a:rPr>
              <a:t>《凉州词二首》</a:t>
            </a:r>
            <a:r>
              <a:rPr sz="2400" b="1">
                <a:latin typeface="楷体" panose="02010609060101010101" pitchFamily="49" charset="-122"/>
                <a:ea typeface="楷体" panose="02010609060101010101" pitchFamily="49" charset="-122"/>
                <a:cs typeface="楷体" panose="02010609060101010101" pitchFamily="49" charset="-122"/>
              </a:rPr>
              <a:t>最负盛名。</a:t>
            </a:r>
            <a:endParaRPr sz="2400" b="1">
              <a:latin typeface="楷体" panose="02010609060101010101" pitchFamily="49" charset="-122"/>
              <a:ea typeface="楷体" panose="02010609060101010101" pitchFamily="49" charset="-122"/>
              <a:cs typeface="楷体" panose="02010609060101010101" pitchFamily="49" charset="-122"/>
            </a:endParaRPr>
          </a:p>
        </p:txBody>
      </p:sp>
      <p:pic>
        <p:nvPicPr>
          <p:cNvPr id="3" name="图片 2"/>
          <p:cNvPicPr>
            <a:picLocks noChangeAspect="1"/>
          </p:cNvPicPr>
          <p:nvPr/>
        </p:nvPicPr>
        <p:blipFill>
          <a:blip r:embed="rId1" cstate="print">
            <a:clrChange>
              <a:clrFrom>
                <a:srgbClr val="FFFFFF">
                  <a:alpha val="100000"/>
                </a:srgbClr>
              </a:clrFrom>
              <a:clrTo>
                <a:srgbClr val="FFFFFF">
                  <a:alpha val="100000"/>
                  <a:alpha val="0"/>
                </a:srgbClr>
              </a:clrTo>
            </a:clrChange>
            <a:lum contrast="6000"/>
          </a:blip>
          <a:stretch>
            <a:fillRect/>
          </a:stretch>
        </p:blipFill>
        <p:spPr>
          <a:xfrm>
            <a:off x="247650" y="1315720"/>
            <a:ext cx="1851025" cy="2343150"/>
          </a:xfrm>
          <a:prstGeom prst="rect">
            <a:avLst/>
          </a:prstGeom>
        </p:spPr>
      </p:pic>
    </p:spTree>
  </p:cSld>
  <p:clrMapOvr>
    <a:masterClrMapping/>
  </p:clrMapOvr>
  <p:transition>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4107180" y="2449195"/>
            <a:ext cx="966470" cy="80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90204" pitchFamily="34" charset="0"/>
              <a:buChar char="•"/>
              <a:defRPr kumimoji="1" sz="3200">
                <a:solidFill>
                  <a:sysClr val="windowText" lastClr="000000"/>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90204" pitchFamily="34" charset="0"/>
              <a:buChar char="–"/>
              <a:defRPr kumimoji="1" sz="2800">
                <a:solidFill>
                  <a:sysClr val="windowText" lastClr="000000"/>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90204" pitchFamily="34" charset="0"/>
              <a:buChar char="•"/>
              <a:defRPr kumimoji="1" sz="2400">
                <a:solidFill>
                  <a:sysClr val="windowText" lastClr="000000"/>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90204" pitchFamily="34" charset="0"/>
              <a:buChar char="»"/>
              <a:defRPr kumimoji="1" sz="2000">
                <a:solidFill>
                  <a:sysClr val="windowText" lastClr="000000"/>
                </a:solidFill>
                <a:latin typeface="Calibri" panose="020F0502020204030204" pitchFamily="34" charset="0"/>
                <a:ea typeface="宋体" panose="02010600030101010101" pitchFamily="2" charset="-122"/>
              </a:defRPr>
            </a:lvl9pPr>
          </a:lstStyle>
          <a:p>
            <a:pPr eaLnBrk="1" hangingPunct="1">
              <a:spcBef>
                <a:spcPct val="50000"/>
              </a:spcBef>
              <a:buFontTx/>
              <a:buNone/>
            </a:pPr>
            <a:r>
              <a:rPr lang="zh-CN" altLang="en-US" sz="4800" b="1" dirty="0">
                <a:solidFill>
                  <a:srgbClr val="FF0000"/>
                </a:solidFill>
                <a:latin typeface="楷体" panose="02010609060101010101" pitchFamily="49" charset="-122"/>
                <a:ea typeface="楷体" panose="02010609060101010101" pitchFamily="49" charset="-122"/>
              </a:rPr>
              <a:t>琶</a:t>
            </a:r>
            <a:r>
              <a:rPr lang="zh-CN" altLang="en-US" sz="4800" dirty="0">
                <a:solidFill>
                  <a:schemeClr val="tx1"/>
                </a:solidFill>
                <a:latin typeface="楷体" panose="02010609060101010101" pitchFamily="49" charset="-122"/>
                <a:ea typeface="楷体" panose="02010609060101010101" pitchFamily="49" charset="-122"/>
              </a:rPr>
              <a:t> </a:t>
            </a:r>
            <a:endParaRPr lang="zh-CN" altLang="en-US" sz="4800" u="sng" dirty="0">
              <a:solidFill>
                <a:schemeClr val="tx1"/>
              </a:solidFill>
              <a:latin typeface="楷体" panose="02010609060101010101" pitchFamily="49" charset="-122"/>
              <a:ea typeface="楷体" panose="02010609060101010101" pitchFamily="49" charset="-122"/>
            </a:endParaRPr>
          </a:p>
        </p:txBody>
      </p:sp>
      <p:sp>
        <p:nvSpPr>
          <p:cNvPr id="20" name="矩形 19"/>
          <p:cNvSpPr/>
          <p:nvPr/>
        </p:nvSpPr>
        <p:spPr>
          <a:xfrm>
            <a:off x="4107180" y="1851660"/>
            <a:ext cx="1246505"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pá</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
        <p:nvSpPr>
          <p:cNvPr id="50" name="TextBox 11"/>
          <p:cNvSpPr txBox="1">
            <a:spLocks noChangeArrowheads="1"/>
          </p:cNvSpPr>
          <p:nvPr/>
        </p:nvSpPr>
        <p:spPr bwMode="auto">
          <a:xfrm>
            <a:off x="434809" y="1527721"/>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我会认</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sp>
        <p:nvSpPr>
          <p:cNvPr id="51" name="矩形 50"/>
          <p:cNvSpPr/>
          <p:nvPr/>
        </p:nvSpPr>
        <p:spPr>
          <a:xfrm>
            <a:off x="1556670" y="1528014"/>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p:cNvSpPr/>
          <p:nvPr/>
        </p:nvSpPr>
        <p:spPr>
          <a:xfrm>
            <a:off x="375168" y="1528014"/>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文本框 14">
            <a:hlinkClick r:id="rId1" action="ppaction://hlinkfile"/>
          </p:cNvPr>
          <p:cNvSpPr txBox="1"/>
          <p:nvPr/>
        </p:nvSpPr>
        <p:spPr>
          <a:xfrm>
            <a:off x="653667" y="422324"/>
            <a:ext cx="4033837"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朗读课文 扫清障碍</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2093" y="603851"/>
            <a:ext cx="351070" cy="380165"/>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4562629" y="557681"/>
            <a:ext cx="335134" cy="472337"/>
          </a:xfrm>
          <a:prstGeom prst="rect">
            <a:avLst/>
          </a:prstGeom>
        </p:spPr>
      </p:pic>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041" y="489080"/>
            <a:ext cx="366860" cy="456339"/>
          </a:xfrm>
          <a:prstGeom prst="rect">
            <a:avLst/>
          </a:prstGeom>
        </p:spPr>
      </p:pic>
      <p:sp>
        <p:nvSpPr>
          <p:cNvPr id="12" name="文本框 11"/>
          <p:cNvSpPr txBox="1"/>
          <p:nvPr/>
        </p:nvSpPr>
        <p:spPr>
          <a:xfrm>
            <a:off x="2907030" y="2449195"/>
            <a:ext cx="883920" cy="829945"/>
          </a:xfrm>
          <a:prstGeom prst="rect">
            <a:avLst/>
          </a:prstGeom>
          <a:noFill/>
        </p:spPr>
        <p:txBody>
          <a:bodyPr wrap="square" rtlCol="0">
            <a:spAutoFit/>
          </a:bodyPr>
          <a:lstStyle/>
          <a:p>
            <a:r>
              <a:rPr lang="zh-CN" altLang="en-US" sz="4800" b="1">
                <a:solidFill>
                  <a:srgbClr val="FF0000"/>
                </a:solidFill>
                <a:latin typeface="楷体" panose="02010609060101010101" pitchFamily="49" charset="-122"/>
                <a:ea typeface="楷体" panose="02010609060101010101" pitchFamily="49" charset="-122"/>
              </a:rPr>
              <a:t>琵</a:t>
            </a:r>
            <a:endParaRPr lang="zh-CN" altLang="en-US" sz="4800" b="1">
              <a:solidFill>
                <a:srgbClr val="FF0000"/>
              </a:solidFill>
              <a:latin typeface="楷体" panose="02010609060101010101" pitchFamily="49" charset="-122"/>
              <a:ea typeface="楷体" panose="02010609060101010101" pitchFamily="49" charset="-122"/>
            </a:endParaRPr>
          </a:p>
        </p:txBody>
      </p:sp>
      <p:sp>
        <p:nvSpPr>
          <p:cNvPr id="6" name="矩形 5"/>
          <p:cNvSpPr/>
          <p:nvPr/>
        </p:nvSpPr>
        <p:spPr>
          <a:xfrm>
            <a:off x="2961005" y="1895475"/>
            <a:ext cx="1246505"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pí</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pic>
        <p:nvPicPr>
          <p:cNvPr id="7" name="图片 6"/>
          <p:cNvPicPr>
            <a:picLocks noChangeAspect="1"/>
          </p:cNvPicPr>
          <p:nvPr/>
        </p:nvPicPr>
        <p:blipFill>
          <a:blip r:embed="rId5" cstate="print"/>
          <a:stretch>
            <a:fillRect/>
          </a:stretch>
        </p:blipFill>
        <p:spPr>
          <a:xfrm>
            <a:off x="5466715" y="1362710"/>
            <a:ext cx="3191510" cy="32848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1" nodeType="clickEffect">
                                  <p:stCondLst>
                                    <p:cond delay="0"/>
                                  </p:stCondLst>
                                  <p:childTnLst>
                                    <p:animEffect transition="out" filter="wipe(down)">
                                      <p:cBhvr>
                                        <p:cTn id="19" dur="500"/>
                                        <p:tgtEl>
                                          <p:spTgt spid="20"/>
                                        </p:tgtEl>
                                      </p:cBhvr>
                                    </p:animEffect>
                                    <p:set>
                                      <p:cBhvr>
                                        <p:cTn id="20" dur="1" fill="hold">
                                          <p:stCondLst>
                                            <p:cond delay="499"/>
                                          </p:stCondLst>
                                        </p:cTn>
                                        <p:tgtEl>
                                          <p:spTgt spid="20"/>
                                        </p:tgtEl>
                                        <p:attrNameLst>
                                          <p:attrName>style.visibility</p:attrName>
                                        </p:attrNameLst>
                                      </p:cBhvr>
                                      <p:to>
                                        <p:strVal val="hidden"/>
                                      </p:to>
                                    </p:set>
                                  </p:childTnLst>
                                </p:cTn>
                              </p:par>
                              <p:par>
                                <p:cTn id="21" presetID="22" presetClass="exit" presetSubtype="4" fill="hold" grpId="1" nodeType="withEffect">
                                  <p:stCondLst>
                                    <p:cond delay="0"/>
                                  </p:stCondLst>
                                  <p:childTnLst>
                                    <p:animEffect transition="out" filter="wipe(down)">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6" grpId="0"/>
      <p:bldP spid="6"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11">
            <a:hlinkClick r:id="rId1" action="ppaction://hlinkfile"/>
          </p:cNvPr>
          <p:cNvSpPr txBox="1">
            <a:spLocks noChangeArrowheads="1"/>
          </p:cNvSpPr>
          <p:nvPr/>
        </p:nvSpPr>
        <p:spPr bwMode="auto">
          <a:xfrm>
            <a:off x="530409" y="698811"/>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我会写</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pic>
        <p:nvPicPr>
          <p:cNvPr id="68" name="图片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1767180" y="807571"/>
            <a:ext cx="335134" cy="472337"/>
          </a:xfrm>
          <a:prstGeom prst="rect">
            <a:avLst/>
          </a:prstGeom>
        </p:spPr>
      </p:pic>
      <p:sp>
        <p:nvSpPr>
          <p:cNvPr id="69" name="矩形 68"/>
          <p:cNvSpPr/>
          <p:nvPr/>
        </p:nvSpPr>
        <p:spPr>
          <a:xfrm>
            <a:off x="1553430" y="698246"/>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矩形 69"/>
          <p:cNvSpPr/>
          <p:nvPr/>
        </p:nvSpPr>
        <p:spPr>
          <a:xfrm>
            <a:off x="494263" y="698280"/>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矩形 20"/>
          <p:cNvSpPr/>
          <p:nvPr/>
        </p:nvSpPr>
        <p:spPr>
          <a:xfrm>
            <a:off x="3585210" y="3084830"/>
            <a:ext cx="2479040" cy="880745"/>
          </a:xfrm>
          <a:prstGeom prst="rect">
            <a:avLst/>
          </a:prstGeom>
          <a:noFill/>
          <a:ln w="9525">
            <a:noFill/>
          </a:ln>
        </p:spPr>
        <p:txBody>
          <a:bodyPr wrap="square" lIns="68580" tIns="34290" rIns="68580" bIns="34290">
            <a:spAutoFit/>
          </a:bodyPr>
          <a:lstStyle/>
          <a:p>
            <a:pPr eaLnBrk="1" hangingPunct="1">
              <a:lnSpc>
                <a:spcPct val="120000"/>
              </a:lnSpc>
              <a:buFont typeface="Arial" panose="020B0604020202090204" pitchFamily="34" charset="0"/>
              <a:buNone/>
            </a:pPr>
            <a:r>
              <a:rPr lang="zh-CN" altLang="en-US" sz="4400" dirty="0">
                <a:latin typeface="黑体" panose="02010609060101010101" pitchFamily="49" charset="-122"/>
                <a:ea typeface="黑体" panose="02010609060101010101" pitchFamily="49" charset="-122"/>
              </a:rPr>
              <a:t>左右结构</a:t>
            </a:r>
            <a:endParaRPr lang="zh-CN" altLang="en-US" sz="4400" dirty="0">
              <a:latin typeface="黑体" panose="02010609060101010101" pitchFamily="49" charset="-122"/>
              <a:ea typeface="黑体" panose="02010609060101010101" pitchFamily="49" charset="-122"/>
            </a:endParaRPr>
          </a:p>
        </p:txBody>
      </p:sp>
      <p:sp>
        <p:nvSpPr>
          <p:cNvPr id="6" name="矩形 5"/>
          <p:cNvSpPr/>
          <p:nvPr/>
        </p:nvSpPr>
        <p:spPr>
          <a:xfrm>
            <a:off x="4483100" y="1206500"/>
            <a:ext cx="1246505"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cuī</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
        <p:nvSpPr>
          <p:cNvPr id="3" name="矩形 2"/>
          <p:cNvSpPr/>
          <p:nvPr/>
        </p:nvSpPr>
        <p:spPr>
          <a:xfrm>
            <a:off x="6934835" y="1210310"/>
            <a:ext cx="1246505"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zuì</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grpSp>
        <p:nvGrpSpPr>
          <p:cNvPr id="11" name="组合 10"/>
          <p:cNvGrpSpPr/>
          <p:nvPr/>
        </p:nvGrpSpPr>
        <p:grpSpPr>
          <a:xfrm>
            <a:off x="1969135" y="1736725"/>
            <a:ext cx="5809615" cy="1121410"/>
            <a:chOff x="3101" y="2735"/>
            <a:chExt cx="9149" cy="1766"/>
          </a:xfrm>
        </p:grpSpPr>
        <p:sp>
          <p:nvSpPr>
            <p:cNvPr id="12294" name="文本框 64"/>
            <p:cNvSpPr txBox="1"/>
            <p:nvPr/>
          </p:nvSpPr>
          <p:spPr>
            <a:xfrm>
              <a:off x="6811" y="2735"/>
              <a:ext cx="1574"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催</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298" name="文本框 64"/>
            <p:cNvSpPr txBox="1"/>
            <p:nvPr/>
          </p:nvSpPr>
          <p:spPr>
            <a:xfrm>
              <a:off x="10695" y="2741"/>
              <a:ext cx="1487"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醉</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95" name="组合 7"/>
            <p:cNvGrpSpPr/>
            <p:nvPr/>
          </p:nvGrpSpPr>
          <p:grpSpPr>
            <a:xfrm>
              <a:off x="10628" y="2764"/>
              <a:ext cx="1622" cy="1711"/>
              <a:chOff x="2437" y="2032"/>
              <a:chExt cx="1245" cy="1265"/>
            </a:xfrm>
          </p:grpSpPr>
          <p:sp>
            <p:nvSpPr>
              <p:cNvPr id="96"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97" name="直接连接符 4"/>
              <p:cNvCxnSpPr/>
              <p:nvPr/>
            </p:nvCxnSpPr>
            <p:spPr>
              <a:xfrm>
                <a:off x="2437" y="2655"/>
                <a:ext cx="1245" cy="0"/>
              </a:xfrm>
              <a:prstGeom prst="line">
                <a:avLst/>
              </a:prstGeom>
              <a:ln w="12700" cap="flat" cmpd="sng">
                <a:solidFill>
                  <a:schemeClr val="tx1"/>
                </a:solidFill>
                <a:prstDash val="dash"/>
                <a:headEnd type="none" w="med" len="med"/>
                <a:tailEnd type="none" w="med" len="med"/>
              </a:ln>
            </p:spPr>
          </p:cxnSp>
          <p:cxnSp>
            <p:nvCxnSpPr>
              <p:cNvPr id="98"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03" name="组合 7"/>
            <p:cNvGrpSpPr/>
            <p:nvPr/>
          </p:nvGrpSpPr>
          <p:grpSpPr>
            <a:xfrm>
              <a:off x="6725" y="2758"/>
              <a:ext cx="1621" cy="1710"/>
              <a:chOff x="2437" y="2032"/>
              <a:chExt cx="1244" cy="1264"/>
            </a:xfrm>
          </p:grpSpPr>
          <p:sp>
            <p:nvSpPr>
              <p:cNvPr id="10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0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0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4" name="文本框 64"/>
            <p:cNvSpPr txBox="1"/>
            <p:nvPr/>
          </p:nvSpPr>
          <p:spPr>
            <a:xfrm>
              <a:off x="3187" y="2768"/>
              <a:ext cx="1574" cy="1707"/>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词</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5" name="组合 7"/>
            <p:cNvGrpSpPr/>
            <p:nvPr/>
          </p:nvGrpSpPr>
          <p:grpSpPr>
            <a:xfrm>
              <a:off x="3101" y="2791"/>
              <a:ext cx="1621" cy="1710"/>
              <a:chOff x="2437" y="2032"/>
              <a:chExt cx="1244" cy="1264"/>
            </a:xfrm>
          </p:grpSpPr>
          <p:sp>
            <p:nvSpPr>
              <p:cNvPr id="7"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8"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9"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sp>
        <p:nvSpPr>
          <p:cNvPr id="10" name="矩形 9"/>
          <p:cNvSpPr/>
          <p:nvPr/>
        </p:nvSpPr>
        <p:spPr>
          <a:xfrm>
            <a:off x="2181860" y="1227455"/>
            <a:ext cx="1246505"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cí</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xit" presetSubtype="32" fill="hold" grpId="1" nodeType="clickEffect">
                                  <p:stCondLst>
                                    <p:cond delay="0"/>
                                  </p:stCondLst>
                                  <p:childTnLst>
                                    <p:animEffect transition="out" filter="box(out)">
                                      <p:cBhvr>
                                        <p:cTn id="26" dur="2000"/>
                                        <p:tgtEl>
                                          <p:spTgt spid="10"/>
                                        </p:tgtEl>
                                      </p:cBhvr>
                                    </p:animEffect>
                                    <p:set>
                                      <p:cBhvr>
                                        <p:cTn id="27" dur="1" fill="hold">
                                          <p:stCondLst>
                                            <p:cond delay="1999"/>
                                          </p:stCondLst>
                                        </p:cTn>
                                        <p:tgtEl>
                                          <p:spTgt spid="10"/>
                                        </p:tgtEl>
                                        <p:attrNameLst>
                                          <p:attrName>style.visibility</p:attrName>
                                        </p:attrNameLst>
                                      </p:cBhvr>
                                      <p:to>
                                        <p:strVal val="hidden"/>
                                      </p:to>
                                    </p:set>
                                  </p:childTnLst>
                                </p:cTn>
                              </p:par>
                              <p:par>
                                <p:cTn id="28" presetID="4" presetClass="exit" presetSubtype="32" fill="hold" grpId="1" nodeType="withEffect">
                                  <p:stCondLst>
                                    <p:cond delay="0"/>
                                  </p:stCondLst>
                                  <p:childTnLst>
                                    <p:animEffect transition="out" filter="box(out)">
                                      <p:cBhvr>
                                        <p:cTn id="29" dur="2000"/>
                                        <p:tgtEl>
                                          <p:spTgt spid="6"/>
                                        </p:tgtEl>
                                      </p:cBhvr>
                                    </p:animEffect>
                                    <p:set>
                                      <p:cBhvr>
                                        <p:cTn id="30" dur="1" fill="hold">
                                          <p:stCondLst>
                                            <p:cond delay="1999"/>
                                          </p:stCondLst>
                                        </p:cTn>
                                        <p:tgtEl>
                                          <p:spTgt spid="6"/>
                                        </p:tgtEl>
                                        <p:attrNameLst>
                                          <p:attrName>style.visibility</p:attrName>
                                        </p:attrNameLst>
                                      </p:cBhvr>
                                      <p:to>
                                        <p:strVal val="hidden"/>
                                      </p:to>
                                    </p:set>
                                  </p:childTnLst>
                                </p:cTn>
                              </p:par>
                              <p:par>
                                <p:cTn id="31" presetID="4" presetClass="exit" presetSubtype="32" fill="hold" grpId="1" nodeType="withEffect">
                                  <p:stCondLst>
                                    <p:cond delay="0"/>
                                  </p:stCondLst>
                                  <p:childTnLst>
                                    <p:animEffect transition="out" filter="box(out)">
                                      <p:cBhvr>
                                        <p:cTn id="32" dur="2000"/>
                                        <p:tgtEl>
                                          <p:spTgt spid="3"/>
                                        </p:tgtEl>
                                      </p:cBhvr>
                                    </p:animEffect>
                                    <p:set>
                                      <p:cBhvr>
                                        <p:cTn id="33" dur="1" fill="hold">
                                          <p:stCondLst>
                                            <p:cond delay="1999"/>
                                          </p:stCondLst>
                                        </p:cTn>
                                        <p:tgtEl>
                                          <p:spTgt spid="3"/>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down)">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6" grpId="1"/>
      <p:bldP spid="3" grpId="0"/>
      <p:bldP spid="3" grpId="1"/>
      <p:bldP spid="10" grpId="0"/>
      <p:bldP spid="10"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Group 12"/>
          <p:cNvGraphicFramePr>
            <a:graphicFrameLocks noGrp="1"/>
          </p:cNvGraphicFramePr>
          <p:nvPr/>
        </p:nvGraphicFramePr>
        <p:xfrm>
          <a:off x="2087400" y="2210786"/>
          <a:ext cx="1481202" cy="1528636"/>
        </p:xfrm>
        <a:graphic>
          <a:graphicData uri="http://schemas.openxmlformats.org/drawingml/2006/table">
            <a:tbl>
              <a:tblPr/>
              <a:tblGrid>
                <a:gridCol w="740601"/>
                <a:gridCol w="740601"/>
              </a:tblGrid>
              <a:tr h="779034">
                <a:tc>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500" b="0" i="0" u="none" strike="noStrike" cap="none" normalizeH="0" baseline="0" dirty="0">
                        <a:ln>
                          <a:noFill/>
                        </a:ln>
                        <a:solidFill>
                          <a:schemeClr val="tx1"/>
                        </a:solidFill>
                        <a:effectLst/>
                        <a:latin typeface="华文楷体" panose="02010600040101010101" pitchFamily="2" charset="-122"/>
                        <a:ea typeface="宋体" panose="02010600030101010101" pitchFamily="2" charset="-122"/>
                      </a:endParaRPr>
                    </a:p>
                  </a:txBody>
                  <a:tcPr marL="58027" marR="58027" marT="28960" marB="28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500" b="0" i="0" u="none" strike="noStrike" cap="none" normalizeH="0" baseline="0" dirty="0">
                        <a:ln>
                          <a:noFill/>
                        </a:ln>
                        <a:solidFill>
                          <a:schemeClr val="tx1"/>
                        </a:solidFill>
                        <a:effectLst/>
                        <a:latin typeface="华文楷体" panose="02010600040101010101" pitchFamily="2" charset="-122"/>
                        <a:ea typeface="宋体" panose="02010600030101010101" pitchFamily="2" charset="-122"/>
                      </a:endParaRPr>
                    </a:p>
                  </a:txBody>
                  <a:tcPr marL="58027" marR="58027" marT="28960" marB="28960"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a:noFill/>
                    </a:lnTlToBr>
                    <a:lnBlToTr>
                      <a:noFill/>
                    </a:lnBlToTr>
                    <a:solidFill>
                      <a:schemeClr val="bg1"/>
                    </a:solidFill>
                  </a:tcPr>
                </a:tc>
              </a:tr>
              <a:tr h="749602">
                <a:tc>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500" b="0" i="0" u="none" strike="noStrike" cap="none" normalizeH="0" baseline="0" dirty="0">
                        <a:ln>
                          <a:noFill/>
                        </a:ln>
                        <a:solidFill>
                          <a:schemeClr val="tx1"/>
                        </a:solidFill>
                        <a:effectLst/>
                        <a:latin typeface="华文楷体" panose="02010600040101010101" pitchFamily="2" charset="-122"/>
                        <a:ea typeface="宋体" panose="02010600030101010101" pitchFamily="2" charset="-122"/>
                      </a:endParaRPr>
                    </a:p>
                  </a:txBody>
                  <a:tcPr marL="58027" marR="58027" marT="28960" marB="289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500" b="0" i="0" u="none" strike="noStrike" cap="none" normalizeH="0" baseline="0" dirty="0">
                        <a:ln>
                          <a:noFill/>
                        </a:ln>
                        <a:solidFill>
                          <a:schemeClr val="tx1"/>
                        </a:solidFill>
                        <a:effectLst/>
                        <a:latin typeface="华文楷体" panose="02010600040101010101" pitchFamily="2" charset="-122"/>
                        <a:ea typeface="宋体" panose="02010600030101010101" pitchFamily="2" charset="-122"/>
                      </a:endParaRPr>
                    </a:p>
                  </a:txBody>
                  <a:tcPr marL="58027" marR="58027" marT="28960" marB="28960"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2" name="TextBox 23"/>
          <p:cNvSpPr txBox="1"/>
          <p:nvPr/>
        </p:nvSpPr>
        <p:spPr>
          <a:xfrm>
            <a:off x="2125235" y="2112076"/>
            <a:ext cx="1420517" cy="1668780"/>
          </a:xfrm>
          <a:prstGeom prst="rect">
            <a:avLst/>
          </a:prstGeom>
          <a:noFill/>
        </p:spPr>
        <p:txBody>
          <a:bodyPr wrap="square" lIns="68580" tIns="34290" rIns="68580" bIns="34290" rtlCol="0">
            <a:spAutoFit/>
          </a:bodyPr>
          <a:lstStyle/>
          <a:p>
            <a:pPr fontAlgn="base">
              <a:spcBef>
                <a:spcPct val="0"/>
              </a:spcBef>
              <a:spcAft>
                <a:spcPct val="0"/>
              </a:spcAft>
            </a:pPr>
            <a:r>
              <a:rPr lang="zh-CN" altLang="en-US" sz="10400" dirty="0">
                <a:solidFill>
                  <a:prstClr val="black"/>
                </a:solidFill>
                <a:latin typeface="楷体" panose="02010609060101010101" pitchFamily="49" charset="-122"/>
                <a:ea typeface="楷体" panose="02010609060101010101" pitchFamily="49" charset="-122"/>
              </a:rPr>
              <a:t>醉</a:t>
            </a:r>
            <a:endParaRPr lang="zh-CN" altLang="en-US" sz="10400" dirty="0">
              <a:solidFill>
                <a:prstClr val="black"/>
              </a:solidFill>
              <a:latin typeface="楷体" panose="02010609060101010101" pitchFamily="49" charset="-122"/>
              <a:ea typeface="楷体" panose="02010609060101010101" pitchFamily="49" charset="-122"/>
            </a:endParaRPr>
          </a:p>
        </p:txBody>
      </p:sp>
      <p:sp>
        <p:nvSpPr>
          <p:cNvPr id="23" name="TextBox 24"/>
          <p:cNvSpPr txBox="1"/>
          <p:nvPr/>
        </p:nvSpPr>
        <p:spPr>
          <a:xfrm>
            <a:off x="2300462" y="1228812"/>
            <a:ext cx="1245290" cy="837565"/>
          </a:xfrm>
          <a:prstGeom prst="rect">
            <a:avLst/>
          </a:prstGeom>
          <a:noFill/>
        </p:spPr>
        <p:txBody>
          <a:bodyPr wrap="square" lIns="68580" tIns="34290" rIns="68580" bIns="34290" rtlCol="0">
            <a:spAutoFit/>
          </a:bodyPr>
          <a:lstStyle/>
          <a:p>
            <a:pPr fontAlgn="base">
              <a:spcBef>
                <a:spcPct val="0"/>
              </a:spcBef>
              <a:spcAft>
                <a:spcPct val="0"/>
              </a:spcAft>
            </a:pPr>
            <a:r>
              <a:rPr lang="en-US" altLang="zh-CN" sz="5000" dirty="0">
                <a:solidFill>
                  <a:prstClr val="black"/>
                </a:solidFill>
                <a:latin typeface="汉语拼音" panose="020B0604020202020204" pitchFamily="34" charset="0"/>
                <a:ea typeface="宋体" panose="02010600030101010101" pitchFamily="2" charset="-122"/>
                <a:cs typeface="汉语拼音" panose="020B0604020202020204" pitchFamily="34" charset="0"/>
              </a:rPr>
              <a:t>zuì</a:t>
            </a:r>
            <a:endParaRPr lang="en-US" altLang="zh-CN" sz="5000" dirty="0">
              <a:solidFill>
                <a:prstClr val="black"/>
              </a:solidFill>
              <a:latin typeface="汉语拼音" panose="020B0604020202020204" pitchFamily="34" charset="0"/>
              <a:ea typeface="宋体" panose="02010600030101010101" pitchFamily="2" charset="-122"/>
              <a:cs typeface="汉语拼音" panose="020B0604020202020204" pitchFamily="34" charset="0"/>
            </a:endParaRPr>
          </a:p>
        </p:txBody>
      </p:sp>
      <p:sp>
        <p:nvSpPr>
          <p:cNvPr id="2" name="矩形 1"/>
          <p:cNvSpPr/>
          <p:nvPr/>
        </p:nvSpPr>
        <p:spPr>
          <a:xfrm>
            <a:off x="2386484" y="2925514"/>
            <a:ext cx="333484" cy="160736"/>
          </a:xfrm>
          <a:prstGeom prst="rect">
            <a:avLst/>
          </a:prstGeom>
          <a:noFill/>
          <a:ln w="3492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线形标注 2 3"/>
          <p:cNvSpPr/>
          <p:nvPr/>
        </p:nvSpPr>
        <p:spPr>
          <a:xfrm>
            <a:off x="4125518" y="1374188"/>
            <a:ext cx="2970717" cy="540060"/>
          </a:xfrm>
          <a:prstGeom prst="borderCallout2">
            <a:avLst>
              <a:gd name="adj1" fmla="val 18750"/>
              <a:gd name="adj2" fmla="val -8333"/>
              <a:gd name="adj3" fmla="val 18750"/>
              <a:gd name="adj4" fmla="val -16667"/>
              <a:gd name="adj5" fmla="val 287473"/>
              <a:gd name="adj6" fmla="val -46296"/>
            </a:avLst>
          </a:prstGeom>
          <a:grpFill/>
          <a:ln w="3175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2800" dirty="0">
                <a:solidFill>
                  <a:srgbClr val="FF0000"/>
                </a:solidFill>
                <a:latin typeface="黑体" panose="02010609060101010101" pitchFamily="49" charset="-122"/>
                <a:ea typeface="黑体" panose="02010609060101010101" pitchFamily="49" charset="-122"/>
              </a:rPr>
              <a:t>不要少写横</a:t>
            </a:r>
            <a:endParaRPr lang="zh-CN" altLang="en-US" sz="2800" dirty="0">
              <a:solidFill>
                <a:srgbClr val="FF0000"/>
              </a:solidFill>
              <a:latin typeface="黑体" panose="02010609060101010101" pitchFamily="49" charset="-122"/>
              <a:ea typeface="黑体" panose="02010609060101010101" pitchFamily="49" charset="-122"/>
            </a:endParaRPr>
          </a:p>
        </p:txBody>
      </p:sp>
      <p:grpSp>
        <p:nvGrpSpPr>
          <p:cNvPr id="3" name="组合 2"/>
          <p:cNvGrpSpPr/>
          <p:nvPr/>
        </p:nvGrpSpPr>
        <p:grpSpPr>
          <a:xfrm>
            <a:off x="3635896" y="554509"/>
            <a:ext cx="1944216" cy="577081"/>
            <a:chOff x="3635896" y="554509"/>
            <a:chExt cx="1944216" cy="577081"/>
          </a:xfrm>
        </p:grpSpPr>
        <p:sp>
          <p:nvSpPr>
            <p:cNvPr id="51" name="TextBox 11"/>
            <p:cNvSpPr txBox="1">
              <a:spLocks noChangeArrowheads="1"/>
            </p:cNvSpPr>
            <p:nvPr/>
          </p:nvSpPr>
          <p:spPr bwMode="auto">
            <a:xfrm>
              <a:off x="4125341" y="554509"/>
              <a:ext cx="145477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3300" b="1" dirty="0">
                  <a:latin typeface="楷体" panose="02010609060101010101" pitchFamily="49" charset="-122"/>
                  <a:ea typeface="楷体" panose="02010609060101010101" pitchFamily="49" charset="-122"/>
                </a:rPr>
                <a:t>易写错</a:t>
              </a:r>
              <a:endParaRPr lang="zh-CN" altLang="en-US" sz="3300" b="1" dirty="0">
                <a:latin typeface="楷体" panose="02010609060101010101" pitchFamily="49" charset="-122"/>
                <a:ea typeface="楷体" panose="02010609060101010101" pitchFamily="49" charset="-122"/>
              </a:endParaRPr>
            </a:p>
          </p:txBody>
        </p:sp>
        <p:grpSp>
          <p:nvGrpSpPr>
            <p:cNvPr id="52" name="组合 51"/>
            <p:cNvGrpSpPr/>
            <p:nvPr/>
          </p:nvGrpSpPr>
          <p:grpSpPr>
            <a:xfrm>
              <a:off x="3635896" y="627534"/>
              <a:ext cx="456833" cy="456366"/>
              <a:chOff x="631825" y="5181600"/>
              <a:chExt cx="1554163" cy="1552575"/>
            </a:xfrm>
          </p:grpSpPr>
          <p:sp>
            <p:nvSpPr>
              <p:cNvPr id="53" name="Oval 10"/>
              <p:cNvSpPr>
                <a:spLocks noChangeArrowheads="1"/>
              </p:cNvSpPr>
              <p:nvPr/>
            </p:nvSpPr>
            <p:spPr bwMode="auto">
              <a:xfrm>
                <a:off x="631825" y="5181600"/>
                <a:ext cx="1554163" cy="1552575"/>
              </a:xfrm>
              <a:prstGeom prst="ellipse">
                <a:avLst/>
              </a:prstGeom>
              <a:solidFill>
                <a:srgbClr val="FFC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4" name="Freeform 11"/>
              <p:cNvSpPr/>
              <p:nvPr/>
            </p:nvSpPr>
            <p:spPr bwMode="auto">
              <a:xfrm>
                <a:off x="1468438" y="5353050"/>
                <a:ext cx="34925" cy="87313"/>
              </a:xfrm>
              <a:custGeom>
                <a:avLst/>
                <a:gdLst>
                  <a:gd name="T0" fmla="*/ 4 w 12"/>
                  <a:gd name="T1" fmla="*/ 30 h 31"/>
                  <a:gd name="T2" fmla="*/ 12 w 12"/>
                  <a:gd name="T3" fmla="*/ 3 h 31"/>
                  <a:gd name="T4" fmla="*/ 11 w 12"/>
                  <a:gd name="T5" fmla="*/ 0 h 31"/>
                  <a:gd name="T6" fmla="*/ 0 w 12"/>
                  <a:gd name="T7" fmla="*/ 31 h 31"/>
                  <a:gd name="T8" fmla="*/ 4 w 12"/>
                  <a:gd name="T9" fmla="*/ 30 h 31"/>
                </a:gdLst>
                <a:ahLst/>
                <a:cxnLst>
                  <a:cxn ang="0">
                    <a:pos x="T0" y="T1"/>
                  </a:cxn>
                  <a:cxn ang="0">
                    <a:pos x="T2" y="T3"/>
                  </a:cxn>
                  <a:cxn ang="0">
                    <a:pos x="T4" y="T5"/>
                  </a:cxn>
                  <a:cxn ang="0">
                    <a:pos x="T6" y="T7"/>
                  </a:cxn>
                  <a:cxn ang="0">
                    <a:pos x="T8" y="T9"/>
                  </a:cxn>
                </a:cxnLst>
                <a:rect l="0" t="0" r="r" b="b"/>
                <a:pathLst>
                  <a:path w="12" h="31">
                    <a:moveTo>
                      <a:pt x="4" y="30"/>
                    </a:moveTo>
                    <a:cubicBezTo>
                      <a:pt x="4" y="20"/>
                      <a:pt x="7" y="7"/>
                      <a:pt x="12" y="3"/>
                    </a:cubicBezTo>
                    <a:cubicBezTo>
                      <a:pt x="11" y="0"/>
                      <a:pt x="11" y="0"/>
                      <a:pt x="11" y="0"/>
                    </a:cubicBezTo>
                    <a:cubicBezTo>
                      <a:pt x="2" y="6"/>
                      <a:pt x="0" y="21"/>
                      <a:pt x="0" y="31"/>
                    </a:cubicBezTo>
                    <a:lnTo>
                      <a:pt x="4" y="30"/>
                    </a:lnTo>
                    <a:close/>
                  </a:path>
                </a:pathLst>
              </a:custGeom>
              <a:solidFill>
                <a:srgbClr val="4F2E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5" name="Freeform 12"/>
              <p:cNvSpPr/>
              <p:nvPr/>
            </p:nvSpPr>
            <p:spPr bwMode="auto">
              <a:xfrm>
                <a:off x="1471613" y="5410200"/>
                <a:ext cx="204788" cy="358775"/>
              </a:xfrm>
              <a:custGeom>
                <a:avLst/>
                <a:gdLst>
                  <a:gd name="T0" fmla="*/ 0 w 72"/>
                  <a:gd name="T1" fmla="*/ 119 h 126"/>
                  <a:gd name="T2" fmla="*/ 66 w 72"/>
                  <a:gd name="T3" fmla="*/ 67 h 126"/>
                  <a:gd name="T4" fmla="*/ 45 w 72"/>
                  <a:gd name="T5" fmla="*/ 7 h 126"/>
                  <a:gd name="T6" fmla="*/ 1 w 72"/>
                  <a:gd name="T7" fmla="*/ 9 h 126"/>
                  <a:gd name="T8" fmla="*/ 0 w 72"/>
                  <a:gd name="T9" fmla="*/ 119 h 126"/>
                </a:gdLst>
                <a:ahLst/>
                <a:cxnLst>
                  <a:cxn ang="0">
                    <a:pos x="T0" y="T1"/>
                  </a:cxn>
                  <a:cxn ang="0">
                    <a:pos x="T2" y="T3"/>
                  </a:cxn>
                  <a:cxn ang="0">
                    <a:pos x="T4" y="T5"/>
                  </a:cxn>
                  <a:cxn ang="0">
                    <a:pos x="T6" y="T7"/>
                  </a:cxn>
                  <a:cxn ang="0">
                    <a:pos x="T8" y="T9"/>
                  </a:cxn>
                </a:cxnLst>
                <a:rect l="0" t="0" r="r" b="b"/>
                <a:pathLst>
                  <a:path w="72" h="126">
                    <a:moveTo>
                      <a:pt x="0" y="119"/>
                    </a:moveTo>
                    <a:cubicBezTo>
                      <a:pt x="29" y="126"/>
                      <a:pt x="60" y="101"/>
                      <a:pt x="66" y="67"/>
                    </a:cubicBezTo>
                    <a:cubicBezTo>
                      <a:pt x="72" y="33"/>
                      <a:pt x="61" y="15"/>
                      <a:pt x="45" y="7"/>
                    </a:cubicBezTo>
                    <a:cubicBezTo>
                      <a:pt x="31" y="0"/>
                      <a:pt x="3" y="11"/>
                      <a:pt x="1" y="9"/>
                    </a:cubicBezTo>
                    <a:lnTo>
                      <a:pt x="0" y="119"/>
                    </a:lnTo>
                    <a:close/>
                  </a:path>
                </a:pathLst>
              </a:custGeom>
              <a:solidFill>
                <a:srgbClr val="C90D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6" name="Freeform 13"/>
              <p:cNvSpPr/>
              <p:nvPr/>
            </p:nvSpPr>
            <p:spPr bwMode="auto">
              <a:xfrm>
                <a:off x="1274763" y="5410200"/>
                <a:ext cx="200025" cy="355600"/>
              </a:xfrm>
              <a:custGeom>
                <a:avLst/>
                <a:gdLst>
                  <a:gd name="T0" fmla="*/ 70 w 70"/>
                  <a:gd name="T1" fmla="*/ 9 h 125"/>
                  <a:gd name="T2" fmla="*/ 26 w 70"/>
                  <a:gd name="T3" fmla="*/ 8 h 125"/>
                  <a:gd name="T4" fmla="*/ 8 w 70"/>
                  <a:gd name="T5" fmla="*/ 69 h 125"/>
                  <a:gd name="T6" fmla="*/ 69 w 70"/>
                  <a:gd name="T7" fmla="*/ 119 h 125"/>
                  <a:gd name="T8" fmla="*/ 70 w 70"/>
                  <a:gd name="T9" fmla="*/ 9 h 125"/>
                </a:gdLst>
                <a:ahLst/>
                <a:cxnLst>
                  <a:cxn ang="0">
                    <a:pos x="T0" y="T1"/>
                  </a:cxn>
                  <a:cxn ang="0">
                    <a:pos x="T2" y="T3"/>
                  </a:cxn>
                  <a:cxn ang="0">
                    <a:pos x="T4" y="T5"/>
                  </a:cxn>
                  <a:cxn ang="0">
                    <a:pos x="T6" y="T7"/>
                  </a:cxn>
                  <a:cxn ang="0">
                    <a:pos x="T8" y="T9"/>
                  </a:cxn>
                </a:cxnLst>
                <a:rect l="0" t="0" r="r" b="b"/>
                <a:pathLst>
                  <a:path w="70" h="125">
                    <a:moveTo>
                      <a:pt x="70" y="9"/>
                    </a:moveTo>
                    <a:cubicBezTo>
                      <a:pt x="68" y="11"/>
                      <a:pt x="40" y="0"/>
                      <a:pt x="26" y="8"/>
                    </a:cubicBezTo>
                    <a:cubicBezTo>
                      <a:pt x="11" y="17"/>
                      <a:pt x="0" y="35"/>
                      <a:pt x="8" y="69"/>
                    </a:cubicBezTo>
                    <a:cubicBezTo>
                      <a:pt x="16" y="103"/>
                      <a:pt x="38" y="125"/>
                      <a:pt x="69" y="119"/>
                    </a:cubicBezTo>
                    <a:lnTo>
                      <a:pt x="70" y="9"/>
                    </a:lnTo>
                    <a:close/>
                  </a:path>
                </a:pathLst>
              </a:custGeom>
              <a:solidFill>
                <a:srgbClr val="DB19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7" name="Freeform 14"/>
              <p:cNvSpPr/>
              <p:nvPr/>
            </p:nvSpPr>
            <p:spPr bwMode="auto">
              <a:xfrm>
                <a:off x="1374775" y="5313363"/>
                <a:ext cx="125413" cy="53975"/>
              </a:xfrm>
              <a:custGeom>
                <a:avLst/>
                <a:gdLst>
                  <a:gd name="T0" fmla="*/ 44 w 44"/>
                  <a:gd name="T1" fmla="*/ 19 h 19"/>
                  <a:gd name="T2" fmla="*/ 27 w 44"/>
                  <a:gd name="T3" fmla="*/ 4 h 19"/>
                  <a:gd name="T4" fmla="*/ 0 w 44"/>
                  <a:gd name="T5" fmla="*/ 1 h 19"/>
                  <a:gd name="T6" fmla="*/ 0 w 44"/>
                  <a:gd name="T7" fmla="*/ 2 h 19"/>
                  <a:gd name="T8" fmla="*/ 44 w 44"/>
                  <a:gd name="T9" fmla="*/ 19 h 19"/>
                </a:gdLst>
                <a:ahLst/>
                <a:cxnLst>
                  <a:cxn ang="0">
                    <a:pos x="T0" y="T1"/>
                  </a:cxn>
                  <a:cxn ang="0">
                    <a:pos x="T2" y="T3"/>
                  </a:cxn>
                  <a:cxn ang="0">
                    <a:pos x="T4" y="T5"/>
                  </a:cxn>
                  <a:cxn ang="0">
                    <a:pos x="T6" y="T7"/>
                  </a:cxn>
                  <a:cxn ang="0">
                    <a:pos x="T8" y="T9"/>
                  </a:cxn>
                </a:cxnLst>
                <a:rect l="0" t="0" r="r" b="b"/>
                <a:pathLst>
                  <a:path w="44" h="19">
                    <a:moveTo>
                      <a:pt x="44" y="19"/>
                    </a:moveTo>
                    <a:cubicBezTo>
                      <a:pt x="44" y="19"/>
                      <a:pt x="40" y="9"/>
                      <a:pt x="27" y="4"/>
                    </a:cubicBezTo>
                    <a:cubicBezTo>
                      <a:pt x="15" y="0"/>
                      <a:pt x="0" y="1"/>
                      <a:pt x="0" y="1"/>
                    </a:cubicBezTo>
                    <a:cubicBezTo>
                      <a:pt x="0" y="1"/>
                      <a:pt x="0" y="2"/>
                      <a:pt x="0" y="2"/>
                    </a:cubicBezTo>
                    <a:cubicBezTo>
                      <a:pt x="12" y="10"/>
                      <a:pt x="28" y="14"/>
                      <a:pt x="44" y="19"/>
                    </a:cubicBezTo>
                    <a:close/>
                  </a:path>
                </a:pathLst>
              </a:custGeom>
              <a:solidFill>
                <a:srgbClr val="1287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8" name="Freeform 15"/>
              <p:cNvSpPr/>
              <p:nvPr/>
            </p:nvSpPr>
            <p:spPr bwMode="auto">
              <a:xfrm>
                <a:off x="1374775" y="5318125"/>
                <a:ext cx="125413" cy="103188"/>
              </a:xfrm>
              <a:custGeom>
                <a:avLst/>
                <a:gdLst>
                  <a:gd name="T0" fmla="*/ 0 w 44"/>
                  <a:gd name="T1" fmla="*/ 0 h 36"/>
                  <a:gd name="T2" fmla="*/ 6 w 44"/>
                  <a:gd name="T3" fmla="*/ 12 h 36"/>
                  <a:gd name="T4" fmla="*/ 44 w 44"/>
                  <a:gd name="T5" fmla="*/ 17 h 36"/>
                  <a:gd name="T6" fmla="*/ 0 w 44"/>
                  <a:gd name="T7" fmla="*/ 0 h 36"/>
                </a:gdLst>
                <a:ahLst/>
                <a:cxnLst>
                  <a:cxn ang="0">
                    <a:pos x="T0" y="T1"/>
                  </a:cxn>
                  <a:cxn ang="0">
                    <a:pos x="T2" y="T3"/>
                  </a:cxn>
                  <a:cxn ang="0">
                    <a:pos x="T4" y="T5"/>
                  </a:cxn>
                  <a:cxn ang="0">
                    <a:pos x="T6" y="T7"/>
                  </a:cxn>
                </a:cxnLst>
                <a:rect l="0" t="0" r="r" b="b"/>
                <a:pathLst>
                  <a:path w="44" h="36">
                    <a:moveTo>
                      <a:pt x="0" y="0"/>
                    </a:moveTo>
                    <a:cubicBezTo>
                      <a:pt x="0" y="2"/>
                      <a:pt x="2" y="7"/>
                      <a:pt x="6" y="12"/>
                    </a:cubicBezTo>
                    <a:cubicBezTo>
                      <a:pt x="30" y="36"/>
                      <a:pt x="43" y="18"/>
                      <a:pt x="44" y="17"/>
                    </a:cubicBezTo>
                    <a:cubicBezTo>
                      <a:pt x="28" y="12"/>
                      <a:pt x="12" y="8"/>
                      <a:pt x="0" y="0"/>
                    </a:cubicBezTo>
                    <a:close/>
                  </a:path>
                </a:pathLst>
              </a:custGeom>
              <a:solidFill>
                <a:srgbClr val="0E77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9" name="Rectangle 16"/>
              <p:cNvSpPr>
                <a:spLocks noChangeArrowheads="1"/>
              </p:cNvSpPr>
              <p:nvPr/>
            </p:nvSpPr>
            <p:spPr bwMode="auto">
              <a:xfrm>
                <a:off x="908050" y="6238875"/>
                <a:ext cx="904875" cy="227013"/>
              </a:xfrm>
              <a:prstGeom prst="rect">
                <a:avLst/>
              </a:prstGeom>
              <a:solidFill>
                <a:srgbClr val="FF1D1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0" name="Rectangle 17"/>
              <p:cNvSpPr>
                <a:spLocks noChangeArrowheads="1"/>
              </p:cNvSpPr>
              <p:nvPr/>
            </p:nvSpPr>
            <p:spPr bwMode="auto">
              <a:xfrm>
                <a:off x="1681163"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1" name="Rectangle 18"/>
              <p:cNvSpPr>
                <a:spLocks noChangeArrowheads="1"/>
              </p:cNvSpPr>
              <p:nvPr/>
            </p:nvSpPr>
            <p:spPr bwMode="auto">
              <a:xfrm>
                <a:off x="1651000"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2" name="Rectangle 19"/>
              <p:cNvSpPr>
                <a:spLocks noChangeArrowheads="1"/>
              </p:cNvSpPr>
              <p:nvPr/>
            </p:nvSpPr>
            <p:spPr bwMode="auto">
              <a:xfrm>
                <a:off x="1612900"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3" name="Rectangle 20"/>
              <p:cNvSpPr>
                <a:spLocks noChangeArrowheads="1"/>
              </p:cNvSpPr>
              <p:nvPr/>
            </p:nvSpPr>
            <p:spPr bwMode="auto">
              <a:xfrm>
                <a:off x="1030288" y="5924550"/>
                <a:ext cx="474663" cy="171450"/>
              </a:xfrm>
              <a:prstGeom prst="rect">
                <a:avLst/>
              </a:prstGeom>
              <a:solidFill>
                <a:srgbClr val="F9EE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4" name="Rectangle 21"/>
              <p:cNvSpPr>
                <a:spLocks noChangeArrowheads="1"/>
              </p:cNvSpPr>
              <p:nvPr/>
            </p:nvSpPr>
            <p:spPr bwMode="auto">
              <a:xfrm>
                <a:off x="1030288" y="5924550"/>
                <a:ext cx="474663"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5" name="Rectangle 22"/>
              <p:cNvSpPr>
                <a:spLocks noChangeArrowheads="1"/>
              </p:cNvSpPr>
              <p:nvPr/>
            </p:nvSpPr>
            <p:spPr bwMode="auto">
              <a:xfrm>
                <a:off x="1030288" y="6002338"/>
                <a:ext cx="474663" cy="4763"/>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6" name="Rectangle 23"/>
              <p:cNvSpPr>
                <a:spLocks noChangeArrowheads="1"/>
              </p:cNvSpPr>
              <p:nvPr/>
            </p:nvSpPr>
            <p:spPr bwMode="auto">
              <a:xfrm>
                <a:off x="1030288" y="6002338"/>
                <a:ext cx="474663" cy="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7" name="Rectangle 24"/>
              <p:cNvSpPr>
                <a:spLocks noChangeArrowheads="1"/>
              </p:cNvSpPr>
              <p:nvPr/>
            </p:nvSpPr>
            <p:spPr bwMode="auto">
              <a:xfrm>
                <a:off x="1030288" y="6049963"/>
                <a:ext cx="474663" cy="6350"/>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8" name="Rectangle 25"/>
              <p:cNvSpPr>
                <a:spLocks noChangeArrowheads="1"/>
              </p:cNvSpPr>
              <p:nvPr/>
            </p:nvSpPr>
            <p:spPr bwMode="auto">
              <a:xfrm>
                <a:off x="1030288" y="6049963"/>
                <a:ext cx="474663" cy="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9" name="Rectangle 26"/>
              <p:cNvSpPr>
                <a:spLocks noChangeArrowheads="1"/>
              </p:cNvSpPr>
              <p:nvPr/>
            </p:nvSpPr>
            <p:spPr bwMode="auto">
              <a:xfrm>
                <a:off x="1030288" y="6034088"/>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0" name="Rectangle 27"/>
              <p:cNvSpPr>
                <a:spLocks noChangeArrowheads="1"/>
              </p:cNvSpPr>
              <p:nvPr/>
            </p:nvSpPr>
            <p:spPr bwMode="auto">
              <a:xfrm>
                <a:off x="1030288" y="6034088"/>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1" name="Rectangle 28"/>
              <p:cNvSpPr>
                <a:spLocks noChangeArrowheads="1"/>
              </p:cNvSpPr>
              <p:nvPr/>
            </p:nvSpPr>
            <p:spPr bwMode="auto">
              <a:xfrm>
                <a:off x="1030288" y="5984875"/>
                <a:ext cx="474663" cy="3175"/>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2" name="Rectangle 29"/>
              <p:cNvSpPr>
                <a:spLocks noChangeArrowheads="1"/>
              </p:cNvSpPr>
              <p:nvPr/>
            </p:nvSpPr>
            <p:spPr bwMode="auto">
              <a:xfrm>
                <a:off x="1030288" y="5984875"/>
                <a:ext cx="4746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3" name="Rectangle 30"/>
              <p:cNvSpPr>
                <a:spLocks noChangeArrowheads="1"/>
              </p:cNvSpPr>
              <p:nvPr/>
            </p:nvSpPr>
            <p:spPr bwMode="auto">
              <a:xfrm>
                <a:off x="1030288" y="5937250"/>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4" name="Rectangle 31"/>
              <p:cNvSpPr>
                <a:spLocks noChangeArrowheads="1"/>
              </p:cNvSpPr>
              <p:nvPr/>
            </p:nvSpPr>
            <p:spPr bwMode="auto">
              <a:xfrm>
                <a:off x="1030288" y="5937250"/>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5" name="Rectangle 32"/>
              <p:cNvSpPr>
                <a:spLocks noChangeArrowheads="1"/>
              </p:cNvSpPr>
              <p:nvPr/>
            </p:nvSpPr>
            <p:spPr bwMode="auto">
              <a:xfrm>
                <a:off x="1030288" y="6084888"/>
                <a:ext cx="474663" cy="3175"/>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6" name="Rectangle 33"/>
              <p:cNvSpPr>
                <a:spLocks noChangeArrowheads="1"/>
              </p:cNvSpPr>
              <p:nvPr/>
            </p:nvSpPr>
            <p:spPr bwMode="auto">
              <a:xfrm>
                <a:off x="1030288" y="6084888"/>
                <a:ext cx="4746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7" name="Rectangle 34"/>
              <p:cNvSpPr>
                <a:spLocks noChangeArrowheads="1"/>
              </p:cNvSpPr>
              <p:nvPr/>
            </p:nvSpPr>
            <p:spPr bwMode="auto">
              <a:xfrm>
                <a:off x="1030288" y="5951538"/>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8" name="Rectangle 35"/>
              <p:cNvSpPr>
                <a:spLocks noChangeArrowheads="1"/>
              </p:cNvSpPr>
              <p:nvPr/>
            </p:nvSpPr>
            <p:spPr bwMode="auto">
              <a:xfrm>
                <a:off x="1030288" y="5951538"/>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9" name="Rectangle 36"/>
              <p:cNvSpPr>
                <a:spLocks noChangeArrowheads="1"/>
              </p:cNvSpPr>
              <p:nvPr/>
            </p:nvSpPr>
            <p:spPr bwMode="auto">
              <a:xfrm>
                <a:off x="879475" y="6118225"/>
                <a:ext cx="1058863" cy="120650"/>
              </a:xfrm>
              <a:prstGeom prst="rect">
                <a:avLst/>
              </a:prstGeom>
              <a:solidFill>
                <a:srgbClr val="14B6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0" name="Rectangle 37"/>
              <p:cNvSpPr>
                <a:spLocks noChangeArrowheads="1"/>
              </p:cNvSpPr>
              <p:nvPr/>
            </p:nvSpPr>
            <p:spPr bwMode="auto">
              <a:xfrm>
                <a:off x="1835150" y="6118225"/>
                <a:ext cx="28575" cy="120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1" name="Rectangle 38"/>
              <p:cNvSpPr>
                <a:spLocks noChangeArrowheads="1"/>
              </p:cNvSpPr>
              <p:nvPr/>
            </p:nvSpPr>
            <p:spPr bwMode="auto">
              <a:xfrm>
                <a:off x="1101725" y="5751513"/>
                <a:ext cx="588963" cy="150813"/>
              </a:xfrm>
              <a:prstGeom prst="rect">
                <a:avLst/>
              </a:prstGeom>
              <a:solidFill>
                <a:srgbClr val="2B5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2" name="Rectangle 39"/>
              <p:cNvSpPr>
                <a:spLocks noChangeArrowheads="1"/>
              </p:cNvSpPr>
              <p:nvPr/>
            </p:nvSpPr>
            <p:spPr bwMode="auto">
              <a:xfrm>
                <a:off x="1633538" y="5751513"/>
                <a:ext cx="14288" cy="150813"/>
              </a:xfrm>
              <a:prstGeom prst="rect">
                <a:avLst/>
              </a:prstGeom>
              <a:solidFill>
                <a:srgbClr val="14B6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83" name="Freeform 40"/>
              <p:cNvSpPr/>
              <p:nvPr/>
            </p:nvSpPr>
            <p:spPr bwMode="auto">
              <a:xfrm>
                <a:off x="1012825" y="5902325"/>
                <a:ext cx="530225" cy="215900"/>
              </a:xfrm>
              <a:custGeom>
                <a:avLst/>
                <a:gdLst>
                  <a:gd name="T0" fmla="*/ 186 w 186"/>
                  <a:gd name="T1" fmla="*/ 38 h 76"/>
                  <a:gd name="T2" fmla="*/ 183 w 186"/>
                  <a:gd name="T3" fmla="*/ 0 h 76"/>
                  <a:gd name="T4" fmla="*/ 183 w 186"/>
                  <a:gd name="T5" fmla="*/ 0 h 76"/>
                  <a:gd name="T6" fmla="*/ 182 w 186"/>
                  <a:gd name="T7" fmla="*/ 0 h 76"/>
                  <a:gd name="T8" fmla="*/ 182 w 186"/>
                  <a:gd name="T9" fmla="*/ 0 h 76"/>
                  <a:gd name="T10" fmla="*/ 182 w 186"/>
                  <a:gd name="T11" fmla="*/ 0 h 76"/>
                  <a:gd name="T12" fmla="*/ 0 w 186"/>
                  <a:gd name="T13" fmla="*/ 0 h 76"/>
                  <a:gd name="T14" fmla="*/ 0 w 186"/>
                  <a:gd name="T15" fmla="*/ 8 h 76"/>
                  <a:gd name="T16" fmla="*/ 173 w 186"/>
                  <a:gd name="T17" fmla="*/ 8 h 76"/>
                  <a:gd name="T18" fmla="*/ 173 w 186"/>
                  <a:gd name="T19" fmla="*/ 68 h 76"/>
                  <a:gd name="T20" fmla="*/ 0 w 186"/>
                  <a:gd name="T21" fmla="*/ 68 h 76"/>
                  <a:gd name="T22" fmla="*/ 0 w 186"/>
                  <a:gd name="T23" fmla="*/ 76 h 76"/>
                  <a:gd name="T24" fmla="*/ 183 w 186"/>
                  <a:gd name="T25" fmla="*/ 76 h 76"/>
                  <a:gd name="T26" fmla="*/ 183 w 186"/>
                  <a:gd name="T27" fmla="*/ 76 h 76"/>
                  <a:gd name="T28" fmla="*/ 186 w 186"/>
                  <a:gd name="T29"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76">
                    <a:moveTo>
                      <a:pt x="186" y="38"/>
                    </a:moveTo>
                    <a:cubicBezTo>
                      <a:pt x="186" y="19"/>
                      <a:pt x="184" y="3"/>
                      <a:pt x="183" y="0"/>
                    </a:cubicBezTo>
                    <a:cubicBezTo>
                      <a:pt x="183" y="0"/>
                      <a:pt x="183" y="0"/>
                      <a:pt x="183" y="0"/>
                    </a:cubicBezTo>
                    <a:cubicBezTo>
                      <a:pt x="182" y="0"/>
                      <a:pt x="182" y="0"/>
                      <a:pt x="182" y="0"/>
                    </a:cubicBezTo>
                    <a:cubicBezTo>
                      <a:pt x="182" y="0"/>
                      <a:pt x="182" y="0"/>
                      <a:pt x="182" y="0"/>
                    </a:cubicBezTo>
                    <a:cubicBezTo>
                      <a:pt x="182" y="0"/>
                      <a:pt x="182" y="0"/>
                      <a:pt x="182" y="0"/>
                    </a:cubicBezTo>
                    <a:cubicBezTo>
                      <a:pt x="0" y="0"/>
                      <a:pt x="0" y="0"/>
                      <a:pt x="0" y="0"/>
                    </a:cubicBezTo>
                    <a:cubicBezTo>
                      <a:pt x="0" y="8"/>
                      <a:pt x="0" y="8"/>
                      <a:pt x="0" y="8"/>
                    </a:cubicBezTo>
                    <a:cubicBezTo>
                      <a:pt x="173" y="8"/>
                      <a:pt x="173" y="8"/>
                      <a:pt x="173" y="8"/>
                    </a:cubicBezTo>
                    <a:cubicBezTo>
                      <a:pt x="173" y="68"/>
                      <a:pt x="173" y="68"/>
                      <a:pt x="173" y="68"/>
                    </a:cubicBezTo>
                    <a:cubicBezTo>
                      <a:pt x="0" y="68"/>
                      <a:pt x="0" y="68"/>
                      <a:pt x="0" y="68"/>
                    </a:cubicBezTo>
                    <a:cubicBezTo>
                      <a:pt x="0" y="76"/>
                      <a:pt x="0" y="76"/>
                      <a:pt x="0" y="76"/>
                    </a:cubicBezTo>
                    <a:cubicBezTo>
                      <a:pt x="183" y="76"/>
                      <a:pt x="183" y="76"/>
                      <a:pt x="183" y="76"/>
                    </a:cubicBezTo>
                    <a:cubicBezTo>
                      <a:pt x="183" y="76"/>
                      <a:pt x="183" y="76"/>
                      <a:pt x="183" y="76"/>
                    </a:cubicBezTo>
                    <a:cubicBezTo>
                      <a:pt x="184" y="73"/>
                      <a:pt x="186" y="57"/>
                      <a:pt x="186" y="38"/>
                    </a:cubicBezTo>
                    <a:close/>
                  </a:path>
                </a:pathLst>
              </a:custGeom>
              <a:solidFill>
                <a:srgbClr val="5D9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4" name="Freeform 41"/>
              <p:cNvSpPr/>
              <p:nvPr/>
            </p:nvSpPr>
            <p:spPr bwMode="auto">
              <a:xfrm>
                <a:off x="1425575" y="6034088"/>
                <a:ext cx="42863" cy="122238"/>
              </a:xfrm>
              <a:custGeom>
                <a:avLst/>
                <a:gdLst>
                  <a:gd name="T0" fmla="*/ 0 w 27"/>
                  <a:gd name="T1" fmla="*/ 0 h 77"/>
                  <a:gd name="T2" fmla="*/ 0 w 27"/>
                  <a:gd name="T3" fmla="*/ 77 h 77"/>
                  <a:gd name="T4" fmla="*/ 13 w 27"/>
                  <a:gd name="T5" fmla="*/ 64 h 77"/>
                  <a:gd name="T6" fmla="*/ 27 w 27"/>
                  <a:gd name="T7" fmla="*/ 77 h 77"/>
                  <a:gd name="T8" fmla="*/ 27 w 27"/>
                  <a:gd name="T9" fmla="*/ 0 h 77"/>
                  <a:gd name="T10" fmla="*/ 0 w 27"/>
                  <a:gd name="T11" fmla="*/ 0 h 77"/>
                </a:gdLst>
                <a:ahLst/>
                <a:cxnLst>
                  <a:cxn ang="0">
                    <a:pos x="T0" y="T1"/>
                  </a:cxn>
                  <a:cxn ang="0">
                    <a:pos x="T2" y="T3"/>
                  </a:cxn>
                  <a:cxn ang="0">
                    <a:pos x="T4" y="T5"/>
                  </a:cxn>
                  <a:cxn ang="0">
                    <a:pos x="T6" y="T7"/>
                  </a:cxn>
                  <a:cxn ang="0">
                    <a:pos x="T8" y="T9"/>
                  </a:cxn>
                  <a:cxn ang="0">
                    <a:pos x="T10" y="T11"/>
                  </a:cxn>
                </a:cxnLst>
                <a:rect l="0" t="0" r="r" b="b"/>
                <a:pathLst>
                  <a:path w="27" h="77">
                    <a:moveTo>
                      <a:pt x="0" y="0"/>
                    </a:moveTo>
                    <a:lnTo>
                      <a:pt x="0" y="77"/>
                    </a:lnTo>
                    <a:lnTo>
                      <a:pt x="13" y="64"/>
                    </a:lnTo>
                    <a:lnTo>
                      <a:pt x="27" y="77"/>
                    </a:lnTo>
                    <a:lnTo>
                      <a:pt x="27" y="0"/>
                    </a:lnTo>
                    <a:lnTo>
                      <a:pt x="0" y="0"/>
                    </a:lnTo>
                    <a:close/>
                  </a:path>
                </a:pathLst>
              </a:custGeom>
              <a:solidFill>
                <a:srgbClr val="DB22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pic>
        <p:nvPicPr>
          <p:cNvPr id="5" name="图片 4"/>
          <p:cNvPicPr>
            <a:picLocks noChangeAspect="1"/>
          </p:cNvPicPr>
          <p:nvPr/>
        </p:nvPicPr>
        <p:blipFill>
          <a:blip r:embed="rId1" cstate="print">
            <a:lum contrast="6000"/>
          </a:blip>
          <a:stretch>
            <a:fillRect/>
          </a:stretch>
        </p:blipFill>
        <p:spPr>
          <a:xfrm>
            <a:off x="4092575" y="2265045"/>
            <a:ext cx="1229360" cy="1528445"/>
          </a:xfrm>
          <a:prstGeom prst="rect">
            <a:avLst/>
          </a:prstGeom>
        </p:spPr>
      </p:pic>
      <p:sp>
        <p:nvSpPr>
          <p:cNvPr id="7" name="文本框 6"/>
          <p:cNvSpPr txBox="1"/>
          <p:nvPr/>
        </p:nvSpPr>
        <p:spPr>
          <a:xfrm>
            <a:off x="5645785" y="2417445"/>
            <a:ext cx="2711450" cy="1322070"/>
          </a:xfrm>
          <a:prstGeom prst="rect">
            <a:avLst/>
          </a:prstGeom>
          <a:noFill/>
        </p:spPr>
        <p:txBody>
          <a:bodyPr wrap="square" rtlCol="0">
            <a:spAutoFit/>
          </a:bodyPr>
          <a:lstStyle/>
          <a:p>
            <a:r>
              <a:rPr lang="en-US" altLang="zh-CN" sz="2000" b="1">
                <a:solidFill>
                  <a:srgbClr val="0000FF"/>
                </a:solidFill>
              </a:rPr>
              <a:t>         </a:t>
            </a:r>
            <a:r>
              <a:rPr lang="zh-CN" altLang="en-US" sz="2000" b="1">
                <a:solidFill>
                  <a:srgbClr val="0000FF"/>
                </a:solidFill>
              </a:rPr>
              <a:t>形声字。</a:t>
            </a:r>
            <a:r>
              <a:rPr lang="zh-CN" altLang="en-US" sz="2000" b="1">
                <a:solidFill>
                  <a:srgbClr val="FF0000"/>
                </a:solidFill>
              </a:rPr>
              <a:t>酉</a:t>
            </a:r>
            <a:r>
              <a:rPr lang="zh-CN" altLang="en-US" sz="2000" b="1">
                <a:solidFill>
                  <a:srgbClr val="0000FF"/>
                </a:solidFill>
              </a:rPr>
              <a:t>表意，其形像酒坛；</a:t>
            </a:r>
            <a:r>
              <a:rPr lang="zh-CN" altLang="en-US" sz="2000" b="1">
                <a:solidFill>
                  <a:srgbClr val="FF0000"/>
                </a:solidFill>
              </a:rPr>
              <a:t>卒</a:t>
            </a:r>
            <a:r>
              <a:rPr lang="zh-CN" altLang="en-US" sz="2000" b="1">
                <a:solidFill>
                  <a:srgbClr val="0000FF"/>
                </a:solidFill>
              </a:rPr>
              <a:t>表声，有竭尽的意思，</a:t>
            </a:r>
            <a:r>
              <a:rPr lang="zh-CN" altLang="en-US" sz="2000" b="1">
                <a:solidFill>
                  <a:srgbClr val="FF0000"/>
                </a:solidFill>
              </a:rPr>
              <a:t>因竭尽酒量而醉</a:t>
            </a:r>
            <a:r>
              <a:rPr lang="zh-CN" altLang="en-US" sz="2000" b="1">
                <a:solidFill>
                  <a:srgbClr val="0000FF"/>
                </a:solidFill>
              </a:rPr>
              <a:t>。</a:t>
            </a:r>
            <a:endParaRPr lang="zh-CN" altLang="en-US" sz="2000" b="1">
              <a:solidFill>
                <a:srgbClr val="0000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anim calcmode="lin" valueType="num">
                                      <p:cBhvr>
                                        <p:cTn id="11" dur="1000" fill="hold"/>
                                        <p:tgtEl>
                                          <p:spTgt spid="23"/>
                                        </p:tgtEl>
                                        <p:attrNameLst>
                                          <p:attrName>ppt_x</p:attrName>
                                        </p:attrNameLst>
                                      </p:cBhvr>
                                      <p:tavLst>
                                        <p:tav tm="0">
                                          <p:val>
                                            <p:strVal val="#ppt_x"/>
                                          </p:val>
                                        </p:tav>
                                        <p:tav tm="100000">
                                          <p:val>
                                            <p:strVal val="#ppt_x"/>
                                          </p:val>
                                        </p:tav>
                                      </p:tavLst>
                                    </p:anim>
                                    <p:anim calcmode="lin" valueType="num">
                                      <p:cBhvr>
                                        <p:cTn id="12" dur="1000" fill="hold"/>
                                        <p:tgtEl>
                                          <p:spTgt spid="23"/>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heckerboard(across)">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 grpId="0" bldLvl="0" animBg="1"/>
      <p:bldP spid="4" grpId="0" bldLvl="0" animBg="1"/>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23850" y="1130300"/>
            <a:ext cx="6181090" cy="2861310"/>
          </a:xfrm>
          <a:prstGeom prst="rect">
            <a:avLst/>
          </a:prstGeom>
        </p:spPr>
        <p:txBody>
          <a:bodyPr wrap="square">
            <a:spAutoFit/>
          </a:bodyPr>
          <a:lstStyle/>
          <a:p>
            <a:pPr fontAlgn="base">
              <a:lnSpc>
                <a:spcPct val="150000"/>
              </a:lnSpc>
              <a:spcBef>
                <a:spcPct val="0"/>
              </a:spcBef>
              <a:spcAft>
                <a:spcPct val="0"/>
              </a:spcAft>
            </a:pPr>
            <a:r>
              <a:rPr lang="zh-CN" altLang="en-US" sz="2400" b="1" dirty="0">
                <a:solidFill>
                  <a:srgbClr val="FF0000"/>
                </a:solidFill>
                <a:latin typeface="楷体" panose="02010609060101010101" pitchFamily="49" charset="-122"/>
                <a:ea typeface="楷体" panose="02010609060101010101" pitchFamily="49" charset="-122"/>
                <a:cs typeface="Times New Roman" panose="02020503050405090304" pitchFamily="18" charset="0"/>
              </a:rPr>
              <a:t>凉州词</a:t>
            </a:r>
            <a:r>
              <a:rPr lang="zh-CN" altLang="en-US" sz="2400" b="1" dirty="0">
                <a:latin typeface="楷体" panose="02010609060101010101" pitchFamily="49" charset="-122"/>
                <a:ea typeface="楷体" panose="02010609060101010101" pitchFamily="49" charset="-122"/>
                <a:cs typeface="Times New Roman" panose="02020503050405090304" pitchFamily="18" charset="0"/>
              </a:rPr>
              <a:t>：唐代曲名，起源于凉州（今甘肃省武威市）一带。    </a:t>
            </a:r>
            <a:endParaRPr lang="zh-CN" altLang="en-US" sz="2400" b="1" dirty="0">
              <a:latin typeface="楷体" panose="02010609060101010101" pitchFamily="49" charset="-122"/>
              <a:ea typeface="楷体" panose="02010609060101010101" pitchFamily="49" charset="-122"/>
              <a:cs typeface="Times New Roman" panose="02020503050405090304" pitchFamily="18" charset="0"/>
            </a:endParaRPr>
          </a:p>
          <a:p>
            <a:pPr fontAlgn="base">
              <a:lnSpc>
                <a:spcPct val="150000"/>
              </a:lnSpc>
              <a:spcBef>
                <a:spcPct val="0"/>
              </a:spcBef>
              <a:spcAft>
                <a:spcPct val="0"/>
              </a:spcAft>
            </a:pPr>
            <a:r>
              <a:rPr lang="zh-CN" altLang="en-US" sz="2400" b="1" dirty="0">
                <a:solidFill>
                  <a:srgbClr val="FF0000"/>
                </a:solidFill>
                <a:latin typeface="楷体" panose="02010609060101010101" pitchFamily="49" charset="-122"/>
                <a:ea typeface="楷体" panose="02010609060101010101" pitchFamily="49" charset="-122"/>
                <a:cs typeface="Times New Roman" panose="02020503050405090304" pitchFamily="18" charset="0"/>
              </a:rPr>
              <a:t>夜光杯</a:t>
            </a:r>
            <a:r>
              <a:rPr lang="zh-CN" altLang="en-US" sz="2400" b="1" dirty="0">
                <a:latin typeface="楷体" panose="02010609060101010101" pitchFamily="49" charset="-122"/>
                <a:ea typeface="楷体" panose="02010609060101010101" pitchFamily="49" charset="-122"/>
                <a:cs typeface="Times New Roman" panose="02020503050405090304" pitchFamily="18" charset="0"/>
              </a:rPr>
              <a:t>：用美玉制成的杯子，夜间能够发光，</a:t>
            </a:r>
            <a:r>
              <a:rPr lang="zh-CN" altLang="en-US" sz="2400" b="1" dirty="0">
                <a:solidFill>
                  <a:srgbClr val="0000FF"/>
                </a:solidFill>
                <a:latin typeface="楷体" panose="02010609060101010101" pitchFamily="49" charset="-122"/>
                <a:ea typeface="楷体" panose="02010609060101010101" pitchFamily="49" charset="-122"/>
                <a:cs typeface="Times New Roman" panose="02020503050405090304" pitchFamily="18" charset="0"/>
              </a:rPr>
              <a:t>这里指极精致的酒杯</a:t>
            </a:r>
            <a:r>
              <a:rPr lang="zh-CN" altLang="en-US" sz="2400" b="1" dirty="0">
                <a:latin typeface="楷体" panose="02010609060101010101" pitchFamily="49" charset="-122"/>
                <a:ea typeface="楷体" panose="02010609060101010101" pitchFamily="49" charset="-122"/>
                <a:cs typeface="Times New Roman" panose="02020503050405090304" pitchFamily="18" charset="0"/>
              </a:rPr>
              <a:t>。</a:t>
            </a:r>
            <a:endParaRPr lang="zh-CN" altLang="en-US" sz="2400" b="1" dirty="0">
              <a:latin typeface="楷体" panose="02010609060101010101" pitchFamily="49" charset="-122"/>
              <a:ea typeface="楷体" panose="02010609060101010101" pitchFamily="49" charset="-122"/>
              <a:cs typeface="Times New Roman" panose="02020503050405090304" pitchFamily="18" charset="0"/>
            </a:endParaRPr>
          </a:p>
          <a:p>
            <a:pPr fontAlgn="base">
              <a:lnSpc>
                <a:spcPct val="150000"/>
              </a:lnSpc>
              <a:spcBef>
                <a:spcPct val="0"/>
              </a:spcBef>
              <a:spcAft>
                <a:spcPct val="0"/>
              </a:spcAft>
            </a:pPr>
            <a:r>
              <a:rPr lang="zh-CN" altLang="en-US" sz="2400" b="1" dirty="0">
                <a:solidFill>
                  <a:srgbClr val="FF0000"/>
                </a:solidFill>
                <a:latin typeface="楷体" panose="02010609060101010101" pitchFamily="49" charset="-122"/>
                <a:ea typeface="楷体" panose="02010609060101010101" pitchFamily="49" charset="-122"/>
                <a:cs typeface="Times New Roman" panose="02020503050405090304" pitchFamily="18" charset="0"/>
                <a:sym typeface="+mn-ea"/>
              </a:rPr>
              <a:t>琵琶</a:t>
            </a:r>
            <a:r>
              <a:rPr lang="zh-CN" altLang="en-US" sz="2400" b="1" dirty="0">
                <a:latin typeface="楷体" panose="02010609060101010101" pitchFamily="49" charset="-122"/>
                <a:ea typeface="楷体" panose="02010609060101010101" pitchFamily="49" charset="-122"/>
                <a:cs typeface="Times New Roman" panose="02020503050405090304" pitchFamily="18" charset="0"/>
                <a:sym typeface="+mn-ea"/>
              </a:rPr>
              <a:t>：这里指作战时用来发出号角的声音。</a:t>
            </a:r>
            <a:endParaRPr lang="zh-CN" altLang="en-US" sz="2400" b="1" dirty="0">
              <a:latin typeface="楷体" panose="02010609060101010101" pitchFamily="49" charset="-122"/>
              <a:ea typeface="楷体" panose="02010609060101010101" pitchFamily="49" charset="-122"/>
              <a:cs typeface="Times New Roman" panose="02020503050405090304" pitchFamily="18" charset="0"/>
              <a:sym typeface="+mn-ea"/>
            </a:endParaRPr>
          </a:p>
        </p:txBody>
      </p:sp>
      <p:pic>
        <p:nvPicPr>
          <p:cNvPr id="4" name="图片 3"/>
          <p:cNvPicPr>
            <a:picLocks noChangeAspect="1"/>
          </p:cNvPicPr>
          <p:nvPr/>
        </p:nvPicPr>
        <p:blipFill>
          <a:blip r:embed="rId1" cstate="print"/>
          <a:srcRect b="6076"/>
          <a:stretch>
            <a:fillRect/>
          </a:stretch>
        </p:blipFill>
        <p:spPr>
          <a:xfrm>
            <a:off x="6339840" y="1589405"/>
            <a:ext cx="2757805" cy="1943100"/>
          </a:xfrm>
          <a:prstGeom prst="roundRect">
            <a:avLst/>
          </a:prstGeom>
        </p:spPr>
      </p:pic>
      <p:grpSp>
        <p:nvGrpSpPr>
          <p:cNvPr id="2" name="组合 1"/>
          <p:cNvGrpSpPr/>
          <p:nvPr/>
        </p:nvGrpSpPr>
        <p:grpSpPr>
          <a:xfrm>
            <a:off x="595196" y="426641"/>
            <a:ext cx="1944216" cy="500137"/>
            <a:chOff x="882216" y="641906"/>
            <a:chExt cx="1944216" cy="500137"/>
          </a:xfrm>
        </p:grpSpPr>
        <p:sp>
          <p:nvSpPr>
            <p:cNvPr id="50" name="TextBox 11"/>
            <p:cNvSpPr txBox="1">
              <a:spLocks noChangeArrowheads="1"/>
            </p:cNvSpPr>
            <p:nvPr/>
          </p:nvSpPr>
          <p:spPr bwMode="auto">
            <a:xfrm>
              <a:off x="882216" y="641906"/>
              <a:ext cx="1944216"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8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词语解释</a:t>
              </a:r>
              <a:endParaRPr lang="zh-CN" altLang="en-US" sz="28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sp>
          <p:nvSpPr>
            <p:cNvPr id="9" name="矩形 8"/>
            <p:cNvSpPr/>
            <p:nvPr/>
          </p:nvSpPr>
          <p:spPr>
            <a:xfrm>
              <a:off x="2411760" y="807590"/>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891326" y="818043"/>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heckerboard(across)">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rcRect l="4457" t="9468" r="4432" b="10868"/>
          <a:stretch>
            <a:fillRect/>
          </a:stretch>
        </p:blipFill>
        <p:spPr>
          <a:xfrm>
            <a:off x="4779010" y="436245"/>
            <a:ext cx="3815080" cy="4304030"/>
          </a:xfrm>
          <a:prstGeom prst="rect">
            <a:avLst/>
          </a:prstGeom>
        </p:spPr>
      </p:pic>
      <p:sp>
        <p:nvSpPr>
          <p:cNvPr id="5" name="文本框 6"/>
          <p:cNvSpPr txBox="1"/>
          <p:nvPr/>
        </p:nvSpPr>
        <p:spPr>
          <a:xfrm>
            <a:off x="4944110" y="698500"/>
            <a:ext cx="3642360" cy="3750945"/>
          </a:xfrm>
          <a:prstGeom prst="rect">
            <a:avLst/>
          </a:prstGeom>
          <a:noFill/>
        </p:spPr>
        <p:txBody>
          <a:bodyPr wrap="square" rtlCol="0" anchor="t">
            <a:spAutoFit/>
          </a:bodyPr>
          <a:lstStyle/>
          <a:p>
            <a:pPr algn="ctr">
              <a:lnSpc>
                <a:spcPct val="150000"/>
              </a:lnSpc>
            </a:pPr>
            <a:r>
              <a:rPr lang="zh-CN" altLang="en-US" sz="2800" b="1" dirty="0">
                <a:solidFill>
                  <a:schemeClr val="bg1"/>
                </a:solidFill>
                <a:latin typeface="黑体" panose="02010609060101010101" pitchFamily="49" charset="-122"/>
                <a:ea typeface="黑体" panose="02010609060101010101" pitchFamily="49" charset="-122"/>
                <a:cs typeface="楷体" panose="02010609060101010101" pitchFamily="49" charset="-122"/>
                <a:sym typeface="+mn-ea"/>
              </a:rPr>
              <a:t>凉州词</a:t>
            </a:r>
            <a:endParaRPr lang="zh-CN" altLang="en-US" sz="2800" b="1" dirty="0">
              <a:solidFill>
                <a:schemeClr val="bg1"/>
              </a:solidFill>
              <a:latin typeface="黑体" panose="02010609060101010101" pitchFamily="49" charset="-122"/>
              <a:ea typeface="黑体" panose="02010609060101010101" pitchFamily="49" charset="-122"/>
              <a:cs typeface="楷体" panose="02010609060101010101" pitchFamily="49" charset="-122"/>
              <a:sym typeface="+mn-ea"/>
            </a:endParaRPr>
          </a:p>
          <a:p>
            <a:pPr algn="ctr">
              <a:lnSpc>
                <a:spcPct val="140000"/>
              </a:lnSpc>
            </a:pPr>
            <a:r>
              <a:rPr lang="en-US" altLang="zh-CN"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唐</a:t>
            </a:r>
            <a:r>
              <a:rPr lang="en-US" altLang="zh-CN"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王翰</a:t>
            </a:r>
            <a:endParaRPr lang="zh-CN" altLang="en-US"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葡萄美酒</a:t>
            </a:r>
            <a:r>
              <a:rPr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夜光杯，</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欲饮</a:t>
            </a:r>
            <a:r>
              <a:rPr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琵琶马上催。</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醉卧沙场</a:t>
            </a:r>
            <a:r>
              <a:rPr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君莫笑，</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古来征战</a:t>
            </a:r>
            <a:r>
              <a:rPr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几人回。</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14"/>
          <p:cNvSpPr txBox="1"/>
          <p:nvPr/>
        </p:nvSpPr>
        <p:spPr>
          <a:xfrm>
            <a:off x="624428" y="411510"/>
            <a:ext cx="1931348" cy="560705"/>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互动课堂</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194" y="464186"/>
            <a:ext cx="366861" cy="456339"/>
          </a:xfrm>
          <a:prstGeom prst="rect">
            <a:avLst/>
          </a:prstGeom>
        </p:spPr>
      </p:pic>
      <p:sp>
        <p:nvSpPr>
          <p:cNvPr id="3" name="文本框 6"/>
          <p:cNvSpPr txBox="1"/>
          <p:nvPr/>
        </p:nvSpPr>
        <p:spPr>
          <a:xfrm>
            <a:off x="332105" y="1185545"/>
            <a:ext cx="3924935" cy="2011045"/>
          </a:xfrm>
          <a:prstGeom prst="rect">
            <a:avLst/>
          </a:prstGeom>
          <a:noFill/>
        </p:spPr>
        <p:txBody>
          <a:bodyPr wrap="square" rtlCol="0" anchor="t">
            <a:spAutoFit/>
          </a:bodyPr>
          <a:lstStyle/>
          <a:p>
            <a:pPr indent="457200">
              <a:lnSpc>
                <a:spcPct val="130000"/>
              </a:lnSpc>
            </a:pPr>
            <a:r>
              <a:rPr lang="zh-CN" altLang="en-US" sz="3200" b="1" dirty="0">
                <a:latin typeface="黑体" panose="02010609060101010101" pitchFamily="49" charset="-122"/>
                <a:ea typeface="黑体" panose="02010609060101010101" pitchFamily="49" charset="-122"/>
                <a:cs typeface="楷体" panose="02010609060101010101" pitchFamily="49" charset="-122"/>
              </a:rPr>
              <a:t>  自由朗读，然后与同座对读，注意读准字音、读通诗句。</a:t>
            </a:r>
            <a:r>
              <a:rPr lang="zh-CN" altLang="en-US"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rPr>
              <a:t>          </a:t>
            </a:r>
            <a:endParaRPr lang="zh-CN" altLang="en-US" sz="2800" b="1" dirty="0">
              <a:latin typeface="楷体" panose="02010609060101010101" pitchFamily="49" charset="-122"/>
              <a:ea typeface="楷体" panose="02010609060101010101" pitchFamily="49" charset="-122"/>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012" y="3416546"/>
            <a:ext cx="850943" cy="697101"/>
          </a:xfrm>
          <a:prstGeom prst="rect">
            <a:avLst/>
          </a:prstGeom>
        </p:spPr>
      </p:pic>
      <p:sp>
        <p:nvSpPr>
          <p:cNvPr id="17" name="文本框 10"/>
          <p:cNvSpPr txBox="1"/>
          <p:nvPr/>
        </p:nvSpPr>
        <p:spPr>
          <a:xfrm>
            <a:off x="1077933" y="3597910"/>
            <a:ext cx="3578860" cy="891540"/>
          </a:xfrm>
          <a:prstGeom prst="rect">
            <a:avLst/>
          </a:prstGeom>
          <a:noFill/>
        </p:spPr>
        <p:txBody>
          <a:bodyPr wrap="square" rtlCol="0">
            <a:spAutoFit/>
          </a:bodyPr>
          <a:lstStyle/>
          <a:p>
            <a:r>
              <a:rPr lang="en-US" altLang="zh-CN" sz="2600" b="1" dirty="0">
                <a:solidFill>
                  <a:srgbClr val="0000FF"/>
                </a:solidFill>
                <a:latin typeface="宋体" panose="02010600030101010101" pitchFamily="2" charset="-122"/>
                <a:ea typeface="宋体" panose="02010600030101010101" pitchFamily="2" charset="-122"/>
              </a:rPr>
              <a:t>“</a:t>
            </a:r>
            <a:r>
              <a:rPr lang="zh-CN" altLang="en-US" sz="2600" b="1" dirty="0">
                <a:solidFill>
                  <a:srgbClr val="0000FF"/>
                </a:solidFill>
                <a:latin typeface="宋体" panose="02010600030101010101" pitchFamily="2" charset="-122"/>
                <a:ea typeface="宋体" panose="02010600030101010101" pitchFamily="2" charset="-122"/>
              </a:rPr>
              <a:t>葡萄</a:t>
            </a:r>
            <a:r>
              <a:rPr lang="en-US" altLang="zh-CN" sz="2600" b="1" dirty="0">
                <a:solidFill>
                  <a:srgbClr val="0000FF"/>
                </a:solidFill>
                <a:latin typeface="宋体" panose="02010600030101010101" pitchFamily="2" charset="-122"/>
                <a:ea typeface="宋体" panose="02010600030101010101" pitchFamily="2" charset="-122"/>
              </a:rPr>
              <a:t>”</a:t>
            </a:r>
            <a:r>
              <a:rPr lang="zh-CN" altLang="en-US" sz="2600" b="1" dirty="0">
                <a:solidFill>
                  <a:srgbClr val="0000FF"/>
                </a:solidFill>
                <a:latin typeface="宋体" panose="02010600030101010101" pitchFamily="2" charset="-122"/>
                <a:ea typeface="宋体" panose="02010600030101010101" pitchFamily="2" charset="-122"/>
              </a:rPr>
              <a:t>和</a:t>
            </a:r>
            <a:r>
              <a:rPr lang="en-US" altLang="zh-CN" sz="2600" b="1" dirty="0">
                <a:solidFill>
                  <a:srgbClr val="0000FF"/>
                </a:solidFill>
                <a:latin typeface="宋体" panose="02010600030101010101" pitchFamily="2" charset="-122"/>
                <a:ea typeface="宋体" panose="02010600030101010101" pitchFamily="2" charset="-122"/>
              </a:rPr>
              <a:t>“</a:t>
            </a:r>
            <a:r>
              <a:rPr lang="zh-CN" altLang="en-US" sz="2600" b="1" dirty="0">
                <a:solidFill>
                  <a:srgbClr val="0000FF"/>
                </a:solidFill>
                <a:latin typeface="宋体" panose="02010600030101010101" pitchFamily="2" charset="-122"/>
                <a:ea typeface="宋体" panose="02010600030101010101" pitchFamily="2" charset="-122"/>
              </a:rPr>
              <a:t>琵琶</a:t>
            </a:r>
            <a:r>
              <a:rPr lang="en-US" altLang="zh-CN" sz="2600" b="1" dirty="0">
                <a:solidFill>
                  <a:srgbClr val="0000FF"/>
                </a:solidFill>
                <a:latin typeface="宋体" panose="02010600030101010101" pitchFamily="2" charset="-122"/>
                <a:ea typeface="宋体" panose="02010600030101010101" pitchFamily="2" charset="-122"/>
              </a:rPr>
              <a:t>”</a:t>
            </a:r>
            <a:r>
              <a:rPr lang="zh-CN" altLang="en-US" sz="2600" b="1" dirty="0">
                <a:solidFill>
                  <a:srgbClr val="0000FF"/>
                </a:solidFill>
                <a:latin typeface="宋体" panose="02010600030101010101" pitchFamily="2" charset="-122"/>
                <a:ea typeface="宋体" panose="02010600030101010101" pitchFamily="2" charset="-122"/>
              </a:rPr>
              <a:t>的第二个字读轻声。</a:t>
            </a:r>
            <a:endParaRPr lang="zh-CN" altLang="en-US" sz="2600" b="1" dirty="0">
              <a:solidFill>
                <a:srgbClr val="0000FF"/>
              </a:solidFill>
              <a:latin typeface="宋体" panose="02010600030101010101" pitchFamily="2" charset="-122"/>
              <a:ea typeface="宋体" panose="02010600030101010101" pitchFamily="2" charset="-122"/>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8" dur="8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35"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5">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42" dur="8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5">
                                            <p:txEl>
                                              <p:pRg st="5" end="5"/>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checkerboard(across)">
                                      <p:cBhvr>
                                        <p:cTn id="49" dur="500"/>
                                        <p:tgtEl>
                                          <p:spTgt spid="11"/>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checkerboard(across)">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txBox="1"/>
          <p:nvPr/>
        </p:nvSpPr>
        <p:spPr>
          <a:xfrm>
            <a:off x="1688570" y="1536557"/>
            <a:ext cx="6516086" cy="1370965"/>
          </a:xfrm>
          <a:prstGeom prst="rect">
            <a:avLst/>
          </a:prstGeom>
          <a:noFill/>
        </p:spPr>
        <p:txBody>
          <a:bodyPr wrap="square" rtlCol="0" anchor="t">
            <a:spAutoFit/>
          </a:bodyPr>
          <a:lstStyle/>
          <a:p>
            <a:pPr algn="just">
              <a:lnSpc>
                <a:spcPct val="13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    读读诗的第一句，展开想象，你看到了什么？</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3896" y="1431261"/>
            <a:ext cx="1104039" cy="15821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497205" y="3299460"/>
            <a:ext cx="8148955" cy="829945"/>
          </a:xfrm>
          <a:prstGeom prst="rect">
            <a:avLst/>
          </a:prstGeom>
          <a:noFill/>
        </p:spPr>
        <p:txBody>
          <a:bodyPr wrap="square" rtlCol="0" anchor="t">
            <a:spAutoFit/>
          </a:bodyPr>
          <a:lstStyle/>
          <a:p>
            <a:pPr indent="0">
              <a:buNone/>
            </a:pPr>
            <a:r>
              <a:rPr lang="en-US" sz="2400">
                <a:solidFill>
                  <a:srgbClr val="FF0000"/>
                </a:solidFill>
                <a:latin typeface="黑体" panose="02010609060101010101" pitchFamily="49" charset="-122"/>
                <a:ea typeface="黑体" panose="02010609060101010101" pitchFamily="49" charset="-122"/>
                <a:cs typeface="宋体" panose="02010600030101010101" pitchFamily="2" charset="-122"/>
                <a:sym typeface="+mn-ea"/>
              </a:rPr>
              <a:t>    这样的葡萄美酒和夜光杯，让你眼前仿佛出现了怎样的场景？你想到些什么？</a:t>
            </a:r>
            <a:endParaRPr lang="en-US" altLang="en-US" sz="2400">
              <a:solidFill>
                <a:srgbClr val="FF0000"/>
              </a:solidFill>
              <a:latin typeface="黑体" panose="02010609060101010101" pitchFamily="49" charset="-122"/>
              <a:ea typeface="黑体" panose="02010609060101010101" pitchFamily="49" charset="-122"/>
              <a:cs typeface="宋体" panose="02010600030101010101" pitchFamily="2" charset="-122"/>
              <a:sym typeface="+mn-ea"/>
            </a:endParaRPr>
          </a:p>
        </p:txBody>
      </p:sp>
      <p:sp>
        <p:nvSpPr>
          <p:cNvPr id="8" name="AutoShape 22"/>
          <p:cNvSpPr>
            <a:spLocks noChangeArrowheads="1"/>
          </p:cNvSpPr>
          <p:nvPr/>
        </p:nvSpPr>
        <p:spPr bwMode="gray">
          <a:xfrm>
            <a:off x="273050" y="1569085"/>
            <a:ext cx="6021070" cy="1243965"/>
          </a:xfrm>
          <a:prstGeom prst="roundRect">
            <a:avLst>
              <a:gd name="adj" fmla="val 17509"/>
            </a:avLst>
          </a:prstGeom>
          <a:solidFill>
            <a:schemeClr val="accent5">
              <a:lumMod val="20000"/>
              <a:lumOff val="80000"/>
            </a:scheme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defTabSz="685165">
              <a:lnSpc>
                <a:spcPct val="110000"/>
              </a:lnSpc>
            </a:pPr>
            <a:r>
              <a:rPr lang="en-US" sz="3200" b="1" dirty="0">
                <a:latin typeface="楷体" panose="02010609060101010101" pitchFamily="49" charset="-122"/>
                <a:ea typeface="楷体" panose="02010609060101010101" pitchFamily="49" charset="-122"/>
                <a:cs typeface="楷体" panose="02010609060101010101" pitchFamily="49" charset="-122"/>
                <a:sym typeface="+mn-ea"/>
              </a:rPr>
              <a:t>    酒筵上甘醇的葡萄美酒盛满</a:t>
            </a:r>
            <a:endParaRPr lang="en-US" sz="3200" b="1" dirty="0">
              <a:latin typeface="楷体" panose="02010609060101010101" pitchFamily="49" charset="-122"/>
              <a:ea typeface="楷体" panose="02010609060101010101" pitchFamily="49" charset="-122"/>
              <a:cs typeface="楷体" panose="02010609060101010101" pitchFamily="49" charset="-122"/>
              <a:sym typeface="+mn-ea"/>
            </a:endParaRPr>
          </a:p>
          <a:p>
            <a:pPr algn="l" defTabSz="685165">
              <a:lnSpc>
                <a:spcPct val="110000"/>
              </a:lnSpc>
            </a:pPr>
            <a:r>
              <a:rPr lang="en-US" sz="3200" b="1" dirty="0">
                <a:latin typeface="楷体" panose="02010609060101010101" pitchFamily="49" charset="-122"/>
                <a:ea typeface="楷体" panose="02010609060101010101" pitchFamily="49" charset="-122"/>
                <a:cs typeface="楷体" panose="02010609060101010101" pitchFamily="49" charset="-122"/>
                <a:sym typeface="+mn-ea"/>
              </a:rPr>
              <a:t>在精美的夜光杯之中</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0" name="文本框 9"/>
          <p:cNvSpPr txBox="1"/>
          <p:nvPr/>
        </p:nvSpPr>
        <p:spPr>
          <a:xfrm>
            <a:off x="2471420" y="814070"/>
            <a:ext cx="3627120" cy="645160"/>
          </a:xfrm>
          <a:prstGeom prst="rect">
            <a:avLst/>
          </a:prstGeom>
          <a:noFill/>
        </p:spPr>
        <p:txBody>
          <a:bodyPr wrap="none" rtlCol="0" anchor="t">
            <a:spAutoFit/>
          </a:bodyPr>
          <a:lstStyle/>
          <a:p>
            <a:r>
              <a:rPr sz="3600" b="1" dirty="0">
                <a:latin typeface="楷体" panose="02010609060101010101" pitchFamily="49" charset="-122"/>
                <a:ea typeface="楷体" panose="02010609060101010101" pitchFamily="49" charset="-122"/>
                <a:cs typeface="楷体" panose="02010609060101010101" pitchFamily="49" charset="-122"/>
                <a:sym typeface="+mn-ea"/>
              </a:rPr>
              <a:t>葡萄美酒</a:t>
            </a:r>
            <a:r>
              <a:rPr lang="en-US"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600" b="1" dirty="0">
                <a:latin typeface="楷体" panose="02010609060101010101" pitchFamily="49" charset="-122"/>
                <a:ea typeface="楷体" panose="02010609060101010101" pitchFamily="49" charset="-122"/>
                <a:cs typeface="楷体" panose="02010609060101010101" pitchFamily="49" charset="-122"/>
                <a:sym typeface="+mn-ea"/>
              </a:rPr>
              <a:t>夜光杯</a:t>
            </a:r>
            <a:endParaRPr lang="zh-CN" altLang="en-US" sz="3600" b="1" dirty="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12" name="图片 11"/>
          <p:cNvPicPr>
            <a:picLocks noChangeAspect="1"/>
          </p:cNvPicPr>
          <p:nvPr/>
        </p:nvPicPr>
        <p:blipFill>
          <a:blip r:embed="rId1" cstate="print"/>
          <a:stretch>
            <a:fillRect/>
          </a:stretch>
        </p:blipFill>
        <p:spPr>
          <a:xfrm>
            <a:off x="6470650" y="1459230"/>
            <a:ext cx="2124710" cy="1456690"/>
          </a:xfrm>
          <a:prstGeom prst="roundRect">
            <a:avLst/>
          </a:prstGeom>
        </p:spPr>
      </p:pic>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lum contrast="6000"/>
          </a:blip>
          <a:srcRect l="34521" t="15384" b="25204"/>
          <a:stretch>
            <a:fillRect/>
          </a:stretch>
        </p:blipFill>
        <p:spPr>
          <a:xfrm>
            <a:off x="2650490" y="2014855"/>
            <a:ext cx="3991610" cy="2631440"/>
          </a:xfrm>
          <a:prstGeom prst="rect">
            <a:avLst/>
          </a:prstGeom>
          <a:effectLst>
            <a:softEdge rad="241300"/>
          </a:effectLst>
        </p:spPr>
      </p:pic>
      <p:grpSp>
        <p:nvGrpSpPr>
          <p:cNvPr id="5" name="组合 4"/>
          <p:cNvGrpSpPr/>
          <p:nvPr/>
        </p:nvGrpSpPr>
        <p:grpSpPr>
          <a:xfrm>
            <a:off x="891540" y="645795"/>
            <a:ext cx="3067050" cy="1008380"/>
            <a:chOff x="5354633" y="3147814"/>
            <a:chExt cx="3210396" cy="1008111"/>
          </a:xfrm>
        </p:grpSpPr>
        <p:sp>
          <p:nvSpPr>
            <p:cNvPr id="10" name="矩形 9"/>
            <p:cNvSpPr/>
            <p:nvPr/>
          </p:nvSpPr>
          <p:spPr>
            <a:xfrm>
              <a:off x="5691183" y="3227189"/>
              <a:ext cx="2592070" cy="829724"/>
            </a:xfrm>
            <a:prstGeom prst="rect">
              <a:avLst/>
            </a:prstGeom>
          </p:spPr>
          <p:txBody>
            <a:bodyPr wrap="square">
              <a:spAutoFit/>
            </a:bodyPr>
            <a:lstStyle/>
            <a:p>
              <a:r>
                <a:rPr lang="zh-CN" altLang="en-US" sz="2400" b="1" dirty="0">
                  <a:latin typeface="黑体" panose="02010609060101010101" pitchFamily="49" charset="-122"/>
                  <a:ea typeface="黑体" panose="02010609060101010101" pitchFamily="49" charset="-122"/>
                </a:rPr>
                <a:t>    来，将军，干了这杯酒！</a:t>
              </a:r>
              <a:endParaRPr lang="zh-CN" altLang="en-US" sz="2400" b="1" dirty="0">
                <a:latin typeface="黑体" panose="02010609060101010101" pitchFamily="49" charset="-122"/>
                <a:ea typeface="黑体" panose="02010609060101010101" pitchFamily="49" charset="-122"/>
              </a:endParaRPr>
            </a:p>
          </p:txBody>
        </p:sp>
        <p:sp>
          <p:nvSpPr>
            <p:cNvPr id="18" name="云形标注 17"/>
            <p:cNvSpPr/>
            <p:nvPr/>
          </p:nvSpPr>
          <p:spPr bwMode="auto">
            <a:xfrm>
              <a:off x="5354633" y="3147814"/>
              <a:ext cx="3210396" cy="1008111"/>
            </a:xfrm>
            <a:prstGeom prst="cloudCallout">
              <a:avLst>
                <a:gd name="adj1" fmla="val 18354"/>
                <a:gd name="adj2" fmla="val 120611"/>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3" name="组合 2"/>
          <p:cNvGrpSpPr/>
          <p:nvPr/>
        </p:nvGrpSpPr>
        <p:grpSpPr>
          <a:xfrm>
            <a:off x="4968240" y="725170"/>
            <a:ext cx="3067050" cy="1008380"/>
            <a:chOff x="5354633" y="3147814"/>
            <a:chExt cx="3210396" cy="1008111"/>
          </a:xfrm>
        </p:grpSpPr>
        <p:sp>
          <p:nvSpPr>
            <p:cNvPr id="4" name="矩形 3"/>
            <p:cNvSpPr/>
            <p:nvPr/>
          </p:nvSpPr>
          <p:spPr>
            <a:xfrm>
              <a:off x="5691183" y="3227189"/>
              <a:ext cx="2592070" cy="829724"/>
            </a:xfrm>
            <a:prstGeom prst="rect">
              <a:avLst/>
            </a:prstGeom>
          </p:spPr>
          <p:txBody>
            <a:bodyPr wrap="square">
              <a:spAutoFit/>
            </a:bodyPr>
            <a:lstStyle/>
            <a:p>
              <a:r>
                <a:rPr lang="zh-CN" altLang="en-US" sz="2400" b="1" dirty="0">
                  <a:latin typeface="黑体" panose="02010609060101010101" pitchFamily="49" charset="-122"/>
                  <a:ea typeface="黑体" panose="02010609060101010101" pitchFamily="49" charset="-122"/>
                </a:rPr>
                <a:t>    好！哈哈哈</a:t>
              </a:r>
              <a:r>
                <a:rPr lang="en-US" altLang="zh-CN" sz="2400" b="1" dirty="0">
                  <a:latin typeface="黑体" panose="02010609060101010101" pitchFamily="49" charset="-122"/>
                  <a:ea typeface="黑体" panose="02010609060101010101" pitchFamily="49" charset="-122"/>
                </a:rPr>
                <a:t>……</a:t>
              </a:r>
              <a:endParaRPr lang="en-US" altLang="zh-CN" sz="2400" b="1" dirty="0">
                <a:latin typeface="黑体" panose="02010609060101010101" pitchFamily="49" charset="-122"/>
                <a:ea typeface="黑体" panose="02010609060101010101" pitchFamily="49" charset="-122"/>
              </a:endParaRPr>
            </a:p>
          </p:txBody>
        </p:sp>
        <p:sp>
          <p:nvSpPr>
            <p:cNvPr id="6" name="云形标注 5"/>
            <p:cNvSpPr/>
            <p:nvPr/>
          </p:nvSpPr>
          <p:spPr bwMode="auto">
            <a:xfrm>
              <a:off x="5354633" y="3147814"/>
              <a:ext cx="3210396" cy="1008111"/>
            </a:xfrm>
            <a:prstGeom prst="cloudCallout">
              <a:avLst>
                <a:gd name="adj1" fmla="val -25258"/>
                <a:gd name="adj2" fmla="val 108312"/>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7" name="组合 6"/>
          <p:cNvGrpSpPr/>
          <p:nvPr/>
        </p:nvGrpSpPr>
        <p:grpSpPr>
          <a:xfrm>
            <a:off x="2595458" y="1328420"/>
            <a:ext cx="2940685" cy="1008380"/>
            <a:chOff x="5487127" y="3147814"/>
            <a:chExt cx="3078125" cy="1008111"/>
          </a:xfrm>
        </p:grpSpPr>
        <p:sp>
          <p:nvSpPr>
            <p:cNvPr id="8" name="矩形 7"/>
            <p:cNvSpPr/>
            <p:nvPr/>
          </p:nvSpPr>
          <p:spPr>
            <a:xfrm>
              <a:off x="5487127" y="3421447"/>
              <a:ext cx="2592070" cy="460252"/>
            </a:xfrm>
            <a:prstGeom prst="rect">
              <a:avLst/>
            </a:prstGeom>
          </p:spPr>
          <p:txBody>
            <a:bodyPr wrap="square">
              <a:spAutoFit/>
            </a:bodyPr>
            <a:lstStyle/>
            <a:p>
              <a:r>
                <a:rPr lang="zh-CN" altLang="en-US" sz="2400" b="1" dirty="0">
                  <a:latin typeface="黑体" panose="02010609060101010101" pitchFamily="49" charset="-122"/>
                  <a:ea typeface="黑体" panose="02010609060101010101" pitchFamily="49" charset="-122"/>
                </a:rPr>
                <a:t>    将军，敬你！</a:t>
              </a:r>
              <a:endParaRPr lang="zh-CN" altLang="en-US" sz="2400" b="1" dirty="0">
                <a:latin typeface="黑体" panose="02010609060101010101" pitchFamily="49" charset="-122"/>
                <a:ea typeface="黑体" panose="02010609060101010101" pitchFamily="49" charset="-122"/>
              </a:endParaRPr>
            </a:p>
          </p:txBody>
        </p:sp>
        <p:sp>
          <p:nvSpPr>
            <p:cNvPr id="9" name="云形标注 8"/>
            <p:cNvSpPr/>
            <p:nvPr/>
          </p:nvSpPr>
          <p:spPr bwMode="auto">
            <a:xfrm>
              <a:off x="5784903" y="3147814"/>
              <a:ext cx="2780349" cy="1008111"/>
            </a:xfrm>
            <a:prstGeom prst="cloudCallout">
              <a:avLst>
                <a:gd name="adj1" fmla="val -15272"/>
                <a:gd name="adj2" fmla="val 90994"/>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txBox="1"/>
          <p:nvPr/>
        </p:nvSpPr>
        <p:spPr>
          <a:xfrm>
            <a:off x="1688570" y="1217152"/>
            <a:ext cx="6516086" cy="2011045"/>
          </a:xfrm>
          <a:prstGeom prst="rect">
            <a:avLst/>
          </a:prstGeom>
          <a:noFill/>
        </p:spPr>
        <p:txBody>
          <a:bodyPr wrap="square" rtlCol="0" anchor="t">
            <a:spAutoFit/>
          </a:bodyPr>
          <a:lstStyle/>
          <a:p>
            <a:pPr algn="just">
              <a:lnSpc>
                <a:spcPct val="13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    将士们刚要举杯豪饮时，你们听，什么声音传来了？读读诗的第二句。</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2425" y="1324610"/>
            <a:ext cx="1253490" cy="17970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37845" y="840105"/>
            <a:ext cx="3627120" cy="645160"/>
          </a:xfrm>
          <a:prstGeom prst="rect">
            <a:avLst/>
          </a:prstGeom>
          <a:noFill/>
        </p:spPr>
        <p:txBody>
          <a:bodyPr wrap="none" rtlCol="0" anchor="t">
            <a:spAutoFit/>
          </a:bodyPr>
          <a:lstStyle/>
          <a:p>
            <a:r>
              <a:rPr lang="zh-CN" altLang="en-US" sz="3600" b="1" dirty="0">
                <a:latin typeface="楷体" panose="02010609060101010101" pitchFamily="49" charset="-122"/>
                <a:ea typeface="楷体" panose="02010609060101010101" pitchFamily="49" charset="-122"/>
                <a:cs typeface="楷体" panose="02010609060101010101" pitchFamily="49" charset="-122"/>
                <a:sym typeface="+mn-ea"/>
              </a:rPr>
              <a:t>欲饮</a:t>
            </a:r>
            <a:r>
              <a:rPr lang="en-US" altLang="zh-CN"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latin typeface="楷体" panose="02010609060101010101" pitchFamily="49" charset="-122"/>
                <a:ea typeface="楷体" panose="02010609060101010101" pitchFamily="49" charset="-122"/>
                <a:cs typeface="楷体" panose="02010609060101010101" pitchFamily="49" charset="-122"/>
                <a:sym typeface="+mn-ea"/>
              </a:rPr>
              <a:t>琵琶马上催</a:t>
            </a:r>
            <a:endParaRPr lang="zh-CN" altLang="en-US" sz="3600" b="1" dirty="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7" name="文本框 6"/>
          <p:cNvSpPr txBox="1"/>
          <p:nvPr/>
        </p:nvSpPr>
        <p:spPr>
          <a:xfrm>
            <a:off x="1690370" y="1746250"/>
            <a:ext cx="2474595" cy="521970"/>
          </a:xfrm>
          <a:prstGeom prst="rect">
            <a:avLst/>
          </a:prstGeom>
          <a:noFill/>
        </p:spPr>
        <p:txBody>
          <a:bodyPr wrap="square" rtlCol="0" anchor="t">
            <a:spAutoFit/>
          </a:bodyPr>
          <a:lstStyle/>
          <a:p>
            <a:r>
              <a:rPr lang="zh-CN" altLang="en-US" sz="2800">
                <a:solidFill>
                  <a:srgbClr val="FF0000"/>
                </a:solidFill>
                <a:latin typeface="微软雅黑" panose="020B0503020204020204" charset="-122"/>
                <a:ea typeface="微软雅黑" panose="020B0503020204020204" charset="-122"/>
                <a:sym typeface="+mn-ea"/>
              </a:rPr>
              <a:t>急促的琵琶声。</a:t>
            </a:r>
            <a:endParaRPr lang="zh-CN" altLang="en-US" sz="2800">
              <a:solidFill>
                <a:srgbClr val="FF0000"/>
              </a:solidFill>
              <a:latin typeface="微软雅黑" panose="020B0503020204020204" charset="-122"/>
              <a:ea typeface="微软雅黑" panose="020B0503020204020204" charset="-122"/>
              <a:sym typeface="+mn-ea"/>
            </a:endParaRPr>
          </a:p>
        </p:txBody>
      </p:sp>
      <p:sp>
        <p:nvSpPr>
          <p:cNvPr id="2" name="右弧形箭头 1"/>
          <p:cNvSpPr/>
          <p:nvPr/>
        </p:nvSpPr>
        <p:spPr>
          <a:xfrm>
            <a:off x="4274185" y="1264285"/>
            <a:ext cx="360045" cy="64833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AutoShape 22"/>
          <p:cNvSpPr>
            <a:spLocks noChangeArrowheads="1"/>
          </p:cNvSpPr>
          <p:nvPr/>
        </p:nvSpPr>
        <p:spPr bwMode="gray">
          <a:xfrm>
            <a:off x="138430" y="2528570"/>
            <a:ext cx="4832985" cy="1583690"/>
          </a:xfrm>
          <a:prstGeom prst="roundRect">
            <a:avLst>
              <a:gd name="adj" fmla="val 17509"/>
            </a:avLst>
          </a:prstGeom>
          <a:solidFill>
            <a:schemeClr val="accent5">
              <a:lumMod val="20000"/>
              <a:lumOff val="80000"/>
            </a:scheme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defTabSz="685165">
              <a:lnSpc>
                <a:spcPct val="110000"/>
              </a:lnSpc>
            </a:pPr>
            <a:r>
              <a:rPr lang="en-US" sz="3200" b="1" dirty="0">
                <a:latin typeface="楷体" panose="02010609060101010101" pitchFamily="49" charset="-122"/>
                <a:ea typeface="楷体" panose="02010609060101010101" pitchFamily="49" charset="-122"/>
                <a:cs typeface="楷体" panose="02010609060101010101" pitchFamily="49" charset="-122"/>
                <a:sym typeface="+mn-ea"/>
              </a:rPr>
              <a:t>    正要</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举杯痛</a:t>
            </a:r>
            <a:r>
              <a:rPr lang="en-US" sz="3200" b="1" dirty="0">
                <a:latin typeface="楷体" panose="02010609060101010101" pitchFamily="49" charset="-122"/>
                <a:ea typeface="楷体" panose="02010609060101010101" pitchFamily="49" charset="-122"/>
                <a:cs typeface="楷体" panose="02010609060101010101" pitchFamily="49" charset="-122"/>
                <a:sym typeface="+mn-ea"/>
              </a:rPr>
              <a:t>饮，</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却听</a:t>
            </a:r>
            <a:endParaRPr lang="zh-CN" altLang="en-US" sz="3200" b="1" dirty="0">
              <a:latin typeface="楷体" panose="02010609060101010101" pitchFamily="49" charset="-122"/>
              <a:ea typeface="楷体" panose="02010609060101010101" pitchFamily="49" charset="-122"/>
              <a:cs typeface="楷体" panose="02010609060101010101" pitchFamily="49" charset="-122"/>
              <a:sym typeface="+mn-ea"/>
            </a:endParaRPr>
          </a:p>
          <a:p>
            <a:pPr algn="l" defTabSz="685165">
              <a:lnSpc>
                <a:spcPct val="110000"/>
              </a:lnSpc>
            </a:pP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到</a:t>
            </a:r>
            <a:r>
              <a:rPr lang="en-US" sz="3200" b="1" dirty="0">
                <a:latin typeface="楷体" panose="02010609060101010101" pitchFamily="49" charset="-122"/>
                <a:ea typeface="楷体" panose="02010609060101010101" pitchFamily="49" charset="-122"/>
                <a:cs typeface="楷体" panose="02010609060101010101" pitchFamily="49" charset="-122"/>
                <a:sym typeface="+mn-ea"/>
              </a:rPr>
              <a:t>马上</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弹起</a:t>
            </a:r>
            <a:r>
              <a:rPr lang="en-US" sz="3200" b="1" dirty="0">
                <a:latin typeface="楷体" panose="02010609060101010101" pitchFamily="49" charset="-122"/>
                <a:ea typeface="楷体" panose="02010609060101010101" pitchFamily="49" charset="-122"/>
                <a:cs typeface="楷体" panose="02010609060101010101" pitchFamily="49" charset="-122"/>
                <a:sym typeface="+mn-ea"/>
              </a:rPr>
              <a:t>琵琶</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的</a:t>
            </a:r>
            <a:r>
              <a:rPr lang="en-US" sz="3200" b="1" dirty="0">
                <a:latin typeface="楷体" panose="02010609060101010101" pitchFamily="49" charset="-122"/>
                <a:ea typeface="楷体" panose="02010609060101010101" pitchFamily="49" charset="-122"/>
                <a:cs typeface="楷体" panose="02010609060101010101" pitchFamily="49" charset="-122"/>
                <a:sym typeface="+mn-ea"/>
              </a:rPr>
              <a:t>声</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音</a:t>
            </a:r>
            <a:r>
              <a:rPr lang="en-US" sz="3200" b="1" dirty="0">
                <a:latin typeface="楷体" panose="02010609060101010101" pitchFamily="49" charset="-122"/>
                <a:ea typeface="楷体" panose="02010609060101010101" pitchFamily="49" charset="-122"/>
                <a:cs typeface="楷体" panose="02010609060101010101" pitchFamily="49" charset="-122"/>
                <a:sym typeface="+mn-ea"/>
              </a:rPr>
              <a:t>，</a:t>
            </a:r>
            <a:endParaRPr lang="en-US" sz="3200" b="1" dirty="0">
              <a:latin typeface="楷体" panose="02010609060101010101" pitchFamily="49" charset="-122"/>
              <a:ea typeface="楷体" panose="02010609060101010101" pitchFamily="49" charset="-122"/>
              <a:cs typeface="楷体" panose="02010609060101010101" pitchFamily="49" charset="-122"/>
              <a:sym typeface="+mn-ea"/>
            </a:endParaRPr>
          </a:p>
          <a:p>
            <a:pPr algn="l" defTabSz="685165">
              <a:lnSpc>
                <a:spcPct val="110000"/>
              </a:lnSpc>
            </a:pP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在</a:t>
            </a:r>
            <a:r>
              <a:rPr lang="en-US" sz="3200" b="1" dirty="0">
                <a:latin typeface="楷体" panose="02010609060101010101" pitchFamily="49" charset="-122"/>
                <a:ea typeface="楷体" panose="02010609060101010101" pitchFamily="49" charset="-122"/>
                <a:cs typeface="楷体" panose="02010609060101010101" pitchFamily="49" charset="-122"/>
                <a:sym typeface="+mn-ea"/>
              </a:rPr>
              <a:t>催人出</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mn-ea"/>
              </a:rPr>
              <a:t>发了。</a:t>
            </a:r>
            <a:endPar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16" name="图片 15"/>
          <p:cNvPicPr>
            <a:picLocks noChangeAspect="1"/>
          </p:cNvPicPr>
          <p:nvPr/>
        </p:nvPicPr>
        <p:blipFill>
          <a:blip r:embed="rId1" cstate="print">
            <a:lum contrast="6000"/>
          </a:blip>
          <a:srcRect b="10409"/>
          <a:stretch>
            <a:fillRect/>
          </a:stretch>
        </p:blipFill>
        <p:spPr>
          <a:xfrm>
            <a:off x="5059045" y="850265"/>
            <a:ext cx="3974465" cy="2654935"/>
          </a:xfrm>
          <a:prstGeom prst="rect">
            <a:avLst/>
          </a:prstGeom>
          <a:effectLst>
            <a:softEdge rad="101600"/>
          </a:effectLst>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2" grpId="0" bldLvl="0" animBg="1"/>
      <p:bldP spid="15"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txBox="1"/>
          <p:nvPr/>
        </p:nvSpPr>
        <p:spPr>
          <a:xfrm>
            <a:off x="1688570" y="1217152"/>
            <a:ext cx="6516086" cy="1370965"/>
          </a:xfrm>
          <a:prstGeom prst="rect">
            <a:avLst/>
          </a:prstGeom>
          <a:noFill/>
        </p:spPr>
        <p:txBody>
          <a:bodyPr wrap="square" rtlCol="0" anchor="t">
            <a:spAutoFit/>
          </a:bodyPr>
          <a:lstStyle/>
          <a:p>
            <a:pPr algn="just">
              <a:lnSpc>
                <a:spcPct val="13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    齐读诗的后两句，说一说：醉了躺在沙场上为什么不要笑我呢？</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6730" y="1067435"/>
            <a:ext cx="1253490" cy="17970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66495" y="851535"/>
            <a:ext cx="6821170" cy="583565"/>
          </a:xfrm>
          <a:prstGeom prst="rect">
            <a:avLst/>
          </a:prstGeom>
          <a:noFill/>
        </p:spPr>
        <p:txBody>
          <a:bodyPr wrap="square" rtlCol="0" anchor="t">
            <a:spAutoFit/>
          </a:bodyPr>
          <a:lstStyle/>
          <a:p>
            <a:pPr algn="l"/>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醉卧沙场</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君莫笑，古来征战</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几人回。</a:t>
            </a:r>
            <a:endParaRPr lang="zh-CN"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5" name="圆角矩形 4"/>
          <p:cNvSpPr/>
          <p:nvPr/>
        </p:nvSpPr>
        <p:spPr>
          <a:xfrm>
            <a:off x="510540" y="2560955"/>
            <a:ext cx="5099685" cy="14357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000" b="1">
                <a:latin typeface="楷体" panose="02010609060101010101" pitchFamily="49" charset="-122"/>
                <a:ea typeface="楷体" panose="02010609060101010101" pitchFamily="49" charset="-122"/>
                <a:cs typeface="楷体" panose="02010609060101010101" pitchFamily="49" charset="-122"/>
              </a:rPr>
              <a:t>     </a:t>
            </a:r>
            <a:r>
              <a:rPr lang="zh-CN" altLang="en-US" sz="2800" b="1">
                <a:latin typeface="楷体" panose="02010609060101010101" pitchFamily="49" charset="-122"/>
                <a:ea typeface="楷体" panose="02010609060101010101" pitchFamily="49" charset="-122"/>
                <a:cs typeface="楷体" panose="02010609060101010101" pitchFamily="49" charset="-122"/>
              </a:rPr>
              <a:t>如果醉卧在沙扬上，也请你不要笑话，古来出外打仗的能有几人返回家乡？</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p:txBody>
      </p:sp>
      <p:pic>
        <p:nvPicPr>
          <p:cNvPr id="2" name="中国古代的战争">
            <a:hlinkClick r:id="" action="ppaction://media"/>
          </p:cNvPr>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5844540" y="1871980"/>
            <a:ext cx="3150870" cy="1970405"/>
          </a:xfrm>
          <a:prstGeom prst="rect">
            <a:avLst/>
          </a:prstGeom>
        </p:spPr>
      </p:pic>
      <p:sp>
        <p:nvSpPr>
          <p:cNvPr id="6" name="文本框 5"/>
          <p:cNvSpPr txBox="1"/>
          <p:nvPr/>
        </p:nvSpPr>
        <p:spPr>
          <a:xfrm>
            <a:off x="6109335" y="3842385"/>
            <a:ext cx="2621280" cy="460375"/>
          </a:xfrm>
          <a:prstGeom prst="rect">
            <a:avLst/>
          </a:prstGeom>
          <a:solidFill>
            <a:schemeClr val="accent2">
              <a:lumMod val="60000"/>
              <a:lumOff val="40000"/>
            </a:schemeClr>
          </a:solidFill>
        </p:spPr>
        <p:txBody>
          <a:bodyPr wrap="none" rtlCol="0" anchor="t">
            <a:spAutoFit/>
          </a:bodyPr>
          <a:lstStyle/>
          <a:p>
            <a:pPr algn="l"/>
            <a:r>
              <a:rPr lang="zh-CN" altLang="en-US"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rPr>
              <a:t>点击图片播放视频</a:t>
            </a:r>
            <a:endParaRPr lang="zh-CN" altLang="en-US"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endParaRPr>
          </a:p>
        </p:txBody>
      </p:sp>
      <p:sp>
        <p:nvSpPr>
          <p:cNvPr id="7" name="椭圆 6"/>
          <p:cNvSpPr/>
          <p:nvPr/>
        </p:nvSpPr>
        <p:spPr>
          <a:xfrm>
            <a:off x="2028190" y="792480"/>
            <a:ext cx="935990" cy="648335"/>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下箭头 7"/>
          <p:cNvSpPr/>
          <p:nvPr/>
        </p:nvSpPr>
        <p:spPr>
          <a:xfrm>
            <a:off x="2388235" y="1440815"/>
            <a:ext cx="143510" cy="2882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956435" y="1749425"/>
            <a:ext cx="1186815" cy="560705"/>
          </a:xfrm>
          <a:prstGeom prst="rect">
            <a:avLst/>
          </a:prstGeom>
          <a:solidFill>
            <a:schemeClr val="accent6">
              <a:lumMod val="40000"/>
              <a:lumOff val="60000"/>
            </a:schemeClr>
          </a:solidFill>
        </p:spPr>
        <p:txBody>
          <a:bodyPr wrap="square" lIns="68580" tIns="34290" rIns="68580" bIns="34290">
            <a:spAutoFit/>
          </a:bodyPr>
          <a:lstStyle/>
          <a:p>
            <a:r>
              <a:rPr lang="zh-CN" altLang="en-US" sz="3200" b="1" dirty="0">
                <a:solidFill>
                  <a:srgbClr val="0066FF"/>
                </a:solidFill>
                <a:latin typeface="楷体" panose="02010609060101010101" pitchFamily="49" charset="-122"/>
                <a:ea typeface="楷体" panose="02010609060101010101" pitchFamily="49" charset="-122"/>
              </a:rPr>
              <a:t>战场。</a:t>
            </a:r>
            <a:endParaRPr lang="zh-CN" altLang="en-US" sz="3200" b="1" dirty="0">
              <a:solidFill>
                <a:srgbClr val="0066FF"/>
              </a:solidFill>
              <a:latin typeface="楷体" panose="02010609060101010101" pitchFamily="49" charset="-122"/>
              <a:ea typeface="楷体" panose="02010609060101010101" pitchFamily="49" charset="-122"/>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1">
              <p:cMediaNode>
                <p:cTn id="33" fill="hold" display="1">
                  <p:stCondLst>
                    <p:cond delay="indefinite"/>
                  </p:stCondLst>
                  <p:endCondLst>
                    <p:cond evt="onNext" delay="0">
                      <p:tgtEl>
                        <p:sldTgt/>
                      </p:tgtEl>
                    </p:cond>
                    <p:cond evt="onPrev" delay="0">
                      <p:tgtEl>
                        <p:sldTgt/>
                      </p:tgtEl>
                    </p:cond>
                  </p:endCondLst>
                </p:cTn>
                <p:tgtEl>
                  <p:spTgt spid="2"/>
                </p:tgtEl>
              </p:cMediaNode>
            </p:video>
            <p:seq concurrent="1" nextAc="seek">
              <p:cTn id="34" restart="whenNotActive" fill="hold" evtFilter="cancelBubble" nodeType="interactiveSeq">
                <p:stCondLst>
                  <p:cond evt="onClick" delay="0">
                    <p:tgtEl>
                      <p:spTgt spid="2"/>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additive="base">
                                        <p:cTn id="38" dur="1" fill="hold"/>
                                        <p:tgtEl>
                                          <p:spTgt spid="2"/>
                                        </p:tgtEl>
                                      </p:cBhvr>
                                    </p:cmd>
                                  </p:childTnLst>
                                </p:cTn>
                              </p:par>
                            </p:childTnLst>
                          </p:cTn>
                        </p:par>
                      </p:childTnLst>
                    </p:cTn>
                  </p:par>
                </p:childTnLst>
              </p:cTn>
              <p:nextCondLst>
                <p:cond evt="onClick" delay="0">
                  <p:tgtEl>
                    <p:spTgt spid="2"/>
                  </p:tgtEl>
                </p:cond>
              </p:nextCondLst>
            </p:seq>
          </p:childTnLst>
        </p:cTn>
      </p:par>
    </p:tnLst>
    <p:bldLst>
      <p:bldP spid="5" grpId="0" bldLvl="0" animBg="1"/>
      <p:bldP spid="6" grpId="0" bldLvl="0" animBg="1"/>
      <p:bldP spid="7" grpId="0" bldLvl="0" animBg="1"/>
      <p:bldP spid="8" grpId="0" bldLvl="0" animBg="1"/>
      <p:bldP spid="20"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75005" y="675640"/>
            <a:ext cx="8021955" cy="829945"/>
          </a:xfrm>
          <a:prstGeom prst="rect">
            <a:avLst/>
          </a:prstGeom>
          <a:noFill/>
        </p:spPr>
        <p:txBody>
          <a:bodyPr wrap="square" rtlCol="0" anchor="t">
            <a:spAutoFit/>
          </a:bodyPr>
          <a:lstStyle/>
          <a:p>
            <a:pPr>
              <a:lnSpc>
                <a:spcPct val="150000"/>
              </a:lnSpc>
            </a:pPr>
            <a:r>
              <a:rPr lang="zh-CN" altLang="en-US" sz="3200" dirty="0">
                <a:latin typeface="黑体" panose="02010609060101010101" pitchFamily="49" charset="-122"/>
                <a:ea typeface="黑体" panose="02010609060101010101" pitchFamily="49" charset="-122"/>
                <a:cs typeface="黑体" panose="02010609060101010101" pitchFamily="49" charset="-122"/>
                <a:sym typeface="+mn-ea"/>
              </a:rPr>
              <a:t>从“古来征战几人回”中，你体会到什么？</a:t>
            </a:r>
            <a:endParaRPr lang="zh-CN" altLang="en-US" sz="3200"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圆角矩形 4"/>
          <p:cNvSpPr/>
          <p:nvPr/>
        </p:nvSpPr>
        <p:spPr>
          <a:xfrm>
            <a:off x="1335405" y="2127250"/>
            <a:ext cx="6542405" cy="131064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l"/>
            <a:r>
              <a:rPr lang="en-US" altLang="zh-CN" sz="2800">
                <a:latin typeface="微软雅黑" panose="020B0503020204020204" charset="-122"/>
                <a:ea typeface="微软雅黑" panose="020B0503020204020204" charset="-122"/>
              </a:rPr>
              <a:t>       </a:t>
            </a:r>
            <a:r>
              <a:rPr lang="zh-CN" altLang="en-US" sz="2800">
                <a:latin typeface="微软雅黑" panose="020B0503020204020204" charset="-122"/>
                <a:ea typeface="微软雅黑" panose="020B0503020204020204" charset="-122"/>
              </a:rPr>
              <a:t>我体会到战争的残酷，战争使多少家庭家破人亡，多少尸骨埋葬他乡。</a:t>
            </a:r>
            <a:endParaRPr lang="zh-CN" altLang="en-US" sz="2800">
              <a:latin typeface="微软雅黑" panose="020B0503020204020204" charset="-122"/>
              <a:ea typeface="微软雅黑" panose="020B0503020204020204" charset="-122"/>
              <a:cs typeface="黑体" panose="02010609060101010101" pitchFamily="49" charset="-122"/>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977265" y="633095"/>
            <a:ext cx="7320280" cy="1383665"/>
          </a:xfrm>
          <a:prstGeom prst="rect">
            <a:avLst/>
          </a:prstGeom>
          <a:noFill/>
          <a:ln w="9525">
            <a:noFill/>
          </a:ln>
        </p:spPr>
        <p:txBody>
          <a:bodyPr wrap="square">
            <a:spAutoFit/>
          </a:bodyPr>
          <a:lstStyle/>
          <a:p>
            <a:pPr indent="0"/>
            <a:r>
              <a:rPr lang="en-US" altLang="zh-CN" sz="2800" b="0">
                <a:solidFill>
                  <a:schemeClr val="tx1"/>
                </a:solidFill>
                <a:latin typeface="黑体" panose="02010609060101010101" pitchFamily="49" charset="-122"/>
                <a:ea typeface="黑体" panose="02010609060101010101" pitchFamily="49" charset="-122"/>
                <a:cs typeface="黑体" panose="02010609060101010101" pitchFamily="49" charset="-122"/>
              </a:rPr>
              <a:t>    </a:t>
            </a:r>
            <a:r>
              <a:rPr lang="zh-CN" sz="2800" b="0">
                <a:solidFill>
                  <a:schemeClr val="tx1"/>
                </a:solidFill>
                <a:latin typeface="黑体" panose="02010609060101010101" pitchFamily="49" charset="-122"/>
                <a:ea typeface="黑体" panose="02010609060101010101" pitchFamily="49" charset="-122"/>
                <a:cs typeface="黑体" panose="02010609060101010101" pitchFamily="49" charset="-122"/>
              </a:rPr>
              <a:t>尽管有那样多的将士们战死沙场，可仍然有无数的热血男儿们奔赴戌边、前仆后继，这是为什么？</a:t>
            </a:r>
            <a:endParaRPr lang="zh-CN" altLang="en-US" sz="2800" b="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2" name="文本框 1"/>
          <p:cNvSpPr txBox="1"/>
          <p:nvPr/>
        </p:nvSpPr>
        <p:spPr>
          <a:xfrm>
            <a:off x="1116965" y="2337435"/>
            <a:ext cx="7037070" cy="1420495"/>
          </a:xfrm>
          <a:prstGeom prst="rect">
            <a:avLst/>
          </a:prstGeom>
          <a:solidFill>
            <a:schemeClr val="accent2">
              <a:lumMod val="40000"/>
              <a:lumOff val="60000"/>
            </a:schemeClr>
          </a:solidFill>
        </p:spPr>
        <p:txBody>
          <a:bodyPr wrap="square" rtlCol="0">
            <a:spAutoFit/>
          </a:bodyPr>
          <a:lstStyle/>
          <a:p>
            <a:pPr>
              <a:lnSpc>
                <a:spcPct val="120000"/>
              </a:lnSpc>
            </a:pPr>
            <a:r>
              <a:rPr lang="en-US" altLang="zh-CN" sz="2400" b="1">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将士们战死沙场，为的是</a:t>
            </a:r>
            <a:r>
              <a:rPr lang="zh-CN" altLang="en-US" sz="2400" b="1">
                <a:solidFill>
                  <a:srgbClr val="0000FF"/>
                </a:solidFill>
                <a:latin typeface="宋体" panose="02010600030101010101" pitchFamily="2" charset="-122"/>
                <a:ea typeface="宋体" panose="02010600030101010101" pitchFamily="2" charset="-122"/>
                <a:cs typeface="宋体" panose="02010600030101010101" pitchFamily="2" charset="-122"/>
              </a:rPr>
              <a:t>保护国家的安宁</a:t>
            </a:r>
            <a:r>
              <a:rPr lang="zh-CN" altLang="en-US" sz="2400" b="1">
                <a:latin typeface="宋体" panose="02010600030101010101" pitchFamily="2" charset="-122"/>
                <a:ea typeface="宋体" panose="02010600030101010101" pitchFamily="2" charset="-122"/>
                <a:cs typeface="宋体" panose="02010600030101010101" pitchFamily="2" charset="-122"/>
              </a:rPr>
              <a:t>，牺牲少数是为了更多数人的安全。这种保家卫国、战死沙场的壮举是</a:t>
            </a:r>
            <a:r>
              <a:rPr lang="zh-CN" altLang="en-US" sz="2400" b="1">
                <a:solidFill>
                  <a:srgbClr val="0000FF"/>
                </a:solidFill>
                <a:latin typeface="宋体" panose="02010600030101010101" pitchFamily="2" charset="-122"/>
                <a:ea typeface="宋体" panose="02010600030101010101" pitchFamily="2" charset="-122"/>
                <a:cs typeface="宋体" panose="02010600030101010101" pitchFamily="2" charset="-122"/>
              </a:rPr>
              <a:t>爱国精神的体现</a:t>
            </a:r>
            <a:r>
              <a:rPr lang="zh-CN" altLang="en-US" sz="2400" b="1">
                <a:latin typeface="宋体" panose="02010600030101010101" pitchFamily="2" charset="-122"/>
                <a:ea typeface="宋体" panose="02010600030101010101" pitchFamily="2" charset="-122"/>
                <a:cs typeface="宋体" panose="02010600030101010101" pitchFamily="2" charset="-122"/>
              </a:rPr>
              <a:t>。</a:t>
            </a:r>
            <a:endParaRPr lang="zh-CN" altLang="en-US" sz="2400"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05510" y="825500"/>
            <a:ext cx="7332980" cy="1308735"/>
          </a:xfrm>
          <a:prstGeom prst="rect">
            <a:avLst/>
          </a:prstGeom>
          <a:noFill/>
        </p:spPr>
        <p:txBody>
          <a:bodyPr wrap="square" rtlCol="0" anchor="t">
            <a:spAutoFit/>
          </a:bodyPr>
          <a:lstStyle/>
          <a:p>
            <a:pPr>
              <a:lnSpc>
                <a:spcPct val="110000"/>
              </a:lnSpc>
            </a:pPr>
            <a:r>
              <a:rPr lang="en-US" altLang="zh-CN" sz="2400" b="1">
                <a:latin typeface="宋体" panose="02010600030101010101" pitchFamily="2" charset="-122"/>
                <a:ea typeface="宋体" panose="02010600030101010101" pitchFamily="2" charset="-122"/>
                <a:cs typeface="宋体" panose="02010600030101010101" pitchFamily="2" charset="-122"/>
              </a:rPr>
              <a:t>   </a:t>
            </a:r>
            <a:r>
              <a:rPr lang="zh-CN" altLang="en-US" sz="2400" b="1">
                <a:latin typeface="宋体" panose="02010600030101010101" pitchFamily="2" charset="-122"/>
                <a:ea typeface="宋体" panose="02010600030101010101" pitchFamily="2" charset="-122"/>
                <a:cs typeface="宋体" panose="02010600030101010101" pitchFamily="2" charset="-122"/>
              </a:rPr>
              <a:t>“</a:t>
            </a:r>
            <a:r>
              <a:rPr lang="zh-CN" altLang="en-US" sz="2400" b="1">
                <a:solidFill>
                  <a:srgbClr val="FF0000"/>
                </a:solidFill>
                <a:latin typeface="宋体" panose="02010600030101010101" pitchFamily="2" charset="-122"/>
                <a:ea typeface="宋体" panose="02010600030101010101" pitchFamily="2" charset="-122"/>
                <a:cs typeface="宋体" panose="02010600030101010101" pitchFamily="2" charset="-122"/>
              </a:rPr>
              <a:t>风萧萧兮易水寒，壮士一去兮不复还。</a:t>
            </a:r>
            <a:r>
              <a:rPr lang="zh-CN" altLang="en-US" sz="2400" b="1">
                <a:latin typeface="宋体" panose="02010600030101010101" pitchFamily="2" charset="-122"/>
                <a:ea typeface="宋体" panose="02010600030101010101" pitchFamily="2" charset="-122"/>
                <a:cs typeface="宋体" panose="02010600030101010101" pitchFamily="2" charset="-122"/>
              </a:rPr>
              <a:t>”从古至今戌边的战士为了国家领土的完整拼死沙场、寸土不让，他们的死是悲壮的，更是豪迈的。</a:t>
            </a:r>
            <a:endParaRPr lang="zh-CN" altLang="en-US" sz="2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05510" y="2254885"/>
            <a:ext cx="7332980" cy="953135"/>
          </a:xfrm>
          <a:prstGeom prst="rect">
            <a:avLst/>
          </a:prstGeom>
          <a:noFill/>
        </p:spPr>
        <p:txBody>
          <a:bodyPr wrap="square" rtlCol="0" anchor="t">
            <a:spAutoFit/>
          </a:bodyPr>
          <a:lstStyle/>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齐读后两句诗，读出将士们的豪迈气度和醉卧沙场的潇洒从容。</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1161415" y="3361055"/>
            <a:ext cx="6821170" cy="583565"/>
          </a:xfrm>
          <a:prstGeom prst="rect">
            <a:avLst/>
          </a:prstGeom>
          <a:solidFill>
            <a:schemeClr val="accent1">
              <a:lumMod val="20000"/>
              <a:lumOff val="80000"/>
            </a:schemeClr>
          </a:solidFill>
        </p:spPr>
        <p:txBody>
          <a:bodyPr wrap="square" rtlCol="0" anchor="t">
            <a:spAutoFit/>
          </a:bodyPr>
          <a:lstStyle/>
          <a:p>
            <a:pPr algn="l"/>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醉卧沙场</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君莫笑，古来征战</a:t>
            </a:r>
            <a:r>
              <a:rPr 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几人回。</a:t>
            </a:r>
            <a:endParaRPr lang="zh-CN" sz="32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heckerboard(across)">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4680" y="1097915"/>
            <a:ext cx="8145780" cy="1198880"/>
          </a:xfrm>
          <a:prstGeom prst="rect">
            <a:avLst/>
          </a:prstGeom>
          <a:noFill/>
        </p:spPr>
        <p:txBody>
          <a:bodyPr wrap="square" rtlCol="0">
            <a:spAutoFit/>
          </a:bodyPr>
          <a:lstStyle/>
          <a:p>
            <a:pPr algn="l"/>
            <a:r>
              <a:rPr lang="en-US" altLang="zh-CN" sz="3600" b="1" dirty="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3600" b="1" dirty="0">
                <a:latin typeface="楷体" panose="02010609060101010101" pitchFamily="49" charset="-122"/>
                <a:ea typeface="楷体" panose="02010609060101010101" pitchFamily="49" charset="-122"/>
                <a:cs typeface="楷体" panose="02010609060101010101" pitchFamily="49" charset="-122"/>
                <a:sym typeface="+mn-ea"/>
              </a:rPr>
              <a:t>这首诗也可以唱出来</a:t>
            </a:r>
            <a:r>
              <a:rPr lang="zh-CN" sz="3600" b="1" dirty="0">
                <a:latin typeface="楷体" panose="02010609060101010101" pitchFamily="49" charset="-122"/>
                <a:ea typeface="楷体" panose="02010609060101010101" pitchFamily="49" charset="-122"/>
                <a:cs typeface="楷体" panose="02010609060101010101" pitchFamily="49" charset="-122"/>
                <a:sym typeface="+mn-ea"/>
              </a:rPr>
              <a:t>，同学们一起加入吧！唱完以后试着背一背。</a:t>
            </a:r>
            <a:endParaRPr lang="zh-CN" altLang="en-US" sz="3600" b="1" dirty="0">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7" name="文本框 6"/>
          <p:cNvSpPr txBox="1"/>
          <p:nvPr/>
        </p:nvSpPr>
        <p:spPr>
          <a:xfrm>
            <a:off x="3213100" y="2654300"/>
            <a:ext cx="1706880" cy="460375"/>
          </a:xfrm>
          <a:prstGeom prst="rect">
            <a:avLst/>
          </a:prstGeom>
          <a:solidFill>
            <a:schemeClr val="accent2">
              <a:lumMod val="60000"/>
              <a:lumOff val="40000"/>
            </a:schemeClr>
          </a:solidFill>
        </p:spPr>
        <p:txBody>
          <a:bodyPr wrap="none" rtlCol="0" anchor="t">
            <a:spAutoFit/>
          </a:bodyPr>
          <a:lstStyle/>
          <a:p>
            <a:pPr algn="l"/>
            <a:r>
              <a:rPr lang="zh-CN" altLang="en-US"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rPr>
              <a:t>点击播放</a:t>
            </a:r>
            <a:r>
              <a:rPr lang="en-US" altLang="zh-CN"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rPr>
              <a:t>→</a:t>
            </a:r>
            <a:endParaRPr lang="en-US" altLang="zh-CN" sz="2400" dirty="0">
              <a:solidFill>
                <a:srgbClr val="0000FF"/>
              </a:solidFill>
              <a:latin typeface="黑体" panose="02010609060101010101" pitchFamily="49" charset="-122"/>
              <a:ea typeface="黑体" panose="02010609060101010101" pitchFamily="49" charset="-122"/>
              <a:cs typeface="楷体" panose="02010609060101010101" pitchFamily="49" charset="-122"/>
              <a:sym typeface="+mn-ea"/>
            </a:endParaRPr>
          </a:p>
        </p:txBody>
      </p:sp>
      <p:pic>
        <p:nvPicPr>
          <p:cNvPr id="2" name="古诗新唱：凉州词">
            <a:hlinkClick r:id="" action="ppaction://media"/>
          </p:cNvPr>
          <p:cNvPicPr/>
          <p:nvPr>
            <a:audioFile r:link="rId1"/>
            <p:extLst>
              <p:ext uri="{DAA4B4D4-6D71-4841-9C94-3DE7FCFB9230}">
                <p14:media xmlns:p14="http://schemas.microsoft.com/office/powerpoint/2010/main" r:embed="rId2"/>
              </p:ext>
            </p:extLst>
          </p:nvPr>
        </p:nvPicPr>
        <p:blipFill>
          <a:blip r:embed="rId3" cstate="print"/>
          <a:stretch>
            <a:fillRect/>
          </a:stretch>
        </p:blipFill>
        <p:spPr>
          <a:xfrm>
            <a:off x="4919980" y="2466975"/>
            <a:ext cx="895985" cy="8350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additive="base">
                                        <p:cTn id="21" dur="428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22" fill="hold" display="1">
                  <p:stCondLst>
                    <p:cond delay="indefinite"/>
                  </p:stCondLst>
                  <p:endCondLst>
                    <p:cond evt="onNext" delay="0">
                      <p:tgtEl>
                        <p:sldTgt/>
                      </p:tgtEl>
                    </p:cond>
                    <p:cond evt="onPrev" delay="0">
                      <p:tgtEl>
                        <p:sldTgt/>
                      </p:tgtEl>
                    </p:cond>
                    <p:cond evt="onStopAudio" delay="0">
                      <p:tgtEl>
                        <p:sldTgt/>
                      </p:tgtEl>
                    </p:cond>
                  </p:endCondLst>
                </p:cTn>
                <p:tgtEl>
                  <p:spTgt spid="2"/>
                </p:tgtEl>
              </p:cMediaNode>
            </p:audio>
          </p:childTnLst>
        </p:cTn>
      </p:par>
    </p:tnLst>
    <p:bldLst>
      <p:bldP spid="3" grpId="0"/>
      <p:bldP spid="7"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ChangeArrowheads="1"/>
          </p:cNvSpPr>
          <p:nvPr/>
        </p:nvSpPr>
        <p:spPr bwMode="auto">
          <a:xfrm>
            <a:off x="0" y="572029"/>
            <a:ext cx="138564" cy="284693"/>
          </a:xfrm>
          <a:prstGeom prst="rect">
            <a:avLst/>
          </a:prstGeom>
          <a:noFill/>
          <a:ln w="9525">
            <a:noFill/>
            <a:miter lim="800000"/>
          </a:ln>
          <a:effectLst/>
        </p:spPr>
        <p:txBody>
          <a:bodyPr vert="horz" wrap="none" lIns="68580" tIns="34290" rIns="68580" bIns="34290" numCol="1" anchor="ctr" anchorCtr="0" compatLnSpc="1">
            <a:spAutoFit/>
          </a:bodyPr>
          <a:lstStyle/>
          <a:p>
            <a:pPr fontAlgn="base">
              <a:spcBef>
                <a:spcPct val="0"/>
              </a:spcBef>
              <a:spcAft>
                <a:spcPct val="0"/>
              </a:spcAft>
            </a:pPr>
            <a:endParaRPr lang="zh-CN" altLang="zh-CN">
              <a:latin typeface="Arial" panose="020B0604020202090204" pitchFamily="34" charset="0"/>
              <a:ea typeface="宋体" panose="02010600030101010101" pitchFamily="2" charset="-122"/>
              <a:cs typeface="宋体" panose="02010600030101010101" pitchFamily="2" charset="-122"/>
            </a:endParaRPr>
          </a:p>
        </p:txBody>
      </p:sp>
      <p:sp>
        <p:nvSpPr>
          <p:cNvPr id="16" name="文本框 14"/>
          <p:cNvSpPr txBox="1"/>
          <p:nvPr/>
        </p:nvSpPr>
        <p:spPr>
          <a:xfrm>
            <a:off x="624428" y="411510"/>
            <a:ext cx="2219380"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结构梳理</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083" y="479078"/>
            <a:ext cx="366860" cy="456338"/>
          </a:xfrm>
          <a:prstGeom prst="rect">
            <a:avLst/>
          </a:prstGeom>
        </p:spPr>
      </p:pic>
      <p:sp>
        <p:nvSpPr>
          <p:cNvPr id="24" name="TextBox 23"/>
          <p:cNvSpPr txBox="1"/>
          <p:nvPr/>
        </p:nvSpPr>
        <p:spPr>
          <a:xfrm>
            <a:off x="1756410" y="1706880"/>
            <a:ext cx="752475" cy="1731010"/>
          </a:xfrm>
          <a:prstGeom prst="rect">
            <a:avLst/>
          </a:prstGeom>
          <a:noFill/>
        </p:spPr>
        <p:txBody>
          <a:bodyPr vert="eaVert" wrap="square" lIns="68580" tIns="34290" rIns="68580" bIns="34290" rtlCol="0">
            <a:spAutoFit/>
          </a:bodyPr>
          <a:lstStyle/>
          <a:p>
            <a:pPr algn="l"/>
            <a:r>
              <a:rPr lang="zh-CN" altLang="en-US" sz="4000" b="1" dirty="0"/>
              <a:t>凉州词</a:t>
            </a:r>
            <a:endParaRPr lang="zh-CN" altLang="en-US" sz="4000" b="1" dirty="0"/>
          </a:p>
        </p:txBody>
      </p:sp>
      <p:sp>
        <p:nvSpPr>
          <p:cNvPr id="2" name="左大括号 1"/>
          <p:cNvSpPr/>
          <p:nvPr/>
        </p:nvSpPr>
        <p:spPr>
          <a:xfrm>
            <a:off x="2508885" y="1440815"/>
            <a:ext cx="145415" cy="2262505"/>
          </a:xfrm>
          <a:prstGeom prst="leftBrace">
            <a:avLst>
              <a:gd name="adj1" fmla="val 290829"/>
              <a:gd name="adj2" fmla="val 47698"/>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3" name="圆角矩形 2"/>
          <p:cNvSpPr/>
          <p:nvPr/>
        </p:nvSpPr>
        <p:spPr>
          <a:xfrm>
            <a:off x="2799080" y="1517650"/>
            <a:ext cx="3154045" cy="57594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l"/>
            <a:r>
              <a:rPr lang="zh-CN" altLang="en-US" sz="2400">
                <a:latin typeface="微软雅黑" panose="020B0503020204020204" charset="-122"/>
                <a:ea typeface="微软雅黑" panose="020B0503020204020204" charset="-122"/>
                <a:cs typeface="微软雅黑" panose="020B0503020204020204" charset="-122"/>
                <a:sym typeface="+mn-ea"/>
              </a:rPr>
              <a:t>美酒斟满，琵琶声催</a:t>
            </a:r>
            <a:r>
              <a:rPr lang="zh-CN" altLang="en-US" sz="2000">
                <a:latin typeface="微软雅黑" panose="020B0503020204020204" charset="-122"/>
                <a:ea typeface="微软雅黑" panose="020B0503020204020204" charset="-122"/>
                <a:cs typeface="微软雅黑" panose="020B0503020204020204" charset="-122"/>
                <a:sym typeface="+mn-ea"/>
              </a:rPr>
              <a:t>       </a:t>
            </a:r>
            <a:endParaRPr lang="zh-CN" altLang="en-US" sz="2000">
              <a:latin typeface="微软雅黑" panose="020B0503020204020204" charset="-122"/>
              <a:ea typeface="微软雅黑" panose="020B0503020204020204" charset="-122"/>
              <a:cs typeface="微软雅黑" panose="020B0503020204020204" charset="-122"/>
              <a:sym typeface="+mn-ea"/>
            </a:endParaRPr>
          </a:p>
        </p:txBody>
      </p:sp>
      <p:sp>
        <p:nvSpPr>
          <p:cNvPr id="6" name="左大括号 5"/>
          <p:cNvSpPr/>
          <p:nvPr/>
        </p:nvSpPr>
        <p:spPr>
          <a:xfrm flipH="1">
            <a:off x="6183630" y="1440180"/>
            <a:ext cx="188595" cy="2263775"/>
          </a:xfrm>
          <a:prstGeom prst="leftBrace">
            <a:avLst>
              <a:gd name="adj1" fmla="val 8333"/>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pic>
        <p:nvPicPr>
          <p:cNvPr id="7" name="图片 6" descr="图片9"/>
          <p:cNvPicPr>
            <a:picLocks noChangeAspect="1"/>
          </p:cNvPicPr>
          <p:nvPr/>
        </p:nvPicPr>
        <p:blipFill>
          <a:blip r:embed="rId2" cstate="print"/>
          <a:stretch>
            <a:fillRect/>
          </a:stretch>
        </p:blipFill>
        <p:spPr>
          <a:xfrm>
            <a:off x="6990080" y="3759835"/>
            <a:ext cx="1545590" cy="628015"/>
          </a:xfrm>
          <a:prstGeom prst="rect">
            <a:avLst/>
          </a:prstGeom>
        </p:spPr>
      </p:pic>
      <p:sp>
        <p:nvSpPr>
          <p:cNvPr id="8" name="文本框 7"/>
          <p:cNvSpPr txBox="1"/>
          <p:nvPr/>
        </p:nvSpPr>
        <p:spPr>
          <a:xfrm>
            <a:off x="6544945" y="1706880"/>
            <a:ext cx="525780" cy="1814830"/>
          </a:xfrm>
          <a:prstGeom prst="rect">
            <a:avLst/>
          </a:prstGeom>
          <a:solidFill>
            <a:schemeClr val="accent6">
              <a:lumMod val="40000"/>
              <a:lumOff val="60000"/>
              <a:alpha val="68000"/>
            </a:schemeClr>
          </a:solidFill>
          <a:ln>
            <a:solidFill>
              <a:schemeClr val="accent1"/>
            </a:solidFill>
          </a:ln>
        </p:spPr>
        <p:txBody>
          <a:bodyPr wrap="square" rtlCol="0" anchor="t">
            <a:spAutoFit/>
          </a:bodyPr>
          <a:lstStyle/>
          <a:p>
            <a:r>
              <a:rPr lang="zh-CN" altLang="en-US" sz="2800" b="1">
                <a:latin typeface="黑体" panose="02010609060101010101" pitchFamily="49" charset="-122"/>
                <a:ea typeface="黑体" panose="02010609060101010101" pitchFamily="49" charset="-122"/>
              </a:rPr>
              <a:t>悲壮之感</a:t>
            </a:r>
            <a:endParaRPr lang="zh-CN" altLang="en-US" sz="2800" b="1">
              <a:latin typeface="黑体" panose="02010609060101010101" pitchFamily="49" charset="-122"/>
              <a:ea typeface="黑体" panose="02010609060101010101" pitchFamily="49" charset="-122"/>
            </a:endParaRPr>
          </a:p>
        </p:txBody>
      </p:sp>
      <p:sp>
        <p:nvSpPr>
          <p:cNvPr id="4" name="圆角矩形 3"/>
          <p:cNvSpPr/>
          <p:nvPr/>
        </p:nvSpPr>
        <p:spPr>
          <a:xfrm>
            <a:off x="2799080" y="3183890"/>
            <a:ext cx="3154680" cy="57594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l"/>
            <a:r>
              <a:rPr lang="zh-CN" altLang="en-US" sz="2400">
                <a:latin typeface="微软雅黑" panose="020B0503020204020204" charset="-122"/>
                <a:ea typeface="微软雅黑" panose="020B0503020204020204" charset="-122"/>
                <a:cs typeface="微软雅黑" panose="020B0503020204020204" charset="-122"/>
                <a:sym typeface="+mn-ea"/>
              </a:rPr>
              <a:t>莫笑醉卧，几人能回</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bldLvl="0" animBg="1"/>
      <p:bldP spid="3" grpId="0" bldLvl="0" animBg="1"/>
      <p:bldP spid="6" grpId="0" bldLvl="0" animBg="1"/>
      <p:bldP spid="8" grpId="0" bldLvl="0" animBg="1"/>
      <p:bldP spid="4" grpId="0"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4"/>
          <p:cNvSpPr txBox="1"/>
          <p:nvPr/>
        </p:nvSpPr>
        <p:spPr>
          <a:xfrm>
            <a:off x="624427" y="411510"/>
            <a:ext cx="2036757"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主题概括</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464187"/>
            <a:ext cx="366860" cy="456338"/>
          </a:xfrm>
          <a:prstGeom prst="rect">
            <a:avLst/>
          </a:prstGeom>
        </p:spPr>
      </p:pic>
      <p:pic>
        <p:nvPicPr>
          <p:cNvPr id="2" name="图片 1"/>
          <p:cNvPicPr>
            <a:picLocks noChangeAspect="1"/>
          </p:cNvPicPr>
          <p:nvPr/>
        </p:nvPicPr>
        <p:blipFill>
          <a:blip r:embed="rId2" cstate="print"/>
          <a:stretch>
            <a:fillRect/>
          </a:stretch>
        </p:blipFill>
        <p:spPr>
          <a:xfrm>
            <a:off x="6771005" y="3343275"/>
            <a:ext cx="1648460" cy="1255395"/>
          </a:xfrm>
          <a:prstGeom prst="rect">
            <a:avLst/>
          </a:prstGeom>
        </p:spPr>
      </p:pic>
      <p:sp>
        <p:nvSpPr>
          <p:cNvPr id="3" name="文本框 2"/>
          <p:cNvSpPr txBox="1"/>
          <p:nvPr/>
        </p:nvSpPr>
        <p:spPr>
          <a:xfrm>
            <a:off x="972820" y="1257300"/>
            <a:ext cx="7068185" cy="1814830"/>
          </a:xfrm>
          <a:prstGeom prst="rect">
            <a:avLst/>
          </a:prstGeom>
          <a:noFill/>
        </p:spPr>
        <p:txBody>
          <a:bodyPr wrap="square" rtlCol="0" anchor="t">
            <a:spAutoFit/>
          </a:bodyPr>
          <a:lstStyle/>
          <a:p>
            <a:r>
              <a:rPr lang="en-US" altLang="zh-CN" sz="2800">
                <a:latin typeface="楷体" panose="02010609060101010101" pitchFamily="49" charset="-122"/>
                <a:ea typeface="楷体" panose="02010609060101010101" pitchFamily="49" charset="-122"/>
                <a:cs typeface="楷体" panose="02010609060101010101" pitchFamily="49" charset="-122"/>
              </a:rPr>
              <a:t>   </a:t>
            </a:r>
            <a:r>
              <a:rPr lang="zh-CN" altLang="en-US" sz="2800" b="1">
                <a:latin typeface="楷体" panose="02010609060101010101" pitchFamily="49" charset="-122"/>
                <a:ea typeface="楷体" panose="02010609060101010101" pitchFamily="49" charset="-122"/>
                <a:cs typeface="楷体" panose="02010609060101010101" pitchFamily="49" charset="-122"/>
              </a:rPr>
              <a:t>《凉州词》通过描写将士们在阵阵催人的琵琶声中痛饮美酒，即使醉卧沙场也不在意，表达了作者        、视死如归的旷达和         的情怀。</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p:txBody>
      </p:sp>
      <p:sp>
        <p:nvSpPr>
          <p:cNvPr id="9" name="文本框 8"/>
          <p:cNvSpPr txBox="1"/>
          <p:nvPr/>
        </p:nvSpPr>
        <p:spPr>
          <a:xfrm>
            <a:off x="3502025" y="2108200"/>
            <a:ext cx="1661795" cy="521970"/>
          </a:xfrm>
          <a:prstGeom prst="rect">
            <a:avLst/>
          </a:prstGeom>
          <a:noFill/>
        </p:spPr>
        <p:txBody>
          <a:bodyPr wrap="square" rtlCol="0">
            <a:spAutoFit/>
          </a:bodyPr>
          <a:lstStyle/>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豪放诙谐</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cxnSp>
        <p:nvCxnSpPr>
          <p:cNvPr id="10" name="直接连接符 9"/>
          <p:cNvCxnSpPr/>
          <p:nvPr/>
        </p:nvCxnSpPr>
        <p:spPr>
          <a:xfrm flipV="1">
            <a:off x="3498850" y="2550160"/>
            <a:ext cx="1565275" cy="0"/>
          </a:xfrm>
          <a:prstGeom prst="line">
            <a:avLst/>
          </a:prstGeom>
          <a:ln w="3492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316355" y="2962275"/>
            <a:ext cx="1823085"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478915" y="2542540"/>
            <a:ext cx="2091690" cy="521970"/>
          </a:xfrm>
          <a:prstGeom prst="rect">
            <a:avLst/>
          </a:prstGeom>
          <a:noFill/>
        </p:spPr>
        <p:txBody>
          <a:bodyPr wrap="square" rtlCol="0">
            <a:spAutoFit/>
          </a:bodyPr>
          <a:lstStyle/>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厌恶战争</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stretch>
            <a:fillRect/>
          </a:stretch>
        </p:blipFill>
        <p:spPr>
          <a:xfrm>
            <a:off x="3175" y="-4445"/>
            <a:ext cx="9144000" cy="5157470"/>
          </a:xfrm>
          <a:prstGeom prst="rect">
            <a:avLst/>
          </a:prstGeom>
        </p:spPr>
      </p:pic>
      <p:sp>
        <p:nvSpPr>
          <p:cNvPr id="5" name="矩形 4"/>
          <p:cNvSpPr/>
          <p:nvPr/>
        </p:nvSpPr>
        <p:spPr>
          <a:xfrm>
            <a:off x="5222240" y="1671955"/>
            <a:ext cx="2950210" cy="2394585"/>
          </a:xfrm>
          <a:prstGeom prst="rect">
            <a:avLst/>
          </a:prstGeom>
          <a:solidFill>
            <a:schemeClr val="bg1"/>
          </a:solidFill>
        </p:spPr>
        <p:txBody>
          <a:bodyPr wrap="square" lIns="68580" tIns="34290" rIns="68580" bIns="34290">
            <a:spAutoFit/>
          </a:bodyPr>
          <a:lstStyle/>
          <a:p>
            <a:pPr fontAlgn="auto">
              <a:lnSpc>
                <a:spcPct val="150000"/>
              </a:lnSpc>
            </a:pPr>
            <a:r>
              <a:rPr lang="zh-CN" altLang="en-US" sz="2800" b="1">
                <a:latin typeface="楷体" panose="02010609060101010101" pitchFamily="49" charset="-122"/>
                <a:ea typeface="楷体" panose="02010609060101010101" pitchFamily="49" charset="-122"/>
                <a:cs typeface="楷体" panose="02010609060101010101" pitchFamily="49" charset="-122"/>
                <a:sym typeface="+mn-ea"/>
              </a:rPr>
              <a:t>黄河远上白云间，一片孤城万仞山。</a:t>
            </a:r>
            <a:endParaRPr lang="zh-CN" altLang="en-US" sz="2800" b="1">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20000"/>
              </a:lnSpc>
            </a:pPr>
            <a:r>
              <a:rPr lang="zh-CN" altLang="en-US" sz="2800" b="1">
                <a:latin typeface="楷体" panose="02010609060101010101" pitchFamily="49" charset="-122"/>
                <a:ea typeface="楷体" panose="02010609060101010101" pitchFamily="49" charset="-122"/>
                <a:cs typeface="楷体" panose="02010609060101010101" pitchFamily="49" charset="-122"/>
                <a:sym typeface="+mn-ea"/>
              </a:rPr>
              <a:t>羌笛何须怨杨柳，春风不度玉门关。</a:t>
            </a:r>
            <a:endParaRPr lang="zh-CN" altLang="en-US" sz="2800" b="1">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14"/>
          <p:cNvSpPr txBox="1"/>
          <p:nvPr/>
        </p:nvSpPr>
        <p:spPr>
          <a:xfrm>
            <a:off x="552673" y="-19020"/>
            <a:ext cx="193134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拓展延伸</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7" y="33657"/>
            <a:ext cx="366860" cy="456338"/>
          </a:xfrm>
          <a:prstGeom prst="rect">
            <a:avLst/>
          </a:prstGeom>
        </p:spPr>
      </p:pic>
      <p:sp>
        <p:nvSpPr>
          <p:cNvPr id="2" name="文本框 1"/>
          <p:cNvSpPr txBox="1"/>
          <p:nvPr/>
        </p:nvSpPr>
        <p:spPr>
          <a:xfrm>
            <a:off x="5339080" y="718820"/>
            <a:ext cx="2704465" cy="953135"/>
          </a:xfrm>
          <a:prstGeom prst="rect">
            <a:avLst/>
          </a:prstGeom>
          <a:solidFill>
            <a:schemeClr val="bg1"/>
          </a:solidFill>
        </p:spPr>
        <p:txBody>
          <a:bodyPr wrap="square" rtlCol="0" anchor="t">
            <a:spAutoFit/>
          </a:bodyPr>
          <a:lstStyle/>
          <a:p>
            <a:pPr algn="ctr"/>
            <a:r>
              <a:rPr lang="en-US" altLang="zh-CN" sz="2400" b="1">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a:solidFill>
                  <a:srgbClr val="0000FF"/>
                </a:solidFill>
                <a:latin typeface="微软雅黑" panose="020B0503020204020204" charset="-122"/>
                <a:ea typeface="微软雅黑" panose="020B0503020204020204" charset="-122"/>
                <a:cs typeface="微软雅黑" panose="020B0503020204020204" charset="-122"/>
                <a:sym typeface="+mn-ea"/>
              </a:rPr>
              <a:t>凉州词</a:t>
            </a:r>
            <a:r>
              <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rPr>
              <a:t> </a:t>
            </a:r>
            <a:endParaRPr lang="zh-CN" altLang="en-US" sz="2800" b="1">
              <a:solidFill>
                <a:srgbClr val="FF0000"/>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1800" b="1">
                <a:latin typeface="楷体" panose="02010609060101010101" pitchFamily="49" charset="-122"/>
                <a:ea typeface="楷体" panose="02010609060101010101" pitchFamily="49" charset="-122"/>
                <a:cs typeface="楷体" panose="02010609060101010101" pitchFamily="49" charset="-122"/>
                <a:sym typeface="+mn-ea"/>
              </a:rPr>
              <a:t>[唐] 王之涣</a:t>
            </a:r>
            <a:endParaRPr lang="zh-CN" altLang="en-US" sz="1800" b="1">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461135" y="2176780"/>
            <a:ext cx="6718935" cy="953135"/>
          </a:xfrm>
          <a:prstGeom prst="rect">
            <a:avLst/>
          </a:prstGeom>
          <a:noFill/>
          <a:ln w="9525">
            <a:noFill/>
          </a:ln>
        </p:spPr>
        <p:txBody>
          <a:bodyPr wrap="square">
            <a:spAutoFit/>
          </a:bodyPr>
          <a:lstStyle/>
          <a:p>
            <a:pPr indent="0"/>
            <a:r>
              <a:rPr lang="en-US" sz="2800" b="1">
                <a:latin typeface="楷体" panose="02010609060101010101" pitchFamily="49" charset="-122"/>
                <a:ea typeface="楷体" panose="02010609060101010101" pitchFamily="49" charset="-122"/>
                <a:cs typeface="楷体" panose="02010609060101010101" pitchFamily="49" charset="-122"/>
              </a:rPr>
              <a:t>A.</a:t>
            </a:r>
            <a:r>
              <a:rPr lang="zh-CN" altLang="en-US" sz="2800" b="1">
                <a:latin typeface="楷体" panose="02010609060101010101" pitchFamily="49" charset="-122"/>
                <a:ea typeface="楷体" panose="02010609060101010101" pitchFamily="49" charset="-122"/>
                <a:cs typeface="楷体" panose="02010609060101010101" pitchFamily="49" charset="-122"/>
              </a:rPr>
              <a:t>王维  王昌龄      </a:t>
            </a:r>
            <a:r>
              <a:rPr lang="en-US" altLang="zh-CN" sz="2800" b="1">
                <a:latin typeface="楷体" panose="02010609060101010101" pitchFamily="49" charset="-122"/>
                <a:ea typeface="楷体" panose="02010609060101010101" pitchFamily="49" charset="-122"/>
                <a:cs typeface="楷体" panose="02010609060101010101" pitchFamily="49" charset="-122"/>
              </a:rPr>
              <a:t>B.</a:t>
            </a:r>
            <a:r>
              <a:rPr lang="zh-CN" altLang="en-US" sz="2800" b="1">
                <a:latin typeface="楷体" panose="02010609060101010101" pitchFamily="49" charset="-122"/>
                <a:ea typeface="楷体" panose="02010609060101010101" pitchFamily="49" charset="-122"/>
                <a:cs typeface="楷体" panose="02010609060101010101" pitchFamily="49" charset="-122"/>
              </a:rPr>
              <a:t>王翰  王昌龄</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a:p>
            <a:pPr indent="0"/>
            <a:r>
              <a:rPr lang="en-US" altLang="zh-CN" sz="2800" b="1">
                <a:latin typeface="楷体" panose="02010609060101010101" pitchFamily="49" charset="-122"/>
                <a:ea typeface="楷体" panose="02010609060101010101" pitchFamily="49" charset="-122"/>
                <a:cs typeface="楷体" panose="02010609060101010101" pitchFamily="49" charset="-122"/>
              </a:rPr>
              <a:t>C.</a:t>
            </a:r>
            <a:r>
              <a:rPr lang="zh-CN" altLang="en-US" sz="2800" b="1">
                <a:latin typeface="楷体" panose="02010609060101010101" pitchFamily="49" charset="-122"/>
                <a:ea typeface="楷体" panose="02010609060101010101" pitchFamily="49" charset="-122"/>
                <a:cs typeface="楷体" panose="02010609060101010101" pitchFamily="49" charset="-122"/>
              </a:rPr>
              <a:t>李白  白居易      </a:t>
            </a:r>
            <a:r>
              <a:rPr lang="en-US" altLang="zh-CN" sz="2800" b="1">
                <a:latin typeface="楷体" panose="02010609060101010101" pitchFamily="49" charset="-122"/>
                <a:ea typeface="楷体" panose="02010609060101010101" pitchFamily="49" charset="-122"/>
                <a:cs typeface="楷体" panose="02010609060101010101" pitchFamily="49" charset="-122"/>
              </a:rPr>
              <a:t>C.</a:t>
            </a:r>
            <a:r>
              <a:rPr lang="zh-CN" altLang="en-US" sz="2800" b="1">
                <a:latin typeface="楷体" panose="02010609060101010101" pitchFamily="49" charset="-122"/>
                <a:ea typeface="楷体" panose="02010609060101010101" pitchFamily="49" charset="-122"/>
                <a:cs typeface="楷体" panose="02010609060101010101" pitchFamily="49" charset="-122"/>
              </a:rPr>
              <a:t>王昌龄  王维</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552450" y="1350645"/>
            <a:ext cx="8183880" cy="521970"/>
          </a:xfrm>
          <a:prstGeom prst="rect">
            <a:avLst/>
          </a:prstGeom>
          <a:noFill/>
        </p:spPr>
        <p:txBody>
          <a:bodyPr wrap="none" rtlCol="0" anchor="t">
            <a:spAutoFit/>
          </a:bodyPr>
          <a:lstStyle/>
          <a:p>
            <a:r>
              <a:rPr lang="zh-CN" sz="2800">
                <a:latin typeface="黑体" panose="02010609060101010101" pitchFamily="49" charset="-122"/>
                <a:ea typeface="黑体" panose="02010609060101010101" pitchFamily="49" charset="-122"/>
                <a:cs typeface="黑体" panose="02010609060101010101" pitchFamily="49" charset="-122"/>
                <a:sym typeface="+mn-ea"/>
              </a:rPr>
              <a:t>一、《凉州词》《出塞》的作者分别是（     ）。</a:t>
            </a:r>
            <a:endParaRPr lang="zh-CN" altLang="en-US"/>
          </a:p>
        </p:txBody>
      </p:sp>
      <p:sp>
        <p:nvSpPr>
          <p:cNvPr id="4" name="文本框 3"/>
          <p:cNvSpPr txBox="1"/>
          <p:nvPr/>
        </p:nvSpPr>
        <p:spPr>
          <a:xfrm>
            <a:off x="7254240" y="1350645"/>
            <a:ext cx="362585" cy="521970"/>
          </a:xfrm>
          <a:prstGeom prst="rect">
            <a:avLst/>
          </a:prstGeom>
          <a:noFill/>
        </p:spPr>
        <p:txBody>
          <a:bodyPr wrap="none" rtlCol="0" anchor="t">
            <a:spAutoFit/>
          </a:bodyPr>
          <a:lstStyle/>
          <a:p>
            <a:r>
              <a:rPr lang="en-US" alt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B</a:t>
            </a:r>
            <a:endParaRPr lang="en-US" alt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10" name="文本框 14"/>
          <p:cNvSpPr txBox="1"/>
          <p:nvPr/>
        </p:nvSpPr>
        <p:spPr>
          <a:xfrm>
            <a:off x="624428" y="411510"/>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课堂演练</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4620" y="464186"/>
            <a:ext cx="366860" cy="456339"/>
          </a:xfrm>
          <a:prstGeom prst="rect">
            <a:avLst/>
          </a:prstGeom>
        </p:spPr>
      </p:pic>
      <p:sp>
        <p:nvSpPr>
          <p:cNvPr id="11" name="文本框 14"/>
          <p:cNvSpPr txBox="1"/>
          <p:nvPr/>
        </p:nvSpPr>
        <p:spPr>
          <a:xfrm>
            <a:off x="623793" y="412145"/>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课堂演练</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3985" y="464821"/>
            <a:ext cx="366860" cy="4563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38175" y="1278890"/>
            <a:ext cx="7757795" cy="2646045"/>
          </a:xfrm>
          <a:prstGeom prst="rect">
            <a:avLst/>
          </a:prstGeom>
          <a:noFill/>
          <a:ln w="9525">
            <a:noFill/>
          </a:ln>
        </p:spPr>
        <p:txBody>
          <a:bodyPr wrap="square">
            <a:spAutoFit/>
          </a:bodyPr>
          <a:lstStyle/>
          <a:p>
            <a:pPr indent="0"/>
            <a:r>
              <a:rPr sz="2800" b="1">
                <a:latin typeface="楷体" panose="02010609060101010101" pitchFamily="49" charset="-122"/>
                <a:ea typeface="楷体" panose="02010609060101010101" pitchFamily="49" charset="-122"/>
                <a:cs typeface="楷体" panose="02010609060101010101" pitchFamily="49" charset="-122"/>
              </a:rPr>
              <a:t>　　1</a:t>
            </a:r>
            <a:r>
              <a:rPr lang="en-US" sz="2800" b="1">
                <a:latin typeface="楷体" panose="02010609060101010101" pitchFamily="49" charset="-122"/>
                <a:ea typeface="楷体" panose="02010609060101010101" pitchFamily="49" charset="-122"/>
                <a:cs typeface="楷体" panose="02010609060101010101" pitchFamily="49" charset="-122"/>
              </a:rPr>
              <a:t>.</a:t>
            </a:r>
            <a:r>
              <a:rPr sz="2800" b="1">
                <a:latin typeface="楷体" panose="02010609060101010101" pitchFamily="49" charset="-122"/>
                <a:ea typeface="楷体" panose="02010609060101010101" pitchFamily="49" charset="-122"/>
                <a:cs typeface="楷体" panose="02010609060101010101" pitchFamily="49" charset="-122"/>
              </a:rPr>
              <a:t>王翰和王</a:t>
            </a:r>
            <a:r>
              <a:rPr lang="zh-CN" sz="2800" b="1">
                <a:latin typeface="楷体" panose="02010609060101010101" pitchFamily="49" charset="-122"/>
                <a:ea typeface="楷体" panose="02010609060101010101" pitchFamily="49" charset="-122"/>
                <a:cs typeface="楷体" panose="02010609060101010101" pitchFamily="49" charset="-122"/>
              </a:rPr>
              <a:t>昌龄</a:t>
            </a:r>
            <a:r>
              <a:rPr sz="2800" b="1">
                <a:latin typeface="楷体" panose="02010609060101010101" pitchFamily="49" charset="-122"/>
                <a:ea typeface="楷体" panose="02010609060101010101" pitchFamily="49" charset="-122"/>
                <a:cs typeface="楷体" panose="02010609060101010101" pitchFamily="49" charset="-122"/>
              </a:rPr>
              <a:t>都是唐代诗人</a:t>
            </a:r>
            <a:r>
              <a:rPr lang="zh-CN" sz="2800" b="1">
                <a:latin typeface="楷体" panose="02010609060101010101" pitchFamily="49" charset="-122"/>
                <a:ea typeface="楷体" panose="02010609060101010101" pitchFamily="49" charset="-122"/>
                <a:cs typeface="楷体" panose="02010609060101010101" pitchFamily="49" charset="-122"/>
              </a:rPr>
              <a:t>。</a:t>
            </a:r>
            <a:r>
              <a:rPr sz="2800" b="1">
                <a:latin typeface="楷体" panose="02010609060101010101" pitchFamily="49" charset="-122"/>
                <a:ea typeface="楷体" panose="02010609060101010101" pitchFamily="49" charset="-122"/>
                <a:cs typeface="楷体" panose="02010609060101010101" pitchFamily="49" charset="-122"/>
              </a:rPr>
              <a:t>（    ）</a:t>
            </a:r>
            <a:endParaRPr sz="2800" b="1">
              <a:latin typeface="楷体" panose="02010609060101010101" pitchFamily="49" charset="-122"/>
              <a:ea typeface="楷体" panose="02010609060101010101" pitchFamily="49" charset="-122"/>
              <a:cs typeface="楷体" panose="02010609060101010101" pitchFamily="49" charset="-122"/>
            </a:endParaRPr>
          </a:p>
          <a:p>
            <a:pPr indent="0"/>
            <a:endParaRPr sz="1200" b="1">
              <a:latin typeface="楷体" panose="02010609060101010101" pitchFamily="49" charset="-122"/>
              <a:ea typeface="楷体" panose="02010609060101010101" pitchFamily="49" charset="-122"/>
              <a:cs typeface="楷体" panose="02010609060101010101" pitchFamily="49" charset="-122"/>
            </a:endParaRPr>
          </a:p>
          <a:p>
            <a:pPr indent="0"/>
            <a:r>
              <a:rPr sz="2800" b="1">
                <a:latin typeface="楷体" panose="02010609060101010101" pitchFamily="49" charset="-122"/>
                <a:ea typeface="楷体" panose="02010609060101010101" pitchFamily="49" charset="-122"/>
                <a:cs typeface="楷体" panose="02010609060101010101" pitchFamily="49" charset="-122"/>
              </a:rPr>
              <a:t>　　2</a:t>
            </a:r>
            <a:r>
              <a:rPr lang="en-US"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rPr>
              <a:t>《凉州词》</a:t>
            </a:r>
            <a:r>
              <a:rPr sz="2800" b="1">
                <a:latin typeface="楷体" panose="02010609060101010101" pitchFamily="49" charset="-122"/>
                <a:ea typeface="楷体" panose="02010609060101010101" pitchFamily="49" charset="-122"/>
                <a:cs typeface="楷体" panose="02010609060101010101" pitchFamily="49" charset="-122"/>
              </a:rPr>
              <a:t>最后一句是反问句，是千古名句，令人深思。（    ）</a:t>
            </a:r>
            <a:endParaRPr sz="2800" b="1">
              <a:latin typeface="楷体" panose="02010609060101010101" pitchFamily="49" charset="-122"/>
              <a:ea typeface="楷体" panose="02010609060101010101" pitchFamily="49" charset="-122"/>
              <a:cs typeface="楷体" panose="02010609060101010101" pitchFamily="49" charset="-122"/>
            </a:endParaRPr>
          </a:p>
          <a:p>
            <a:pPr indent="0"/>
            <a:endParaRPr b="1">
              <a:latin typeface="楷体" panose="02010609060101010101" pitchFamily="49" charset="-122"/>
              <a:ea typeface="楷体" panose="02010609060101010101" pitchFamily="49" charset="-122"/>
              <a:cs typeface="楷体" panose="02010609060101010101" pitchFamily="49" charset="-122"/>
            </a:endParaRPr>
          </a:p>
          <a:p>
            <a:pPr indent="0"/>
            <a:r>
              <a:rPr sz="2800" b="1">
                <a:latin typeface="楷体" panose="02010609060101010101" pitchFamily="49" charset="-122"/>
                <a:ea typeface="楷体" panose="02010609060101010101" pitchFamily="49" charset="-122"/>
                <a:cs typeface="楷体" panose="02010609060101010101" pitchFamily="49" charset="-122"/>
              </a:rPr>
              <a:t>　　3</a:t>
            </a:r>
            <a:r>
              <a:rPr lang="en-US" sz="2800" b="1">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cs typeface="楷体" panose="02010609060101010101" pitchFamily="49" charset="-122"/>
                <a:sym typeface="+mn-ea"/>
              </a:rPr>
              <a:t>《凉州词》</a:t>
            </a:r>
            <a:r>
              <a:rPr sz="2800" b="1">
                <a:latin typeface="楷体" panose="02010609060101010101" pitchFamily="49" charset="-122"/>
                <a:ea typeface="楷体" panose="02010609060101010101" pitchFamily="49" charset="-122"/>
                <a:cs typeface="楷体" panose="02010609060101010101" pitchFamily="49" charset="-122"/>
              </a:rPr>
              <a:t>描写了战士们出征后的场面。</a:t>
            </a:r>
            <a:endParaRPr sz="2800" b="1">
              <a:latin typeface="楷体" panose="02010609060101010101" pitchFamily="49" charset="-122"/>
              <a:ea typeface="楷体" panose="02010609060101010101" pitchFamily="49" charset="-122"/>
              <a:cs typeface="楷体" panose="02010609060101010101" pitchFamily="49" charset="-122"/>
            </a:endParaRPr>
          </a:p>
          <a:p>
            <a:pPr indent="0" algn="r"/>
            <a:r>
              <a:rPr sz="2800" b="1">
                <a:latin typeface="楷体" panose="02010609060101010101" pitchFamily="49" charset="-122"/>
                <a:ea typeface="楷体" panose="02010609060101010101" pitchFamily="49" charset="-122"/>
                <a:cs typeface="楷体" panose="02010609060101010101" pitchFamily="49" charset="-122"/>
              </a:rPr>
              <a:t>（    ）</a:t>
            </a:r>
            <a:endParaRPr sz="2800" b="1">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572770" y="579120"/>
            <a:ext cx="2672080" cy="521970"/>
          </a:xfrm>
          <a:prstGeom prst="rect">
            <a:avLst/>
          </a:prstGeom>
          <a:noFill/>
        </p:spPr>
        <p:txBody>
          <a:bodyPr wrap="none" rtlCol="0" anchor="t">
            <a:spAutoFit/>
          </a:bodyPr>
          <a:lstStyle/>
          <a:p>
            <a:r>
              <a:rPr lang="zh-CN" sz="2800">
                <a:latin typeface="黑体" panose="02010609060101010101" pitchFamily="49" charset="-122"/>
                <a:ea typeface="黑体" panose="02010609060101010101" pitchFamily="49" charset="-122"/>
                <a:cs typeface="黑体" panose="02010609060101010101" pitchFamily="49" charset="-122"/>
                <a:sym typeface="+mn-ea"/>
              </a:rPr>
              <a:t>二、判断对错。</a:t>
            </a:r>
            <a:endParaRPr lang="zh-CN" altLang="en-US"/>
          </a:p>
        </p:txBody>
      </p:sp>
      <p:sp>
        <p:nvSpPr>
          <p:cNvPr id="4" name="文本框 3"/>
          <p:cNvSpPr txBox="1"/>
          <p:nvPr/>
        </p:nvSpPr>
        <p:spPr>
          <a:xfrm>
            <a:off x="6894195" y="1278890"/>
            <a:ext cx="540385" cy="521970"/>
          </a:xfrm>
          <a:prstGeom prst="rect">
            <a:avLst/>
          </a:prstGeom>
          <a:noFill/>
        </p:spPr>
        <p:txBody>
          <a:bodyPr wrap="none" rtlCol="0" anchor="t">
            <a:spAutoFit/>
          </a:bodyPr>
          <a:lstStyle/>
          <a:p>
            <a:r>
              <a:rPr lang="en-US" alt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a:t>
            </a:r>
            <a:endParaRPr lang="en-US" alt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5" name="文本框 4"/>
          <p:cNvSpPr txBox="1"/>
          <p:nvPr/>
        </p:nvSpPr>
        <p:spPr>
          <a:xfrm>
            <a:off x="3681730" y="2310765"/>
            <a:ext cx="540385" cy="521970"/>
          </a:xfrm>
          <a:prstGeom prst="rect">
            <a:avLst/>
          </a:prstGeom>
          <a:noFill/>
        </p:spPr>
        <p:txBody>
          <a:bodyPr wrap="none" rtlCol="0" anchor="t">
            <a:spAutoFit/>
          </a:bodyPr>
          <a:lstStyle/>
          <a:p>
            <a:r>
              <a:rPr lang="en-US" alt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a:t>
            </a:r>
            <a:endParaRPr lang="en-US" alt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
        <p:nvSpPr>
          <p:cNvPr id="6" name="文本框 5"/>
          <p:cNvSpPr txBox="1"/>
          <p:nvPr/>
        </p:nvSpPr>
        <p:spPr>
          <a:xfrm>
            <a:off x="7404100" y="3382645"/>
            <a:ext cx="362585" cy="521970"/>
          </a:xfrm>
          <a:prstGeom prst="rect">
            <a:avLst/>
          </a:prstGeom>
          <a:noFill/>
        </p:spPr>
        <p:txBody>
          <a:bodyPr wrap="none" rtlCol="0" anchor="t">
            <a:spAutoFit/>
          </a:bodyPr>
          <a:lstStyle/>
          <a:p>
            <a:pPr algn="l"/>
            <a:r>
              <a:rPr lang="en-US" alt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rPr>
              <a:t>X</a:t>
            </a:r>
            <a:endParaRPr lang="en-US" altLang="zh-CN" sz="2800" b="1">
              <a:solidFill>
                <a:srgbClr val="FF0000"/>
              </a:solidFill>
              <a:latin typeface="楷体" panose="02010609060101010101" pitchFamily="49" charset="-122"/>
              <a:ea typeface="楷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3810" y="-3175"/>
            <a:ext cx="9154795" cy="5149215"/>
          </a:xfrm>
          <a:prstGeom prst="rect">
            <a:avLst/>
          </a:prstGeom>
        </p:spPr>
      </p:pic>
      <p:sp>
        <p:nvSpPr>
          <p:cNvPr id="7" name="文本框 6"/>
          <p:cNvSpPr txBox="1"/>
          <p:nvPr/>
        </p:nvSpPr>
        <p:spPr>
          <a:xfrm>
            <a:off x="1054100" y="473085"/>
            <a:ext cx="7035800" cy="1198880"/>
          </a:xfrm>
          <a:prstGeom prst="rect">
            <a:avLst/>
          </a:prstGeom>
          <a:solidFill>
            <a:schemeClr val="bg1"/>
          </a:solidFill>
          <a:effectLst>
            <a:softEdge rad="76200"/>
          </a:effectLst>
        </p:spPr>
        <p:txBody>
          <a:bodyPr wrap="square" rtlCol="0" anchor="t">
            <a:spAutoFit/>
          </a:bodyPr>
          <a:lstStyle/>
          <a:p>
            <a:pPr fontAlgn="auto">
              <a:lnSpc>
                <a:spcPct val="150000"/>
              </a:lnSpc>
            </a:pPr>
            <a:r>
              <a:rPr lang="en-US" altLang="zh-CN" sz="2400" b="1" dirty="0">
                <a:latin typeface="微软雅黑" panose="020B0503020204020204" charset="-122"/>
                <a:ea typeface="微软雅黑" panose="020B0503020204020204" charset="-122"/>
                <a:cs typeface="微软雅黑" panose="020B0503020204020204" charset="-122"/>
                <a:sym typeface="+mn-ea"/>
              </a:rPr>
              <a:t>        </a:t>
            </a:r>
            <a:r>
              <a:rPr sz="2400" b="1">
                <a:latin typeface="微软雅黑" panose="020B0503020204020204" charset="-122"/>
                <a:ea typeface="微软雅黑" panose="020B0503020204020204" charset="-122"/>
                <a:cs typeface="微软雅黑" panose="020B0503020204020204" charset="-122"/>
                <a:sym typeface="+mn-ea"/>
              </a:rPr>
              <a:t>战争使多少人民流离失所，家破人亡，面对战争，南宋诗人李清照写下了</a:t>
            </a:r>
            <a:r>
              <a:rPr lang="zh-CN" sz="2400" b="1">
                <a:latin typeface="微软雅黑" panose="020B0503020204020204" charset="-122"/>
                <a:ea typeface="微软雅黑" panose="020B0503020204020204" charset="-122"/>
                <a:cs typeface="微软雅黑" panose="020B0503020204020204" charset="-122"/>
                <a:sym typeface="+mn-ea"/>
              </a:rPr>
              <a:t>一</a:t>
            </a:r>
            <a:r>
              <a:rPr sz="2400" b="1">
                <a:latin typeface="微软雅黑" panose="020B0503020204020204" charset="-122"/>
                <a:ea typeface="微软雅黑" panose="020B0503020204020204" charset="-122"/>
                <a:cs typeface="微软雅黑" panose="020B0503020204020204" charset="-122"/>
                <a:sym typeface="+mn-ea"/>
              </a:rPr>
              <a:t>首诗</a:t>
            </a:r>
            <a:r>
              <a:rPr lang="en-US" sz="2400" b="1">
                <a:latin typeface="微软雅黑" panose="020B0503020204020204" charset="-122"/>
                <a:ea typeface="微软雅黑" panose="020B0503020204020204" charset="-122"/>
                <a:cs typeface="微软雅黑" panose="020B0503020204020204" charset="-122"/>
                <a:sym typeface="+mn-ea"/>
              </a:rPr>
              <a:t>——</a:t>
            </a:r>
            <a:endParaRPr lang="en-US" sz="2400" b="1">
              <a:latin typeface="微软雅黑" panose="020B0503020204020204" charset="-122"/>
              <a:ea typeface="微软雅黑" panose="020B0503020204020204" charset="-122"/>
              <a:cs typeface="微软雅黑" panose="020B0503020204020204" charset="-122"/>
              <a:sym typeface="+mn-ea"/>
            </a:endParaRPr>
          </a:p>
        </p:txBody>
      </p:sp>
      <p:grpSp>
        <p:nvGrpSpPr>
          <p:cNvPr id="5" name="组合 4"/>
          <p:cNvGrpSpPr/>
          <p:nvPr/>
        </p:nvGrpSpPr>
        <p:grpSpPr>
          <a:xfrm>
            <a:off x="160049" y="218786"/>
            <a:ext cx="1629583" cy="398780"/>
            <a:chOff x="160049" y="525491"/>
            <a:chExt cx="1629583" cy="39878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49" y="536227"/>
              <a:ext cx="1629583" cy="378638"/>
            </a:xfrm>
            <a:prstGeom prst="rect">
              <a:avLst/>
            </a:prstGeom>
            <a:ln>
              <a:noFill/>
            </a:ln>
            <a:effectLst>
              <a:outerShdw blurRad="292100" dist="139700" dir="2700000" algn="tl" rotWithShape="0">
                <a:srgbClr val="333333">
                  <a:alpha val="65000"/>
                </a:srgbClr>
              </a:outerShdw>
            </a:effectLst>
          </p:spPr>
        </p:pic>
        <p:sp>
          <p:nvSpPr>
            <p:cNvPr id="4" name="文本框 11"/>
            <p:cNvSpPr txBox="1"/>
            <p:nvPr/>
          </p:nvSpPr>
          <p:spPr>
            <a:xfrm>
              <a:off x="172162" y="525491"/>
              <a:ext cx="1231486" cy="398780"/>
            </a:xfrm>
            <a:prstGeom prst="rect">
              <a:avLst/>
            </a:prstGeom>
            <a:noFill/>
          </p:spPr>
          <p:txBody>
            <a:bodyPr wrap="square" rtlCol="0">
              <a:spAutoFit/>
            </a:bodyPr>
            <a:lstStyle/>
            <a:p>
              <a:pPr algn="ctr"/>
              <a:r>
                <a:rPr kumimoji="1" lang="zh-CN" altLang="en-US" sz="2000" b="1" dirty="0">
                  <a:solidFill>
                    <a:schemeClr val="bg1"/>
                  </a:solidFill>
                </a:rPr>
                <a:t>第三课时</a:t>
              </a:r>
              <a:endParaRPr kumimoji="1" lang="zh-CN" altLang="en-US" sz="2000" b="1" dirty="0">
                <a:solidFill>
                  <a:schemeClr val="bg1"/>
                </a:solidFill>
              </a:endParaRPr>
            </a:p>
          </p:txBody>
        </p:sp>
      </p:gr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48"/>
          <p:cNvSpPr txBox="1"/>
          <p:nvPr/>
        </p:nvSpPr>
        <p:spPr>
          <a:xfrm>
            <a:off x="644525" y="1294765"/>
            <a:ext cx="4443095" cy="1176020"/>
          </a:xfrm>
          <a:prstGeom prst="rect">
            <a:avLst/>
          </a:prstGeom>
          <a:noFill/>
          <a:ln w="19050">
            <a:solidFill>
              <a:schemeClr val="tx1"/>
            </a:solidFill>
          </a:ln>
          <a:effectLst>
            <a:softEdge rad="31750"/>
          </a:effectLst>
        </p:spPr>
        <p:txBody>
          <a:bodyPr wrap="square" lIns="68580" tIns="34290" rIns="68580" bIns="34290" rtlCol="0">
            <a:spAutoFit/>
          </a:bodyPr>
          <a:lstStyle/>
          <a:p>
            <a:r>
              <a:rPr lang="en-US" altLang="zh-CN" sz="51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 </a:t>
            </a:r>
            <a:r>
              <a:rPr lang="zh-CN" altLang="en-US" sz="72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rPr>
              <a:t>夏日绝句</a:t>
            </a:r>
            <a:endParaRPr lang="zh-CN" altLang="en-US" sz="7200" b="1" dirty="0">
              <a:ln w="0"/>
              <a:solidFill>
                <a:srgbClr val="FF0000"/>
              </a:solidFill>
              <a:effectLst>
                <a:outerShdw blurRad="38100" dist="19050" dir="2700000" algn="tl" rotWithShape="0">
                  <a:schemeClr val="dk1">
                    <a:alpha val="40000"/>
                  </a:schemeClr>
                </a:outerShdw>
              </a:effectLst>
              <a:latin typeface="楷体-简" panose="02010600040101010101" pitchFamily="2" charset="-122"/>
              <a:ea typeface="楷体-简" panose="02010600040101010101" pitchFamily="2" charset="-122"/>
            </a:endParaRPr>
          </a:p>
        </p:txBody>
      </p:sp>
      <p:pic>
        <p:nvPicPr>
          <p:cNvPr id="2" name="图片 1"/>
          <p:cNvPicPr>
            <a:picLocks noChangeAspect="1"/>
          </p:cNvPicPr>
          <p:nvPr/>
        </p:nvPicPr>
        <p:blipFill>
          <a:blip r:embed="rId1" cstate="print"/>
          <a:stretch>
            <a:fillRect/>
          </a:stretch>
        </p:blipFill>
        <p:spPr>
          <a:xfrm>
            <a:off x="5520055" y="68580"/>
            <a:ext cx="3617595" cy="47510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comb/>
      </p:transition>
    </mc:Choice>
    <mc:Fallback>
      <p:transition spd="slow" advTm="0">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28570" y="1092200"/>
            <a:ext cx="6155055" cy="2738120"/>
          </a:xfrm>
          <a:prstGeom prst="rect">
            <a:avLst/>
          </a:prstGeom>
          <a:noFill/>
        </p:spPr>
        <p:txBody>
          <a:bodyPr wrap="square" rtlCol="0" anchor="t">
            <a:spAutoFit/>
          </a:bodyPr>
          <a:lstStyle/>
          <a:p>
            <a:r>
              <a:rPr lang="en-US" altLang="zh-CN" sz="2400">
                <a:solidFill>
                  <a:srgbClr val="FF0000"/>
                </a:solidFill>
                <a:latin typeface="楷体" panose="02010609060101010101" pitchFamily="49" charset="-122"/>
                <a:ea typeface="楷体" panose="02010609060101010101" pitchFamily="49" charset="-122"/>
                <a:cs typeface="楷体" panose="02010609060101010101" pitchFamily="49" charset="-122"/>
              </a:rPr>
              <a:t>    </a:t>
            </a:r>
            <a:r>
              <a:rPr lang="zh-CN" altLang="en-US" sz="2800" b="1" u="sng">
                <a:solidFill>
                  <a:srgbClr val="0000FF"/>
                </a:solidFill>
                <a:latin typeface="楷体" panose="02010609060101010101" pitchFamily="49" charset="-122"/>
                <a:ea typeface="楷体" panose="02010609060101010101" pitchFamily="49" charset="-122"/>
                <a:cs typeface="楷体" panose="02010609060101010101" pitchFamily="49" charset="-122"/>
              </a:rPr>
              <a:t>李清照</a:t>
            </a:r>
            <a:r>
              <a:rPr sz="2400" b="1">
                <a:latin typeface="楷体" panose="02010609060101010101" pitchFamily="49" charset="-122"/>
                <a:ea typeface="楷体" panose="02010609060101010101" pitchFamily="49" charset="-122"/>
                <a:cs typeface="楷体" panose="02010609060101010101" pitchFamily="49" charset="-122"/>
              </a:rPr>
              <a:t>(1084-约1151)</a:t>
            </a:r>
            <a:r>
              <a:rPr lang="zh-CN" sz="2400" b="1">
                <a:latin typeface="楷体" panose="02010609060101010101" pitchFamily="49" charset="-122"/>
                <a:ea typeface="楷体" panose="02010609060101010101" pitchFamily="49" charset="-122"/>
                <a:cs typeface="楷体" panose="02010609060101010101" pitchFamily="49" charset="-122"/>
              </a:rPr>
              <a:t>，</a:t>
            </a:r>
            <a:r>
              <a:rPr sz="2400" b="1">
                <a:solidFill>
                  <a:srgbClr val="FF0000"/>
                </a:solidFill>
                <a:latin typeface="楷体" panose="02010609060101010101" pitchFamily="49" charset="-122"/>
                <a:ea typeface="楷体" panose="02010609060101010101" pitchFamily="49" charset="-122"/>
                <a:cs typeface="楷体" panose="02010609060101010101" pitchFamily="49" charset="-122"/>
              </a:rPr>
              <a:t>南宋</a:t>
            </a:r>
            <a:r>
              <a:rPr sz="2400" b="1">
                <a:latin typeface="楷体" panose="02010609060101010101" pitchFamily="49" charset="-122"/>
                <a:ea typeface="楷体" panose="02010609060101010101" pitchFamily="49" charset="-122"/>
                <a:cs typeface="楷体" panose="02010609060101010101" pitchFamily="49" charset="-122"/>
              </a:rPr>
              <a:t>女词人。号</a:t>
            </a:r>
            <a:r>
              <a:rPr sz="2400" b="1">
                <a:solidFill>
                  <a:srgbClr val="FF0000"/>
                </a:solidFill>
                <a:latin typeface="楷体" panose="02010609060101010101" pitchFamily="49" charset="-122"/>
                <a:ea typeface="楷体" panose="02010609060101010101" pitchFamily="49" charset="-122"/>
                <a:cs typeface="楷体" panose="02010609060101010101" pitchFamily="49" charset="-122"/>
              </a:rPr>
              <a:t>易安居士</a:t>
            </a:r>
            <a:r>
              <a:rPr sz="2400" b="1">
                <a:latin typeface="楷体" panose="02010609060101010101" pitchFamily="49" charset="-122"/>
                <a:ea typeface="楷体" panose="02010609060101010101" pitchFamily="49" charset="-122"/>
                <a:cs typeface="楷体" panose="02010609060101010101" pitchFamily="49" charset="-122"/>
              </a:rPr>
              <a:t>。济南(今山东济南)人。长于诗、文、词，兼书法、绘画，且通音律。诗文笔力雄健，情辞慷慨。词则继承</a:t>
            </a:r>
            <a:r>
              <a:rPr sz="2400" b="1">
                <a:solidFill>
                  <a:srgbClr val="FF0000"/>
                </a:solidFill>
                <a:latin typeface="楷体" panose="02010609060101010101" pitchFamily="49" charset="-122"/>
                <a:ea typeface="楷体" panose="02010609060101010101" pitchFamily="49" charset="-122"/>
                <a:cs typeface="楷体" panose="02010609060101010101" pitchFamily="49" charset="-122"/>
              </a:rPr>
              <a:t>婉约派</a:t>
            </a:r>
            <a:r>
              <a:rPr sz="2400" b="1">
                <a:latin typeface="楷体" panose="02010609060101010101" pitchFamily="49" charset="-122"/>
                <a:ea typeface="楷体" panose="02010609060101010101" pitchFamily="49" charset="-122"/>
                <a:cs typeface="楷体" panose="02010609060101010101" pitchFamily="49" charset="-122"/>
              </a:rPr>
              <a:t>风格，南渡前以造语新丽见称，南渡后以情调悲凉为主。</a:t>
            </a:r>
            <a:r>
              <a:rPr lang="zh-CN" sz="2400" b="1">
                <a:latin typeface="楷体" panose="02010609060101010101" pitchFamily="49" charset="-122"/>
                <a:ea typeface="楷体" panose="02010609060101010101" pitchFamily="49" charset="-122"/>
                <a:cs typeface="楷体" panose="02010609060101010101" pitchFamily="49" charset="-122"/>
              </a:rPr>
              <a:t>代表作有</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《声声慢》《如梦令》《一剪梅》</a:t>
            </a:r>
            <a:r>
              <a:rPr lang="zh-CN" sz="2400" b="1">
                <a:latin typeface="楷体" panose="02010609060101010101" pitchFamily="49" charset="-122"/>
                <a:ea typeface="楷体" panose="02010609060101010101" pitchFamily="49" charset="-122"/>
                <a:cs typeface="楷体" panose="02010609060101010101" pitchFamily="49" charset="-122"/>
              </a:rPr>
              <a:t>等</a:t>
            </a:r>
            <a:r>
              <a:rPr sz="2400" b="1">
                <a:latin typeface="楷体" panose="02010609060101010101" pitchFamily="49" charset="-122"/>
                <a:ea typeface="楷体" panose="02010609060101010101" pitchFamily="49" charset="-122"/>
                <a:cs typeface="楷体" panose="02010609060101010101" pitchFamily="49" charset="-122"/>
              </a:rPr>
              <a:t>。</a:t>
            </a:r>
            <a:endParaRPr sz="2400" b="1">
              <a:latin typeface="楷体" panose="02010609060101010101" pitchFamily="49" charset="-122"/>
              <a:ea typeface="楷体" panose="02010609060101010101" pitchFamily="49" charset="-122"/>
              <a:cs typeface="楷体" panose="02010609060101010101" pitchFamily="49" charset="-122"/>
            </a:endParaRPr>
          </a:p>
        </p:txBody>
      </p:sp>
      <p:pic>
        <p:nvPicPr>
          <p:cNvPr id="2" name="图片 1"/>
          <p:cNvPicPr>
            <a:picLocks noChangeAspect="1"/>
          </p:cNvPicPr>
          <p:nvPr/>
        </p:nvPicPr>
        <p:blipFill>
          <a:blip r:embed="rId1" cstate="print"/>
          <a:stretch>
            <a:fillRect/>
          </a:stretch>
        </p:blipFill>
        <p:spPr>
          <a:xfrm>
            <a:off x="280035" y="1092200"/>
            <a:ext cx="2132965" cy="2625090"/>
          </a:xfrm>
          <a:prstGeom prst="round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lum contrast="6000"/>
          </a:blip>
          <a:stretch>
            <a:fillRect/>
          </a:stretch>
        </p:blipFill>
        <p:spPr>
          <a:xfrm>
            <a:off x="4914900" y="1374140"/>
            <a:ext cx="4164330" cy="2394585"/>
          </a:xfrm>
          <a:prstGeom prst="rect">
            <a:avLst/>
          </a:prstGeom>
        </p:spPr>
      </p:pic>
      <p:sp>
        <p:nvSpPr>
          <p:cNvPr id="100" name="文本框 99"/>
          <p:cNvSpPr txBox="1"/>
          <p:nvPr/>
        </p:nvSpPr>
        <p:spPr>
          <a:xfrm>
            <a:off x="541020" y="1002030"/>
            <a:ext cx="4527550" cy="3415030"/>
          </a:xfrm>
          <a:prstGeom prst="rect">
            <a:avLst/>
          </a:prstGeom>
          <a:noFill/>
          <a:ln w="9525">
            <a:noFill/>
          </a:ln>
        </p:spPr>
        <p:txBody>
          <a:bodyPr wrap="square">
            <a:spAutoFit/>
          </a:bodyPr>
          <a:lstStyle/>
          <a:p>
            <a:pPr indent="304800"/>
            <a:r>
              <a:rPr lang="en-US" alt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  </a:t>
            </a:r>
            <a:r>
              <a:rPr 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北宋靖康二年，金兵俘虏了</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徽宗</a:t>
            </a:r>
            <a:r>
              <a:rPr 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钦宗</a:t>
            </a:r>
            <a:r>
              <a:rPr 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两个皇帝，北宋王朝在统治一百多年后宣告灭亡，历史上称这次事变为</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“靖康之变”</a:t>
            </a:r>
            <a:r>
              <a:rPr 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。百姓觉得这是一件耻辱的事情，所以又称</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“靖康耻”</a:t>
            </a:r>
            <a:r>
              <a:rPr 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。之后，宋钦宗的弟弟</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赵构</a:t>
            </a:r>
            <a:r>
              <a:rPr 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做了皇帝，定都</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临安</a:t>
            </a:r>
            <a:r>
              <a:rPr 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（今杭州），历史上称为</a:t>
            </a:r>
            <a:r>
              <a:rPr lang="zh-CN" sz="2400" b="1">
                <a:solidFill>
                  <a:srgbClr val="FF0000"/>
                </a:solidFill>
                <a:latin typeface="楷体" panose="02010609060101010101" pitchFamily="49" charset="-122"/>
                <a:ea typeface="楷体" panose="02010609060101010101" pitchFamily="49" charset="-122"/>
                <a:cs typeface="楷体" panose="02010609060101010101" pitchFamily="49" charset="-122"/>
              </a:rPr>
              <a:t>南宋</a:t>
            </a:r>
            <a:r>
              <a:rPr lang="zh-CN" sz="2400" b="1">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400" b="1">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551180" y="386715"/>
            <a:ext cx="1816100" cy="583565"/>
          </a:xfrm>
          <a:prstGeom prst="rect">
            <a:avLst/>
          </a:prstGeom>
          <a:noFill/>
        </p:spPr>
        <p:txBody>
          <a:bodyPr wrap="none" rtlCol="0" anchor="t">
            <a:spAutoFit/>
          </a:bodyPr>
          <a:lstStyle/>
          <a:p>
            <a:r>
              <a:rPr lang="zh-CN" altLang="en-US" sz="3200" b="1" dirty="0">
                <a:solidFill>
                  <a:srgbClr val="C00000"/>
                </a:solidFill>
                <a:latin typeface="幼圆" panose="02010509060101010101" pitchFamily="49" charset="-122"/>
                <a:ea typeface="幼圆" panose="02010509060101010101" pitchFamily="49" charset="-122"/>
                <a:sym typeface="+mn-ea"/>
              </a:rPr>
              <a:t>写作背景</a:t>
            </a:r>
            <a:endParaRPr lang="zh-CN" altLang="en-US" sz="3200" b="1" dirty="0">
              <a:solidFill>
                <a:srgbClr val="C00000"/>
              </a:solidFill>
              <a:latin typeface="幼圆" panose="02010509060101010101" pitchFamily="49" charset="-122"/>
              <a:ea typeface="幼圆" panose="02010509060101010101" pitchFamily="49"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00">
                                            <p:txEl>
                                              <p:pRg st="0" end="0"/>
                                            </p:txEl>
                                          </p:spTgt>
                                        </p:tgtEl>
                                        <p:attrNameLst>
                                          <p:attrName>style.visibility</p:attrName>
                                        </p:attrNameLst>
                                      </p:cBhvr>
                                      <p:to>
                                        <p:strVal val="visible"/>
                                      </p:to>
                                    </p:set>
                                    <p:anim calcmode="discrete" valueType="clr">
                                      <p:cBhvr override="childStyle">
                                        <p:cTn id="7" dur="80"/>
                                        <p:tgtEl>
                                          <p:spTgt spid="10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0">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00">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heckerboard(across)">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3265170" y="802640"/>
            <a:ext cx="5288280" cy="3538220"/>
          </a:xfrm>
          <a:prstGeom prst="rect">
            <a:avLst/>
          </a:prstGeom>
          <a:noFill/>
          <a:ln w="9525">
            <a:noFill/>
          </a:ln>
        </p:spPr>
        <p:txBody>
          <a:bodyPr wrap="square">
            <a:spAutoFit/>
          </a:bodyPr>
          <a:lstStyle/>
          <a:p>
            <a:pPr indent="304800"/>
            <a:r>
              <a:rPr lang="zh-CN" sz="2800" b="1">
                <a:solidFill>
                  <a:schemeClr val="tx1"/>
                </a:solidFill>
                <a:latin typeface="楷体" panose="02010609060101010101" pitchFamily="49" charset="-122"/>
                <a:ea typeface="楷体" panose="02010609060101010101" pitchFamily="49" charset="-122"/>
                <a:cs typeface="楷体" panose="02010609060101010101" pitchFamily="49" charset="-122"/>
              </a:rPr>
              <a:t>  在那个国破家亡、风雨飘摇的时代，老百姓生活在水深火热之中，而</a:t>
            </a:r>
            <a:r>
              <a:rPr 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南宋统治者却整日沉迷于享乐，不思恢复中原</a:t>
            </a:r>
            <a:r>
              <a:rPr lang="zh-CN" sz="2800" b="1">
                <a:solidFill>
                  <a:schemeClr val="tx1"/>
                </a:solidFill>
                <a:latin typeface="楷体" panose="02010609060101010101" pitchFamily="49" charset="-122"/>
                <a:ea typeface="楷体" panose="02010609060101010101" pitchFamily="49" charset="-122"/>
                <a:cs typeface="楷体" panose="02010609060101010101" pitchFamily="49" charset="-122"/>
              </a:rPr>
              <a:t>。公元1127年，</a:t>
            </a:r>
            <a:r>
              <a:rPr 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李清照途经当年项羽自刎的乌江渡口</a:t>
            </a:r>
            <a:r>
              <a:rPr lang="zh-CN" sz="2800" b="1">
                <a:solidFill>
                  <a:schemeClr val="tx1"/>
                </a:solidFill>
                <a:latin typeface="楷体" panose="02010609060101010101" pitchFamily="49" charset="-122"/>
                <a:ea typeface="楷体" panose="02010609060101010101" pitchFamily="49" charset="-122"/>
                <a:cs typeface="楷体" panose="02010609060101010101" pitchFamily="49" charset="-122"/>
              </a:rPr>
              <a:t>，触发了她</a:t>
            </a:r>
            <a:r>
              <a:rPr lang="zh-CN" sz="2800" b="1">
                <a:solidFill>
                  <a:srgbClr val="FF0000"/>
                </a:solidFill>
                <a:latin typeface="楷体" panose="02010609060101010101" pitchFamily="49" charset="-122"/>
                <a:ea typeface="楷体" panose="02010609060101010101" pitchFamily="49" charset="-122"/>
                <a:cs typeface="楷体" panose="02010609060101010101" pitchFamily="49" charset="-122"/>
              </a:rPr>
              <a:t>痛国伤时</a:t>
            </a:r>
            <a:r>
              <a:rPr lang="zh-CN" sz="2800" b="1">
                <a:solidFill>
                  <a:schemeClr val="tx1"/>
                </a:solidFill>
                <a:latin typeface="楷体" panose="02010609060101010101" pitchFamily="49" charset="-122"/>
                <a:ea typeface="楷体" panose="02010609060101010101" pitchFamily="49" charset="-122"/>
                <a:cs typeface="楷体" panose="02010609060101010101" pitchFamily="49" charset="-122"/>
              </a:rPr>
              <a:t>的无限感慨，写下了这首著名的《夏日绝句》。</a:t>
            </a:r>
            <a:endParaRPr lang="zh-CN" altLang="en-US" sz="2800" b="1">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pic>
        <p:nvPicPr>
          <p:cNvPr id="2" name="图片 1"/>
          <p:cNvPicPr>
            <a:picLocks noChangeAspect="1"/>
          </p:cNvPicPr>
          <p:nvPr/>
        </p:nvPicPr>
        <p:blipFill>
          <a:blip r:embed="rId1" cstate="print"/>
          <a:srcRect l="3141" t="2734" r="9402" b="2172"/>
          <a:stretch>
            <a:fillRect/>
          </a:stretch>
        </p:blipFill>
        <p:spPr>
          <a:xfrm>
            <a:off x="77470" y="508000"/>
            <a:ext cx="2722880" cy="3975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100">
                                            <p:txEl>
                                              <p:pRg st="0" end="0"/>
                                            </p:txEl>
                                          </p:spTgt>
                                        </p:tgtEl>
                                        <p:attrNameLst>
                                          <p:attrName>style.visibility</p:attrName>
                                        </p:attrNameLst>
                                      </p:cBhvr>
                                      <p:to>
                                        <p:strVal val="visible"/>
                                      </p:to>
                                    </p:set>
                                    <p:anim calcmode="discrete" valueType="clr">
                                      <p:cBhvr override="childStyle">
                                        <p:cTn id="12" dur="80"/>
                                        <p:tgtEl>
                                          <p:spTgt spid="10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00">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10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5272405" y="1895475"/>
            <a:ext cx="1289050"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xiàng</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
        <p:nvSpPr>
          <p:cNvPr id="50" name="TextBox 11"/>
          <p:cNvSpPr txBox="1">
            <a:spLocks noChangeArrowheads="1"/>
          </p:cNvSpPr>
          <p:nvPr/>
        </p:nvSpPr>
        <p:spPr bwMode="auto">
          <a:xfrm>
            <a:off x="378294" y="1230541"/>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我会认</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sp>
        <p:nvSpPr>
          <p:cNvPr id="52" name="矩形 51"/>
          <p:cNvSpPr/>
          <p:nvPr/>
        </p:nvSpPr>
        <p:spPr>
          <a:xfrm>
            <a:off x="342148" y="1230834"/>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文本框 14">
            <a:hlinkClick r:id="rId1" action="ppaction://hlinkfile"/>
          </p:cNvPr>
          <p:cNvSpPr txBox="1"/>
          <p:nvPr/>
        </p:nvSpPr>
        <p:spPr>
          <a:xfrm>
            <a:off x="653667" y="463599"/>
            <a:ext cx="4033837" cy="560705"/>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朗读课文  扫清障碍</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2093" y="603851"/>
            <a:ext cx="351070" cy="380165"/>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4562629" y="557681"/>
            <a:ext cx="335134" cy="472337"/>
          </a:xfrm>
          <a:prstGeom prst="rect">
            <a:avLst/>
          </a:prstGeom>
        </p:spPr>
      </p:pic>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041" y="489080"/>
            <a:ext cx="366860" cy="456339"/>
          </a:xfrm>
          <a:prstGeom prst="rect">
            <a:avLst/>
          </a:prstGeom>
        </p:spPr>
      </p:pic>
      <p:sp>
        <p:nvSpPr>
          <p:cNvPr id="13" name="文本框 12"/>
          <p:cNvSpPr txBox="1"/>
          <p:nvPr/>
        </p:nvSpPr>
        <p:spPr>
          <a:xfrm>
            <a:off x="5272405" y="2425700"/>
            <a:ext cx="817245" cy="706755"/>
          </a:xfrm>
          <a:prstGeom prst="rect">
            <a:avLst/>
          </a:prstGeom>
          <a:noFill/>
        </p:spPr>
        <p:txBody>
          <a:bodyPr wrap="square" rtlCol="0">
            <a:spAutoFit/>
          </a:bodyPr>
          <a:lstStyle/>
          <a:p>
            <a:r>
              <a:rPr kumimoji="1" lang="zh-CN" altLang="en-US" sz="4000" b="1" dirty="0">
                <a:solidFill>
                  <a:srgbClr val="FF0000"/>
                </a:solidFill>
                <a:latin typeface="楷体" panose="02010609060101010101" pitchFamily="49" charset="-122"/>
                <a:ea typeface="楷体" panose="02010609060101010101" pitchFamily="49" charset="-122"/>
                <a:sym typeface="+mn-ea"/>
              </a:rPr>
              <a:t>项</a:t>
            </a:r>
            <a:endParaRPr kumimoji="1" lang="zh-CN" altLang="en-US" sz="4000" b="1" dirty="0">
              <a:solidFill>
                <a:srgbClr val="FF0000"/>
              </a:solidFill>
              <a:latin typeface="楷体" panose="02010609060101010101" pitchFamily="49" charset="-122"/>
              <a:ea typeface="楷体" panose="02010609060101010101" pitchFamily="49" charset="-122"/>
              <a:sym typeface="+mn-ea"/>
            </a:endParaRPr>
          </a:p>
        </p:txBody>
      </p:sp>
      <p:sp>
        <p:nvSpPr>
          <p:cNvPr id="3" name="文本框 2"/>
          <p:cNvSpPr txBox="1"/>
          <p:nvPr/>
        </p:nvSpPr>
        <p:spPr>
          <a:xfrm>
            <a:off x="6156325" y="2425700"/>
            <a:ext cx="817245" cy="706755"/>
          </a:xfrm>
          <a:prstGeom prst="rect">
            <a:avLst/>
          </a:prstGeom>
          <a:noFill/>
        </p:spPr>
        <p:txBody>
          <a:bodyPr wrap="square" rtlCol="0">
            <a:spAutoFit/>
          </a:bodyPr>
          <a:lstStyle/>
          <a:p>
            <a:r>
              <a:rPr kumimoji="1" lang="zh-CN" altLang="en-US" sz="4000" b="1" dirty="0">
                <a:solidFill>
                  <a:schemeClr val="tx1"/>
                </a:solidFill>
                <a:latin typeface="楷体" panose="02010609060101010101" pitchFamily="49" charset="-122"/>
                <a:ea typeface="楷体" panose="02010609060101010101" pitchFamily="49" charset="-122"/>
                <a:sym typeface="+mn-ea"/>
              </a:rPr>
              <a:t>羽</a:t>
            </a:r>
            <a:endParaRPr kumimoji="1" lang="zh-CN" altLang="en-US" sz="4000" b="1" dirty="0">
              <a:solidFill>
                <a:schemeClr val="tx1"/>
              </a:solidFill>
              <a:latin typeface="楷体" panose="02010609060101010101" pitchFamily="49" charset="-122"/>
              <a:ea typeface="楷体" panose="02010609060101010101" pitchFamily="49" charset="-122"/>
              <a:sym typeface="+mn-ea"/>
            </a:endParaRPr>
          </a:p>
        </p:txBody>
      </p:sp>
      <p:sp>
        <p:nvSpPr>
          <p:cNvPr id="4" name="文本框 3"/>
          <p:cNvSpPr txBox="1"/>
          <p:nvPr/>
        </p:nvSpPr>
        <p:spPr>
          <a:xfrm>
            <a:off x="2859405" y="2425700"/>
            <a:ext cx="693420" cy="706755"/>
          </a:xfrm>
          <a:prstGeom prst="rect">
            <a:avLst/>
          </a:prstGeom>
          <a:noFill/>
        </p:spPr>
        <p:txBody>
          <a:bodyPr wrap="none" rtlCol="0" anchor="t">
            <a:spAutoFit/>
          </a:bodyPr>
          <a:lstStyle/>
          <a:p>
            <a:r>
              <a:rPr kumimoji="1" lang="zh-CN" altLang="en-US" sz="4000" b="1" dirty="0">
                <a:solidFill>
                  <a:srgbClr val="FF0000"/>
                </a:solidFill>
                <a:latin typeface="楷体" panose="02010609060101010101" pitchFamily="49" charset="-122"/>
                <a:ea typeface="楷体" panose="02010609060101010101" pitchFamily="49" charset="-122"/>
                <a:sym typeface="+mn-ea"/>
              </a:rPr>
              <a:t>杰</a:t>
            </a:r>
            <a:endParaRPr kumimoji="1" lang="zh-CN" altLang="en-US" sz="4000" b="1" dirty="0">
              <a:solidFill>
                <a:srgbClr val="FF0000"/>
              </a:solidFill>
              <a:latin typeface="楷体" panose="02010609060101010101" pitchFamily="49" charset="-122"/>
              <a:ea typeface="楷体" panose="02010609060101010101" pitchFamily="49" charset="-122"/>
              <a:sym typeface="+mn-ea"/>
            </a:endParaRPr>
          </a:p>
        </p:txBody>
      </p:sp>
      <p:sp>
        <p:nvSpPr>
          <p:cNvPr id="5" name="文本框 4"/>
          <p:cNvSpPr txBox="1"/>
          <p:nvPr/>
        </p:nvSpPr>
        <p:spPr>
          <a:xfrm>
            <a:off x="2859405" y="1884045"/>
            <a:ext cx="601980" cy="553085"/>
          </a:xfrm>
          <a:prstGeom prst="rect">
            <a:avLst/>
          </a:prstGeom>
          <a:noFill/>
        </p:spPr>
        <p:txBody>
          <a:bodyPr wrap="none" rtlCol="0" anchor="t">
            <a:spAutoFit/>
          </a:bodyPr>
          <a:lstStyle/>
          <a:p>
            <a:pPr algn="l"/>
            <a:r>
              <a:rPr lang="en-US" altLang="en-US" sz="3000" dirty="0" err="1">
                <a:latin typeface="微软雅黑" panose="020B0503020204020204" charset="-122"/>
                <a:ea typeface="微软雅黑" panose="020B0503020204020204" charset="-122"/>
                <a:cs typeface="Arial" panose="020B0604020202090204" pitchFamily="34" charset="0"/>
                <a:sym typeface="+mn-ea"/>
              </a:rPr>
              <a:t>jié</a:t>
            </a:r>
            <a:endParaRPr lang="en-US" altLang="en-US" sz="3000" dirty="0" err="1">
              <a:latin typeface="微软雅黑" panose="020B0503020204020204" charset="-122"/>
              <a:ea typeface="微软雅黑" panose="020B0503020204020204" charset="-122"/>
              <a:cs typeface="Arial" panose="020B0604020202090204" pitchFamily="34" charset="0"/>
              <a:sym typeface="+mn-ea"/>
            </a:endParaRPr>
          </a:p>
        </p:txBody>
      </p:sp>
      <p:sp>
        <p:nvSpPr>
          <p:cNvPr id="8" name="文本框 7"/>
          <p:cNvSpPr txBox="1"/>
          <p:nvPr/>
        </p:nvSpPr>
        <p:spPr>
          <a:xfrm>
            <a:off x="3630295" y="2449195"/>
            <a:ext cx="817245" cy="706755"/>
          </a:xfrm>
          <a:prstGeom prst="rect">
            <a:avLst/>
          </a:prstGeom>
          <a:noFill/>
        </p:spPr>
        <p:txBody>
          <a:bodyPr wrap="square" rtlCol="0">
            <a:spAutoFit/>
          </a:bodyPr>
          <a:lstStyle/>
          <a:p>
            <a:r>
              <a:rPr kumimoji="1" lang="zh-CN" altLang="en-US" sz="4000" b="1" dirty="0">
                <a:solidFill>
                  <a:schemeClr val="tx1"/>
                </a:solidFill>
                <a:latin typeface="楷体" panose="02010609060101010101" pitchFamily="49" charset="-122"/>
                <a:ea typeface="楷体" panose="02010609060101010101" pitchFamily="49" charset="-122"/>
                <a:sym typeface="+mn-ea"/>
              </a:rPr>
              <a:t>出</a:t>
            </a:r>
            <a:endParaRPr kumimoji="1" lang="zh-CN" altLang="en-US" sz="4000" b="1" dirty="0">
              <a:solidFill>
                <a:schemeClr val="tx1"/>
              </a:solidFill>
              <a:latin typeface="楷体" panose="02010609060101010101" pitchFamily="49" charset="-122"/>
              <a:ea typeface="楷体" panose="02010609060101010101" pitchFamily="49" charset="-122"/>
              <a:sym typeface="+mn-ea"/>
            </a:endParaRPr>
          </a:p>
        </p:txBody>
      </p:sp>
      <p:sp>
        <p:nvSpPr>
          <p:cNvPr id="2" name="矩形 1"/>
          <p:cNvSpPr/>
          <p:nvPr/>
        </p:nvSpPr>
        <p:spPr>
          <a:xfrm>
            <a:off x="1415298" y="1251154"/>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5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xit" presetSubtype="4" fill="hold" grpId="2" nodeType="clickEffect">
                                  <p:stCondLst>
                                    <p:cond delay="0"/>
                                  </p:stCondLst>
                                  <p:childTnLst>
                                    <p:animEffect transition="out" filter="wipe(down)">
                                      <p:cBhvr>
                                        <p:cTn id="29" dur="500"/>
                                        <p:tgtEl>
                                          <p:spTgt spid="5"/>
                                        </p:tgtEl>
                                      </p:cBhvr>
                                    </p:animEffect>
                                    <p:set>
                                      <p:cBhvr>
                                        <p:cTn id="30" dur="1" fill="hold">
                                          <p:stCondLst>
                                            <p:cond delay="499"/>
                                          </p:stCondLst>
                                        </p:cTn>
                                        <p:tgtEl>
                                          <p:spTgt spid="5"/>
                                        </p:tgtEl>
                                        <p:attrNameLst>
                                          <p:attrName>style.visibility</p:attrName>
                                        </p:attrNameLst>
                                      </p:cBhvr>
                                      <p:to>
                                        <p:strVal val="hidden"/>
                                      </p:to>
                                    </p:set>
                                  </p:childTnLst>
                                </p:cTn>
                              </p:par>
                              <p:par>
                                <p:cTn id="31" presetID="22" presetClass="exit" presetSubtype="4" fill="hold" grpId="1" nodeType="withEffect">
                                  <p:stCondLst>
                                    <p:cond delay="0"/>
                                  </p:stCondLst>
                                  <p:childTnLst>
                                    <p:animEffect transition="out" filter="wipe(down)">
                                      <p:cBhvr>
                                        <p:cTn id="32" dur="500"/>
                                        <p:tgtEl>
                                          <p:spTgt spid="23"/>
                                        </p:tgtEl>
                                      </p:cBhvr>
                                    </p:animEffect>
                                    <p:set>
                                      <p:cBhvr>
                                        <p:cTn id="33"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3" grpId="0"/>
      <p:bldP spid="5" grpId="0"/>
      <p:bldP spid="5" grpId="2"/>
      <p:bldP spid="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文本框 64"/>
          <p:cNvSpPr txBox="1"/>
          <p:nvPr/>
        </p:nvSpPr>
        <p:spPr>
          <a:xfrm>
            <a:off x="1511935" y="1351280"/>
            <a:ext cx="1031240" cy="1083945"/>
          </a:xfrm>
          <a:prstGeom prst="rect">
            <a:avLst/>
          </a:prstGeom>
          <a:noFill/>
          <a:ln w="9525">
            <a:noFill/>
          </a:ln>
        </p:spPr>
        <p:txBody>
          <a:bodyPr wrap="square" lIns="68580" tIns="34290" rIns="68580" bIns="34290">
            <a:spAutoFit/>
          </a:bodyPr>
          <a:lstStyle/>
          <a:p>
            <a:pPr eaLnBrk="1" hangingPunct="1"/>
            <a:r>
              <a:rPr lang="zh-CN" altLang="en-US" sz="6600" b="1" dirty="0" err="1">
                <a:solidFill>
                  <a:srgbClr val="FF0000"/>
                </a:solidFill>
                <a:latin typeface="楷体" panose="02010609060101010101" pitchFamily="49" charset="-122"/>
                <a:ea typeface="楷体" panose="02010609060101010101" pitchFamily="49" charset="-122"/>
              </a:rPr>
              <a:t>杰</a:t>
            </a:r>
            <a:endParaRPr lang="zh-CN" altLang="en-US" sz="6600" b="1" dirty="0" err="1">
              <a:solidFill>
                <a:srgbClr val="FF0000"/>
              </a:solidFill>
              <a:latin typeface="楷体" panose="02010609060101010101" pitchFamily="49" charset="-122"/>
              <a:ea typeface="楷体" panose="02010609060101010101" pitchFamily="49" charset="-122"/>
            </a:endParaRPr>
          </a:p>
        </p:txBody>
      </p:sp>
      <p:sp>
        <p:nvSpPr>
          <p:cNvPr id="12294" name="文本框 64"/>
          <p:cNvSpPr txBox="1"/>
          <p:nvPr/>
        </p:nvSpPr>
        <p:spPr>
          <a:xfrm>
            <a:off x="2808382" y="1313096"/>
            <a:ext cx="999303"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亦</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298" name="文本框 64"/>
          <p:cNvSpPr txBox="1"/>
          <p:nvPr/>
        </p:nvSpPr>
        <p:spPr>
          <a:xfrm>
            <a:off x="5274687" y="1306746"/>
            <a:ext cx="944527"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雄</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95" name="组合 7"/>
          <p:cNvGrpSpPr/>
          <p:nvPr/>
        </p:nvGrpSpPr>
        <p:grpSpPr>
          <a:xfrm>
            <a:off x="5232142" y="1321530"/>
            <a:ext cx="1029990" cy="1086515"/>
            <a:chOff x="2437" y="2032"/>
            <a:chExt cx="1245" cy="1265"/>
          </a:xfrm>
        </p:grpSpPr>
        <p:sp>
          <p:nvSpPr>
            <p:cNvPr id="96"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97" name="直接连接符 4"/>
            <p:cNvCxnSpPr/>
            <p:nvPr/>
          </p:nvCxnSpPr>
          <p:spPr>
            <a:xfrm>
              <a:off x="2437" y="2655"/>
              <a:ext cx="1245" cy="0"/>
            </a:xfrm>
            <a:prstGeom prst="line">
              <a:avLst/>
            </a:prstGeom>
            <a:ln w="12700" cap="flat" cmpd="sng">
              <a:solidFill>
                <a:schemeClr val="tx1"/>
              </a:solidFill>
              <a:prstDash val="dash"/>
              <a:headEnd type="none" w="med" len="med"/>
              <a:tailEnd type="none" w="med" len="med"/>
            </a:ln>
          </p:spPr>
        </p:cxnSp>
        <p:cxnSp>
          <p:nvCxnSpPr>
            <p:cNvPr id="98"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03" name="组合 7"/>
          <p:cNvGrpSpPr/>
          <p:nvPr/>
        </p:nvGrpSpPr>
        <p:grpSpPr>
          <a:xfrm>
            <a:off x="2753772" y="1327880"/>
            <a:ext cx="1029163" cy="1085656"/>
            <a:chOff x="2437" y="2032"/>
            <a:chExt cx="1244" cy="1264"/>
          </a:xfrm>
        </p:grpSpPr>
        <p:sp>
          <p:nvSpPr>
            <p:cNvPr id="10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0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0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07" name="组合 7"/>
          <p:cNvGrpSpPr/>
          <p:nvPr/>
        </p:nvGrpSpPr>
        <p:grpSpPr>
          <a:xfrm>
            <a:off x="1513508" y="1326957"/>
            <a:ext cx="1029163" cy="1085656"/>
            <a:chOff x="2437" y="2032"/>
            <a:chExt cx="1244" cy="1264"/>
          </a:xfrm>
        </p:grpSpPr>
        <p:sp>
          <p:nvSpPr>
            <p:cNvPr id="108"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09"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10"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67" name="TextBox 11">
            <a:hlinkClick r:id="rId1" action="ppaction://hlinkfile"/>
          </p:cNvPr>
          <p:cNvSpPr txBox="1">
            <a:spLocks noChangeArrowheads="1"/>
          </p:cNvSpPr>
          <p:nvPr/>
        </p:nvSpPr>
        <p:spPr bwMode="auto">
          <a:xfrm>
            <a:off x="530409" y="483546"/>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我会写</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pic>
        <p:nvPicPr>
          <p:cNvPr id="68" name="图片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1767180" y="448796"/>
            <a:ext cx="335134" cy="472337"/>
          </a:xfrm>
          <a:prstGeom prst="rect">
            <a:avLst/>
          </a:prstGeom>
        </p:spPr>
      </p:pic>
      <p:sp>
        <p:nvSpPr>
          <p:cNvPr id="69" name="矩形 68"/>
          <p:cNvSpPr/>
          <p:nvPr/>
        </p:nvSpPr>
        <p:spPr>
          <a:xfrm>
            <a:off x="1559780" y="482981"/>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矩形 69"/>
          <p:cNvSpPr/>
          <p:nvPr/>
        </p:nvSpPr>
        <p:spPr>
          <a:xfrm>
            <a:off x="573638" y="483015"/>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 name="组合 7"/>
          <p:cNvGrpSpPr/>
          <p:nvPr/>
        </p:nvGrpSpPr>
        <p:grpSpPr>
          <a:xfrm>
            <a:off x="6562467" y="1336135"/>
            <a:ext cx="1029990" cy="1086515"/>
            <a:chOff x="2437" y="2032"/>
            <a:chExt cx="1245" cy="1265"/>
          </a:xfrm>
        </p:grpSpPr>
        <p:sp>
          <p:nvSpPr>
            <p:cNvPr id="1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1" name="直接连接符 4"/>
            <p:cNvCxnSpPr/>
            <p:nvPr/>
          </p:nvCxnSpPr>
          <p:spPr>
            <a:xfrm>
              <a:off x="2437" y="2655"/>
              <a:ext cx="1245" cy="0"/>
            </a:xfrm>
            <a:prstGeom prst="line">
              <a:avLst/>
            </a:prstGeom>
            <a:ln w="12700" cap="flat" cmpd="sng">
              <a:solidFill>
                <a:schemeClr val="tx1"/>
              </a:solidFill>
              <a:prstDash val="dash"/>
              <a:headEnd type="none" w="med" len="med"/>
              <a:tailEnd type="none" w="med" len="med"/>
            </a:ln>
          </p:spPr>
        </p:cxnSp>
        <p:cxnSp>
          <p:nvCxnSpPr>
            <p:cNvPr id="1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13" name="文本框 64"/>
          <p:cNvSpPr txBox="1"/>
          <p:nvPr/>
        </p:nvSpPr>
        <p:spPr>
          <a:xfrm>
            <a:off x="6605012" y="1321351"/>
            <a:ext cx="944527"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项</a:t>
            </a:r>
            <a:endParaRPr lang="zh-CN" altLang="en-US" sz="6600" b="1" dirty="0">
              <a:solidFill>
                <a:srgbClr val="FF0000"/>
              </a:solidFill>
              <a:latin typeface="楷体" panose="02010609060101010101" pitchFamily="49" charset="-122"/>
              <a:ea typeface="楷体" panose="02010609060101010101" pitchFamily="49" charset="-122"/>
            </a:endParaRPr>
          </a:p>
        </p:txBody>
      </p:sp>
      <p:pic>
        <p:nvPicPr>
          <p:cNvPr id="3" name="图片 2" descr="26523992_010017343033_2"/>
          <p:cNvPicPr>
            <a:picLocks noChangeAspect="1"/>
          </p:cNvPicPr>
          <p:nvPr/>
        </p:nvPicPr>
        <p:blipFill>
          <a:blip r:embed="rId3" cstate="print">
            <a:clrChange>
              <a:clrFrom>
                <a:srgbClr val="F9FF93">
                  <a:alpha val="100000"/>
                </a:srgbClr>
              </a:clrFrom>
              <a:clrTo>
                <a:srgbClr val="F9FF93">
                  <a:alpha val="100000"/>
                  <a:alpha val="0"/>
                </a:srgbClr>
              </a:clrTo>
            </a:clrChange>
          </a:blip>
          <a:stretch>
            <a:fillRect/>
          </a:stretch>
        </p:blipFill>
        <p:spPr>
          <a:xfrm>
            <a:off x="7477760" y="2985135"/>
            <a:ext cx="1365250" cy="1365250"/>
          </a:xfrm>
          <a:prstGeom prst="rect">
            <a:avLst/>
          </a:prstGeom>
        </p:spPr>
      </p:pic>
      <p:grpSp>
        <p:nvGrpSpPr>
          <p:cNvPr id="4" name="组合 3"/>
          <p:cNvGrpSpPr/>
          <p:nvPr/>
        </p:nvGrpSpPr>
        <p:grpSpPr>
          <a:xfrm>
            <a:off x="2708275" y="2407285"/>
            <a:ext cx="1749465" cy="2256155"/>
            <a:chOff x="1616" y="2094"/>
            <a:chExt cx="5080" cy="3941"/>
          </a:xfrm>
        </p:grpSpPr>
        <p:pic>
          <p:nvPicPr>
            <p:cNvPr id="86" name="图片 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6" y="2094"/>
              <a:ext cx="4488" cy="3941"/>
            </a:xfrm>
            <a:prstGeom prst="rect">
              <a:avLst/>
            </a:prstGeom>
          </p:spPr>
        </p:pic>
        <p:sp>
          <p:nvSpPr>
            <p:cNvPr id="87" name="文本框 64"/>
            <p:cNvSpPr txBox="1"/>
            <p:nvPr/>
          </p:nvSpPr>
          <p:spPr>
            <a:xfrm>
              <a:off x="1907" y="2907"/>
              <a:ext cx="4789" cy="766"/>
            </a:xfrm>
            <a:prstGeom prst="rect">
              <a:avLst/>
            </a:prstGeom>
            <a:noFill/>
            <a:ln w="9525">
              <a:noFill/>
            </a:ln>
          </p:spPr>
          <p:txBody>
            <a:bodyPr wrap="square" lIns="68580" tIns="34290" rIns="68580" bIns="34290">
              <a:spAutoFit/>
            </a:bodyPr>
            <a:lstStyle/>
            <a:p>
              <a:pPr eaLnBrk="1" hangingPunct="1"/>
              <a:r>
                <a:rPr lang="zh-CN" altLang="en-US" sz="2400" b="1" dirty="0">
                  <a:solidFill>
                    <a:srgbClr val="FF0000"/>
                  </a:solidFill>
                  <a:latin typeface="楷体" panose="02010609060101010101" pitchFamily="49" charset="-122"/>
                  <a:ea typeface="楷体" panose="02010609060101010101" pitchFamily="49" charset="-122"/>
                </a:rPr>
                <a:t>左右结构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135" name="直线连接符 5"/>
            <p:cNvCxnSpPr/>
            <p:nvPr/>
          </p:nvCxnSpPr>
          <p:spPr>
            <a:xfrm>
              <a:off x="2133" y="3600"/>
              <a:ext cx="3453" cy="0"/>
            </a:xfrm>
            <a:prstGeom prst="line">
              <a:avLst/>
            </a:prstGeom>
            <a:ln w="4445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4556125" y="2407285"/>
            <a:ext cx="1879048" cy="2256155"/>
            <a:chOff x="1616" y="2094"/>
            <a:chExt cx="5340" cy="3941"/>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6" y="2094"/>
              <a:ext cx="4488" cy="3941"/>
            </a:xfrm>
            <a:prstGeom prst="rect">
              <a:avLst/>
            </a:prstGeom>
          </p:spPr>
        </p:pic>
        <p:sp>
          <p:nvSpPr>
            <p:cNvPr id="7" name="文本框 64"/>
            <p:cNvSpPr txBox="1"/>
            <p:nvPr/>
          </p:nvSpPr>
          <p:spPr>
            <a:xfrm>
              <a:off x="2086" y="2924"/>
              <a:ext cx="4870" cy="766"/>
            </a:xfrm>
            <a:prstGeom prst="rect">
              <a:avLst/>
            </a:prstGeom>
            <a:noFill/>
            <a:ln w="9525">
              <a:noFill/>
            </a:ln>
          </p:spPr>
          <p:txBody>
            <a:bodyPr wrap="square" lIns="68580" tIns="34290" rIns="68580" bIns="34290">
              <a:spAutoFit/>
            </a:bodyPr>
            <a:lstStyle/>
            <a:p>
              <a:pPr eaLnBrk="1" hangingPunct="1"/>
              <a:r>
                <a:rPr lang="zh-CN" altLang="en-US" sz="2400" b="1" dirty="0">
                  <a:solidFill>
                    <a:srgbClr val="FF0000"/>
                  </a:solidFill>
                  <a:latin typeface="楷体" panose="02010609060101010101" pitchFamily="49" charset="-122"/>
                  <a:ea typeface="楷体" panose="02010609060101010101" pitchFamily="49" charset="-122"/>
                </a:rPr>
                <a:t>上下结构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8" name="直线连接符 5"/>
            <p:cNvCxnSpPr/>
            <p:nvPr/>
          </p:nvCxnSpPr>
          <p:spPr>
            <a:xfrm>
              <a:off x="2133" y="3600"/>
              <a:ext cx="3453" cy="0"/>
            </a:xfrm>
            <a:prstGeom prst="line">
              <a:avLst/>
            </a:prstGeom>
            <a:ln w="4445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17" name="文本框 64"/>
          <p:cNvSpPr txBox="1"/>
          <p:nvPr/>
        </p:nvSpPr>
        <p:spPr>
          <a:xfrm>
            <a:off x="2838593" y="3798193"/>
            <a:ext cx="608488" cy="622300"/>
          </a:xfrm>
          <a:prstGeom prst="rect">
            <a:avLst/>
          </a:prstGeom>
          <a:noFill/>
          <a:ln w="9525">
            <a:noFill/>
          </a:ln>
        </p:spPr>
        <p:txBody>
          <a:bodyPr lIns="68580" tIns="34290" rIns="68580" bIns="34290">
            <a:spAutoFit/>
          </a:bodyPr>
          <a:lstStyle/>
          <a:p>
            <a:pPr eaLnBrk="1" hangingPunct="1"/>
            <a:r>
              <a:rPr lang="zh-CN" altLang="en-US" sz="3600" b="1" dirty="0">
                <a:latin typeface="楷体" panose="02010609060101010101" pitchFamily="49" charset="-122"/>
                <a:ea typeface="楷体" panose="02010609060101010101" pitchFamily="49" charset="-122"/>
              </a:rPr>
              <a:t>雄</a:t>
            </a:r>
            <a:endParaRPr lang="zh-CN" altLang="en-US" sz="3600" b="1" dirty="0">
              <a:latin typeface="楷体" panose="02010609060101010101" pitchFamily="49" charset="-122"/>
              <a:ea typeface="楷体" panose="02010609060101010101" pitchFamily="49" charset="-122"/>
            </a:endParaRPr>
          </a:p>
        </p:txBody>
      </p:sp>
      <p:sp>
        <p:nvSpPr>
          <p:cNvPr id="18" name="文本框 64"/>
          <p:cNvSpPr txBox="1"/>
          <p:nvPr/>
        </p:nvSpPr>
        <p:spPr>
          <a:xfrm>
            <a:off x="3446923" y="3798193"/>
            <a:ext cx="608488" cy="622300"/>
          </a:xfrm>
          <a:prstGeom prst="rect">
            <a:avLst/>
          </a:prstGeom>
          <a:noFill/>
          <a:ln w="9525">
            <a:noFill/>
          </a:ln>
        </p:spPr>
        <p:txBody>
          <a:bodyPr lIns="68580" tIns="34290" rIns="68580" bIns="34290">
            <a:spAutoFit/>
          </a:bodyPr>
          <a:lstStyle/>
          <a:p>
            <a:pPr eaLnBrk="1" hangingPunct="1"/>
            <a:r>
              <a:rPr lang="zh-CN" altLang="en-US" sz="3600" b="1" dirty="0">
                <a:latin typeface="楷体" panose="02010609060101010101" pitchFamily="49" charset="-122"/>
                <a:ea typeface="楷体" panose="02010609060101010101" pitchFamily="49" charset="-122"/>
              </a:rPr>
              <a:t>项</a:t>
            </a:r>
            <a:endParaRPr lang="zh-CN" altLang="en-US" sz="3600" b="1" dirty="0">
              <a:latin typeface="楷体" panose="02010609060101010101" pitchFamily="49" charset="-122"/>
              <a:ea typeface="楷体" panose="02010609060101010101" pitchFamily="49" charset="-122"/>
            </a:endParaRPr>
          </a:p>
        </p:txBody>
      </p:sp>
      <p:sp>
        <p:nvSpPr>
          <p:cNvPr id="19" name="文本框 64"/>
          <p:cNvSpPr txBox="1"/>
          <p:nvPr/>
        </p:nvSpPr>
        <p:spPr>
          <a:xfrm>
            <a:off x="4780423" y="3798193"/>
            <a:ext cx="608488" cy="622300"/>
          </a:xfrm>
          <a:prstGeom prst="rect">
            <a:avLst/>
          </a:prstGeom>
          <a:noFill/>
          <a:ln w="9525">
            <a:noFill/>
          </a:ln>
        </p:spPr>
        <p:txBody>
          <a:bodyPr lIns="68580" tIns="34290" rIns="68580" bIns="34290">
            <a:spAutoFit/>
          </a:bodyPr>
          <a:lstStyle/>
          <a:p>
            <a:pPr eaLnBrk="1" hangingPunct="1"/>
            <a:r>
              <a:rPr lang="zh-CN" altLang="en-US" sz="3600" b="1" dirty="0">
                <a:latin typeface="楷体" panose="02010609060101010101" pitchFamily="49" charset="-122"/>
                <a:ea typeface="楷体" panose="02010609060101010101" pitchFamily="49" charset="-122"/>
              </a:rPr>
              <a:t>杰</a:t>
            </a:r>
            <a:endParaRPr lang="zh-CN" altLang="en-US" sz="3600" b="1" dirty="0">
              <a:latin typeface="楷体" panose="02010609060101010101" pitchFamily="49" charset="-122"/>
              <a:ea typeface="楷体" panose="02010609060101010101" pitchFamily="49" charset="-122"/>
            </a:endParaRPr>
          </a:p>
        </p:txBody>
      </p:sp>
      <p:sp>
        <p:nvSpPr>
          <p:cNvPr id="24" name="文本框 64"/>
          <p:cNvSpPr txBox="1"/>
          <p:nvPr/>
        </p:nvSpPr>
        <p:spPr>
          <a:xfrm>
            <a:off x="5294773" y="3798193"/>
            <a:ext cx="608488" cy="622300"/>
          </a:xfrm>
          <a:prstGeom prst="rect">
            <a:avLst/>
          </a:prstGeom>
          <a:noFill/>
          <a:ln w="9525">
            <a:noFill/>
          </a:ln>
        </p:spPr>
        <p:txBody>
          <a:bodyPr lIns="68580" tIns="34290" rIns="68580" bIns="34290">
            <a:spAutoFit/>
          </a:bodyPr>
          <a:lstStyle/>
          <a:p>
            <a:pPr eaLnBrk="1" hangingPunct="1"/>
            <a:r>
              <a:rPr lang="zh-CN" altLang="en-US" sz="3600" b="1" dirty="0">
                <a:latin typeface="楷体" panose="02010609060101010101" pitchFamily="49" charset="-122"/>
                <a:ea typeface="楷体" panose="02010609060101010101" pitchFamily="49" charset="-122"/>
              </a:rPr>
              <a:t>亦</a:t>
            </a:r>
            <a:endParaRPr lang="zh-CN" altLang="en-US" sz="3600" b="1" dirty="0">
              <a:latin typeface="楷体" panose="02010609060101010101" pitchFamily="49" charset="-122"/>
              <a:ea typeface="楷体" panose="02010609060101010101" pitchFamily="49" charset="-122"/>
            </a:endParaRPr>
          </a:p>
        </p:txBody>
      </p:sp>
      <p:sp>
        <p:nvSpPr>
          <p:cNvPr id="20" name="文本框 19"/>
          <p:cNvSpPr txBox="1"/>
          <p:nvPr/>
        </p:nvSpPr>
        <p:spPr>
          <a:xfrm>
            <a:off x="1726565" y="850265"/>
            <a:ext cx="617855" cy="553085"/>
          </a:xfrm>
          <a:prstGeom prst="rect">
            <a:avLst/>
          </a:prstGeom>
          <a:noFill/>
        </p:spPr>
        <p:txBody>
          <a:bodyPr wrap="none" rtlCol="0" anchor="t">
            <a:spAutoFit/>
          </a:bodyPr>
          <a:lstStyle/>
          <a:p>
            <a:pPr algn="l"/>
            <a:r>
              <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rPr>
              <a:t>jié</a:t>
            </a:r>
            <a:endPar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endParaRPr>
          </a:p>
        </p:txBody>
      </p:sp>
      <p:sp>
        <p:nvSpPr>
          <p:cNvPr id="21" name="文本框 20"/>
          <p:cNvSpPr txBox="1"/>
          <p:nvPr/>
        </p:nvSpPr>
        <p:spPr>
          <a:xfrm>
            <a:off x="2967990" y="807085"/>
            <a:ext cx="486410" cy="553085"/>
          </a:xfrm>
          <a:prstGeom prst="rect">
            <a:avLst/>
          </a:prstGeom>
          <a:noFill/>
        </p:spPr>
        <p:txBody>
          <a:bodyPr wrap="none" rtlCol="0" anchor="t">
            <a:spAutoFit/>
          </a:bodyPr>
          <a:lstStyle/>
          <a:p>
            <a:pPr algn="l"/>
            <a:r>
              <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rPr>
              <a:t>yì</a:t>
            </a:r>
            <a:endPar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endParaRPr>
          </a:p>
        </p:txBody>
      </p:sp>
      <p:sp>
        <p:nvSpPr>
          <p:cNvPr id="23" name="文本框 22"/>
          <p:cNvSpPr txBox="1"/>
          <p:nvPr/>
        </p:nvSpPr>
        <p:spPr>
          <a:xfrm>
            <a:off x="5224145" y="796925"/>
            <a:ext cx="1198245" cy="553085"/>
          </a:xfrm>
          <a:prstGeom prst="rect">
            <a:avLst/>
          </a:prstGeom>
          <a:noFill/>
        </p:spPr>
        <p:txBody>
          <a:bodyPr wrap="none" rtlCol="0" anchor="t">
            <a:spAutoFit/>
          </a:bodyPr>
          <a:lstStyle/>
          <a:p>
            <a:pPr algn="l"/>
            <a:r>
              <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rPr>
              <a:t>xióng</a:t>
            </a:r>
            <a:endParaRPr lang="en-US" altLang="en-US" sz="3000" dirty="0" err="1">
              <a:latin typeface="汉语拼音" panose="020B0604020202020204" pitchFamily="34" charset="0"/>
              <a:ea typeface="微软雅黑" panose="020B0503020204020204" charset="-122"/>
              <a:cs typeface="汉语拼音" panose="020B0604020202020204" pitchFamily="34" charset="0"/>
              <a:sym typeface="+mn-ea"/>
            </a:endParaRPr>
          </a:p>
        </p:txBody>
      </p:sp>
      <p:sp>
        <p:nvSpPr>
          <p:cNvPr id="26" name="矩形 25"/>
          <p:cNvSpPr/>
          <p:nvPr/>
        </p:nvSpPr>
        <p:spPr>
          <a:xfrm>
            <a:off x="6504940" y="776605"/>
            <a:ext cx="1289050" cy="530225"/>
          </a:xfrm>
          <a:prstGeom prst="rect">
            <a:avLst/>
          </a:prstGeom>
        </p:spPr>
        <p:txBody>
          <a:bodyPr wrap="square" lIns="68580" tIns="34290" rIns="68580" bIns="34290">
            <a:spAutoFit/>
          </a:bodyPr>
          <a:lstStyle/>
          <a:p>
            <a:r>
              <a:rPr lang="en-US" altLang="en-US" sz="3000" dirty="0" err="1">
                <a:latin typeface="汉语拼音" panose="020B0604020202020204" pitchFamily="34" charset="0"/>
                <a:ea typeface="微软雅黑" panose="020B0503020204020204" charset="-122"/>
                <a:cs typeface="汉语拼音" panose="020B0604020202020204" pitchFamily="34" charset="0"/>
              </a:rPr>
              <a:t>xiàng</a:t>
            </a:r>
            <a:endParaRPr lang="en-US" altLang="en-US" sz="3000" dirty="0" err="1">
              <a:latin typeface="汉语拼音" panose="020B0604020202020204" pitchFamily="34" charset="0"/>
              <a:ea typeface="微软雅黑" panose="020B0503020204020204" charset="-122"/>
              <a:cs typeface="汉语拼音"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8"/>
                                        </p:tgtEl>
                                        <p:attrNameLst>
                                          <p:attrName>style.visibility</p:attrName>
                                        </p:attrNameLst>
                                      </p:cBhvr>
                                      <p:to>
                                        <p:strVal val="visible"/>
                                      </p:to>
                                    </p:set>
                                    <p:animEffect transition="in" filter="fade">
                                      <p:cBhvr>
                                        <p:cTn id="7" dur="500"/>
                                        <p:tgtEl>
                                          <p:spTgt spid="122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94"/>
                                        </p:tgtEl>
                                        <p:attrNameLst>
                                          <p:attrName>style.visibility</p:attrName>
                                        </p:attrNameLst>
                                      </p:cBhvr>
                                      <p:to>
                                        <p:strVal val="visible"/>
                                      </p:to>
                                    </p:set>
                                    <p:animEffect transition="in" filter="fade">
                                      <p:cBhvr>
                                        <p:cTn id="10" dur="500"/>
                                        <p:tgtEl>
                                          <p:spTgt spid="1229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292"/>
                                        </p:tgtEl>
                                        <p:attrNameLst>
                                          <p:attrName>style.visibility</p:attrName>
                                        </p:attrNameLst>
                                      </p:cBhvr>
                                      <p:to>
                                        <p:strVal val="visible"/>
                                      </p:to>
                                    </p:set>
                                    <p:animEffect transition="in" filter="fade">
                                      <p:cBhvr>
                                        <p:cTn id="13" dur="500"/>
                                        <p:tgtEl>
                                          <p:spTgt spid="12292"/>
                                        </p:tgtEl>
                                      </p:cBhvr>
                                    </p:animEffect>
                                  </p:childTnLst>
                                </p:cTn>
                              </p:par>
                              <p:par>
                                <p:cTn id="14" presetID="10" presetClass="entr" presetSubtype="0" fill="hold" nodeType="with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fade">
                                      <p:cBhvr>
                                        <p:cTn id="16" dur="500"/>
                                        <p:tgtEl>
                                          <p:spTgt spid="95"/>
                                        </p:tgtEl>
                                      </p:cBhvr>
                                    </p:animEffect>
                                  </p:childTnLst>
                                </p:cTn>
                              </p:par>
                              <p:par>
                                <p:cTn id="17" presetID="10" presetClass="entr" presetSubtype="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fade">
                                      <p:cBhvr>
                                        <p:cTn id="19" dur="500"/>
                                        <p:tgtEl>
                                          <p:spTgt spid="103"/>
                                        </p:tgtEl>
                                      </p:cBhvr>
                                    </p:animEffect>
                                  </p:childTnLst>
                                </p:cTn>
                              </p:par>
                              <p:par>
                                <p:cTn id="20" presetID="10" presetClass="entr" presetSubtype="0" fill="hold" nodeType="withEffect">
                                  <p:stCondLst>
                                    <p:cond delay="0"/>
                                  </p:stCondLst>
                                  <p:childTnLst>
                                    <p:set>
                                      <p:cBhvr>
                                        <p:cTn id="21" dur="1" fill="hold">
                                          <p:stCondLst>
                                            <p:cond delay="0"/>
                                          </p:stCondLst>
                                        </p:cTn>
                                        <p:tgtEl>
                                          <p:spTgt spid="107"/>
                                        </p:tgtEl>
                                        <p:attrNameLst>
                                          <p:attrName>style.visibility</p:attrName>
                                        </p:attrNameLst>
                                      </p:cBhvr>
                                      <p:to>
                                        <p:strVal val="visible"/>
                                      </p:to>
                                    </p:set>
                                    <p:animEffect transition="in" filter="fade">
                                      <p:cBhvr>
                                        <p:cTn id="22" dur="500"/>
                                        <p:tgtEl>
                                          <p:spTgt spid="107"/>
                                        </p:tgtEl>
                                      </p:cBhvr>
                                    </p:animEffect>
                                  </p:childTnLst>
                                </p:cTn>
                              </p:par>
                              <p:par>
                                <p:cTn id="23" presetID="10"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ppt_x"/>
                                          </p:val>
                                        </p:tav>
                                        <p:tav tm="100000">
                                          <p:val>
                                            <p:strVal val="#ppt_x"/>
                                          </p:val>
                                        </p:tav>
                                      </p:tavLst>
                                    </p:anim>
                                    <p:anim calcmode="lin" valueType="num">
                                      <p:cBhvr additive="base">
                                        <p:cTn id="4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down)">
                                      <p:cBhvr>
                                        <p:cTn id="51" dur="500"/>
                                        <p:tgtEl>
                                          <p:spTgt spid="2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xit" presetSubtype="4" fill="hold" grpId="2" nodeType="clickEffect">
                                  <p:stCondLst>
                                    <p:cond delay="0"/>
                                  </p:stCondLst>
                                  <p:childTnLst>
                                    <p:animEffect transition="out" filter="wipe(down)">
                                      <p:cBhvr>
                                        <p:cTn id="55" dur="500"/>
                                        <p:tgtEl>
                                          <p:spTgt spid="20"/>
                                        </p:tgtEl>
                                      </p:cBhvr>
                                    </p:animEffect>
                                    <p:set>
                                      <p:cBhvr>
                                        <p:cTn id="56" dur="1" fill="hold">
                                          <p:stCondLst>
                                            <p:cond delay="499"/>
                                          </p:stCondLst>
                                        </p:cTn>
                                        <p:tgtEl>
                                          <p:spTgt spid="20"/>
                                        </p:tgtEl>
                                        <p:attrNameLst>
                                          <p:attrName>style.visibility</p:attrName>
                                        </p:attrNameLst>
                                      </p:cBhvr>
                                      <p:to>
                                        <p:strVal val="hidden"/>
                                      </p:to>
                                    </p:set>
                                  </p:childTnLst>
                                </p:cTn>
                              </p:par>
                              <p:par>
                                <p:cTn id="57" presetID="22" presetClass="exit" presetSubtype="4" fill="hold" grpId="2" nodeType="withEffect">
                                  <p:stCondLst>
                                    <p:cond delay="0"/>
                                  </p:stCondLst>
                                  <p:childTnLst>
                                    <p:animEffect transition="out" filter="wipe(down)">
                                      <p:cBhvr>
                                        <p:cTn id="58" dur="500"/>
                                        <p:tgtEl>
                                          <p:spTgt spid="21"/>
                                        </p:tgtEl>
                                      </p:cBhvr>
                                    </p:animEffect>
                                    <p:set>
                                      <p:cBhvr>
                                        <p:cTn id="59" dur="1" fill="hold">
                                          <p:stCondLst>
                                            <p:cond delay="499"/>
                                          </p:stCondLst>
                                        </p:cTn>
                                        <p:tgtEl>
                                          <p:spTgt spid="21"/>
                                        </p:tgtEl>
                                        <p:attrNameLst>
                                          <p:attrName>style.visibility</p:attrName>
                                        </p:attrNameLst>
                                      </p:cBhvr>
                                      <p:to>
                                        <p:strVal val="hidden"/>
                                      </p:to>
                                    </p:set>
                                  </p:childTnLst>
                                </p:cTn>
                              </p:par>
                              <p:par>
                                <p:cTn id="60" presetID="22" presetClass="exit" presetSubtype="4" fill="hold" grpId="2" nodeType="withEffect">
                                  <p:stCondLst>
                                    <p:cond delay="0"/>
                                  </p:stCondLst>
                                  <p:childTnLst>
                                    <p:animEffect transition="out" filter="wipe(down)">
                                      <p:cBhvr>
                                        <p:cTn id="61" dur="500"/>
                                        <p:tgtEl>
                                          <p:spTgt spid="23"/>
                                        </p:tgtEl>
                                      </p:cBhvr>
                                    </p:animEffect>
                                    <p:set>
                                      <p:cBhvr>
                                        <p:cTn id="62" dur="1" fill="hold">
                                          <p:stCondLst>
                                            <p:cond delay="499"/>
                                          </p:stCondLst>
                                        </p:cTn>
                                        <p:tgtEl>
                                          <p:spTgt spid="23"/>
                                        </p:tgtEl>
                                        <p:attrNameLst>
                                          <p:attrName>style.visibility</p:attrName>
                                        </p:attrNameLst>
                                      </p:cBhvr>
                                      <p:to>
                                        <p:strVal val="hidden"/>
                                      </p:to>
                                    </p:set>
                                  </p:childTnLst>
                                </p:cTn>
                              </p:par>
                              <p:par>
                                <p:cTn id="63" presetID="22" presetClass="exit" presetSubtype="4" fill="hold" grpId="1" nodeType="withEffect">
                                  <p:stCondLst>
                                    <p:cond delay="0"/>
                                  </p:stCondLst>
                                  <p:childTnLst>
                                    <p:animEffect transition="out" filter="wipe(down)">
                                      <p:cBhvr>
                                        <p:cTn id="64" dur="500"/>
                                        <p:tgtEl>
                                          <p:spTgt spid="26"/>
                                        </p:tgtEl>
                                      </p:cBhvr>
                                    </p:animEffect>
                                    <p:set>
                                      <p:cBhvr>
                                        <p:cTn id="65" dur="1" fill="hold">
                                          <p:stCondLst>
                                            <p:cond delay="499"/>
                                          </p:stCondLst>
                                        </p:cTn>
                                        <p:tgtEl>
                                          <p:spTgt spid="26"/>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1000"/>
                                        <p:tgtEl>
                                          <p:spTgt spid="24"/>
                                        </p:tgtEl>
                                      </p:cBhvr>
                                    </p:animEffect>
                                    <p:anim calcmode="lin" valueType="num">
                                      <p:cBhvr>
                                        <p:cTn id="92" dur="1000" fill="hold"/>
                                        <p:tgtEl>
                                          <p:spTgt spid="24"/>
                                        </p:tgtEl>
                                        <p:attrNameLst>
                                          <p:attrName>ppt_x</p:attrName>
                                        </p:attrNameLst>
                                      </p:cBhvr>
                                      <p:tavLst>
                                        <p:tav tm="0">
                                          <p:val>
                                            <p:strVal val="#ppt_x"/>
                                          </p:val>
                                        </p:tav>
                                        <p:tav tm="100000">
                                          <p:val>
                                            <p:strVal val="#ppt_x"/>
                                          </p:val>
                                        </p:tav>
                                      </p:tavLst>
                                    </p:anim>
                                    <p:anim calcmode="lin" valueType="num">
                                      <p:cBhvr>
                                        <p:cTn id="9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294" grpId="0"/>
      <p:bldP spid="12298" grpId="0"/>
      <p:bldP spid="13" grpId="0"/>
      <p:bldP spid="17" grpId="0"/>
      <p:bldP spid="18" grpId="0"/>
      <p:bldP spid="19" grpId="0"/>
      <p:bldP spid="24" grpId="0"/>
      <p:bldP spid="20" grpId="0"/>
      <p:bldP spid="20" grpId="2"/>
      <p:bldP spid="21" grpId="0"/>
      <p:bldP spid="21" grpId="2"/>
      <p:bldP spid="23" grpId="0"/>
      <p:bldP spid="23" grpId="2"/>
      <p:bldP spid="26" grpId="0"/>
      <p:bldP spid="26" grpId="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40715" y="1050290"/>
            <a:ext cx="7930515" cy="3322955"/>
          </a:xfrm>
          <a:prstGeom prst="rect">
            <a:avLst/>
          </a:prstGeom>
        </p:spPr>
        <p:txBody>
          <a:bodyPr wrap="square">
            <a:spAutoFit/>
          </a:bodyPr>
          <a:lstStyle/>
          <a:p>
            <a:pPr fontAlgn="base">
              <a:lnSpc>
                <a:spcPct val="150000"/>
              </a:lnSpc>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人杰：</a:t>
            </a:r>
            <a:r>
              <a:rPr lang="zh-CN" altLang="en-US" sz="2800" b="1">
                <a:latin typeface="楷体" panose="02010609060101010101" pitchFamily="49" charset="-122"/>
                <a:ea typeface="楷体" panose="02010609060101010101" pitchFamily="49" charset="-122"/>
                <a:sym typeface="+mn-ea"/>
              </a:rPr>
              <a:t>人中的豪杰</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fontAlgn="base">
              <a:lnSpc>
                <a:spcPct val="150000"/>
              </a:lnSpc>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项羽：</a:t>
            </a:r>
            <a:r>
              <a:rPr lang="zh-CN" altLang="en-US" sz="2800" b="1">
                <a:latin typeface="楷体" panose="02010609060101010101" pitchFamily="49" charset="-122"/>
                <a:ea typeface="楷体" panose="02010609060101010101" pitchFamily="49" charset="-122"/>
                <a:cs typeface="楷体" panose="02010609060101010101" pitchFamily="49" charset="-122"/>
                <a:sym typeface="+mn-ea"/>
              </a:rPr>
              <a:t>秦朝末年的起义军领袖，后来与刘邦争夺天下，失败自杀。</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 </a:t>
            </a: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fontAlgn="base">
              <a:lnSpc>
                <a:spcPct val="150000"/>
              </a:lnSpc>
              <a:spcBef>
                <a:spcPct val="0"/>
              </a:spcBef>
              <a:spcAft>
                <a:spcPct val="0"/>
              </a:spcAft>
            </a:pPr>
            <a:r>
              <a:rPr lang="zh-CN" altLang="en-US" sz="2800" b="1">
                <a:solidFill>
                  <a:srgbClr val="FF0000"/>
                </a:solidFill>
                <a:latin typeface="楷体" panose="02010609060101010101" pitchFamily="49" charset="-122"/>
                <a:ea typeface="楷体" panose="02010609060101010101" pitchFamily="49" charset="-122"/>
                <a:sym typeface="+mn-ea"/>
              </a:rPr>
              <a:t>江东</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a:latin typeface="楷体" panose="02010609060101010101" pitchFamily="49" charset="-122"/>
                <a:ea typeface="楷体" panose="02010609060101010101" pitchFamily="49" charset="-122"/>
                <a:sym typeface="+mn-ea"/>
              </a:rPr>
              <a:t>长江在芜湖、南京间作西南、东北流向，古人习惯上称自此以下的长江南岸地区为江东</a:t>
            </a:r>
            <a:r>
              <a:rPr lang="zh-CN" altLang="en-US" sz="2800" b="1">
                <a:sym typeface="+mn-ea"/>
              </a:rPr>
              <a:t>。</a:t>
            </a:r>
            <a:endParaRPr lang="zh-CN" altLang="en-US" sz="2800" b="1" dirty="0">
              <a:latin typeface="楷体" panose="02010609060101010101" pitchFamily="49" charset="-122"/>
              <a:ea typeface="楷体" panose="02010609060101010101" pitchFamily="49" charset="-122"/>
              <a:cs typeface="Times New Roman" panose="02020503050405090304" pitchFamily="18" charset="0"/>
            </a:endParaRPr>
          </a:p>
        </p:txBody>
      </p:sp>
      <p:grpSp>
        <p:nvGrpSpPr>
          <p:cNvPr id="2" name="组合 1"/>
          <p:cNvGrpSpPr/>
          <p:nvPr/>
        </p:nvGrpSpPr>
        <p:grpSpPr>
          <a:xfrm>
            <a:off x="595196" y="426641"/>
            <a:ext cx="1944216" cy="500137"/>
            <a:chOff x="882216" y="641906"/>
            <a:chExt cx="1944216" cy="500137"/>
          </a:xfrm>
        </p:grpSpPr>
        <p:sp>
          <p:nvSpPr>
            <p:cNvPr id="50" name="TextBox 11"/>
            <p:cNvSpPr txBox="1">
              <a:spLocks noChangeArrowheads="1"/>
            </p:cNvSpPr>
            <p:nvPr/>
          </p:nvSpPr>
          <p:spPr bwMode="auto">
            <a:xfrm>
              <a:off x="882216" y="641906"/>
              <a:ext cx="1944216"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8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词语解释</a:t>
              </a:r>
              <a:endParaRPr lang="zh-CN" altLang="en-US" sz="28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sp>
          <p:nvSpPr>
            <p:cNvPr id="9" name="矩形 8"/>
            <p:cNvSpPr/>
            <p:nvPr/>
          </p:nvSpPr>
          <p:spPr>
            <a:xfrm>
              <a:off x="2411760" y="807590"/>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891326" y="818043"/>
              <a:ext cx="36000" cy="324000"/>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rcRect l="4457" t="9468" r="4432" b="10868"/>
          <a:stretch>
            <a:fillRect/>
          </a:stretch>
        </p:blipFill>
        <p:spPr>
          <a:xfrm>
            <a:off x="4779010" y="436245"/>
            <a:ext cx="3815080" cy="4201795"/>
          </a:xfrm>
          <a:prstGeom prst="rect">
            <a:avLst/>
          </a:prstGeom>
        </p:spPr>
      </p:pic>
      <p:sp>
        <p:nvSpPr>
          <p:cNvPr id="5" name="文本框 6"/>
          <p:cNvSpPr txBox="1"/>
          <p:nvPr/>
        </p:nvSpPr>
        <p:spPr>
          <a:xfrm>
            <a:off x="4944110" y="698500"/>
            <a:ext cx="3642360" cy="3665220"/>
          </a:xfrm>
          <a:prstGeom prst="rect">
            <a:avLst/>
          </a:prstGeom>
          <a:noFill/>
        </p:spPr>
        <p:txBody>
          <a:bodyPr wrap="square" rtlCol="0" anchor="t">
            <a:spAutoFit/>
          </a:bodyPr>
          <a:lstStyle/>
          <a:p>
            <a:pPr algn="ctr">
              <a:lnSpc>
                <a:spcPct val="150000"/>
              </a:lnSpc>
            </a:pPr>
            <a:r>
              <a:rPr lang="zh-CN" altLang="en-US" sz="2800" b="1" dirty="0">
                <a:solidFill>
                  <a:schemeClr val="bg1"/>
                </a:solidFill>
                <a:latin typeface="黑体" panose="02010609060101010101" pitchFamily="49" charset="-122"/>
                <a:ea typeface="黑体" panose="02010609060101010101" pitchFamily="49" charset="-122"/>
                <a:cs typeface="楷体" panose="02010609060101010101" pitchFamily="49" charset="-122"/>
                <a:sym typeface="+mn-ea"/>
              </a:rPr>
              <a:t>夏日绝句</a:t>
            </a:r>
            <a:endParaRPr lang="zh-CN" altLang="en-US" sz="2800" b="1" dirty="0">
              <a:solidFill>
                <a:schemeClr val="bg1"/>
              </a:solidFill>
              <a:latin typeface="黑体" panose="02010609060101010101" pitchFamily="49" charset="-122"/>
              <a:ea typeface="黑体" panose="02010609060101010101" pitchFamily="49" charset="-122"/>
              <a:cs typeface="楷体" panose="02010609060101010101" pitchFamily="49" charset="-122"/>
              <a:sym typeface="+mn-ea"/>
            </a:endParaRPr>
          </a:p>
          <a:p>
            <a:pPr algn="ctr">
              <a:lnSpc>
                <a:spcPct val="140000"/>
              </a:lnSpc>
            </a:pPr>
            <a:r>
              <a:rPr lang="en-US" altLang="zh-CN" sz="24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宋</a:t>
            </a:r>
            <a:r>
              <a:rPr lang="en-US" altLang="zh-CN" sz="24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李清照</a:t>
            </a:r>
            <a:endParaRPr lang="zh-CN" altLang="en-US"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lang="zh-CN"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 生当</a:t>
            </a:r>
            <a:r>
              <a:rPr lang="en-US" altLang="zh-CN"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lang="zh-CN"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作人杰</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lang="zh-CN"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 死亦</a:t>
            </a:r>
            <a:r>
              <a:rPr lang="en-US" altLang="zh-CN"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lang="zh-CN"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为鬼雄</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 至今</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思项羽，</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a:p>
            <a:pPr algn="ctr">
              <a:lnSpc>
                <a:spcPct val="140000"/>
              </a:lnSpc>
            </a:pP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 不肯</a:t>
            </a:r>
            <a:r>
              <a:rPr lang="en-US" sz="2800" b="1" dirty="0">
                <a:solidFill>
                  <a:srgbClr val="FFFF00"/>
                </a:solidFill>
                <a:latin typeface="楷体" panose="02010609060101010101" pitchFamily="49" charset="-122"/>
                <a:ea typeface="楷体" panose="02010609060101010101" pitchFamily="49" charset="-122"/>
                <a:cs typeface="楷体" panose="02010609060101010101" pitchFamily="49" charset="-122"/>
                <a:sym typeface="+mn-ea"/>
              </a:rPr>
              <a:t>/</a:t>
            </a:r>
            <a:r>
              <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rPr>
              <a:t>过江东。</a:t>
            </a:r>
            <a:endParaRPr sz="2800" b="1" dirty="0">
              <a:solidFill>
                <a:schemeClr val="bg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14"/>
          <p:cNvSpPr txBox="1"/>
          <p:nvPr/>
        </p:nvSpPr>
        <p:spPr>
          <a:xfrm>
            <a:off x="624428" y="411510"/>
            <a:ext cx="1931348" cy="560705"/>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互动课堂</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194" y="464186"/>
            <a:ext cx="366861" cy="456339"/>
          </a:xfrm>
          <a:prstGeom prst="rect">
            <a:avLst/>
          </a:prstGeom>
        </p:spPr>
      </p:pic>
      <p:sp>
        <p:nvSpPr>
          <p:cNvPr id="3" name="文本框 6"/>
          <p:cNvSpPr txBox="1"/>
          <p:nvPr/>
        </p:nvSpPr>
        <p:spPr>
          <a:xfrm>
            <a:off x="603250" y="1525270"/>
            <a:ext cx="3924935" cy="2011045"/>
          </a:xfrm>
          <a:prstGeom prst="rect">
            <a:avLst/>
          </a:prstGeom>
          <a:noFill/>
        </p:spPr>
        <p:txBody>
          <a:bodyPr wrap="square" rtlCol="0" anchor="t">
            <a:spAutoFit/>
          </a:bodyPr>
          <a:lstStyle/>
          <a:p>
            <a:pPr indent="457200">
              <a:lnSpc>
                <a:spcPct val="130000"/>
              </a:lnSpc>
            </a:pPr>
            <a:r>
              <a:rPr lang="zh-CN" altLang="en-US" sz="3200" b="1" dirty="0">
                <a:latin typeface="黑体" panose="02010609060101010101" pitchFamily="49" charset="-122"/>
                <a:ea typeface="黑体" panose="02010609060101010101" pitchFamily="49" charset="-122"/>
                <a:cs typeface="楷体" panose="02010609060101010101" pitchFamily="49" charset="-122"/>
              </a:rPr>
              <a:t>  自由朗读古诗，读准字音、读通诗句，</a:t>
            </a:r>
            <a:r>
              <a:rPr lang="zh-CN" altLang="en-US" sz="3200" b="1" dirty="0">
                <a:latin typeface="黑体" panose="02010609060101010101" pitchFamily="49" charset="-122"/>
                <a:ea typeface="黑体" panose="02010609060101010101" pitchFamily="49" charset="-122"/>
                <a:cs typeface="楷体" panose="02010609060101010101" pitchFamily="49" charset="-122"/>
                <a:sym typeface="+mn-ea"/>
              </a:rPr>
              <a:t>注意停顿</a:t>
            </a:r>
            <a:r>
              <a:rPr lang="zh-CN" altLang="en-US" sz="3200" b="1" dirty="0">
                <a:latin typeface="黑体" panose="02010609060101010101" pitchFamily="49" charset="-122"/>
                <a:ea typeface="黑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rPr>
              <a:t>          </a:t>
            </a:r>
            <a:endParaRPr lang="zh-CN" altLang="en-US" sz="2800" b="1" dirty="0">
              <a:latin typeface="楷体" panose="02010609060101010101" pitchFamily="49" charset="-122"/>
              <a:ea typeface="楷体" panose="02010609060101010101" pitchFamily="49" charset="-122"/>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4"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5">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
                                            <p:txEl>
                                              <p:pRg st="2" end="2"/>
                                            </p:txEl>
                                          </p:spTgt>
                                        </p:tgtEl>
                                        <p:attrNameLst>
                                          <p:attrName>style.visibility</p:attrName>
                                        </p:attrNameLst>
                                      </p:cBhvr>
                                      <p:to>
                                        <p:strVal val="visible"/>
                                      </p:to>
                                    </p:set>
                                    <p:anim calcmode="discrete" valueType="clr">
                                      <p:cBhvr override="childStyle">
                                        <p:cTn id="21" dur="80"/>
                                        <p:tgtEl>
                                          <p:spTgt spid="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5">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5">
                                            <p:txEl>
                                              <p:pRg st="3" end="3"/>
                                            </p:txEl>
                                          </p:spTgt>
                                        </p:tgtEl>
                                        <p:attrNameLst>
                                          <p:attrName>style.visibility</p:attrName>
                                        </p:attrNameLst>
                                      </p:cBhvr>
                                      <p:to>
                                        <p:strVal val="visible"/>
                                      </p:to>
                                    </p:set>
                                    <p:anim calcmode="discrete" valueType="clr">
                                      <p:cBhvr override="childStyle">
                                        <p:cTn id="28" dur="80"/>
                                        <p:tgtEl>
                                          <p:spTgt spid="5">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5">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5">
                                            <p:txEl>
                                              <p:pRg st="3" end="3"/>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5">
                                            <p:txEl>
                                              <p:pRg st="4" end="4"/>
                                            </p:txEl>
                                          </p:spTgt>
                                        </p:tgtEl>
                                        <p:attrNameLst>
                                          <p:attrName>style.visibility</p:attrName>
                                        </p:attrNameLst>
                                      </p:cBhvr>
                                      <p:to>
                                        <p:strVal val="visible"/>
                                      </p:to>
                                    </p:set>
                                    <p:anim calcmode="discrete" valueType="clr">
                                      <p:cBhvr override="childStyle">
                                        <p:cTn id="35" dur="80"/>
                                        <p:tgtEl>
                                          <p:spTgt spid="5">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5">
                                            <p:txEl>
                                              <p:pRg st="4" end="4"/>
                                            </p:txEl>
                                          </p:spTgt>
                                        </p:tgtEl>
                                        <p:attrNameLst>
                                          <p:attrName>fillcolor</p:attrName>
                                        </p:attrNameLst>
                                      </p:cBhvr>
                                      <p:tavLst>
                                        <p:tav tm="0">
                                          <p:val>
                                            <p:clrVal>
                                              <a:schemeClr val="accent2"/>
                                            </p:clrVal>
                                          </p:val>
                                        </p:tav>
                                        <p:tav tm="50000">
                                          <p:val>
                                            <p:clrVal>
                                              <a:schemeClr val="hlink"/>
                                            </p:clrVal>
                                          </p:val>
                                        </p:tav>
                                      </p:tavLst>
                                    </p:anim>
                                    <p:set>
                                      <p:cBhvr>
                                        <p:cTn id="37" dur="80"/>
                                        <p:tgtEl>
                                          <p:spTgt spid="5">
                                            <p:txEl>
                                              <p:pRg st="4" end="4"/>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5">
                                            <p:txEl>
                                              <p:pRg st="5" end="5"/>
                                            </p:txEl>
                                          </p:spTgt>
                                        </p:tgtEl>
                                        <p:attrNameLst>
                                          <p:attrName>style.visibility</p:attrName>
                                        </p:attrNameLst>
                                      </p:cBhvr>
                                      <p:to>
                                        <p:strVal val="visible"/>
                                      </p:to>
                                    </p:set>
                                    <p:anim calcmode="discrete" valueType="clr">
                                      <p:cBhvr override="childStyle">
                                        <p:cTn id="42" dur="80"/>
                                        <p:tgtEl>
                                          <p:spTgt spid="5">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
                                            <p:txEl>
                                              <p:pRg st="5" end="5"/>
                                            </p:txEl>
                                          </p:spTgt>
                                        </p:tgtEl>
                                        <p:attrNameLst>
                                          <p:attrName>fillcolor</p:attrName>
                                        </p:attrNameLst>
                                      </p:cBhvr>
                                      <p:tavLst>
                                        <p:tav tm="0">
                                          <p:val>
                                            <p:clrVal>
                                              <a:schemeClr val="accent2"/>
                                            </p:clrVal>
                                          </p:val>
                                        </p:tav>
                                        <p:tav tm="50000">
                                          <p:val>
                                            <p:clrVal>
                                              <a:schemeClr val="hlink"/>
                                            </p:clrVal>
                                          </p:val>
                                        </p:tav>
                                      </p:tavLst>
                                    </p:anim>
                                    <p:set>
                                      <p:cBhvr>
                                        <p:cTn id="44" dur="80"/>
                                        <p:tgtEl>
                                          <p:spTgt spid="5">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txBox="1"/>
          <p:nvPr/>
        </p:nvSpPr>
        <p:spPr>
          <a:xfrm>
            <a:off x="1688570" y="1279382"/>
            <a:ext cx="6516086" cy="2011045"/>
          </a:xfrm>
          <a:prstGeom prst="rect">
            <a:avLst/>
          </a:prstGeom>
          <a:noFill/>
        </p:spPr>
        <p:txBody>
          <a:bodyPr wrap="square" rtlCol="0" anchor="t">
            <a:spAutoFit/>
          </a:bodyPr>
          <a:lstStyle/>
          <a:p>
            <a:pPr algn="just">
              <a:lnSpc>
                <a:spcPct val="13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    齐读诗的前两句，在作者眼里活着时候应该做怎样的人？死了以后又该做什么呢？</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4340" y="1431290"/>
            <a:ext cx="1254125" cy="17976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863600" y="1870710"/>
            <a:ext cx="7416800" cy="12496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400">
                <a:latin typeface="黑体" panose="02010609060101010101" pitchFamily="49" charset="-122"/>
                <a:ea typeface="黑体" panose="02010609060101010101" pitchFamily="49" charset="-122"/>
                <a:cs typeface="黑体" panose="02010609060101010101" pitchFamily="49" charset="-122"/>
              </a:rPr>
              <a:t>    </a:t>
            </a:r>
            <a:r>
              <a:rPr lang="zh-CN" altLang="en-US" sz="2400">
                <a:latin typeface="黑体" panose="02010609060101010101" pitchFamily="49" charset="-122"/>
                <a:ea typeface="黑体" panose="02010609060101010101" pitchFamily="49" charset="-122"/>
                <a:cs typeface="黑体" panose="02010609060101010101" pitchFamily="49" charset="-122"/>
              </a:rPr>
              <a:t>诗意：</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生时应当做人中豪杰，为国建功立业，报效朝廷，死后也要做鬼中英雄，方才不愧为顶天立地的好男儿。</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6" name="文本框 5"/>
          <p:cNvSpPr txBox="1"/>
          <p:nvPr/>
        </p:nvSpPr>
        <p:spPr>
          <a:xfrm>
            <a:off x="1495425" y="889635"/>
            <a:ext cx="6153150" cy="645160"/>
          </a:xfrm>
          <a:prstGeom prst="rect">
            <a:avLst/>
          </a:prstGeom>
          <a:noFill/>
        </p:spPr>
        <p:txBody>
          <a:bodyPr wrap="none" rtlCol="0">
            <a:spAutoFit/>
          </a:bodyPr>
          <a:lstStyle/>
          <a:p>
            <a:pPr algn="l"/>
            <a:r>
              <a:rPr sz="3600" b="1" dirty="0">
                <a:latin typeface="楷体" panose="02010609060101010101" pitchFamily="49" charset="-122"/>
                <a:ea typeface="楷体" panose="02010609060101010101" pitchFamily="49" charset="-122"/>
                <a:cs typeface="楷体" panose="02010609060101010101" pitchFamily="49" charset="-122"/>
                <a:sym typeface="+mn-ea"/>
              </a:rPr>
              <a:t>生当</a:t>
            </a:r>
            <a:r>
              <a:rPr lang="en-US"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sz="3600" b="1" dirty="0">
                <a:latin typeface="楷体" panose="02010609060101010101" pitchFamily="49" charset="-122"/>
                <a:ea typeface="楷体" panose="02010609060101010101" pitchFamily="49" charset="-122"/>
                <a:cs typeface="楷体" panose="02010609060101010101" pitchFamily="49" charset="-122"/>
                <a:sym typeface="+mn-ea"/>
              </a:rPr>
              <a:t>作</a:t>
            </a:r>
            <a:r>
              <a:rPr sz="3600" b="1" dirty="0">
                <a:latin typeface="楷体" panose="02010609060101010101" pitchFamily="49" charset="-122"/>
                <a:ea typeface="楷体" panose="02010609060101010101" pitchFamily="49" charset="-122"/>
                <a:cs typeface="楷体" panose="02010609060101010101" pitchFamily="49" charset="-122"/>
                <a:sym typeface="+mn-ea"/>
              </a:rPr>
              <a:t>人杰，死亦</a:t>
            </a:r>
            <a:r>
              <a:rPr lang="en-US"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sz="3600" b="1" dirty="0">
                <a:latin typeface="楷体" panose="02010609060101010101" pitchFamily="49" charset="-122"/>
                <a:ea typeface="楷体" panose="02010609060101010101" pitchFamily="49" charset="-122"/>
                <a:cs typeface="楷体" panose="02010609060101010101" pitchFamily="49" charset="-122"/>
                <a:sym typeface="+mn-ea"/>
              </a:rPr>
              <a:t>为鬼雄。</a:t>
            </a:r>
            <a:endParaRPr lang="zh-CN" altLang="en-US" sz="36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2" name="文本框 1"/>
          <p:cNvSpPr txBox="1"/>
          <p:nvPr/>
        </p:nvSpPr>
        <p:spPr>
          <a:xfrm>
            <a:off x="863600" y="3420745"/>
            <a:ext cx="7559675" cy="829945"/>
          </a:xfrm>
          <a:prstGeom prst="rect">
            <a:avLst/>
          </a:prstGeom>
          <a:noFill/>
        </p:spPr>
        <p:txBody>
          <a:bodyPr wrap="square" rtlCol="0" anchor="t">
            <a:spAutoFit/>
          </a:bodyPr>
          <a:lstStyle/>
          <a:p>
            <a:pPr>
              <a:lnSpc>
                <a:spcPct val="120000"/>
              </a:lnSpc>
            </a:pPr>
            <a:r>
              <a:rPr lang="en-US" altLang="zh-CN" sz="2000" b="1" dirty="0">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b="1" dirty="0">
                <a:latin typeface="宋体" panose="02010600030101010101" pitchFamily="2" charset="-122"/>
                <a:ea typeface="宋体" panose="02010600030101010101" pitchFamily="2" charset="-122"/>
                <a:cs typeface="宋体" panose="02010600030101010101" pitchFamily="2" charset="-122"/>
                <a:sym typeface="+mn-ea"/>
              </a:rPr>
              <a:t>诗的开头两句破空而起，势如千钧，先声夺人地将那种生死都无愧为英雄豪杰的气魄展现在读者面前，让人肃然起敬。</a:t>
            </a:r>
            <a:endParaRPr lang="zh-CN" altLang="en-US" b="1" dirty="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txBox="1"/>
          <p:nvPr/>
        </p:nvSpPr>
        <p:spPr>
          <a:xfrm>
            <a:off x="1688570" y="1431147"/>
            <a:ext cx="6516086" cy="1370965"/>
          </a:xfrm>
          <a:prstGeom prst="rect">
            <a:avLst/>
          </a:prstGeom>
          <a:noFill/>
        </p:spPr>
        <p:txBody>
          <a:bodyPr wrap="square" rtlCol="0" anchor="t">
            <a:spAutoFit/>
          </a:bodyPr>
          <a:lstStyle/>
          <a:p>
            <a:pPr algn="just">
              <a:lnSpc>
                <a:spcPct val="13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    齐读诗的后两句，思考：作者思念的项羽的原因是什么？</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4340" y="1431290"/>
            <a:ext cx="1254125" cy="17976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41450" y="843915"/>
            <a:ext cx="6261100" cy="645160"/>
          </a:xfrm>
          <a:prstGeom prst="rect">
            <a:avLst/>
          </a:prstGeom>
          <a:noFill/>
        </p:spPr>
        <p:txBody>
          <a:bodyPr wrap="square" rtlCol="0" anchor="t">
            <a:spAutoFit/>
          </a:bodyPr>
          <a:lstStyle/>
          <a:p>
            <a:pPr algn="l"/>
            <a:r>
              <a:rPr lang="zh-CN" altLang="en-US" sz="36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至今</a:t>
            </a:r>
            <a:r>
              <a:rPr lang="en-US" altLang="zh-CN"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思项羽，不肯</a:t>
            </a:r>
            <a:r>
              <a:rPr lang="en-US" altLang="zh-CN" sz="36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36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过江东。</a:t>
            </a:r>
            <a:endParaRPr lang="zh-CN" altLang="en-US" sz="3600"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5" name="圆角矩形 4"/>
          <p:cNvSpPr/>
          <p:nvPr/>
        </p:nvSpPr>
        <p:spPr>
          <a:xfrm>
            <a:off x="863600" y="1758315"/>
            <a:ext cx="7416800" cy="108013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l"/>
            <a:r>
              <a:rPr lang="zh-CN" altLang="en-US" sz="1800"/>
              <a:t>           </a:t>
            </a:r>
            <a:r>
              <a:rPr lang="zh-CN" altLang="en-US" sz="2400">
                <a:latin typeface="黑体" panose="02010609060101010101" pitchFamily="49" charset="-122"/>
                <a:ea typeface="黑体" panose="02010609060101010101" pitchFamily="49" charset="-122"/>
                <a:cs typeface="黑体" panose="02010609060101010101" pitchFamily="49" charset="-122"/>
              </a:rPr>
              <a:t>诗意：</a:t>
            </a:r>
            <a:r>
              <a:rPr lang="zh-CN" altLang="en-US" sz="2400">
                <a:latin typeface="黑体" panose="02010609060101010101" pitchFamily="49" charset="-122"/>
                <a:ea typeface="黑体" panose="02010609060101010101" pitchFamily="49" charset="-122"/>
                <a:cs typeface="黑体" panose="02010609060101010101" pitchFamily="49" charset="-122"/>
                <a:sym typeface="+mn-ea"/>
              </a:rPr>
              <a:t>到今天人们还在怀念项羽，因为他不肯苟且偷生，退回江东。</a:t>
            </a:r>
            <a:endParaRPr lang="zh-CN" altLang="en-US" sz="240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矩形 1"/>
          <p:cNvSpPr/>
          <p:nvPr/>
        </p:nvSpPr>
        <p:spPr>
          <a:xfrm>
            <a:off x="1551940" y="3392170"/>
            <a:ext cx="5272405" cy="811530"/>
          </a:xfrm>
          <a:prstGeom prst="rect">
            <a:avLst/>
          </a:prstGeom>
        </p:spPr>
        <p:txBody>
          <a:bodyPr wrap="square">
            <a:spAutoFit/>
          </a:bodyPr>
          <a:lstStyle/>
          <a:p>
            <a:pPr>
              <a:lnSpc>
                <a:spcPct val="130000"/>
              </a:lnSpc>
              <a:spcBef>
                <a:spcPct val="50000"/>
              </a:spcBef>
            </a:pPr>
            <a:r>
              <a:rPr sz="3600" b="1" dirty="0">
                <a:latin typeface="楷体" panose="02010609060101010101" pitchFamily="49" charset="-122"/>
                <a:ea typeface="楷体" panose="02010609060101010101" pitchFamily="49" charset="-122"/>
                <a:sym typeface="+mn-ea"/>
              </a:rPr>
              <a:t>项羽是谁</a:t>
            </a:r>
            <a:r>
              <a:rPr lang="zh-CN" sz="3600" b="1" dirty="0">
                <a:latin typeface="楷体" panose="02010609060101010101" pitchFamily="49" charset="-122"/>
                <a:ea typeface="楷体" panose="02010609060101010101" pitchFamily="49" charset="-122"/>
                <a:sym typeface="+mn-ea"/>
              </a:rPr>
              <a:t>呢</a:t>
            </a:r>
            <a:r>
              <a:rPr sz="3600" b="1" dirty="0">
                <a:latin typeface="楷体" panose="02010609060101010101" pitchFamily="49" charset="-122"/>
                <a:ea typeface="楷体" panose="02010609060101010101" pitchFamily="49" charset="-122"/>
                <a:sym typeface="+mn-ea"/>
              </a:rPr>
              <a:t>？</a:t>
            </a:r>
            <a:endParaRPr lang="zh-CN" sz="3600" b="1" dirty="0">
              <a:latin typeface="楷体" panose="02010609060101010101" pitchFamily="49" charset="-122"/>
              <a:ea typeface="楷体" panose="02010609060101010101" pitchFamily="49" charset="-122"/>
              <a:sym typeface="+mn-ea"/>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780665" y="481330"/>
            <a:ext cx="3307715" cy="650875"/>
          </a:xfrm>
          <a:prstGeom prst="rect">
            <a:avLst/>
          </a:prstGeom>
        </p:spPr>
        <p:txBody>
          <a:bodyPr wrap="square">
            <a:spAutoFit/>
          </a:bodyPr>
          <a:lstStyle/>
          <a:p>
            <a:pPr>
              <a:lnSpc>
                <a:spcPct val="130000"/>
              </a:lnSpc>
              <a:spcBef>
                <a:spcPct val="50000"/>
              </a:spcBef>
            </a:pPr>
            <a:r>
              <a:rPr lang="en-US" altLang="zh-CN" sz="2000" dirty="0">
                <a:latin typeface="黑体" panose="02010609060101010101" pitchFamily="49" charset="-122"/>
                <a:ea typeface="黑体" panose="02010609060101010101" pitchFamily="49" charset="-122"/>
              </a:rPr>
              <a:t>  </a:t>
            </a:r>
            <a:r>
              <a:rPr lang="en-US" altLang="zh-CN" sz="2400" b="1" dirty="0">
                <a:latin typeface="宋体" panose="02010600030101010101" pitchFamily="2" charset="-122"/>
                <a:ea typeface="宋体" panose="02010600030101010101" pitchFamily="2" charset="-122"/>
                <a:cs typeface="宋体" panose="02010600030101010101" pitchFamily="2" charset="-122"/>
              </a:rPr>
              <a:t>  </a:t>
            </a:r>
            <a:r>
              <a:rPr sz="2800" b="1" dirty="0">
                <a:latin typeface="宋体" panose="02010600030101010101" pitchFamily="2" charset="-122"/>
                <a:ea typeface="宋体" panose="02010600030101010101" pitchFamily="2" charset="-122"/>
                <a:cs typeface="宋体" panose="02010600030101010101" pitchFamily="2" charset="-122"/>
                <a:sym typeface="+mn-ea"/>
              </a:rPr>
              <a:t>项羽</a:t>
            </a:r>
            <a:r>
              <a:rPr lang="zh-CN" sz="2800" b="1" dirty="0">
                <a:latin typeface="宋体" panose="02010600030101010101" pitchFamily="2" charset="-122"/>
                <a:ea typeface="宋体" panose="02010600030101010101" pitchFamily="2" charset="-122"/>
                <a:cs typeface="宋体" panose="02010600030101010101" pitchFamily="2" charset="-122"/>
                <a:sym typeface="+mn-ea"/>
              </a:rPr>
              <a:t>不肯过江东</a:t>
            </a:r>
            <a:endParaRPr lang="zh-CN" sz="2800" b="1" dirty="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nvSpPr>
        <p:spPr>
          <a:xfrm>
            <a:off x="203835" y="1132205"/>
            <a:ext cx="6293485" cy="3415030"/>
          </a:xfrm>
          <a:prstGeom prst="rect">
            <a:avLst/>
          </a:prstGeom>
          <a:noFill/>
        </p:spPr>
        <p:txBody>
          <a:bodyPr wrap="square" rtlCol="0" anchor="t">
            <a:spAutoFit/>
          </a:bodyPr>
          <a:lstStyle/>
          <a:p>
            <a:r>
              <a:rPr lang="en-US" altLang="zh-CN" sz="2400">
                <a:latin typeface="楷体" panose="02010609060101010101" pitchFamily="49" charset="-122"/>
                <a:ea typeface="楷体" panose="02010609060101010101" pitchFamily="49" charset="-122"/>
                <a:cs typeface="楷体" panose="02010609060101010101" pitchFamily="49" charset="-122"/>
              </a:rPr>
              <a:t>    </a:t>
            </a:r>
            <a:r>
              <a:rPr lang="zh-CN" altLang="en-US" sz="2400" b="1">
                <a:latin typeface="楷体" panose="02010609060101010101" pitchFamily="49" charset="-122"/>
                <a:ea typeface="楷体" panose="02010609060101010101" pitchFamily="49" charset="-122"/>
                <a:cs typeface="楷体" panose="02010609060101010101" pitchFamily="49" charset="-122"/>
              </a:rPr>
              <a:t>秦朝末年，统治者的残暴激起了人民的不满，各路豪杰纷纷起义抗秦，项羽率领八千江东子弟渡江转战中原，消灭秦军主力，立下赫赫战功，秦朝灭亡后，与刘邦争夺天下，最终，项羽兵败垓下，退至乌江渡口。当时，乌江亭长劝他急速渡江，回到江东，重振旗鼓，项羽觉得自己无颜再见江东父老，不肯过江逃生，便下马步战，杀敌数百，负伤十余处，最后从容自刎，时年31岁。 </a:t>
            </a:r>
            <a:r>
              <a:rPr lang="zh-CN" altLang="en-US" sz="2000" b="1">
                <a:latin typeface="楷体" panose="02010609060101010101" pitchFamily="49" charset="-122"/>
                <a:ea typeface="楷体" panose="02010609060101010101" pitchFamily="49" charset="-122"/>
                <a:cs typeface="楷体" panose="02010609060101010101" pitchFamily="49" charset="-122"/>
              </a:rPr>
              <a:t> </a:t>
            </a:r>
            <a:r>
              <a:rPr lang="zh-CN" altLang="en-US" b="1"/>
              <a:t>   </a:t>
            </a:r>
            <a:r>
              <a:rPr lang="zh-CN" altLang="en-US"/>
              <a:t> </a:t>
            </a:r>
            <a:endParaRPr lang="zh-CN" altLang="en-US"/>
          </a:p>
        </p:txBody>
      </p:sp>
      <p:pic>
        <p:nvPicPr>
          <p:cNvPr id="7" name="图片 6"/>
          <p:cNvPicPr>
            <a:picLocks noChangeAspect="1"/>
          </p:cNvPicPr>
          <p:nvPr/>
        </p:nvPicPr>
        <p:blipFill>
          <a:blip r:embed="rId1" cstate="print"/>
          <a:stretch>
            <a:fillRect/>
          </a:stretch>
        </p:blipFill>
        <p:spPr>
          <a:xfrm>
            <a:off x="6497320" y="1808480"/>
            <a:ext cx="2505710" cy="1933575"/>
          </a:xfrm>
          <a:prstGeom prst="roundRect">
            <a:avLst/>
          </a:prstGeom>
        </p:spPr>
      </p:pic>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79450" y="848995"/>
            <a:ext cx="7498080" cy="583565"/>
          </a:xfrm>
          <a:prstGeom prst="rect">
            <a:avLst/>
          </a:prstGeom>
          <a:noFill/>
        </p:spPr>
        <p:txBody>
          <a:bodyPr wrap="none" rtlCol="0" anchor="t">
            <a:spAutoFit/>
          </a:bodyPr>
          <a:lstStyle/>
          <a:p>
            <a:r>
              <a:rPr lang="zh-CN" altLang="en-US" sz="3200">
                <a:solidFill>
                  <a:srgbClr val="0000FF"/>
                </a:solidFill>
                <a:latin typeface="微软雅黑" panose="020B0503020204020204" charset="-122"/>
                <a:ea typeface="微软雅黑" panose="020B0503020204020204" charset="-122"/>
                <a:cs typeface="微软雅黑" panose="020B0503020204020204" charset="-122"/>
                <a:sym typeface="+mn-ea"/>
              </a:rPr>
              <a:t>你理解了项羽为什么“不肯过江东”吗？</a:t>
            </a:r>
            <a:endParaRPr lang="zh-CN" altLang="en-US" sz="3200">
              <a:solidFill>
                <a:srgbClr val="0000FF"/>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1407795" y="1710055"/>
            <a:ext cx="6042025" cy="521970"/>
          </a:xfrm>
          <a:prstGeom prst="rect">
            <a:avLst/>
          </a:prstGeom>
          <a:noFill/>
        </p:spPr>
        <p:txBody>
          <a:bodyPr wrap="square" rtlCol="0" anchor="t">
            <a:spAutoFit/>
          </a:bodyPr>
          <a:lstStyle/>
          <a:p>
            <a:r>
              <a:rPr lang="zh-CN" altLang="en-US" sz="2800" b="1">
                <a:solidFill>
                  <a:srgbClr val="FF0000"/>
                </a:solidFill>
              </a:rPr>
              <a:t>宁为玉碎、不为瓦全，绝不忍辱偷生。</a:t>
            </a:r>
            <a:endParaRPr lang="zh-CN" altLang="en-US" sz="2800" b="1">
              <a:solidFill>
                <a:srgbClr val="FF0000"/>
              </a:solidFill>
            </a:endParaRPr>
          </a:p>
        </p:txBody>
      </p:sp>
      <p:sp>
        <p:nvSpPr>
          <p:cNvPr id="2" name="文本框 1"/>
          <p:cNvSpPr txBox="1"/>
          <p:nvPr/>
        </p:nvSpPr>
        <p:spPr>
          <a:xfrm>
            <a:off x="506095" y="2362835"/>
            <a:ext cx="7845425" cy="1938020"/>
          </a:xfrm>
          <a:prstGeom prst="rect">
            <a:avLst/>
          </a:prstGeom>
          <a:noFill/>
        </p:spPr>
        <p:txBody>
          <a:bodyPr wrap="square" rtlCol="0" anchor="t">
            <a:spAutoFit/>
          </a:bodyPr>
          <a:lstStyle/>
          <a:p>
            <a:r>
              <a:rPr lang="en-US" altLang="zh-CN" sz="2400" b="1">
                <a:latin typeface="楷体" panose="02010609060101010101" pitchFamily="49" charset="-122"/>
                <a:ea typeface="楷体" panose="02010609060101010101" pitchFamily="49" charset="-122"/>
                <a:cs typeface="楷体" panose="02010609060101010101" pitchFamily="49" charset="-122"/>
              </a:rPr>
              <a:t>    </a:t>
            </a:r>
            <a:r>
              <a:rPr lang="zh-CN" altLang="en-US" sz="2400" b="1">
                <a:latin typeface="楷体" panose="02010609060101010101" pitchFamily="49" charset="-122"/>
                <a:ea typeface="楷体" panose="02010609060101010101" pitchFamily="49" charset="-122"/>
                <a:cs typeface="楷体" panose="02010609060101010101" pitchFamily="49" charset="-122"/>
              </a:rPr>
              <a:t>项羽最壮烈的举动当属因“无颜见江东父老”，放弃暂避江东重振旗鼓而自杀身亡。</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rPr>
              <a:t>在作者李清照看来这种失败中表现出来的异乎寻常的英雄气概在宋廷南渡时尤显可贵。</a:t>
            </a:r>
            <a:r>
              <a:rPr lang="zh-CN" altLang="en-US" sz="2400" b="1">
                <a:latin typeface="楷体" panose="02010609060101010101" pitchFamily="49" charset="-122"/>
                <a:ea typeface="楷体" panose="02010609060101010101" pitchFamily="49" charset="-122"/>
                <a:cs typeface="楷体" panose="02010609060101010101" pitchFamily="49" charset="-122"/>
              </a:rPr>
              <a:t>诗人盛赞“不肯过江东”的精神，实因</a:t>
            </a:r>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rPr>
              <a:t>感慨时事，借史实来抒写满腔爱国热情</a:t>
            </a:r>
            <a:r>
              <a:rPr lang="zh-CN" altLang="en-US" sz="2400" b="1">
                <a:latin typeface="楷体" panose="02010609060101010101" pitchFamily="49" charset="-122"/>
                <a:ea typeface="楷体" panose="02010609060101010101" pitchFamily="49" charset="-122"/>
                <a:cs typeface="楷体" panose="02010609060101010101" pitchFamily="49" charset="-122"/>
              </a:rPr>
              <a:t>。</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grpSp>
        <p:nvGrpSpPr>
          <p:cNvPr id="4" name="组合 3"/>
          <p:cNvGrpSpPr/>
          <p:nvPr/>
        </p:nvGrpSpPr>
        <p:grpSpPr>
          <a:xfrm>
            <a:off x="5935980" y="4154170"/>
            <a:ext cx="2082165" cy="549275"/>
            <a:chOff x="8100392" y="1962696"/>
            <a:chExt cx="1043608" cy="549508"/>
          </a:xfrm>
        </p:grpSpPr>
        <p:sp>
          <p:nvSpPr>
            <p:cNvPr id="77" name="云形 76"/>
            <p:cNvSpPr/>
            <p:nvPr/>
          </p:nvSpPr>
          <p:spPr>
            <a:xfrm>
              <a:off x="8100392" y="1962696"/>
              <a:ext cx="1043608" cy="549508"/>
            </a:xfrm>
            <a:prstGeom prst="cloud">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8257445" y="1995686"/>
              <a:ext cx="803425" cy="460570"/>
            </a:xfrm>
            <a:prstGeom prst="rect">
              <a:avLst/>
            </a:prstGeom>
            <a:noFill/>
          </p:spPr>
          <p:txBody>
            <a:bodyPr wrap="square" rtlCol="0">
              <a:spAutoFit/>
            </a:bodyPr>
            <a:lstStyle/>
            <a:p>
              <a:r>
                <a:rPr lang="zh-CN" altLang="en-US" sz="2400" b="1" dirty="0">
                  <a:solidFill>
                    <a:srgbClr val="FF0000"/>
                  </a:solidFill>
                  <a:latin typeface="黑体" panose="02010609060101010101" pitchFamily="49" charset="-122"/>
                  <a:ea typeface="黑体" panose="02010609060101010101" pitchFamily="49" charset="-122"/>
                </a:rPr>
                <a:t>怀古讽今</a:t>
              </a:r>
              <a:endParaRPr lang="zh-CN" altLang="en-US" sz="2400" b="1" dirty="0">
                <a:solidFill>
                  <a:srgbClr val="FF0000"/>
                </a:solidFill>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2"/>
                                        </p:tgtEl>
                                        <p:attrNameLst>
                                          <p:attrName>style.visibility</p:attrName>
                                        </p:attrNameLst>
                                      </p:cBhvr>
                                      <p:to>
                                        <p:strVal val="visible"/>
                                      </p:to>
                                    </p:set>
                                    <p:anim calcmode="discrete" valueType="clr">
                                      <p:cBhvr override="childStyle">
                                        <p:cTn id="19"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
                                        </p:tgtEl>
                                        <p:attrNameLst>
                                          <p:attrName>fillcolor</p:attrName>
                                        </p:attrNameLst>
                                      </p:cBhvr>
                                      <p:tavLst>
                                        <p:tav tm="0">
                                          <p:val>
                                            <p:clrVal>
                                              <a:schemeClr val="accent2"/>
                                            </p:clrVal>
                                          </p:val>
                                        </p:tav>
                                        <p:tav tm="50000">
                                          <p:val>
                                            <p:clrVal>
                                              <a:schemeClr val="hlink"/>
                                            </p:clrVal>
                                          </p:val>
                                        </p:tav>
                                      </p:tavLst>
                                    </p:anim>
                                    <p:set>
                                      <p:cBhvr>
                                        <p:cTn id="21" dur="80"/>
                                        <p:tgtEl>
                                          <p:spTgt spid="2"/>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ChangeArrowheads="1"/>
          </p:cNvSpPr>
          <p:nvPr/>
        </p:nvSpPr>
        <p:spPr bwMode="auto">
          <a:xfrm>
            <a:off x="0" y="572029"/>
            <a:ext cx="138564" cy="284693"/>
          </a:xfrm>
          <a:prstGeom prst="rect">
            <a:avLst/>
          </a:prstGeom>
          <a:noFill/>
          <a:ln w="9525">
            <a:noFill/>
            <a:miter lim="800000"/>
          </a:ln>
          <a:effectLst/>
        </p:spPr>
        <p:txBody>
          <a:bodyPr vert="horz" wrap="none" lIns="68580" tIns="34290" rIns="68580" bIns="34290" numCol="1" anchor="ctr" anchorCtr="0" compatLnSpc="1">
            <a:spAutoFit/>
          </a:bodyPr>
          <a:lstStyle/>
          <a:p>
            <a:pPr fontAlgn="base">
              <a:spcBef>
                <a:spcPct val="0"/>
              </a:spcBef>
              <a:spcAft>
                <a:spcPct val="0"/>
              </a:spcAft>
            </a:pPr>
            <a:endParaRPr lang="zh-CN" altLang="zh-CN">
              <a:latin typeface="Arial" panose="020B0604020202090204" pitchFamily="34" charset="0"/>
              <a:ea typeface="宋体" panose="02010600030101010101" pitchFamily="2" charset="-122"/>
              <a:cs typeface="宋体" panose="02010600030101010101" pitchFamily="2" charset="-122"/>
            </a:endParaRPr>
          </a:p>
        </p:txBody>
      </p:sp>
      <p:sp>
        <p:nvSpPr>
          <p:cNvPr id="16" name="文本框 14"/>
          <p:cNvSpPr txBox="1"/>
          <p:nvPr/>
        </p:nvSpPr>
        <p:spPr>
          <a:xfrm>
            <a:off x="624428" y="411510"/>
            <a:ext cx="2219380"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结构梳理</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083" y="479078"/>
            <a:ext cx="366860" cy="456338"/>
          </a:xfrm>
          <a:prstGeom prst="rect">
            <a:avLst/>
          </a:prstGeom>
        </p:spPr>
      </p:pic>
      <p:sp>
        <p:nvSpPr>
          <p:cNvPr id="24" name="TextBox 23"/>
          <p:cNvSpPr txBox="1"/>
          <p:nvPr/>
        </p:nvSpPr>
        <p:spPr>
          <a:xfrm>
            <a:off x="1170305" y="1405890"/>
            <a:ext cx="629285" cy="2162810"/>
          </a:xfrm>
          <a:prstGeom prst="rect">
            <a:avLst/>
          </a:prstGeom>
          <a:noFill/>
        </p:spPr>
        <p:txBody>
          <a:bodyPr vert="eaVert" wrap="square" lIns="68580" tIns="34290" rIns="68580" bIns="34290" rtlCol="0">
            <a:spAutoFit/>
          </a:bodyPr>
          <a:lstStyle/>
          <a:p>
            <a:pPr algn="l"/>
            <a:r>
              <a:rPr lang="en-US" altLang="zh-CN" sz="2700" dirty="0"/>
              <a:t>   </a:t>
            </a:r>
            <a:r>
              <a:rPr lang="en-US" altLang="zh-CN" sz="3200" b="1" dirty="0"/>
              <a:t> </a:t>
            </a:r>
            <a:r>
              <a:rPr lang="zh-CN" altLang="en-US" sz="3200" b="1" dirty="0">
                <a:latin typeface="楷体" panose="02010609060101010101" pitchFamily="49" charset="-122"/>
                <a:ea typeface="楷体" panose="02010609060101010101" pitchFamily="49" charset="-122"/>
              </a:rPr>
              <a:t>夏日绝句</a:t>
            </a:r>
            <a:endParaRPr lang="zh-CN" altLang="en-US" sz="3200" b="1" dirty="0">
              <a:latin typeface="楷体" panose="02010609060101010101" pitchFamily="49" charset="-122"/>
              <a:ea typeface="楷体" panose="02010609060101010101" pitchFamily="49" charset="-122"/>
            </a:endParaRPr>
          </a:p>
        </p:txBody>
      </p:sp>
      <p:sp>
        <p:nvSpPr>
          <p:cNvPr id="2" name="左大括号 1"/>
          <p:cNvSpPr/>
          <p:nvPr/>
        </p:nvSpPr>
        <p:spPr>
          <a:xfrm>
            <a:off x="1978660" y="1549400"/>
            <a:ext cx="145415" cy="2084705"/>
          </a:xfrm>
          <a:prstGeom prst="leftBrace">
            <a:avLst>
              <a:gd name="adj1" fmla="val 8333"/>
              <a:gd name="adj2" fmla="val 47698"/>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3" name="圆角矩形 2"/>
          <p:cNvSpPr/>
          <p:nvPr/>
        </p:nvSpPr>
        <p:spPr>
          <a:xfrm>
            <a:off x="2186305" y="1549400"/>
            <a:ext cx="3009900" cy="57594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l"/>
            <a:r>
              <a:rPr lang="zh-CN" altLang="en-US" sz="2400">
                <a:latin typeface="微软雅黑" panose="020B0503020204020204" charset="-122"/>
                <a:ea typeface="微软雅黑" panose="020B0503020204020204" charset="-122"/>
                <a:cs typeface="微软雅黑" panose="020B0503020204020204" charset="-122"/>
                <a:sym typeface="+mn-ea"/>
              </a:rPr>
              <a:t>生当为杰，死为鬼雄</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5" name="圆角矩形 4"/>
          <p:cNvSpPr/>
          <p:nvPr/>
        </p:nvSpPr>
        <p:spPr>
          <a:xfrm>
            <a:off x="2233295" y="3058795"/>
            <a:ext cx="3400425" cy="57594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l"/>
            <a:r>
              <a:rPr lang="zh-CN" altLang="en-US" sz="2400">
                <a:latin typeface="微软雅黑" panose="020B0503020204020204" charset="-122"/>
                <a:ea typeface="微软雅黑" panose="020B0503020204020204" charset="-122"/>
                <a:cs typeface="微软雅黑" panose="020B0503020204020204" charset="-122"/>
                <a:sym typeface="+mn-ea"/>
              </a:rPr>
              <a:t>思项羽</a:t>
            </a:r>
            <a:r>
              <a:rPr lang="en-US" altLang="zh-CN" sz="2400">
                <a:latin typeface="微软雅黑" panose="020B0503020204020204" charset="-122"/>
                <a:ea typeface="微软雅黑" panose="020B0503020204020204" charset="-122"/>
                <a:cs typeface="微软雅黑" panose="020B0503020204020204" charset="-122"/>
                <a:sym typeface="+mn-ea"/>
              </a:rPr>
              <a:t>——</a:t>
            </a:r>
            <a:r>
              <a:rPr lang="zh-CN" altLang="en-US" sz="2400">
                <a:latin typeface="微软雅黑" panose="020B0503020204020204" charset="-122"/>
                <a:ea typeface="微软雅黑" panose="020B0503020204020204" charset="-122"/>
                <a:cs typeface="微软雅黑" panose="020B0503020204020204" charset="-122"/>
                <a:sym typeface="+mn-ea"/>
              </a:rPr>
              <a:t>不肯过江东</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6" name="左大括号 5"/>
          <p:cNvSpPr/>
          <p:nvPr/>
        </p:nvSpPr>
        <p:spPr>
          <a:xfrm flipH="1">
            <a:off x="5909310" y="1610995"/>
            <a:ext cx="167640" cy="1921510"/>
          </a:xfrm>
          <a:prstGeom prst="leftBrace">
            <a:avLst>
              <a:gd name="adj1" fmla="val 8333"/>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pic>
        <p:nvPicPr>
          <p:cNvPr id="7" name="图片 6" descr="图片9"/>
          <p:cNvPicPr>
            <a:picLocks noChangeAspect="1"/>
          </p:cNvPicPr>
          <p:nvPr/>
        </p:nvPicPr>
        <p:blipFill>
          <a:blip r:embed="rId2" cstate="print"/>
          <a:stretch>
            <a:fillRect/>
          </a:stretch>
        </p:blipFill>
        <p:spPr>
          <a:xfrm>
            <a:off x="5909310" y="3634740"/>
            <a:ext cx="2695575" cy="1328420"/>
          </a:xfrm>
          <a:prstGeom prst="rect">
            <a:avLst/>
          </a:prstGeom>
        </p:spPr>
      </p:pic>
      <p:sp>
        <p:nvSpPr>
          <p:cNvPr id="8" name="文本框 7"/>
          <p:cNvSpPr txBox="1"/>
          <p:nvPr/>
        </p:nvSpPr>
        <p:spPr>
          <a:xfrm>
            <a:off x="6182995" y="2125345"/>
            <a:ext cx="1466215" cy="829945"/>
          </a:xfrm>
          <a:prstGeom prst="rect">
            <a:avLst/>
          </a:prstGeom>
          <a:solidFill>
            <a:schemeClr val="accent6">
              <a:lumMod val="40000"/>
              <a:lumOff val="60000"/>
              <a:alpha val="68000"/>
            </a:schemeClr>
          </a:solidFill>
          <a:ln>
            <a:solidFill>
              <a:schemeClr val="accent1"/>
            </a:solidFill>
          </a:ln>
        </p:spPr>
        <p:txBody>
          <a:bodyPr wrap="square" rtlCol="0" anchor="t">
            <a:spAutoFit/>
          </a:bodyPr>
          <a:lstStyle/>
          <a:p>
            <a:r>
              <a:rPr lang="zh-CN" altLang="en-US" sz="2400" b="1">
                <a:latin typeface="黑体" panose="02010609060101010101" pitchFamily="49" charset="-122"/>
                <a:ea typeface="黑体" panose="02010609060101010101" pitchFamily="49" charset="-122"/>
              </a:rPr>
              <a:t>宁为玉碎不为瓦全</a:t>
            </a:r>
            <a:endParaRPr lang="zh-CN" altLang="en-US" sz="2400" b="1">
              <a:latin typeface="黑体" panose="02010609060101010101" pitchFamily="49" charset="-122"/>
              <a:ea typeface="黑体" panose="02010609060101010101" pitchFamily="49" charset="-122"/>
            </a:endParaRPr>
          </a:p>
        </p:txBody>
      </p:sp>
    </p:spTree>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bldLvl="0" animBg="1"/>
      <p:bldP spid="3" grpId="0" bldLvl="0" animBg="1"/>
      <p:bldP spid="5" grpId="0" bldLvl="0" animBg="1"/>
      <p:bldP spid="6" grpId="0" bldLvl="0" animBg="1"/>
      <p:bldP spid="8" grpId="0" bldLvl="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81772" y="1510762"/>
            <a:ext cx="7262635" cy="566420"/>
          </a:xfrm>
          <a:prstGeom prst="rect">
            <a:avLst/>
          </a:prstGeom>
        </p:spPr>
        <p:txBody>
          <a:bodyPr wrap="square" lIns="68580" tIns="34290" rIns="68580" bIns="34290">
            <a:spAutoFit/>
          </a:bodyPr>
          <a:lstStyle/>
          <a:p>
            <a:pPr algn="just">
              <a:lnSpc>
                <a:spcPct val="120000"/>
              </a:lnSpc>
            </a:pPr>
            <a:r>
              <a:rPr lang="zh-CN" altLang="en-US" sz="2700" dirty="0">
                <a:latin typeface="楷体" panose="02010609060101010101" pitchFamily="49" charset="-122"/>
                <a:ea typeface="楷体" panose="02010609060101010101" pitchFamily="49" charset="-122"/>
              </a:rPr>
              <a:t>    </a:t>
            </a:r>
            <a:endParaRPr lang="zh-CN" altLang="en-US" sz="2700" dirty="0">
              <a:latin typeface="楷体" panose="02010609060101010101" pitchFamily="49" charset="-122"/>
              <a:ea typeface="楷体" panose="02010609060101010101" pitchFamily="49" charset="-122"/>
            </a:endParaRPr>
          </a:p>
        </p:txBody>
      </p:sp>
      <p:sp>
        <p:nvSpPr>
          <p:cNvPr id="16" name="文本框 14"/>
          <p:cNvSpPr txBox="1"/>
          <p:nvPr/>
        </p:nvSpPr>
        <p:spPr>
          <a:xfrm>
            <a:off x="767937" y="483265"/>
            <a:ext cx="2036757"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主题概括</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3022" y="535942"/>
            <a:ext cx="366860" cy="456338"/>
          </a:xfrm>
          <a:prstGeom prst="rect">
            <a:avLst/>
          </a:prstGeom>
        </p:spPr>
      </p:pic>
      <p:pic>
        <p:nvPicPr>
          <p:cNvPr id="2" name="图片 1"/>
          <p:cNvPicPr>
            <a:picLocks noChangeAspect="1"/>
          </p:cNvPicPr>
          <p:nvPr/>
        </p:nvPicPr>
        <p:blipFill>
          <a:blip r:embed="rId2" cstate="print"/>
          <a:stretch>
            <a:fillRect/>
          </a:stretch>
        </p:blipFill>
        <p:spPr>
          <a:xfrm>
            <a:off x="6353810" y="3054985"/>
            <a:ext cx="1813560" cy="1255395"/>
          </a:xfrm>
          <a:prstGeom prst="rect">
            <a:avLst/>
          </a:prstGeom>
        </p:spPr>
      </p:pic>
      <p:sp>
        <p:nvSpPr>
          <p:cNvPr id="4" name="文本框 3"/>
          <p:cNvSpPr txBox="1"/>
          <p:nvPr/>
        </p:nvSpPr>
        <p:spPr>
          <a:xfrm>
            <a:off x="1073150" y="1109345"/>
            <a:ext cx="6549390" cy="583565"/>
          </a:xfrm>
          <a:prstGeom prst="rect">
            <a:avLst/>
          </a:prstGeom>
          <a:noFill/>
        </p:spPr>
        <p:txBody>
          <a:bodyPr wrap="square" rtlCol="0">
            <a:spAutoFit/>
          </a:bodyPr>
          <a:lstStyle/>
          <a:p>
            <a:r>
              <a:rPr lang="en-US" altLang="zh-CN" sz="3200">
                <a:latin typeface="楷体" panose="02010609060101010101" pitchFamily="49" charset="-122"/>
                <a:ea typeface="楷体" panose="02010609060101010101" pitchFamily="49" charset="-122"/>
                <a:cs typeface="楷体" panose="02010609060101010101" pitchFamily="49" charset="-122"/>
              </a:rPr>
              <a:t>    </a:t>
            </a:r>
            <a:endParaRPr lang="zh-CN" altLang="en-US" sz="3200">
              <a:latin typeface="楷体" panose="02010609060101010101" pitchFamily="49" charset="-122"/>
              <a:ea typeface="楷体" panose="02010609060101010101" pitchFamily="49" charset="-122"/>
              <a:cs typeface="楷体" panose="02010609060101010101" pitchFamily="49" charset="-122"/>
            </a:endParaRPr>
          </a:p>
        </p:txBody>
      </p:sp>
      <p:sp>
        <p:nvSpPr>
          <p:cNvPr id="3" name="文本框 2"/>
          <p:cNvSpPr txBox="1"/>
          <p:nvPr/>
        </p:nvSpPr>
        <p:spPr>
          <a:xfrm>
            <a:off x="932180" y="1328420"/>
            <a:ext cx="7261860" cy="1630045"/>
          </a:xfrm>
          <a:prstGeom prst="rect">
            <a:avLst/>
          </a:prstGeom>
          <a:noFill/>
        </p:spPr>
        <p:txBody>
          <a:bodyPr wrap="square" rtlCol="0" anchor="t">
            <a:spAutoFit/>
          </a:bodyPr>
          <a:lstStyle/>
          <a:p>
            <a:r>
              <a:rPr lang="en-US" altLang="zh-CN" sz="2800">
                <a:latin typeface="楷体" panose="02010609060101010101" pitchFamily="49" charset="-122"/>
                <a:ea typeface="楷体" panose="02010609060101010101" pitchFamily="49" charset="-122"/>
                <a:cs typeface="楷体" panose="02010609060101010101" pitchFamily="49" charset="-122"/>
              </a:rPr>
              <a:t>   </a:t>
            </a:r>
            <a:r>
              <a:rPr lang="zh-CN" altLang="en-US" sz="2800" b="1">
                <a:latin typeface="楷体" panose="02010609060101010101" pitchFamily="49" charset="-122"/>
                <a:ea typeface="楷体" panose="02010609060101010101" pitchFamily="49" charset="-122"/>
                <a:cs typeface="楷体" panose="02010609060101010101" pitchFamily="49" charset="-122"/>
              </a:rPr>
              <a:t>《夏日绝句》</a:t>
            </a:r>
            <a:r>
              <a:rPr lang="zh-CN" altLang="en-US" sz="2400" b="1">
                <a:latin typeface="楷体" panose="02010609060101010101" pitchFamily="49" charset="-122"/>
                <a:ea typeface="楷体" panose="02010609060101010101" pitchFamily="49" charset="-122"/>
                <a:cs typeface="楷体" panose="02010609060101010101" pitchFamily="49" charset="-122"/>
              </a:rPr>
              <a:t>是一首借古讽今、抒发悲愤的怀古诗。诗人通过表达对生与死的态度，歌颂项羽的悲壮之举来讽刺南宋当权者        、         的无耻行径。</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p:txBody>
      </p:sp>
      <p:sp>
        <p:nvSpPr>
          <p:cNvPr id="9" name="文本框 8"/>
          <p:cNvSpPr txBox="1"/>
          <p:nvPr/>
        </p:nvSpPr>
        <p:spPr>
          <a:xfrm>
            <a:off x="4276090" y="2077085"/>
            <a:ext cx="1636395" cy="460375"/>
          </a:xfrm>
          <a:prstGeom prst="rect">
            <a:avLst/>
          </a:prstGeom>
          <a:noFill/>
        </p:spPr>
        <p:txBody>
          <a:bodyPr wrap="square" rtlCol="0">
            <a:spAutoFit/>
          </a:bodyPr>
          <a:lstStyle/>
          <a:p>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不思进取</a:t>
            </a:r>
            <a:endPar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cxnSp>
        <p:nvCxnSpPr>
          <p:cNvPr id="10" name="直接连接符 9"/>
          <p:cNvCxnSpPr/>
          <p:nvPr/>
        </p:nvCxnSpPr>
        <p:spPr>
          <a:xfrm>
            <a:off x="5946775" y="2489835"/>
            <a:ext cx="1361440" cy="9525"/>
          </a:xfrm>
          <a:prstGeom prst="line">
            <a:avLst/>
          </a:prstGeom>
          <a:ln w="3492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419600" y="2489835"/>
            <a:ext cx="1527175"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5850255" y="2077085"/>
            <a:ext cx="1663700" cy="460375"/>
          </a:xfrm>
          <a:prstGeom prst="rect">
            <a:avLst/>
          </a:prstGeom>
          <a:noFill/>
        </p:spPr>
        <p:txBody>
          <a:bodyPr wrap="square" rtlCol="0">
            <a:spAutoFit/>
          </a:bodyPr>
          <a:lstStyle/>
          <a:p>
            <a:r>
              <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苟且偷生</a:t>
            </a:r>
            <a:endParaRPr lang="zh-CN" altLang="en-US" sz="24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P spid="1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89685" y="1082040"/>
            <a:ext cx="2237740" cy="1268730"/>
          </a:xfrm>
          <a:prstGeom prst="rect">
            <a:avLst/>
          </a:prstGeom>
        </p:spPr>
        <p:txBody>
          <a:bodyPr wrap="square" lIns="68580" tIns="34290" rIns="68580" bIns="34290">
            <a:spAutoFit/>
          </a:bodyPr>
          <a:lstStyle/>
          <a:p>
            <a:pPr fontAlgn="auto">
              <a:lnSpc>
                <a:spcPct val="150000"/>
              </a:lnSpc>
            </a:pPr>
            <a:r>
              <a:rPr lang="en-US" sz="2400" b="1">
                <a:latin typeface="楷体" panose="02010609060101010101" pitchFamily="49" charset="-122"/>
                <a:ea typeface="楷体" panose="02010609060101010101" pitchFamily="49" charset="-122"/>
                <a:cs typeface="楷体" panose="02010609060101010101" pitchFamily="49" charset="-122"/>
                <a:sym typeface="+mn-ea"/>
              </a:rPr>
              <a:t>   </a:t>
            </a:r>
            <a:r>
              <a:rPr sz="2800" b="1">
                <a:latin typeface="楷体" panose="02010609060101010101" pitchFamily="49" charset="-122"/>
                <a:ea typeface="楷体" panose="02010609060101010101" pitchFamily="49" charset="-122"/>
                <a:cs typeface="楷体" panose="02010609060101010101" pitchFamily="49" charset="-122"/>
                <a:sym typeface="+mn-ea"/>
              </a:rPr>
              <a:t>垓下歌</a:t>
            </a:r>
            <a:endParaRPr sz="2400" b="1">
              <a:latin typeface="楷体" panose="02010609060101010101" pitchFamily="49" charset="-122"/>
              <a:ea typeface="楷体" panose="02010609060101010101" pitchFamily="49" charset="-122"/>
              <a:cs typeface="楷体" panose="02010609060101010101" pitchFamily="49" charset="-122"/>
              <a:sym typeface="+mn-ea"/>
            </a:endParaRPr>
          </a:p>
          <a:p>
            <a:pPr fontAlgn="auto">
              <a:lnSpc>
                <a:spcPct val="150000"/>
              </a:lnSpc>
            </a:pPr>
            <a:endParaRPr lang="zh-CN" sz="2400" b="1">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6" name="文本框 14"/>
          <p:cNvSpPr txBox="1"/>
          <p:nvPr/>
        </p:nvSpPr>
        <p:spPr>
          <a:xfrm>
            <a:off x="624428" y="411510"/>
            <a:ext cx="193134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拓展延伸</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464187"/>
            <a:ext cx="366860" cy="456338"/>
          </a:xfrm>
          <a:prstGeom prst="rect">
            <a:avLst/>
          </a:prstGeom>
        </p:spPr>
      </p:pic>
      <p:sp>
        <p:nvSpPr>
          <p:cNvPr id="3" name="文本框 2"/>
          <p:cNvSpPr txBox="1"/>
          <p:nvPr/>
        </p:nvSpPr>
        <p:spPr>
          <a:xfrm>
            <a:off x="2549525" y="1721485"/>
            <a:ext cx="693420" cy="398780"/>
          </a:xfrm>
          <a:prstGeom prst="rect">
            <a:avLst/>
          </a:prstGeom>
          <a:noFill/>
        </p:spPr>
        <p:txBody>
          <a:bodyPr wrap="none" rtlCol="0" anchor="t">
            <a:spAutoFit/>
          </a:bodyPr>
          <a:lstStyle/>
          <a:p>
            <a:r>
              <a:rPr lang="zh-CN" sz="2000" b="1">
                <a:latin typeface="楷体" panose="02010609060101010101" pitchFamily="49" charset="-122"/>
                <a:ea typeface="楷体" panose="02010609060101010101" pitchFamily="49" charset="-122"/>
                <a:cs typeface="楷体" panose="02010609060101010101" pitchFamily="49" charset="-122"/>
                <a:sym typeface="+mn-ea"/>
              </a:rPr>
              <a:t>项羽</a:t>
            </a:r>
            <a:endParaRPr lang="zh-CN" sz="2000" b="1">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0" name="文本框 9"/>
          <p:cNvSpPr txBox="1"/>
          <p:nvPr/>
        </p:nvSpPr>
        <p:spPr>
          <a:xfrm>
            <a:off x="1120775" y="2115820"/>
            <a:ext cx="3441700" cy="2306955"/>
          </a:xfrm>
          <a:prstGeom prst="rect">
            <a:avLst/>
          </a:prstGeom>
          <a:noFill/>
        </p:spPr>
        <p:txBody>
          <a:bodyPr wrap="square" rtlCol="0" anchor="t">
            <a:spAutoFit/>
          </a:bodyPr>
          <a:lstStyle/>
          <a:p>
            <a:pPr algn="l" defTabSz="685165">
              <a:lnSpc>
                <a:spcPct val="150000"/>
              </a:lnSpc>
            </a:pPr>
            <a:r>
              <a:rPr sz="2400" b="1" dirty="0" err="1">
                <a:latin typeface="楷体" panose="02010609060101010101" pitchFamily="49" charset="-122"/>
                <a:ea typeface="楷体" panose="02010609060101010101" pitchFamily="49" charset="-122"/>
                <a:cs typeface="楷体" panose="02010609060101010101" pitchFamily="49" charset="-122"/>
                <a:sym typeface="+mn-ea"/>
              </a:rPr>
              <a:t>力拔山兮气盖世</a:t>
            </a:r>
            <a:r>
              <a:rPr sz="2400" b="1" dirty="0">
                <a:latin typeface="楷体" panose="02010609060101010101" pitchFamily="49" charset="-122"/>
                <a:ea typeface="楷体" panose="02010609060101010101" pitchFamily="49" charset="-122"/>
                <a:cs typeface="楷体" panose="02010609060101010101" pitchFamily="49" charset="-122"/>
                <a:sym typeface="+mn-ea"/>
              </a:rPr>
              <a:t>，</a:t>
            </a:r>
            <a:endParaRPr sz="2400" b="1" dirty="0">
              <a:latin typeface="楷体" panose="02010609060101010101" pitchFamily="49" charset="-122"/>
              <a:ea typeface="楷体" panose="02010609060101010101" pitchFamily="49" charset="-122"/>
              <a:cs typeface="楷体" panose="02010609060101010101" pitchFamily="49" charset="-122"/>
              <a:sym typeface="+mn-ea"/>
            </a:endParaRPr>
          </a:p>
          <a:p>
            <a:pPr algn="l" defTabSz="685165">
              <a:lnSpc>
                <a:spcPct val="150000"/>
              </a:lnSpc>
            </a:pPr>
            <a:r>
              <a:rPr sz="2400" b="1" dirty="0" err="1">
                <a:latin typeface="楷体" panose="02010609060101010101" pitchFamily="49" charset="-122"/>
                <a:ea typeface="楷体" panose="02010609060101010101" pitchFamily="49" charset="-122"/>
                <a:cs typeface="楷体" panose="02010609060101010101" pitchFamily="49" charset="-122"/>
                <a:sym typeface="+mn-ea"/>
              </a:rPr>
              <a:t>时不利兮骓不逝</a:t>
            </a:r>
            <a:r>
              <a:rPr sz="2400" b="1" dirty="0">
                <a:latin typeface="楷体" panose="02010609060101010101" pitchFamily="49" charset="-122"/>
                <a:ea typeface="楷体" panose="02010609060101010101" pitchFamily="49" charset="-122"/>
                <a:cs typeface="楷体" panose="02010609060101010101" pitchFamily="49" charset="-122"/>
                <a:sym typeface="+mn-ea"/>
              </a:rPr>
              <a:t>。</a:t>
            </a:r>
            <a:endParaRPr sz="2400" b="1" dirty="0">
              <a:latin typeface="楷体" panose="02010609060101010101" pitchFamily="49" charset="-122"/>
              <a:ea typeface="楷体" panose="02010609060101010101" pitchFamily="49" charset="-122"/>
              <a:cs typeface="楷体" panose="02010609060101010101" pitchFamily="49" charset="-122"/>
              <a:sym typeface="+mn-ea"/>
            </a:endParaRPr>
          </a:p>
          <a:p>
            <a:pPr algn="l" defTabSz="685165">
              <a:lnSpc>
                <a:spcPct val="150000"/>
              </a:lnSpc>
            </a:pPr>
            <a:r>
              <a:rPr sz="2400" b="1" dirty="0" err="1">
                <a:latin typeface="楷体" panose="02010609060101010101" pitchFamily="49" charset="-122"/>
                <a:ea typeface="楷体" panose="02010609060101010101" pitchFamily="49" charset="-122"/>
                <a:cs typeface="楷体" panose="02010609060101010101" pitchFamily="49" charset="-122"/>
                <a:sym typeface="+mn-ea"/>
              </a:rPr>
              <a:t>骓不逝兮可奈何</a:t>
            </a:r>
            <a:r>
              <a:rPr sz="2400" b="1" dirty="0">
                <a:latin typeface="楷体" panose="02010609060101010101" pitchFamily="49" charset="-122"/>
                <a:ea typeface="楷体" panose="02010609060101010101" pitchFamily="49" charset="-122"/>
                <a:cs typeface="楷体" panose="02010609060101010101" pitchFamily="49" charset="-122"/>
                <a:sym typeface="+mn-ea"/>
              </a:rPr>
              <a:t>，</a:t>
            </a:r>
            <a:endParaRPr sz="2400" b="1" dirty="0">
              <a:latin typeface="楷体" panose="02010609060101010101" pitchFamily="49" charset="-122"/>
              <a:ea typeface="楷体" panose="02010609060101010101" pitchFamily="49" charset="-122"/>
              <a:cs typeface="楷体" panose="02010609060101010101" pitchFamily="49" charset="-122"/>
              <a:sym typeface="+mn-ea"/>
            </a:endParaRPr>
          </a:p>
          <a:p>
            <a:pPr algn="l" defTabSz="685165">
              <a:lnSpc>
                <a:spcPct val="150000"/>
              </a:lnSpc>
            </a:pPr>
            <a:r>
              <a:rPr sz="2400" b="1" dirty="0" err="1">
                <a:latin typeface="楷体" panose="02010609060101010101" pitchFamily="49" charset="-122"/>
                <a:ea typeface="楷体" panose="02010609060101010101" pitchFamily="49" charset="-122"/>
                <a:cs typeface="楷体" panose="02010609060101010101" pitchFamily="49" charset="-122"/>
                <a:sym typeface="+mn-ea"/>
              </a:rPr>
              <a:t>虞兮虞兮奈若何</a:t>
            </a:r>
            <a:r>
              <a:rPr lang="zh-CN" sz="2400" b="1" dirty="0">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400" b="1" dirty="0">
              <a:latin typeface="楷体" panose="02010609060101010101" pitchFamily="49" charset="-122"/>
              <a:ea typeface="楷体" panose="02010609060101010101" pitchFamily="49" charset="-122"/>
              <a:cs typeface="楷体" panose="02010609060101010101" pitchFamily="49" charset="-122"/>
              <a:sym typeface="+mn-ea"/>
            </a:endParaRPr>
          </a:p>
        </p:txBody>
      </p:sp>
      <p:pic>
        <p:nvPicPr>
          <p:cNvPr id="2" name="图片 1"/>
          <p:cNvPicPr>
            <a:picLocks noChangeAspect="1"/>
          </p:cNvPicPr>
          <p:nvPr/>
        </p:nvPicPr>
        <p:blipFill>
          <a:blip r:embed="rId2" cstate="print"/>
          <a:srcRect l="4988" b="5318"/>
          <a:stretch>
            <a:fillRect/>
          </a:stretch>
        </p:blipFill>
        <p:spPr>
          <a:xfrm>
            <a:off x="4562475" y="755015"/>
            <a:ext cx="3640455" cy="3810000"/>
          </a:xfrm>
          <a:prstGeom prst="rect">
            <a:avLst/>
          </a:prstGeom>
        </p:spPr>
      </p:pic>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1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0"/>
          <p:cNvSpPr/>
          <p:nvPr/>
        </p:nvSpPr>
        <p:spPr>
          <a:xfrm>
            <a:off x="325120" y="1097915"/>
            <a:ext cx="5426075" cy="659130"/>
          </a:xfrm>
          <a:prstGeom prst="rect">
            <a:avLst/>
          </a:prstGeom>
          <a:noFill/>
          <a:ln w="9525">
            <a:noFill/>
          </a:ln>
        </p:spPr>
        <p:txBody>
          <a:bodyPr wrap="square" lIns="68580" tIns="34290" rIns="68580" bIns="34290">
            <a:spAutoFit/>
          </a:bodyPr>
          <a:lstStyle/>
          <a:p>
            <a:pPr>
              <a:lnSpc>
                <a:spcPct val="120000"/>
              </a:lnSpc>
            </a:pPr>
            <a:r>
              <a:rPr lang="en-US" altLang="zh-CN" sz="3200" dirty="0">
                <a:latin typeface="黑体" panose="02010609060101010101" pitchFamily="49" charset="-122"/>
                <a:ea typeface="黑体" panose="02010609060101010101" pitchFamily="49" charset="-122"/>
              </a:rPr>
              <a:t>  </a:t>
            </a:r>
            <a:r>
              <a:rPr lang="zh-CN" altLang="en-US" sz="3200" dirty="0">
                <a:latin typeface="黑体" panose="02010609060101010101" pitchFamily="49" charset="-122"/>
                <a:ea typeface="黑体" panose="02010609060101010101" pitchFamily="49" charset="-122"/>
              </a:rPr>
              <a:t>一</a:t>
            </a:r>
            <a:r>
              <a:rPr lang="zh-CN" altLang="en-US" sz="2800" dirty="0">
                <a:latin typeface="楷体" panose="02010609060101010101" pitchFamily="49" charset="-122"/>
                <a:ea typeface="楷体" panose="02010609060101010101" pitchFamily="49" charset="-122"/>
              </a:rPr>
              <a:t>、</a:t>
            </a:r>
            <a:r>
              <a:rPr lang="zh-CN" sz="2800">
                <a:latin typeface="黑体" panose="02010609060101010101" pitchFamily="49" charset="-122"/>
                <a:ea typeface="黑体" panose="02010609060101010101" pitchFamily="49" charset="-122"/>
                <a:sym typeface="+mn-ea"/>
              </a:rPr>
              <a:t>填空。</a:t>
            </a:r>
            <a:endParaRPr lang="zh-CN" sz="2800">
              <a:latin typeface="黑体" panose="02010609060101010101" pitchFamily="49" charset="-122"/>
              <a:ea typeface="黑体" panose="02010609060101010101" pitchFamily="49" charset="-122"/>
              <a:sym typeface="+mn-ea"/>
            </a:endParaRPr>
          </a:p>
        </p:txBody>
      </p:sp>
      <p:sp>
        <p:nvSpPr>
          <p:cNvPr id="17" name="文本框 14"/>
          <p:cNvSpPr txBox="1"/>
          <p:nvPr/>
        </p:nvSpPr>
        <p:spPr>
          <a:xfrm>
            <a:off x="624428" y="411510"/>
            <a:ext cx="2003356"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课堂演练</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4620" y="464186"/>
            <a:ext cx="366860" cy="456339"/>
          </a:xfrm>
          <a:prstGeom prst="rect">
            <a:avLst/>
          </a:prstGeom>
        </p:spPr>
      </p:pic>
      <p:sp>
        <p:nvSpPr>
          <p:cNvPr id="15" name="文本框 14"/>
          <p:cNvSpPr txBox="1"/>
          <p:nvPr/>
        </p:nvSpPr>
        <p:spPr>
          <a:xfrm>
            <a:off x="725805" y="1823085"/>
            <a:ext cx="7495540" cy="1124585"/>
          </a:xfrm>
          <a:prstGeom prst="rect">
            <a:avLst/>
          </a:prstGeom>
          <a:noFill/>
        </p:spPr>
        <p:txBody>
          <a:bodyPr wrap="square" rtlCol="0" anchor="t">
            <a:spAutoFit/>
          </a:bodyPr>
          <a:lstStyle/>
          <a:p>
            <a:pPr>
              <a:lnSpc>
                <a:spcPct val="120000"/>
              </a:lnSpc>
            </a:pPr>
            <a:r>
              <a:rPr lang="en-US" altLang="zh-CN" sz="2800">
                <a:latin typeface="楷体" panose="02010609060101010101" pitchFamily="49" charset="-122"/>
                <a:ea typeface="楷体" panose="02010609060101010101" pitchFamily="49" charset="-122"/>
                <a:sym typeface="+mn-ea"/>
              </a:rPr>
              <a:t>    </a:t>
            </a:r>
            <a:r>
              <a:rPr lang="zh-CN" sz="2800" b="1">
                <a:latin typeface="楷体" panose="02010609060101010101" pitchFamily="49" charset="-122"/>
                <a:ea typeface="楷体" panose="02010609060101010101" pitchFamily="49" charset="-122"/>
                <a:sym typeface="+mn-ea"/>
              </a:rPr>
              <a:t>《夏日绝句》中鲜明地提出了人生的价值取向的诗句是</a:t>
            </a:r>
            <a:r>
              <a:rPr lang="en-US" altLang="zh-CN" sz="2800" b="1">
                <a:latin typeface="楷体" panose="02010609060101010101" pitchFamily="49" charset="-122"/>
                <a:ea typeface="楷体" panose="02010609060101010101" pitchFamily="49" charset="-122"/>
                <a:sym typeface="+mn-ea"/>
              </a:rPr>
              <a:t>“</a:t>
            </a:r>
            <a:r>
              <a:rPr lang="en-US" altLang="zh-CN" sz="2800" b="1" u="sng">
                <a:latin typeface="楷体" panose="02010609060101010101" pitchFamily="49" charset="-122"/>
                <a:ea typeface="楷体" panose="02010609060101010101" pitchFamily="49" charset="-122"/>
                <a:sym typeface="+mn-ea"/>
              </a:rPr>
              <a:t>           </a:t>
            </a:r>
            <a:r>
              <a:rPr lang="zh-CN" altLang="en-US" sz="2800" b="1">
                <a:latin typeface="楷体" panose="02010609060101010101" pitchFamily="49" charset="-122"/>
                <a:ea typeface="楷体" panose="02010609060101010101" pitchFamily="49" charset="-122"/>
                <a:sym typeface="+mn-ea"/>
              </a:rPr>
              <a:t>，</a:t>
            </a:r>
            <a:r>
              <a:rPr lang="zh-CN" altLang="en-US" sz="2800" b="1" u="sng">
                <a:latin typeface="楷体" panose="02010609060101010101" pitchFamily="49" charset="-122"/>
                <a:ea typeface="楷体" panose="02010609060101010101" pitchFamily="49" charset="-122"/>
                <a:sym typeface="+mn-ea"/>
              </a:rPr>
              <a:t>           </a:t>
            </a:r>
            <a:r>
              <a:rPr lang="en-US" altLang="zh-CN" sz="2800" b="1">
                <a:latin typeface="楷体" panose="02010609060101010101" pitchFamily="49" charset="-122"/>
                <a:ea typeface="楷体" panose="02010609060101010101" pitchFamily="49" charset="-122"/>
                <a:sym typeface="+mn-ea"/>
              </a:rPr>
              <a:t>”</a:t>
            </a:r>
            <a:r>
              <a:rPr lang="zh-CN" sz="2800" b="1">
                <a:latin typeface="楷体" panose="02010609060101010101" pitchFamily="49" charset="-122"/>
                <a:ea typeface="楷体" panose="02010609060101010101" pitchFamily="49" charset="-122"/>
                <a:sym typeface="+mn-ea"/>
              </a:rPr>
              <a:t>。</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p:txBody>
      </p:sp>
      <p:sp>
        <p:nvSpPr>
          <p:cNvPr id="3" name="文本框 2"/>
          <p:cNvSpPr txBox="1"/>
          <p:nvPr/>
        </p:nvSpPr>
        <p:spPr>
          <a:xfrm>
            <a:off x="3311525" y="2395220"/>
            <a:ext cx="1970405" cy="521970"/>
          </a:xfrm>
          <a:prstGeom prst="rect">
            <a:avLst/>
          </a:prstGeom>
          <a:noFill/>
        </p:spPr>
        <p:txBody>
          <a:bodyPr wrap="none" rtlCol="0">
            <a:spAutoFit/>
          </a:bodyPr>
          <a:lstStyle/>
          <a:p>
            <a:pPr algn="l"/>
            <a:r>
              <a:rPr lang="zh-CN" altLang="en-US" sz="2800" b="1">
                <a:solidFill>
                  <a:srgbClr val="FF0000"/>
                </a:solidFill>
                <a:latin typeface="楷体" panose="02010609060101010101" pitchFamily="49" charset="-122"/>
                <a:ea typeface="楷体" panose="02010609060101010101" pitchFamily="49" charset="-122"/>
                <a:sym typeface="+mn-ea"/>
              </a:rPr>
              <a:t>生当作人杰</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5" name="文本框 4"/>
          <p:cNvSpPr txBox="1"/>
          <p:nvPr/>
        </p:nvSpPr>
        <p:spPr>
          <a:xfrm>
            <a:off x="5589270" y="2405380"/>
            <a:ext cx="1970405" cy="521970"/>
          </a:xfrm>
          <a:prstGeom prst="rect">
            <a:avLst/>
          </a:prstGeom>
          <a:noFill/>
        </p:spPr>
        <p:txBody>
          <a:bodyPr wrap="none" rtlCol="0">
            <a:spAutoFit/>
          </a:bodyPr>
          <a:lstStyle/>
          <a:p>
            <a:pPr algn="l"/>
            <a:r>
              <a:rPr lang="zh-CN" altLang="en-US" sz="2800" b="1">
                <a:solidFill>
                  <a:srgbClr val="FF0000"/>
                </a:solidFill>
                <a:latin typeface="楷体" panose="02010609060101010101" pitchFamily="49" charset="-122"/>
                <a:ea typeface="楷体" panose="02010609060101010101" pitchFamily="49" charset="-122"/>
                <a:sym typeface="+mn-ea"/>
              </a:rPr>
              <a:t>死亦为鬼雄</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heckerboard(across)">
                                      <p:cBhvr>
                                        <p:cTn id="17" dur="500"/>
                                        <p:tgtEl>
                                          <p:spTgt spid="3"/>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3" grpId="0"/>
      <p:bldP spid="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857375" y="765810"/>
            <a:ext cx="2672080" cy="521970"/>
          </a:xfrm>
          <a:prstGeom prst="rect">
            <a:avLst/>
          </a:prstGeom>
          <a:noFill/>
        </p:spPr>
        <p:txBody>
          <a:bodyPr wrap="none" rtlCol="0" anchor="t">
            <a:spAutoFit/>
          </a:bodyPr>
          <a:lstStyle/>
          <a:p>
            <a:pPr indent="0">
              <a:buNone/>
            </a:pPr>
            <a:r>
              <a:rPr lang="zh-CN" altLang="en-US" sz="2800">
                <a:latin typeface="黑体" panose="02010609060101010101" pitchFamily="49" charset="-122"/>
                <a:ea typeface="黑体" panose="02010609060101010101" pitchFamily="49" charset="-122"/>
                <a:cs typeface="宋体" panose="02010600030101010101" pitchFamily="2" charset="-122"/>
                <a:sym typeface="+mn-ea"/>
              </a:rPr>
              <a:t>解释下列句子。</a:t>
            </a:r>
            <a:endParaRPr lang="zh-CN" altLang="en-US" sz="2800">
              <a:latin typeface="黑体" panose="02010609060101010101" pitchFamily="49" charset="-122"/>
              <a:ea typeface="黑体" panose="02010609060101010101" pitchFamily="49" charset="-122"/>
              <a:cs typeface="宋体" panose="02010600030101010101" pitchFamily="2" charset="-122"/>
              <a:sym typeface="+mn-ea"/>
            </a:endParaRPr>
          </a:p>
        </p:txBody>
      </p:sp>
      <p:sp>
        <p:nvSpPr>
          <p:cNvPr id="5" name="文本框 4"/>
          <p:cNvSpPr txBox="1"/>
          <p:nvPr/>
        </p:nvSpPr>
        <p:spPr>
          <a:xfrm>
            <a:off x="1094740" y="1438275"/>
            <a:ext cx="6148705" cy="521970"/>
          </a:xfrm>
          <a:prstGeom prst="rect">
            <a:avLst/>
          </a:prstGeom>
          <a:noFill/>
        </p:spPr>
        <p:txBody>
          <a:bodyPr wrap="square" rtlCol="0" anchor="t">
            <a:spAutoFit/>
          </a:bodyPr>
          <a:lstStyle/>
          <a:p>
            <a:r>
              <a:rPr lang="en-US" altLang="zh-CN" sz="2400">
                <a:latin typeface="楷体" panose="02010609060101010101" pitchFamily="49" charset="-122"/>
                <a:ea typeface="楷体" panose="02010609060101010101" pitchFamily="49" charset="-122"/>
                <a:cs typeface="楷体" panose="02010609060101010101" pitchFamily="49" charset="-122"/>
              </a:rPr>
              <a:t>   </a:t>
            </a:r>
            <a:r>
              <a:rPr lang="en-US" altLang="zh-CN" sz="2800" b="1">
                <a:latin typeface="楷体" panose="02010609060101010101" pitchFamily="49" charset="-122"/>
                <a:ea typeface="楷体" panose="02010609060101010101" pitchFamily="49" charset="-122"/>
                <a:cs typeface="楷体" panose="02010609060101010101" pitchFamily="49" charset="-122"/>
              </a:rPr>
              <a:t> </a:t>
            </a:r>
            <a:r>
              <a:rPr lang="zh-CN" altLang="en-US" sz="2800" b="1">
                <a:latin typeface="楷体" panose="02010609060101010101" pitchFamily="49" charset="-122"/>
                <a:ea typeface="楷体" panose="02010609060101010101" pitchFamily="49" charset="-122"/>
                <a:cs typeface="楷体" panose="02010609060101010101" pitchFamily="49" charset="-122"/>
              </a:rPr>
              <a:t>至今思项羽，不肯过江东。</a:t>
            </a:r>
            <a:endParaRPr lang="zh-CN" altLang="en-US" sz="2800" b="1">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1094740" y="765810"/>
            <a:ext cx="894080" cy="521970"/>
          </a:xfrm>
          <a:prstGeom prst="rect">
            <a:avLst/>
          </a:prstGeom>
          <a:noFill/>
        </p:spPr>
        <p:txBody>
          <a:bodyPr wrap="none" rtlCol="0" anchor="t">
            <a:spAutoFit/>
          </a:bodyPr>
          <a:lstStyle/>
          <a:p>
            <a:r>
              <a:rPr lang="zh-CN" altLang="en-US" sz="2800">
                <a:latin typeface="黑体" panose="02010609060101010101" pitchFamily="49" charset="-122"/>
                <a:ea typeface="黑体" panose="02010609060101010101" pitchFamily="49" charset="-122"/>
              </a:rPr>
              <a:t>二、</a:t>
            </a:r>
            <a:endParaRPr lang="zh-CN" altLang="en-US" sz="2800">
              <a:latin typeface="黑体" panose="02010609060101010101" pitchFamily="49" charset="-122"/>
              <a:ea typeface="黑体" panose="02010609060101010101" pitchFamily="49" charset="-122"/>
            </a:endParaRPr>
          </a:p>
        </p:txBody>
      </p:sp>
      <p:sp>
        <p:nvSpPr>
          <p:cNvPr id="6" name="文本框 5"/>
          <p:cNvSpPr txBox="1"/>
          <p:nvPr/>
        </p:nvSpPr>
        <p:spPr>
          <a:xfrm>
            <a:off x="1039495" y="2330450"/>
            <a:ext cx="7065010" cy="953135"/>
          </a:xfrm>
          <a:prstGeom prst="rect">
            <a:avLst/>
          </a:prstGeom>
          <a:noFill/>
        </p:spPr>
        <p:txBody>
          <a:bodyPr wrap="square" rtlCol="0" anchor="t">
            <a:spAutoFit/>
          </a:bodyPr>
          <a:lstStyle/>
          <a:p>
            <a:r>
              <a:rPr lang="en-US" altLang="zh-CN" sz="2800" b="1">
                <a:solidFill>
                  <a:srgbClr val="FF0000"/>
                </a:solidFill>
                <a:latin typeface="楷体" panose="02010609060101010101" pitchFamily="49" charset="-122"/>
                <a:ea typeface="楷体" panose="02010609060101010101" pitchFamily="49" charset="-122"/>
              </a:rPr>
              <a:t>    </a:t>
            </a:r>
            <a:r>
              <a:rPr lang="zh-CN" altLang="en-US" sz="2800" b="1">
                <a:solidFill>
                  <a:srgbClr val="FF0000"/>
                </a:solidFill>
                <a:latin typeface="楷体" panose="02010609060101010101" pitchFamily="49" charset="-122"/>
                <a:ea typeface="楷体" panose="02010609060101010101" pitchFamily="49" charset="-122"/>
              </a:rPr>
              <a:t>到今天人们还在怀念项羽，因为他不肯苟且偷生，退回江东。</a:t>
            </a:r>
            <a:endParaRPr lang="zh-CN" altLang="en-US" sz="2800" b="1">
              <a:solidFill>
                <a:srgbClr val="FF0000"/>
              </a:solidFill>
              <a:latin typeface="楷体" panose="02010609060101010101" pitchFamily="49" charset="-122"/>
              <a:ea typeface="楷体" panose="02010609060101010101" pitchFamily="49" charset="-122"/>
            </a:endParaRPr>
          </a:p>
        </p:txBody>
      </p:sp>
      <p:grpSp>
        <p:nvGrpSpPr>
          <p:cNvPr id="9" name="组合 8"/>
          <p:cNvGrpSpPr/>
          <p:nvPr/>
        </p:nvGrpSpPr>
        <p:grpSpPr>
          <a:xfrm>
            <a:off x="6337935" y="3704590"/>
            <a:ext cx="2338070" cy="472440"/>
            <a:chOff x="9981" y="5834"/>
            <a:chExt cx="3682" cy="744"/>
          </a:xfrm>
        </p:grpSpPr>
        <p:sp>
          <p:nvSpPr>
            <p:cNvPr id="17" name="TextBox 11">
              <a:hlinkClick r:id="rId1" action="ppaction://hlinkfile"/>
            </p:cNvPr>
            <p:cNvSpPr txBox="1">
              <a:spLocks noChangeArrowheads="1"/>
            </p:cNvSpPr>
            <p:nvPr/>
          </p:nvSpPr>
          <p:spPr bwMode="auto">
            <a:xfrm>
              <a:off x="9981" y="5860"/>
              <a:ext cx="2202"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90204" pitchFamily="34" charset="0"/>
                  <a:ea typeface="宋体" panose="02010600030101010101" pitchFamily="2" charset="-122"/>
                </a:defRPr>
              </a:lvl1pPr>
              <a:lvl2pPr marL="742950" indent="-285750">
                <a:defRPr sz="1600">
                  <a:solidFill>
                    <a:schemeClr val="tx1"/>
                  </a:solidFill>
                  <a:latin typeface="Arial" panose="020B0604020202090204" pitchFamily="34" charset="0"/>
                  <a:ea typeface="宋体" panose="02010600030101010101" pitchFamily="2" charset="-122"/>
                </a:defRPr>
              </a:lvl2pPr>
              <a:lvl3pPr marL="1143000" indent="-228600">
                <a:defRPr sz="1600">
                  <a:solidFill>
                    <a:schemeClr val="tx1"/>
                  </a:solidFill>
                  <a:latin typeface="Arial" panose="020B0604020202090204" pitchFamily="34" charset="0"/>
                  <a:ea typeface="宋体" panose="02010600030101010101" pitchFamily="2" charset="-122"/>
                </a:defRPr>
              </a:lvl3pPr>
              <a:lvl4pPr marL="1600200" indent="-228600">
                <a:defRPr sz="1600">
                  <a:solidFill>
                    <a:schemeClr val="tx1"/>
                  </a:solidFill>
                  <a:latin typeface="Arial" panose="020B0604020202090204" pitchFamily="34" charset="0"/>
                  <a:ea typeface="宋体" panose="02010600030101010101" pitchFamily="2" charset="-122"/>
                </a:defRPr>
              </a:lvl4pPr>
              <a:lvl5pPr marL="2057400" indent="-228600">
                <a:defRPr sz="1600">
                  <a:solidFill>
                    <a:schemeClr val="tx1"/>
                  </a:solidFill>
                  <a:latin typeface="Arial" panose="020B060402020209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90204" pitchFamily="34" charset="0"/>
                  <a:ea typeface="宋体" panose="02010600030101010101" pitchFamily="2" charset="-122"/>
                </a:defRPr>
              </a:lvl9pPr>
            </a:lstStyle>
            <a:p>
              <a:pPr fontAlgn="base">
                <a:spcBef>
                  <a:spcPct val="0"/>
                </a:spcBef>
                <a:spcAft>
                  <a:spcPct val="0"/>
                </a:spcAft>
                <a:defRPr/>
              </a:pPr>
              <a:r>
                <a:rPr lang="zh-CN" altLang="en-US" sz="2400" b="1" dirty="0">
                  <a:latin typeface="楷体-简" panose="02010600040101010101" pitchFamily="2" charset="-122"/>
                  <a:ea typeface="楷体-简" panose="02010600040101010101" pitchFamily="2" charset="-122"/>
                </a:rPr>
                <a:t>字词听写</a:t>
              </a:r>
              <a:endParaRPr lang="zh-CN" altLang="en-US" sz="2400" b="1" dirty="0">
                <a:latin typeface="楷体-简" panose="02010600040101010101" pitchFamily="2" charset="-122"/>
                <a:ea typeface="楷体-简" panose="02010600040101010101" pitchFamily="2"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1" y="5938"/>
              <a:ext cx="553" cy="599"/>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12364" y="5834"/>
              <a:ext cx="528" cy="74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5651</Words>
  <Application>WPS 演示</Application>
  <PresentationFormat>全屏显示(16:9)</PresentationFormat>
  <Paragraphs>632</Paragraphs>
  <Slides>79</Slides>
  <Notes>17</Notes>
  <HiddenSlides>0</HiddenSlides>
  <MMClips>3</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79</vt:i4>
      </vt:variant>
    </vt:vector>
  </HeadingPairs>
  <TitlesOfParts>
    <vt:vector size="104" baseType="lpstr">
      <vt:lpstr>Arial</vt:lpstr>
      <vt:lpstr>方正书宋_GBK</vt:lpstr>
      <vt:lpstr>Wingdings</vt:lpstr>
      <vt:lpstr>黑体</vt:lpstr>
      <vt:lpstr>楷体-简</vt:lpstr>
      <vt:lpstr>微软雅黑</vt:lpstr>
      <vt:lpstr>楷体</vt:lpstr>
      <vt:lpstr>Calibri</vt:lpstr>
      <vt:lpstr>宋体</vt:lpstr>
      <vt:lpstr>汉语拼音</vt:lpstr>
      <vt:lpstr>幼圆</vt:lpstr>
      <vt:lpstr>华文楷体</vt:lpstr>
      <vt:lpstr>Times New Roman</vt:lpstr>
      <vt:lpstr>Heiti SC Medium</vt:lpstr>
      <vt:lpstr>行楷-简</vt:lpstr>
      <vt:lpstr>汉仪旗黑KW</vt:lpstr>
      <vt:lpstr>宋体</vt:lpstr>
      <vt:lpstr>Arial Unicode MS</vt:lpstr>
      <vt:lpstr>Helvetica Neue</vt:lpstr>
      <vt:lpstr>汉仪书宋二KW</vt:lpstr>
      <vt:lpstr>汉仪中黑KW</vt:lpstr>
      <vt:lpstr>汉仪楷体KW</vt:lpstr>
      <vt:lpstr>苹方-简</vt:lpstr>
      <vt:lpstr>冬青黑体简体中文</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macbook</cp:lastModifiedBy>
  <cp:revision>178</cp:revision>
  <dcterms:created xsi:type="dcterms:W3CDTF">2019-07-04T09:52:35Z</dcterms:created>
  <dcterms:modified xsi:type="dcterms:W3CDTF">2019-07-04T09:52:35Z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2052-1.1.0.1454</vt:lpwstr>
  </property>
</Properties>
</file>