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15"/>
  </p:handoutMasterIdLst>
  <p:sldIdLst>
    <p:sldId id="523" r:id="rId3"/>
    <p:sldId id="634" r:id="rId5"/>
    <p:sldId id="609" r:id="rId6"/>
    <p:sldId id="651" r:id="rId7"/>
    <p:sldId id="652" r:id="rId8"/>
    <p:sldId id="653" r:id="rId9"/>
    <p:sldId id="654" r:id="rId10"/>
    <p:sldId id="650" r:id="rId11"/>
    <p:sldId id="655" r:id="rId12"/>
    <p:sldId id="656" r:id="rId13"/>
    <p:sldId id="644" r:id="rId14"/>
  </p:sldIdLst>
  <p:sldSz cx="9144000" cy="5143500" type="screen16x9"/>
  <p:notesSz cx="6858000" cy="9144000"/>
  <p:embeddedFontLst>
    <p:embeddedFont>
      <p:font typeface="微软雅黑" pitchFamily="34" charset="-122"/>
      <p:regular r:id="rId19"/>
      <p:bold r:id="rId20"/>
    </p:embeddedFont>
    <p:embeddedFont>
      <p:font typeface="黑体" charset="-122"/>
      <p:regular r:id="rId21"/>
    </p:embeddedFont>
    <p:embeddedFont>
      <p:font typeface="楷体" pitchFamily="49" charset="-122"/>
      <p:regular r:id="rId22"/>
    </p:embeddedFont>
    <p:embeddedFont>
      <p:font typeface="Calibri" pitchFamily="34" charset="0"/>
      <p:regular r:id="rId23"/>
      <p:bold r:id="rId24"/>
      <p:italic r:id="rId25"/>
      <p:boldItalic r:id="rId26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4BC7"/>
    <a:srgbClr val="D60093"/>
    <a:srgbClr val="FF7C80"/>
    <a:srgbClr val="FF6600"/>
    <a:srgbClr val="FF5050"/>
    <a:srgbClr val="FF0066"/>
    <a:srgbClr val="FF3300"/>
    <a:srgbClr val="FF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 varScale="1">
        <p:scale>
          <a:sx n="144" d="100"/>
          <a:sy n="144" d="100"/>
        </p:scale>
        <p:origin x="-684" y="-90"/>
      </p:cViewPr>
      <p:guideLst>
        <p:guide orient="horz" pos="2430"/>
        <p:guide pos="518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75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922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font" Target="fonts/font8.fntdata"/><Relationship Id="rId25" Type="http://schemas.openxmlformats.org/officeDocument/2006/relationships/font" Target="fonts/font7.fntdata"/><Relationship Id="rId24" Type="http://schemas.openxmlformats.org/officeDocument/2006/relationships/font" Target="fonts/font6.fntdata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handoutMaster" Target="handoutMasters/handoutMaster1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pic.58pic.com/58pic/15/49/54/43e58PICiz7_1024.jpg"/>
          <p:cNvPicPr>
            <a:picLocks noChangeAspect="1" noChangeArrowheads="1"/>
          </p:cNvPicPr>
          <p:nvPr/>
        </p:nvPicPr>
        <p:blipFill>
          <a:blip r:embed="rId9" cstate="print">
            <a:lum contrast="40000"/>
          </a:blip>
          <a:srcRect t="55883"/>
          <a:stretch>
            <a:fillRect/>
          </a:stretch>
        </p:blipFill>
        <p:spPr bwMode="auto">
          <a:xfrm>
            <a:off x="-1" y="3000903"/>
            <a:ext cx="9144239" cy="2143497"/>
          </a:xfrm>
          <a:prstGeom prst="rect">
            <a:avLst/>
          </a:prstGeom>
          <a:noFill/>
        </p:spPr>
      </p:pic>
      <p:grpSp>
        <p:nvGrpSpPr>
          <p:cNvPr id="2" name="组合 1"/>
          <p:cNvGrpSpPr/>
          <p:nvPr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954107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习作：写信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/>
          <p:cNvSpPr txBox="1"/>
          <p:nvPr/>
        </p:nvSpPr>
        <p:spPr>
          <a:xfrm>
            <a:off x="3500430" y="428610"/>
            <a:ext cx="1877437" cy="1107996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zh-CN" altLang="en-US" sz="6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ea"/>
              </a:rPr>
              <a:t>写信</a:t>
            </a:r>
            <a:endParaRPr lang="zh-CN" altLang="en-US" sz="6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3830" y="483870"/>
            <a:ext cx="1467485" cy="549275"/>
            <a:chOff x="597" y="762"/>
            <a:chExt cx="2311" cy="8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圆角矩形 10"/>
            <p:cNvSpPr/>
            <p:nvPr/>
          </p:nvSpPr>
          <p:spPr>
            <a:xfrm>
              <a:off x="597" y="762"/>
              <a:ext cx="2311" cy="865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9"/>
            <p:cNvSpPr txBox="1"/>
            <p:nvPr/>
          </p:nvSpPr>
          <p:spPr>
            <a:xfrm>
              <a:off x="1108" y="850"/>
              <a:ext cx="1180" cy="68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itchFamily="49" charset="-122"/>
                  <a:ea typeface="黑体" pitchFamily="49" charset="-122"/>
                </a:rPr>
                <a:t>习作</a:t>
              </a:r>
              <a:endParaRPr lang="zh-CN" altLang="en-US" sz="2400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28" y="100526"/>
            <a:ext cx="4170045" cy="280670"/>
            <a:chOff x="-36512" y="131006"/>
            <a:chExt cx="4170045" cy="280670"/>
          </a:xfrm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161281" y="131006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人教版  语文  四年级  上册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  <p:pic>
        <p:nvPicPr>
          <p:cNvPr id="10" name="图片 9" descr="下载 (4)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000232" y="1643056"/>
            <a:ext cx="5133975" cy="2857500"/>
          </a:xfrm>
          <a:prstGeom prst="rect">
            <a:avLst/>
          </a:prstGeom>
          <a:effectLst>
            <a:softEdge rad="1270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807137" y="456250"/>
            <a:ext cx="18204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习作内容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446443" y="555132"/>
            <a:ext cx="344665" cy="33638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77900" y="1503363"/>
            <a:ext cx="7086600" cy="154559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98120" algn="l"/>
              </a:tabLst>
            </a:pPr>
            <a:r>
              <a:rPr kumimoji="0" lang="zh-C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</a:t>
            </a:r>
            <a:r>
              <a:rPr lang="zh-CN" altLang="en-US" sz="3200" dirty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请给你的亲友或者老师写一封信，可以通过邮局寄给对方，也可以通过电子邮件发给对方</a:t>
            </a:r>
            <a:r>
              <a:rPr kumimoji="0" lang="zh-C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。</a:t>
            </a:r>
            <a:endParaRPr kumimoji="0" lang="zh-CN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807137" y="384495"/>
            <a:ext cx="18204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习作指导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KSO_Shape"/>
          <p:cNvSpPr/>
          <p:nvPr/>
        </p:nvSpPr>
        <p:spPr>
          <a:xfrm>
            <a:off x="446443" y="483377"/>
            <a:ext cx="344665" cy="33638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1071538" y="1500180"/>
            <a:ext cx="6786610" cy="1361921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</a:t>
            </a:r>
            <a:r>
              <a:rPr kumimoji="0" lang="zh-CN" altLang="en-US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书信曾经是人们和远方的亲人朋友互通消息、交流情感的主要方式，现在仍然是重要的联络手段。</a:t>
            </a:r>
            <a:endParaRPr kumimoji="0" lang="zh-CN" altLang="en-US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4807" y="432421"/>
            <a:ext cx="2478405" cy="8115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书信内容：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214414" y="1428742"/>
            <a:ext cx="1571636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称呼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142976" y="2571750"/>
            <a:ext cx="2000264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问候语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1285852" y="3643320"/>
            <a:ext cx="1571636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正文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4643438" y="1428742"/>
            <a:ext cx="2071702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祝福语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714876" y="2500312"/>
            <a:ext cx="1571636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署名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4714876" y="3571882"/>
            <a:ext cx="1571636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日期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62" y="331456"/>
            <a:ext cx="2478405" cy="81153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600" b="1" dirty="0">
                <a:latin typeface="黑体" pitchFamily="49" charset="-122"/>
                <a:ea typeface="黑体" pitchFamily="49" charset="-122"/>
              </a:rPr>
              <a:t>书信格式：</a:t>
            </a:r>
            <a:endParaRPr lang="zh-CN" altLang="en-US" sz="3600" b="1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785786" y="1428742"/>
            <a:ext cx="1571636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称呼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五边形 3"/>
          <p:cNvSpPr/>
          <p:nvPr/>
        </p:nvSpPr>
        <p:spPr>
          <a:xfrm flipH="1">
            <a:off x="2643174" y="1142990"/>
            <a:ext cx="5572164" cy="1285884"/>
          </a:xfrm>
          <a:prstGeom prst="homePlate">
            <a:avLst>
              <a:gd name="adj" fmla="val 6219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书信的第一行，顶格写，后面加冒号，为了表示尊重，亲切，前面可加亲爱的，尊敬的等。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571472" y="2928940"/>
            <a:ext cx="2000264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问候语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五边形 5"/>
          <p:cNvSpPr/>
          <p:nvPr/>
        </p:nvSpPr>
        <p:spPr>
          <a:xfrm flipH="1">
            <a:off x="2786050" y="2714626"/>
            <a:ext cx="4429156" cy="1285884"/>
          </a:xfrm>
          <a:prstGeom prst="homePlate">
            <a:avLst>
              <a:gd name="adj" fmla="val 6219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书信的第二行，前面空两格，多问候身体，青少年也可问候学业。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bldLvl="0" animBg="1"/>
      <p:bldP spid="5" grpId="0" animBg="1"/>
      <p:bldP spid="6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000100" y="1071552"/>
            <a:ext cx="1571636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正文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五边形 2"/>
          <p:cNvSpPr/>
          <p:nvPr/>
        </p:nvSpPr>
        <p:spPr>
          <a:xfrm flipH="1">
            <a:off x="3286116" y="928676"/>
            <a:ext cx="4429156" cy="1071570"/>
          </a:xfrm>
          <a:prstGeom prst="homePlate">
            <a:avLst>
              <a:gd name="adj" fmla="val 6219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另起一行空两格写，叙事要清晰，简洁明了。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785786" y="2928940"/>
            <a:ext cx="2071702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祝福语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五边形 4"/>
          <p:cNvSpPr/>
          <p:nvPr/>
        </p:nvSpPr>
        <p:spPr>
          <a:xfrm flipH="1">
            <a:off x="3071802" y="2571750"/>
            <a:ext cx="5500726" cy="1500198"/>
          </a:xfrm>
          <a:prstGeom prst="homePlate">
            <a:avLst>
              <a:gd name="adj" fmla="val 6219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写在正文之后，表述正文的结束和礼貌，“祝”前空两格，“身体健康另起一行顶格写”。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ldLvl="0" animBg="1"/>
      <p:bldP spid="4" grpId="0" animBg="1"/>
      <p:bldP spid="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928662" y="857238"/>
            <a:ext cx="1571636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署名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928662" y="2786064"/>
            <a:ext cx="1571636" cy="7143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日期</a:t>
            </a:r>
            <a:endParaRPr lang="zh-CN" altLang="en-US" sz="4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五边形 3"/>
          <p:cNvSpPr/>
          <p:nvPr/>
        </p:nvSpPr>
        <p:spPr>
          <a:xfrm flipH="1">
            <a:off x="3286116" y="928676"/>
            <a:ext cx="4429156" cy="1071570"/>
          </a:xfrm>
          <a:prstGeom prst="homePlate">
            <a:avLst>
              <a:gd name="adj" fmla="val 6219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写信人的姓名写在结尾下一行的右边。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五边形 4"/>
          <p:cNvSpPr/>
          <p:nvPr/>
        </p:nvSpPr>
        <p:spPr>
          <a:xfrm flipH="1">
            <a:off x="3143240" y="2928940"/>
            <a:ext cx="3929090" cy="571504"/>
          </a:xfrm>
          <a:prstGeom prst="homePlate">
            <a:avLst>
              <a:gd name="adj" fmla="val 6219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写在姓名的正下方。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bldLvl="0" animBg="1"/>
      <p:bldP spid="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71472" y="995811"/>
            <a:ext cx="2786082" cy="5708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亲爱的叔叔：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81441" y="1353001"/>
            <a:ext cx="110109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您好！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1714494"/>
            <a:ext cx="7358114" cy="4114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您寄的书我已经收到了，我很喜欢。谢谢您！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3266976"/>
            <a:ext cx="7929618" cy="7321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ts val="25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    您好久没回来了，家里人都很想您。今年过年，您会回来吗？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43000" y="2000250"/>
            <a:ext cx="767143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告诉您一个好消息，我们学校搬进了新的校园。新教室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6869" y="2300904"/>
            <a:ext cx="8143932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宽敞明亮，配有多媒体设备，上课时老师经常使用它们。学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71472" y="2610151"/>
            <a:ext cx="8072494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校有一个很大的操场，我每天都会去踢足球。搬进新校园，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1472" y="2928940"/>
            <a:ext cx="324358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同学们天天都很开心。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179735" y="3781893"/>
            <a:ext cx="48895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祝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6631" y="4071948"/>
            <a:ext cx="171323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工作顺利！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005066" y="4357700"/>
            <a:ext cx="140716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侄儿小杰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03796" y="4710587"/>
            <a:ext cx="140970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月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25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日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2500298" y="1214428"/>
            <a:ext cx="214314" cy="21431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933657" y="995811"/>
            <a:ext cx="79502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称呼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2000232" y="1571618"/>
            <a:ext cx="214314" cy="21431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435246" y="1353001"/>
            <a:ext cx="110109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问候语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7358082" y="1785932"/>
            <a:ext cx="214314" cy="21431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273372" y="1569467"/>
            <a:ext cx="79502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正文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1785918" y="3929072"/>
            <a:ext cx="214314" cy="21431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363940" y="3758622"/>
            <a:ext cx="110109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祝福语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358082" y="4572014"/>
            <a:ext cx="214314" cy="21431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148103" y="4357700"/>
            <a:ext cx="79502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署名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7286644" y="4929186"/>
            <a:ext cx="214314" cy="214314"/>
          </a:xfrm>
          <a:prstGeom prst="ellipse">
            <a:avLst/>
          </a:prstGeom>
          <a:solidFill>
            <a:srgbClr val="FF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232529" y="4672651"/>
            <a:ext cx="79502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日期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57478E-6 L 0.46701 -0.0086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13475E-6 L 0.46702 -0.0086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4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9.00401E-7 L 0.09323 -0.0080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" y="-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2.12149E-6 L 0.58438 -0.0046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51218E-6 L 0.07743 -0.0037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3.30866E-6 L 0.09305 -0.00309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700" y="-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24" grpId="1" animBg="1"/>
      <p:bldP spid="25" grpId="0"/>
      <p:bldP spid="26" grpId="1" animBg="1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5984" y="500048"/>
            <a:ext cx="5500726" cy="1076325"/>
          </a:xfrm>
          <a:prstGeom prst="rect">
            <a:avLst/>
          </a:prstGeom>
          <a:noFill/>
          <a:ln w="28575">
            <a:solidFill>
              <a:schemeClr val="tx1"/>
            </a:solidFill>
            <a:prstDash val="dash"/>
          </a:ln>
        </p:spPr>
        <p:txBody>
          <a:bodyPr wrap="square" rtlCol="0" anchor="t">
            <a:spAutoFit/>
          </a:bodyPr>
          <a:lstStyle/>
          <a:p>
            <a:pPr algn="just"/>
            <a:r>
              <a:rPr lang="zh-CN" altLang="en-US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信写好了还要装进信封，才能放进邮筒，信封要怎么写呢？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 descr="u=2684101131,3805926135&amp;fm=27&amp;gp=0.jpg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96515" y="653719"/>
            <a:ext cx="2381250" cy="2381250"/>
          </a:xfrm>
          <a:prstGeom prst="rect">
            <a:avLst/>
          </a:prstGeom>
        </p:spPr>
      </p:pic>
      <p:pic>
        <p:nvPicPr>
          <p:cNvPr id="4" name="图片 3" descr="u=310506898,2003058109&amp;fm=26&amp;gp=0.jpg"/>
          <p:cNvPicPr>
            <a:picLocks noChangeAspect="1"/>
          </p:cNvPicPr>
          <p:nvPr/>
        </p:nvPicPr>
        <p:blipFill>
          <a:blip r:embed="rId2" cstate="print"/>
          <a:srcRect b="5000"/>
          <a:stretch>
            <a:fillRect/>
          </a:stretch>
        </p:blipFill>
        <p:spPr>
          <a:xfrm>
            <a:off x="2428860" y="1928808"/>
            <a:ext cx="5072098" cy="2294528"/>
          </a:xfrm>
          <a:prstGeom prst="rect">
            <a:avLst/>
          </a:prstGeom>
        </p:spPr>
      </p:pic>
      <p:pic>
        <p:nvPicPr>
          <p:cNvPr id="5" name="图片 4" descr="下载 (5)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810" t="2500" r="6279" b="2499"/>
          <a:stretch>
            <a:fillRect/>
          </a:stretch>
        </p:blipFill>
        <p:spPr>
          <a:xfrm>
            <a:off x="7358082" y="1643056"/>
            <a:ext cx="1571636" cy="271464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u=2328173073,1062364091&amp;fm=26&amp;gp=0.jpg"/>
          <p:cNvPicPr>
            <a:picLocks noChangeAspect="1"/>
          </p:cNvPicPr>
          <p:nvPr/>
        </p:nvPicPr>
        <p:blipFill>
          <a:blip r:embed="rId1" cstate="print"/>
          <a:srcRect l="3824" t="7500" r="3824" b="10000"/>
          <a:stretch>
            <a:fillRect/>
          </a:stretch>
        </p:blipFill>
        <p:spPr>
          <a:xfrm>
            <a:off x="1785918" y="857238"/>
            <a:ext cx="6000792" cy="3000396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214282" y="428610"/>
            <a:ext cx="1500198" cy="92869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收信人的邮政编码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1928794" y="857238"/>
            <a:ext cx="1628780" cy="700086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cxnSp>
        <p:nvCxnSpPr>
          <p:cNvPr id="6" name="直接连接符 5"/>
          <p:cNvCxnSpPr/>
          <p:nvPr/>
        </p:nvCxnSpPr>
        <p:spPr>
          <a:xfrm>
            <a:off x="3071802" y="1928808"/>
            <a:ext cx="271464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3214678" y="2428874"/>
            <a:ext cx="271464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3500430" y="3071816"/>
            <a:ext cx="2714644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001048" y="1071552"/>
            <a:ext cx="298450" cy="4508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215362" y="1071552"/>
            <a:ext cx="298450" cy="4508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5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86784" y="1071552"/>
            <a:ext cx="298450" cy="4508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714612" y="1071552"/>
            <a:ext cx="300082" cy="4508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986850" y="1071552"/>
            <a:ext cx="298450" cy="4508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5494" y="1071552"/>
            <a:ext cx="298450" cy="45085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b="1" dirty="0">
                <a:latin typeface="楷体" panose="02010609060101010101" pitchFamily="49" charset="-122"/>
                <a:ea typeface="楷体" panose="02010609060101010101" pitchFamily="49" charset="-122"/>
              </a:rPr>
              <a:t>0</a:t>
            </a:r>
            <a:endParaRPr lang="en-US" altLang="zh-CN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 rot="10800000" flipV="1">
            <a:off x="1428728" y="1857370"/>
            <a:ext cx="2286016" cy="57150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圆角矩形 17"/>
          <p:cNvSpPr/>
          <p:nvPr/>
        </p:nvSpPr>
        <p:spPr>
          <a:xfrm>
            <a:off x="214282" y="2500312"/>
            <a:ext cx="1285884" cy="92869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收信人的地址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363567" y="1500180"/>
            <a:ext cx="201930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某某市某某县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rot="10800000" flipV="1">
            <a:off x="1571604" y="2428874"/>
            <a:ext cx="2214578" cy="157163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圆角矩形 21"/>
          <p:cNvSpPr/>
          <p:nvPr/>
        </p:nvSpPr>
        <p:spPr>
          <a:xfrm>
            <a:off x="214282" y="3643320"/>
            <a:ext cx="1285884" cy="92869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收信人的姓名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641380" y="1995943"/>
            <a:ext cx="156464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XXX  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收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rot="10800000" flipV="1">
            <a:off x="2643174" y="3071816"/>
            <a:ext cx="1357322" cy="92869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圆角矩形 26"/>
          <p:cNvSpPr/>
          <p:nvPr/>
        </p:nvSpPr>
        <p:spPr>
          <a:xfrm>
            <a:off x="1928794" y="4071948"/>
            <a:ext cx="3143272" cy="642942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寄信人的地址和姓名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515805" y="2638885"/>
            <a:ext cx="2787650" cy="5708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某某市某某县  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XXX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6286512" y="3143254"/>
            <a:ext cx="1628780" cy="700086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30" name="圆角矩形 29"/>
          <p:cNvSpPr/>
          <p:nvPr/>
        </p:nvSpPr>
        <p:spPr>
          <a:xfrm>
            <a:off x="6786578" y="3929072"/>
            <a:ext cx="1500198" cy="928694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寄信人的邮政编码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rot="10800000" flipV="1">
            <a:off x="6643702" y="1071552"/>
            <a:ext cx="1428760" cy="50006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圆角矩形 32"/>
          <p:cNvSpPr/>
          <p:nvPr/>
        </p:nvSpPr>
        <p:spPr>
          <a:xfrm>
            <a:off x="8001024" y="1071552"/>
            <a:ext cx="1000132" cy="50006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邮票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0" grpId="0"/>
      <p:bldP spid="11" grpId="0"/>
      <p:bldP spid="12" grpId="0"/>
      <p:bldP spid="13" grpId="0"/>
      <p:bldP spid="14" grpId="0"/>
      <p:bldP spid="15" grpId="0"/>
      <p:bldP spid="18" grpId="0" animBg="1"/>
      <p:bldP spid="22" grpId="0" animBg="1"/>
      <p:bldP spid="27" grpId="0" animBg="1"/>
      <p:bldP spid="29" grpId="0" animBg="1"/>
      <p:bldP spid="30" grpId="0" animBg="1"/>
      <p:bldP spid="3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8" y="1036824"/>
            <a:ext cx="8145205" cy="203835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</a:t>
            </a:r>
            <a:r>
              <a:rPr kumimoji="0" lang="zh-CN" altLang="en-US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小组内互相交流，说一说你想给谁写信，写那些内容（称呼、问候语、正文、祝福语等），或者也可以把你最想给爸爸妈妈说的话用写信的形式写下来。</a:t>
            </a:r>
            <a:endParaRPr kumimoji="0" lang="zh-CN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t">
        <a:spAutoFit/>
      </a:bodyPr>
      <a:lstStyle>
        <a:defPPr algn="just">
          <a:lnSpc>
            <a:spcPct val="130000"/>
          </a:lnSpc>
          <a:defRPr sz="3200" dirty="0" smtClean="0">
            <a:latin typeface="楷体" panose="02010609060101010101" pitchFamily="49" charset="-122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A000120150324A09KPBG</Template>
  <TotalTime>0</TotalTime>
  <Words>659</Words>
  <Application>WPS 演示</Application>
  <PresentationFormat>全屏显示(16:9)</PresentationFormat>
  <Paragraphs>124</Paragraphs>
  <Slides>11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9" baseType="lpstr">
      <vt:lpstr>Arial</vt:lpstr>
      <vt:lpstr>方正书宋_GBK</vt:lpstr>
      <vt:lpstr>Wingdings</vt:lpstr>
      <vt:lpstr>楷体</vt:lpstr>
      <vt:lpstr>黑体</vt:lpstr>
      <vt:lpstr>宋体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Times New Roman</vt:lpstr>
      <vt:lpstr>汉仪中黑KW</vt:lpstr>
      <vt:lpstr>汉仪楷体KW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25</cp:revision>
  <dcterms:created xsi:type="dcterms:W3CDTF">2019-07-04T09:53:45Z</dcterms:created>
  <dcterms:modified xsi:type="dcterms:W3CDTF">2019-07-04T09:53:45Z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