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4"/>
  </p:notesMasterIdLst>
  <p:handoutMasterIdLst>
    <p:handoutMasterId r:id="rId48"/>
  </p:handoutMasterIdLst>
  <p:sldIdLst>
    <p:sldId id="323" r:id="rId3"/>
    <p:sldId id="523" r:id="rId5"/>
    <p:sldId id="1012" r:id="rId6"/>
    <p:sldId id="1003" r:id="rId7"/>
    <p:sldId id="1088" r:id="rId8"/>
    <p:sldId id="1087" r:id="rId9"/>
    <p:sldId id="1115" r:id="rId10"/>
    <p:sldId id="1077" r:id="rId11"/>
    <p:sldId id="1116" r:id="rId12"/>
    <p:sldId id="1119" r:id="rId13"/>
    <p:sldId id="1122" r:id="rId14"/>
    <p:sldId id="1156" r:id="rId15"/>
    <p:sldId id="1117" r:id="rId16"/>
    <p:sldId id="1118" r:id="rId17"/>
    <p:sldId id="1123" r:id="rId18"/>
    <p:sldId id="1124" r:id="rId19"/>
    <p:sldId id="1080" r:id="rId20"/>
    <p:sldId id="941" r:id="rId21"/>
    <p:sldId id="1081" r:id="rId22"/>
    <p:sldId id="1097" r:id="rId23"/>
    <p:sldId id="1098" r:id="rId24"/>
    <p:sldId id="1092" r:id="rId25"/>
    <p:sldId id="1099" r:id="rId26"/>
    <p:sldId id="1104" r:id="rId27"/>
    <p:sldId id="1147" r:id="rId28"/>
    <p:sldId id="1146" r:id="rId29"/>
    <p:sldId id="1120" r:id="rId30"/>
    <p:sldId id="1103" r:id="rId31"/>
    <p:sldId id="1148" r:id="rId32"/>
    <p:sldId id="1149" r:id="rId33"/>
    <p:sldId id="1150" r:id="rId34"/>
    <p:sldId id="1151" r:id="rId35"/>
    <p:sldId id="1152" r:id="rId36"/>
    <p:sldId id="1153" r:id="rId37"/>
    <p:sldId id="1155" r:id="rId38"/>
    <p:sldId id="1154" r:id="rId39"/>
    <p:sldId id="1190" r:id="rId40"/>
    <p:sldId id="936" r:id="rId41"/>
    <p:sldId id="937" r:id="rId42"/>
    <p:sldId id="1157" r:id="rId43"/>
    <p:sldId id="938" r:id="rId44"/>
    <p:sldId id="1105" r:id="rId45"/>
    <p:sldId id="940" r:id="rId46"/>
    <p:sldId id="1106" r:id="rId47"/>
  </p:sldIdLst>
  <p:sldSz cx="9144000" cy="5143500" type="screen16x9"/>
  <p:notesSz cx="6858000" cy="9144000"/>
  <p:embeddedFontLst>
    <p:embeddedFont>
      <p:font typeface="楷体" pitchFamily="49" charset="-122"/>
      <p:regular r:id="rId52"/>
    </p:embeddedFont>
    <p:embeddedFont>
      <p:font typeface="微软雅黑" pitchFamily="34" charset="-122"/>
      <p:regular r:id="rId53"/>
      <p:bold r:id="rId54"/>
    </p:embeddedFont>
    <p:embeddedFont>
      <p:font typeface="黑体" charset="-122"/>
      <p:regular r:id="rId55"/>
    </p:embeddedFont>
    <p:embeddedFont>
      <p:font typeface="汉语拼音" pitchFamily="34" charset="0"/>
      <p:regular r:id="rId56"/>
    </p:embeddedFont>
    <p:embeddedFont>
      <p:font typeface="幼圆" pitchFamily="49" charset="-122"/>
      <p:regular r:id="rId57"/>
    </p:embeddedFont>
    <p:embeddedFont>
      <p:font typeface="华文楷体" pitchFamily="2" charset="-122"/>
      <p:regular r:id="rId58"/>
    </p:embeddedFont>
    <p:embeddedFont>
      <p:font typeface="Calibri" pitchFamily="34" charset="0"/>
      <p:regular r:id="rId59"/>
      <p:bold r:id="rId60"/>
      <p:italic r:id="rId61"/>
      <p:boldItalic r:id="rId62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0000FF"/>
    <a:srgbClr val="0066FF"/>
    <a:srgbClr val="A38302"/>
    <a:srgbClr val="FEFCDE"/>
    <a:srgbClr val="00B050"/>
    <a:srgbClr val="FF00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9" autoAdjust="0"/>
    <p:restoredTop sz="94705" autoAdjust="0"/>
  </p:normalViewPr>
  <p:slideViewPr>
    <p:cSldViewPr>
      <p:cViewPr varScale="1">
        <p:scale>
          <a:sx n="144" d="100"/>
          <a:sy n="144" d="100"/>
        </p:scale>
        <p:origin x="-720" y="-90"/>
      </p:cViewPr>
      <p:guideLst>
        <p:guide orient="horz" pos="3162"/>
        <p:guide pos="5759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64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2" Type="http://schemas.openxmlformats.org/officeDocument/2006/relationships/font" Target="fonts/font11.fntdata"/><Relationship Id="rId61" Type="http://schemas.openxmlformats.org/officeDocument/2006/relationships/font" Target="fonts/font10.fntdata"/><Relationship Id="rId60" Type="http://schemas.openxmlformats.org/officeDocument/2006/relationships/font" Target="fonts/font9.fntdata"/><Relationship Id="rId6" Type="http://schemas.openxmlformats.org/officeDocument/2006/relationships/slide" Target="slides/slide3.xml"/><Relationship Id="rId59" Type="http://schemas.openxmlformats.org/officeDocument/2006/relationships/font" Target="fonts/font8.fntdata"/><Relationship Id="rId58" Type="http://schemas.openxmlformats.org/officeDocument/2006/relationships/font" Target="fonts/font7.fntdata"/><Relationship Id="rId57" Type="http://schemas.openxmlformats.org/officeDocument/2006/relationships/font" Target="fonts/font6.fntdata"/><Relationship Id="rId56" Type="http://schemas.openxmlformats.org/officeDocument/2006/relationships/font" Target="fonts/font5.fntdata"/><Relationship Id="rId55" Type="http://schemas.openxmlformats.org/officeDocument/2006/relationships/font" Target="fonts/font4.fntdata"/><Relationship Id="rId54" Type="http://schemas.openxmlformats.org/officeDocument/2006/relationships/font" Target="fonts/font3.fntdata"/><Relationship Id="rId53" Type="http://schemas.openxmlformats.org/officeDocument/2006/relationships/font" Target="fonts/font2.fntdata"/><Relationship Id="rId52" Type="http://schemas.openxmlformats.org/officeDocument/2006/relationships/font" Target="fonts/font1.fntdata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slide" Target="slides/slide2.xml"/><Relationship Id="rId49" Type="http://schemas.openxmlformats.org/officeDocument/2006/relationships/presProps" Target="presProps.xml"/><Relationship Id="rId48" Type="http://schemas.openxmlformats.org/officeDocument/2006/relationships/handoutMaster" Target="handoutMasters/handoutMaster1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jpe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zh-CN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en-US" altLang="zh-CN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23    </a:t>
            </a:r>
            <a:r>
              <a:rPr kumimoji="1"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梅兰芳蓄须</a:t>
            </a:r>
            <a:endParaRPr kumimoji="1"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8306" name="Picture 2" descr="http://photocdn.sohu.com/20140214/Img395000379.jpg"/>
          <p:cNvPicPr>
            <a:picLocks noChangeAspect="1" noChangeArrowheads="1"/>
          </p:cNvPicPr>
          <p:nvPr userDrawn="1"/>
        </p:nvPicPr>
        <p:blipFill>
          <a:blip r:embed="rId9" cstate="print"/>
          <a:srcRect b="73096"/>
          <a:stretch>
            <a:fillRect/>
          </a:stretch>
        </p:blipFill>
        <p:spPr bwMode="auto">
          <a:xfrm>
            <a:off x="0" y="4227934"/>
            <a:ext cx="9144000" cy="915566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hyperlink" Target="&#20140;&#21095;&#27427;&#36175;&#65306;&#26757;&#20848;&#33459;&#12298;&#36149;&#22915;&#37257;&#37202;&#12299;&#36873;&#27573;.mp4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hyperlink" Target="&#19971;&#24425;-&#35838;&#25991;&#26391;&#35835;-&#20154;&#22235;&#19978;-23.&#26757;&#20848;&#33459;&#33988;&#39035;.mp4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92437" y="609312"/>
            <a:ext cx="3780928" cy="3084830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 indent="457200" algn="just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同学们，你们有自己的偶像吗？这节课我们来认识二十世纪无数中国人的偶像——梅兰芳。感受京剧大师梅兰芳的爱国情怀，领略他令人感动的一幕幕往事。</a:t>
            </a:r>
            <a:endParaRPr lang="zh-CN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3014" name="Picture 6" descr="http://img.hexun.com/2008-12-01/111818030.jpg">
            <a:hlinkClick r:id="rId1" action="ppaction://hlinkfile"/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10581"/>
          <a:stretch>
            <a:fillRect/>
          </a:stretch>
        </p:blipFill>
        <p:spPr bwMode="auto">
          <a:xfrm>
            <a:off x="745067" y="360680"/>
            <a:ext cx="2953173" cy="3867785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3" name="矩形 2"/>
          <p:cNvSpPr/>
          <p:nvPr/>
        </p:nvSpPr>
        <p:spPr>
          <a:xfrm>
            <a:off x="3635375" y="382905"/>
            <a:ext cx="1457325" cy="3969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图片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播放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京剧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《贵妃醉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酒》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《梅兰芳蓄须》10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125345" y="1555750"/>
            <a:ext cx="4728210" cy="2647315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3" name="TextBox 48"/>
          <p:cNvSpPr txBox="1"/>
          <p:nvPr/>
        </p:nvSpPr>
        <p:spPr>
          <a:xfrm>
            <a:off x="1635125" y="563880"/>
            <a:ext cx="7293610" cy="99187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23  </a:t>
            </a:r>
            <a:r>
              <a:rPr lang="zh-CN" altLang="en-US" sz="6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梅兰芳蓄须</a:t>
            </a:r>
            <a:endParaRPr lang="zh-CN" altLang="en-US" sz="6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 flipH="1">
            <a:off x="-14605" y="159385"/>
            <a:ext cx="3594100" cy="252095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1"/>
          <p:cNvSpPr txBox="1"/>
          <p:nvPr/>
        </p:nvSpPr>
        <p:spPr>
          <a:xfrm>
            <a:off x="182871" y="143071"/>
            <a:ext cx="2185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人教版  语文  四年级  上册</a:t>
            </a:r>
            <a:endParaRPr kumimoji="1" lang="zh-CN" altLang="en-US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window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110865" y="553085"/>
            <a:ext cx="5596255" cy="3599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u="sng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梅兰芳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1894-1961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生于北京，原籍江苏泰州。梅兰芳虽出身梨园世家，但演戏天资并不见佳，但他并不消沉，付出了多出别人数倍的精力，千方百计地扬长避短，终成一代名家。梅兰芳是京剧界当之无愧的代表人物，演戏之外，他则是一个满腔热枕的爱国者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8914" name="Picture 2" descr="http://p.ananas.chaoxing.com/star/1024_0/1384824149981fbxyi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95536" y="627534"/>
            <a:ext cx="2592491" cy="3525788"/>
          </a:xfrm>
          <a:prstGeom prst="rect">
            <a:avLst/>
          </a:prstGeom>
          <a:noFill/>
          <a:effectLst>
            <a:softEdge rad="63500"/>
          </a:effectLst>
        </p:spPr>
      </p:pic>
      <p:cxnSp>
        <p:nvCxnSpPr>
          <p:cNvPr id="9" name="直接连接符 8"/>
          <p:cNvCxnSpPr/>
          <p:nvPr/>
        </p:nvCxnSpPr>
        <p:spPr>
          <a:xfrm>
            <a:off x="5868144" y="3218557"/>
            <a:ext cx="25922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234690" y="3639820"/>
            <a:ext cx="5369560" cy="1206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204210" y="4084320"/>
            <a:ext cx="446405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4" name="TextBox 11"/>
          <p:cNvSpPr txBox="1"/>
          <p:nvPr/>
        </p:nvSpPr>
        <p:spPr>
          <a:xfrm>
            <a:off x="5091668" y="1690761"/>
            <a:ext cx="1286051" cy="68389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被</a:t>
            </a:r>
            <a:r>
              <a:rPr kumimoji="1"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迫</a:t>
            </a:r>
            <a:endParaRPr kumimoji="1"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934752" y="1767196"/>
            <a:ext cx="1944216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蓄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须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720330" y="3286700"/>
            <a:ext cx="1870605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纠 缠</a:t>
            </a:r>
            <a:endParaRPr lang="zh-CN" altLang="en-US" sz="4000" b="1" u="sng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5091708" y="3287875"/>
            <a:ext cx="1500393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邀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006760" y="1338568"/>
            <a:ext cx="85736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xù</a:t>
            </a:r>
            <a:endParaRPr lang="en-US" altLang="zh-CN" sz="3000" b="1" dirty="0" err="1"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667732" y="1243622"/>
            <a:ext cx="1224136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pò</a:t>
            </a:r>
            <a:endParaRPr lang="en-US" altLang="zh-CN" sz="3000" b="1" dirty="0" err="1"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646720" y="2804493"/>
            <a:ext cx="1728192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jiū</a:t>
            </a:r>
            <a:r>
              <a:rPr lang="en-US" altLang="zh-CN" sz="3000" b="1" dirty="0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 </a:t>
            </a:r>
            <a:r>
              <a:rPr lang="en-US" altLang="zh-CN" sz="3000" b="1" dirty="0" err="1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chán</a:t>
            </a:r>
            <a:endParaRPr lang="zh-CN" altLang="en-US" sz="3000" b="1" dirty="0"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878705" y="2805430"/>
            <a:ext cx="171386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000" b="1" dirty="0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 </a:t>
            </a:r>
            <a:r>
              <a:rPr lang="en-US" altLang="zh-CN" sz="3000" b="1" dirty="0" err="1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yāo</a:t>
            </a:r>
            <a:endParaRPr lang="zh-CN" altLang="en-US" sz="3000" b="1" dirty="0"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63676" y="1808619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505294" y="1510576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492535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52" name="矩形 51"/>
          <p:cNvSpPr/>
          <p:nvPr/>
        </p:nvSpPr>
        <p:spPr>
          <a:xfrm>
            <a:off x="525663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55006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44" name="矩形 43"/>
          <p:cNvSpPr/>
          <p:nvPr/>
        </p:nvSpPr>
        <p:spPr>
          <a:xfrm>
            <a:off x="3510816" y="1816239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671056" y="3328407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4" grpId="0"/>
      <p:bldP spid="24" grpId="1"/>
      <p:bldP spid="25" grpId="0"/>
      <p:bldP spid="25" grpId="1"/>
      <p:bldP spid="26" grpId="0"/>
      <p:bldP spid="26" grpId="1"/>
      <p:bldP spid="36" grpId="0" bldLvl="0" animBg="1"/>
      <p:bldP spid="44" grpId="0" bldLvl="0" animBg="1"/>
      <p:bldP spid="4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4" name="TextBox 11"/>
          <p:cNvSpPr txBox="1"/>
          <p:nvPr/>
        </p:nvSpPr>
        <p:spPr>
          <a:xfrm>
            <a:off x="5448466" y="1374531"/>
            <a:ext cx="1718099" cy="68389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签 订</a:t>
            </a:r>
            <a:endParaRPr kumimoji="1"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Text Box 5"/>
          <p:cNvSpPr txBox="1">
            <a:spLocks noChangeArrowheads="1"/>
          </p:cNvSpPr>
          <p:nvPr/>
        </p:nvSpPr>
        <p:spPr bwMode="auto">
          <a:xfrm>
            <a:off x="3701851" y="1399763"/>
            <a:ext cx="1232466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拒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绝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477933" y="1371591"/>
            <a:ext cx="1944216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打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扰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981989" y="942963"/>
            <a:ext cx="108012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rǎo</a:t>
            </a:r>
            <a:endParaRPr lang="en-US" altLang="zh-CN" sz="3000" b="1" dirty="0" err="1"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782189" y="971135"/>
            <a:ext cx="1224136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jù</a:t>
            </a:r>
            <a:endParaRPr lang="en-US" altLang="zh-CN" sz="3000" b="1" dirty="0" err="1"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294357" y="927392"/>
            <a:ext cx="216024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qiān</a:t>
            </a:r>
            <a:r>
              <a:rPr lang="en-US" altLang="zh-CN" sz="3000" b="1" dirty="0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 </a:t>
            </a:r>
            <a:r>
              <a:rPr lang="en-US" altLang="zh-CN" sz="3000" b="1" dirty="0" err="1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dìng</a:t>
            </a:r>
            <a:r>
              <a:rPr lang="en-US" altLang="zh-CN" sz="3000" b="1" dirty="0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 </a:t>
            </a:r>
            <a:endParaRPr lang="zh-CN" altLang="en-US" sz="3000" b="1" dirty="0"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319900" y="1472957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506021" y="1399763"/>
            <a:ext cx="545465" cy="5543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880452" y="2531998"/>
            <a:ext cx="115212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wàng</a:t>
            </a:r>
            <a:endParaRPr lang="en-US" altLang="zh-CN" sz="3000" b="1" dirty="0" err="1"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  <p:sp>
        <p:nvSpPr>
          <p:cNvPr id="37" name="Text Box 5"/>
          <p:cNvSpPr txBox="1">
            <a:spLocks noChangeArrowheads="1"/>
          </p:cNvSpPr>
          <p:nvPr/>
        </p:nvSpPr>
        <p:spPr bwMode="auto">
          <a:xfrm>
            <a:off x="5448404" y="2964046"/>
            <a:ext cx="1870605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狂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妄</a:t>
            </a:r>
            <a:endParaRPr lang="zh-CN" altLang="en-US" sz="4000" b="1" u="sng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520412" y="3036307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506021" y="3001233"/>
            <a:ext cx="1232466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宁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04114" y="2563715"/>
            <a:ext cx="1224136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nìng</a:t>
            </a:r>
            <a:endParaRPr lang="en-US" altLang="zh-CN" sz="3000" b="1" dirty="0" err="1"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0" y="3093477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782695" y="2992120"/>
            <a:ext cx="1265555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求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89809" y="2531733"/>
            <a:ext cx="108012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yào</a:t>
            </a:r>
            <a:endParaRPr lang="en-US" altLang="zh-CN" sz="3000" b="1" dirty="0" err="1"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19905" y="3056890"/>
            <a:ext cx="545465" cy="5543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6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8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6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8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6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8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7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8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7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8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7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4" grpId="0"/>
      <p:bldP spid="24" grpId="1"/>
      <p:bldP spid="43" grpId="0" bldLvl="0" animBg="1"/>
      <p:bldP spid="29" grpId="0" animBg="1"/>
      <p:bldP spid="31" grpId="0"/>
      <p:bldP spid="31" grpId="1"/>
      <p:bldP spid="38" grpId="0" bldLvl="0" animBg="1"/>
      <p:bldP spid="3" grpId="0"/>
      <p:bldP spid="3" grpId="1"/>
      <p:bldP spid="4" grpId="0" animBg="1"/>
      <p:bldP spid="6" grpId="0"/>
      <p:bldP spid="6" grpId="1"/>
      <p:bldP spid="7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38498" y="1545625"/>
            <a:ext cx="753182" cy="882109"/>
            <a:chOff x="933096" y="1201103"/>
            <a:chExt cx="593961" cy="810101"/>
          </a:xfrm>
        </p:grpSpPr>
        <p:sp>
          <p:nvSpPr>
            <p:cNvPr id="10" name="椭圆 9"/>
            <p:cNvSpPr/>
            <p:nvPr/>
          </p:nvSpPr>
          <p:spPr>
            <a:xfrm>
              <a:off x="933096" y="1201103"/>
              <a:ext cx="593961" cy="810101"/>
            </a:xfrm>
            <a:prstGeom prst="ellipse">
              <a:avLst/>
            </a:prstGeom>
            <a:solidFill>
              <a:srgbClr val="DCFDFF"/>
            </a:solidFill>
            <a:ln>
              <a:solidFill>
                <a:schemeClr val="tx2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Rectangle 2"/>
            <p:cNvSpPr>
              <a:spLocks noChangeArrowheads="1"/>
            </p:cNvSpPr>
            <p:nvPr/>
          </p:nvSpPr>
          <p:spPr bwMode="auto">
            <a:xfrm>
              <a:off x="991203" y="1271110"/>
              <a:ext cx="535854" cy="589364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r>
                <a:rPr lang="zh-CN" altLang="en-US" sz="41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宁</a:t>
              </a:r>
              <a:endParaRPr lang="zh-CN" altLang="en-US" sz="4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061210" y="1562735"/>
            <a:ext cx="6696710" cy="1053465"/>
          </a:xfrm>
          <a:prstGeom prst="rect">
            <a:avLst/>
          </a:prstGeom>
          <a:solidFill>
            <a:srgbClr val="FDFEC3"/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他</a:t>
            </a:r>
            <a:r>
              <a:rPr lang="zh-CN" altLang="en-US" sz="32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宁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可卖房度日，也决不在日本侵略者的统治下登台演出。</a:t>
            </a:r>
            <a:endParaRPr lang="zh-CN" altLang="en-US" sz="32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78132" y="3143007"/>
            <a:ext cx="6649720" cy="5607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lIns="68580" tIns="34290" rIns="68580" bIns="34290">
            <a:spAutoFit/>
          </a:bodyPr>
          <a:lstStyle/>
          <a:p>
            <a:pPr algn="l"/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小镇上的人们一直过着安</a:t>
            </a:r>
            <a:r>
              <a:rPr lang="zh-CN" altLang="en-US" sz="32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宁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的日子。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752862" y="526257"/>
            <a:ext cx="410581" cy="377666"/>
            <a:chOff x="631825" y="5181600"/>
            <a:chExt cx="1554163" cy="1552575"/>
          </a:xfrm>
        </p:grpSpPr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0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162967" y="431959"/>
            <a:ext cx="1564685" cy="559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  <a:endParaRPr lang="zh-CN" altLang="en-US" sz="25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91682" y="2642761"/>
            <a:ext cx="172819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níng</a:t>
            </a:r>
            <a:endParaRPr lang="en-US" altLang="zh-CN" sz="2800" b="1" dirty="0" err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159641" y="1062246"/>
            <a:ext cx="172819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nìng</a:t>
            </a:r>
            <a:endParaRPr lang="en-US" altLang="zh-CN" sz="2800" b="1" dirty="0" err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9" grpId="0" bldLvl="0" animBg="1"/>
      <p:bldP spid="8" grpId="0"/>
      <p:bldP spid="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38498" y="1545625"/>
            <a:ext cx="753182" cy="882109"/>
            <a:chOff x="933096" y="1201103"/>
            <a:chExt cx="593961" cy="810101"/>
          </a:xfrm>
        </p:grpSpPr>
        <p:sp>
          <p:nvSpPr>
            <p:cNvPr id="10" name="椭圆 9"/>
            <p:cNvSpPr/>
            <p:nvPr/>
          </p:nvSpPr>
          <p:spPr>
            <a:xfrm>
              <a:off x="933096" y="1201103"/>
              <a:ext cx="593961" cy="810101"/>
            </a:xfrm>
            <a:prstGeom prst="ellipse">
              <a:avLst/>
            </a:prstGeom>
            <a:solidFill>
              <a:srgbClr val="DCFDFF"/>
            </a:solidFill>
            <a:ln>
              <a:solidFill>
                <a:schemeClr val="tx2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Rectangle 2"/>
            <p:cNvSpPr>
              <a:spLocks noChangeArrowheads="1"/>
            </p:cNvSpPr>
            <p:nvPr/>
          </p:nvSpPr>
          <p:spPr bwMode="auto">
            <a:xfrm>
              <a:off x="991203" y="1271110"/>
              <a:ext cx="535854" cy="589364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r>
                <a:rPr lang="zh-CN" altLang="en-US" sz="41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要</a:t>
              </a:r>
              <a:endParaRPr lang="zh-CN" altLang="en-US" sz="4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031365" y="882015"/>
            <a:ext cx="6696710" cy="1545590"/>
          </a:xfrm>
          <a:prstGeom prst="rect">
            <a:avLst/>
          </a:prstGeom>
          <a:solidFill>
            <a:srgbClr val="FDFEC3"/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一次，日本侵略军要庆祝</a:t>
            </a:r>
            <a:r>
              <a:rPr lang="en-US" altLang="zh-CN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大东</a:t>
            </a:r>
            <a:endParaRPr lang="zh-CN" altLang="en-US" sz="32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zh-CN" altLang="en-US" sz="32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亚圣战</a:t>
            </a:r>
            <a:r>
              <a:rPr lang="en-US" altLang="zh-CN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r>
              <a:rPr lang="zh-CN" altLang="en-US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</a:t>
            </a:r>
            <a:r>
              <a:rPr lang="zh-CN" altLang="en-US" sz="32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要</a:t>
            </a:r>
            <a:r>
              <a:rPr lang="zh-CN" altLang="en-US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求他必须上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台演出。</a:t>
            </a:r>
            <a:endParaRPr lang="zh-CN" altLang="en-US" sz="32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934622" y="3143007"/>
            <a:ext cx="7056755" cy="5607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lIns="68580" tIns="34290" rIns="68580" bIns="34290">
            <a:spAutoFit/>
          </a:bodyPr>
          <a:lstStyle/>
          <a:p>
            <a:pPr algn="l"/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但是，拒绝演出总得</a:t>
            </a:r>
            <a:r>
              <a:rPr lang="zh-CN" altLang="en-US" sz="32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要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想出个办法啊。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59197" y="2644031"/>
            <a:ext cx="1728192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yào</a:t>
            </a:r>
            <a:endParaRPr lang="en-US" altLang="zh-CN" sz="2800" b="1" dirty="0" err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4023876" y="1360061"/>
            <a:ext cx="1728192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yāo</a:t>
            </a:r>
            <a:endParaRPr lang="en-US" altLang="zh-CN" sz="2800" b="1" dirty="0" err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9" grpId="0" bldLvl="0" animBg="1"/>
      <p:bldP spid="8" grpId="0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55564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3419872" y="627534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467544" y="1275606"/>
            <a:ext cx="4104456" cy="20072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加一加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：艹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畜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蓄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西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女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要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572000" y="1275606"/>
            <a:ext cx="4104456" cy="26536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换一换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：激    邀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距    拒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忘    妄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5" name="右箭头 44"/>
          <p:cNvSpPr/>
          <p:nvPr/>
        </p:nvSpPr>
        <p:spPr>
          <a:xfrm>
            <a:off x="6516216" y="1635646"/>
            <a:ext cx="504056" cy="144016"/>
          </a:xfrm>
          <a:prstGeom prst="rightArrow">
            <a:avLst/>
          </a:prstGeom>
          <a:solidFill>
            <a:srgbClr val="00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右箭头 41"/>
          <p:cNvSpPr/>
          <p:nvPr/>
        </p:nvSpPr>
        <p:spPr>
          <a:xfrm>
            <a:off x="6516216" y="2211710"/>
            <a:ext cx="504056" cy="144016"/>
          </a:xfrm>
          <a:prstGeom prst="rightArrow">
            <a:avLst/>
          </a:prstGeom>
          <a:solidFill>
            <a:srgbClr val="00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右箭头 42"/>
          <p:cNvSpPr/>
          <p:nvPr/>
        </p:nvSpPr>
        <p:spPr>
          <a:xfrm>
            <a:off x="6516216" y="2859782"/>
            <a:ext cx="504056" cy="144016"/>
          </a:xfrm>
          <a:prstGeom prst="rightArrow">
            <a:avLst/>
          </a:prstGeom>
          <a:solidFill>
            <a:srgbClr val="00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4" grpId="0"/>
      <p:bldP spid="45" grpId="0" animBg="1"/>
      <p:bldP spid="42" grpId="0" animBg="1"/>
      <p:bldP spid="4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2700" y="-2540"/>
            <a:ext cx="9168765" cy="5157470"/>
          </a:xfrm>
          <a:prstGeom prst="rect">
            <a:avLst/>
          </a:prstGeom>
        </p:spPr>
      </p:pic>
      <p:grpSp>
        <p:nvGrpSpPr>
          <p:cNvPr id="50" name="组合 49"/>
          <p:cNvGrpSpPr/>
          <p:nvPr/>
        </p:nvGrpSpPr>
        <p:grpSpPr>
          <a:xfrm>
            <a:off x="3387260" y="243176"/>
            <a:ext cx="456833" cy="456366"/>
            <a:chOff x="631825" y="5181600"/>
            <a:chExt cx="1554163" cy="1552575"/>
          </a:xfrm>
        </p:grpSpPr>
        <p:sp>
          <p:nvSpPr>
            <p:cNvPr id="51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6" name="TextBox 11"/>
          <p:cNvSpPr txBox="1">
            <a:spLocks noChangeArrowheads="1"/>
          </p:cNvSpPr>
          <p:nvPr/>
        </p:nvSpPr>
        <p:spPr bwMode="auto">
          <a:xfrm>
            <a:off x="3876705" y="195486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3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225018" y="620311"/>
            <a:ext cx="16052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800" dirty="0">
                <a:solidFill>
                  <a:schemeClr val="bg1"/>
                </a:solidFill>
              </a:rPr>
              <a:t>登台演戏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938432" y="1645682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</a:rPr>
              <a:t>蓄须</a:t>
            </a:r>
            <a:r>
              <a:rPr lang="zh-CN" altLang="en-US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0000"/>
                </a:solidFill>
              </a:rPr>
              <a:t>  </a:t>
            </a:r>
            <a:endParaRPr lang="zh-CN" altLang="en-US" sz="3200" b="1" dirty="0">
              <a:ln>
                <a:solidFill>
                  <a:schemeClr val="bg2">
                    <a:lumMod val="2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4" name="TextBox 83"/>
          <p:cNvSpPr txBox="1"/>
          <p:nvPr/>
        </p:nvSpPr>
        <p:spPr>
          <a:xfrm>
            <a:off x="3141757" y="1772682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</a:rPr>
              <a:t>签订</a:t>
            </a:r>
            <a:r>
              <a:rPr lang="zh-CN" altLang="en-US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0000"/>
                </a:solidFill>
              </a:rPr>
              <a:t>  </a:t>
            </a:r>
            <a:endParaRPr lang="zh-CN" altLang="en-US" sz="3200" b="1" dirty="0">
              <a:ln>
                <a:solidFill>
                  <a:schemeClr val="bg2">
                    <a:lumMod val="2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" name="TextBox 83"/>
          <p:cNvSpPr txBox="1"/>
          <p:nvPr/>
        </p:nvSpPr>
        <p:spPr>
          <a:xfrm>
            <a:off x="4488592" y="1899682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</a:rPr>
              <a:t>纠缠</a:t>
            </a:r>
            <a:endParaRPr lang="zh-CN" altLang="en-US" sz="3200" b="1" dirty="0">
              <a:ln>
                <a:solidFill>
                  <a:schemeClr val="bg2">
                    <a:lumMod val="2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6" name="TextBox 83"/>
          <p:cNvSpPr txBox="1"/>
          <p:nvPr/>
        </p:nvSpPr>
        <p:spPr>
          <a:xfrm>
            <a:off x="5654452" y="1645682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</a:rPr>
              <a:t>拒绝</a:t>
            </a:r>
            <a:endParaRPr lang="zh-CN" altLang="en-US" sz="3200" b="1" dirty="0">
              <a:ln>
                <a:solidFill>
                  <a:schemeClr val="bg2">
                    <a:lumMod val="2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7" name="TextBox 83"/>
          <p:cNvSpPr txBox="1"/>
          <p:nvPr/>
        </p:nvSpPr>
        <p:spPr>
          <a:xfrm>
            <a:off x="6840632" y="1922542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</a:rPr>
              <a:t>妄想</a:t>
            </a:r>
            <a:endParaRPr lang="zh-CN" altLang="en-US" sz="3200" b="1" dirty="0">
              <a:ln>
                <a:solidFill>
                  <a:schemeClr val="bg2">
                    <a:lumMod val="2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4790" y="883285"/>
            <a:ext cx="1931035" cy="26625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10278 0.000000 " pathEditMode="relative" ptsTypes="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7847 0.027531 L 0.267500 0.027531 " pathEditMode="relative" ptsTypes="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1389 -0.018395 L 0.421042 -0.018395 " pathEditMode="relative" rAng="0" ptsTypes="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2847 0.027531 L 0.558889 0.027531 " pathEditMode="relative" ptsTypes="">
                                      <p:cBhvr>
                                        <p:cTn id="4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58889 0.055556 L 0.677014 0.055556 " pathEditMode="relative" ptsTypes="">
                                      <p:cBhvr>
                                        <p:cTn id="5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38706" y="426641"/>
            <a:ext cx="1944216" cy="500137"/>
            <a:chOff x="882216" y="641906"/>
            <a:chExt cx="1944216" cy="500137"/>
          </a:xfrm>
        </p:grpSpPr>
        <p:sp>
          <p:nvSpPr>
            <p:cNvPr id="50" name="TextBox 11"/>
            <p:cNvSpPr txBox="1">
              <a:spLocks noChangeArrowheads="1"/>
            </p:cNvSpPr>
            <p:nvPr/>
          </p:nvSpPr>
          <p:spPr bwMode="auto">
            <a:xfrm>
              <a:off x="882216" y="641906"/>
              <a:ext cx="1944216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800" b="1" dirty="0"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词语解释</a:t>
              </a:r>
              <a:endParaRPr lang="zh-CN" altLang="en-US" sz="28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411760" y="807590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891326" y="818043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1" name="矩形 10"/>
          <p:cNvSpPr/>
          <p:nvPr/>
        </p:nvSpPr>
        <p:spPr>
          <a:xfrm>
            <a:off x="738505" y="1108710"/>
            <a:ext cx="3948430" cy="181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纠缠：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指相互缠绕或遭人烦扰不休。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本文是说梅兰芳被日本人不断烦扰。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8030" y="2923540"/>
            <a:ext cx="3939540" cy="1038860"/>
          </a:xfrm>
          <a:prstGeom prst="rect">
            <a:avLst/>
          </a:prstGeom>
          <a:solidFill>
            <a:schemeClr val="bg2">
              <a:alpha val="13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我很庆幸能摆脱他的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纠缠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846320" y="807720"/>
            <a:ext cx="3525520" cy="2945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572885" y="719455"/>
            <a:ext cx="2554605" cy="176276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68300" y="597535"/>
            <a:ext cx="650938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骚扰：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意指扰乱他人，使之不得安宁。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文中是说日本侵略者总是逼迫梅兰芳演戏。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8300" y="1645920"/>
            <a:ext cx="6316345" cy="921385"/>
          </a:xfrm>
          <a:prstGeom prst="rect">
            <a:avLst/>
          </a:prstGeom>
          <a:solidFill>
            <a:schemeClr val="bg2">
              <a:alpha val="13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最近爸爸总是接到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骚扰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电话，这让他很烦恼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8300" y="2662555"/>
            <a:ext cx="767143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斩钉截铁：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形容说话或行动坚决果断，毫不犹豫。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5" name="TextBox 12"/>
          <p:cNvSpPr txBox="1"/>
          <p:nvPr/>
        </p:nvSpPr>
        <p:spPr>
          <a:xfrm>
            <a:off x="511810" y="3184525"/>
            <a:ext cx="7301865" cy="737235"/>
          </a:xfrm>
          <a:prstGeom prst="rect">
            <a:avLst/>
          </a:prstGeom>
          <a:solidFill>
            <a:schemeClr val="bg2">
              <a:alpha val="13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他说话办事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斩钉截铁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，从不拖泥带水。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ldLvl="0" animBg="1"/>
      <p:bldP spid="4" grpId="0"/>
      <p:bldP spid="5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514350" y="1106170"/>
            <a:ext cx="811530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自由朗读课文，思考：课文主要写了谁的什么事？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24205" y="2368550"/>
            <a:ext cx="7626985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课文写了抗日战争时期，</a:t>
            </a:r>
            <a:r>
              <a:rPr lang="zh-CN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梅兰芳先生一再拒绝日本人邀请，不登台演戏的事。</a:t>
            </a:r>
            <a:endParaRPr lang="zh-CN" altLang="zh-CN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3695" y="587375"/>
            <a:ext cx="842391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默读课文，你可以用一句话概括出每一段所表达的意思吗？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650" y="2087880"/>
            <a:ext cx="7620635" cy="52197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第一段：梅兰芳先生有几年时间是留着胡须的。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6125" y="3041015"/>
            <a:ext cx="7651115" cy="9531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第二段：抗日战争中，梅兰芳先生怀揣着希望藏身租界，不再登台演戏。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961545"/>
            <a:ext cx="8055615" cy="9531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第四段：生活窘迫，先生宁愿卖房也不愿接受日军的邀请进行演出。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3102580"/>
            <a:ext cx="8055615" cy="95313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第五段：日军庆祝“大东亚圣战”，逼迫先生演出，先生宁死不屈。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3568" y="691758"/>
            <a:ext cx="8055615" cy="95313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第三段：香港沦陷，日军军官强迫梅兰芳先生登台，先生蓄须表明自己对日军的抗议。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ldLvl="0" animBg="1"/>
      <p:bldP spid="10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2300" y="702310"/>
            <a:ext cx="8116570" cy="9531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第六、七段：为了不为日军表演，先生请朋友帮忙，注射药物躲避日军的“邀请”，差点丧命。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2608" y="2044030"/>
            <a:ext cx="8055615" cy="52197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第八段：抗战胜利，先生再次演出。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608" y="2833454"/>
            <a:ext cx="8055615" cy="95313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第九段：先生的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表演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艺术令人喜爱，爱国情怀令人敬佩。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1613443" y="1690643"/>
            <a:ext cx="6768752" cy="1210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>
                <a:latin typeface="+mj-ea"/>
                <a:ea typeface="+mj-ea"/>
              </a:rPr>
              <a:t>自由朗读第</a:t>
            </a:r>
            <a:r>
              <a:rPr lang="en-US" altLang="zh-CN" sz="2800" dirty="0">
                <a:latin typeface="+mj-ea"/>
                <a:ea typeface="+mj-ea"/>
              </a:rPr>
              <a:t>1</a:t>
            </a:r>
            <a:r>
              <a:rPr lang="zh-CN" altLang="en-US" sz="2800" dirty="0">
                <a:latin typeface="+mj-ea"/>
                <a:ea typeface="+mj-ea"/>
              </a:rPr>
              <a:t>自然段：</a:t>
            </a:r>
            <a:endParaRPr lang="en-US" altLang="zh-CN" sz="2800" dirty="0"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2800" dirty="0">
                <a:latin typeface="+mj-ea"/>
                <a:ea typeface="+mj-ea"/>
              </a:rPr>
              <a:t>看看梅兰芳先生是谁？他是做什么的？</a:t>
            </a:r>
            <a:endParaRPr lang="zh-CN" altLang="en-US" sz="2800" dirty="0">
              <a:latin typeface="+mj-ea"/>
              <a:ea typeface="+mj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93" y="1423045"/>
            <a:ext cx="1104039" cy="1582166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219055" y="400073"/>
            <a:ext cx="2330450" cy="560705"/>
            <a:chOff x="292074" y="533430"/>
            <a:chExt cx="3107265" cy="747607"/>
          </a:xfrm>
        </p:grpSpPr>
        <p:sp>
          <p:nvSpPr>
            <p:cNvPr id="7" name="文本框 14"/>
            <p:cNvSpPr txBox="1"/>
            <p:nvPr/>
          </p:nvSpPr>
          <p:spPr>
            <a:xfrm>
              <a:off x="832247" y="533430"/>
              <a:ext cx="2567092" cy="74760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互动课堂</a:t>
              </a:r>
              <a:endPara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074" y="533430"/>
              <a:ext cx="540173" cy="67225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30580" y="929005"/>
            <a:ext cx="5004435" cy="2553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梅兰芳先生是</a:t>
            </a:r>
            <a:r>
              <a:rPr lang="zh-CN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闻名世界的京剧表演艺术家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。他在舞台上</a:t>
            </a:r>
            <a:r>
              <a:rPr lang="zh-CN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唱旦角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，为了演出的需要，他</a:t>
            </a:r>
            <a:r>
              <a:rPr lang="zh-CN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总是把胡须剃得干干净净的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267450" y="-1270"/>
            <a:ext cx="2863850" cy="42532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727450" y="3586480"/>
            <a:ext cx="3575050" cy="5219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800"/>
              <a:t>指戏曲中的</a:t>
            </a:r>
            <a:r>
              <a:rPr lang="zh-CN" altLang="en-US" sz="2800">
                <a:solidFill>
                  <a:srgbClr val="0000FF"/>
                </a:solidFill>
              </a:rPr>
              <a:t>女性形象</a:t>
            </a:r>
            <a:endParaRPr lang="zh-CN" altLang="en-US" sz="2800">
              <a:solidFill>
                <a:srgbClr val="0000FF"/>
              </a:solidFill>
            </a:endParaRPr>
          </a:p>
        </p:txBody>
      </p:sp>
      <p:sp>
        <p:nvSpPr>
          <p:cNvPr id="31" name="Freeform 24"/>
          <p:cNvSpPr/>
          <p:nvPr/>
        </p:nvSpPr>
        <p:spPr bwMode="gray">
          <a:xfrm rot="7628031">
            <a:off x="3303270" y="2431415"/>
            <a:ext cx="844550" cy="1205865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3383280" y="2849880"/>
            <a:ext cx="2052955" cy="952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937260" y="3363595"/>
            <a:ext cx="2914650" cy="1968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1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49728" y="1203598"/>
            <a:ext cx="736600" cy="284607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四大名旦合影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699792" y="267494"/>
            <a:ext cx="5237331" cy="3979604"/>
            <a:chOff x="2699792" y="267494"/>
            <a:chExt cx="5237331" cy="3979604"/>
          </a:xfrm>
        </p:grpSpPr>
        <p:pic>
          <p:nvPicPr>
            <p:cNvPr id="7" name="图片 6" descr="2345截图20190210164647.png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2915816" y="267494"/>
              <a:ext cx="4464496" cy="3528391"/>
            </a:xfrm>
            <a:prstGeom prst="rect">
              <a:avLst/>
            </a:prstGeom>
            <a:effectLst>
              <a:softEdge rad="63500"/>
            </a:effectLst>
          </p:spPr>
        </p:pic>
        <p:sp>
          <p:nvSpPr>
            <p:cNvPr id="9" name="TextBox 8"/>
            <p:cNvSpPr txBox="1"/>
            <p:nvPr/>
          </p:nvSpPr>
          <p:spPr>
            <a:xfrm>
              <a:off x="2699792" y="3723878"/>
              <a:ext cx="5237331" cy="52322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程研秋 尚小云 梅兰芳 荀慧生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187624" y="528761"/>
            <a:ext cx="2808312" cy="3699173"/>
            <a:chOff x="1187624" y="528761"/>
            <a:chExt cx="3016405" cy="4419714"/>
          </a:xfrm>
        </p:grpSpPr>
        <p:pic>
          <p:nvPicPr>
            <p:cNvPr id="9" name="图片 8" descr="2345截图20190210165421.png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187624" y="1779662"/>
              <a:ext cx="3016405" cy="3168813"/>
            </a:xfrm>
            <a:prstGeom prst="rect">
              <a:avLst/>
            </a:prstGeom>
          </p:spPr>
        </p:pic>
        <p:pic>
          <p:nvPicPr>
            <p:cNvPr id="10" name="图片 9" descr="2345截图20190210165554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7624" y="528761"/>
              <a:ext cx="3010055" cy="1466925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468125" y="843558"/>
            <a:ext cx="615553" cy="2926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在美国获博士学位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" name="图片 12" descr="2345截图2019021016575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3" y="483518"/>
            <a:ext cx="2836047" cy="374441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4" name="TextBox 13"/>
          <p:cNvSpPr txBox="1"/>
          <p:nvPr/>
        </p:nvSpPr>
        <p:spPr>
          <a:xfrm>
            <a:off x="7596917" y="483518"/>
            <a:ext cx="615553" cy="36349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与电影大师卓别林合影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2345截图20190210170124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115616" y="483518"/>
            <a:ext cx="3219615" cy="3746693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7"/>
          <p:cNvSpPr txBox="1"/>
          <p:nvPr/>
        </p:nvSpPr>
        <p:spPr>
          <a:xfrm>
            <a:off x="468125" y="843558"/>
            <a:ext cx="615553" cy="221791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在美国受欢迎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" name="图片 10" descr="2345截图2019021017023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483518"/>
            <a:ext cx="3152610" cy="380792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2" name="TextBox 11"/>
          <p:cNvSpPr txBox="1"/>
          <p:nvPr/>
        </p:nvSpPr>
        <p:spPr>
          <a:xfrm>
            <a:off x="8028384" y="555526"/>
            <a:ext cx="615553" cy="36349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受到旧金山市市长欢迎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345截图20190210170428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187624" y="339502"/>
            <a:ext cx="5256584" cy="395830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TextBox 5"/>
          <p:cNvSpPr txBox="1"/>
          <p:nvPr/>
        </p:nvSpPr>
        <p:spPr>
          <a:xfrm>
            <a:off x="7020272" y="843558"/>
            <a:ext cx="615553" cy="2926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与苏联戏剧家交谈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345截图20190210170611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619672" y="555526"/>
            <a:ext cx="2880320" cy="3602564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TextBox 5"/>
          <p:cNvSpPr txBox="1"/>
          <p:nvPr/>
        </p:nvSpPr>
        <p:spPr>
          <a:xfrm>
            <a:off x="777642" y="555526"/>
            <a:ext cx="553998" cy="372794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白蛇传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中饰演白素贞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 descr="2345截图2019021017074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20920" y="555625"/>
            <a:ext cx="2861310" cy="359346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7"/>
          <p:cNvSpPr txBox="1"/>
          <p:nvPr/>
        </p:nvSpPr>
        <p:spPr>
          <a:xfrm>
            <a:off x="7956376" y="555526"/>
            <a:ext cx="553998" cy="372794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嫦娥奔月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中饰演嫦娥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345截图20190210170937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475656" y="555526"/>
            <a:ext cx="2908449" cy="363873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TextBox 4"/>
          <p:cNvSpPr txBox="1"/>
          <p:nvPr/>
        </p:nvSpPr>
        <p:spPr>
          <a:xfrm>
            <a:off x="777642" y="555526"/>
            <a:ext cx="553998" cy="342497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俊袭人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中饰演袭人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 descr="2345截图2019021017104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11090" y="483235"/>
            <a:ext cx="2828925" cy="380365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7"/>
          <p:cNvSpPr txBox="1"/>
          <p:nvPr/>
        </p:nvSpPr>
        <p:spPr>
          <a:xfrm>
            <a:off x="7956376" y="555526"/>
            <a:ext cx="553998" cy="312200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洛神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中饰演宓妃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5445" y="356870"/>
            <a:ext cx="8043545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读一读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2-7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自然段，思考</a:t>
            </a:r>
            <a:r>
              <a:rPr lang="zh-CN" altLang="zh-CN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梅兰芳先生为什么不再登台表演？</a:t>
            </a:r>
            <a:r>
              <a:rPr lang="zh-CN" altLang="zh-CN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找出</a:t>
            </a:r>
            <a:r>
              <a:rPr lang="zh-CN" altLang="zh-CN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为了不表演，他都做过哪些事。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07704" y="1995433"/>
            <a:ext cx="2019300" cy="6451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避港拒演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3600" b="1" dirty="0"/>
          </a:p>
        </p:txBody>
      </p:sp>
      <p:sp>
        <p:nvSpPr>
          <p:cNvPr id="7" name="矩形 6"/>
          <p:cNvSpPr/>
          <p:nvPr/>
        </p:nvSpPr>
        <p:spPr>
          <a:xfrm>
            <a:off x="5076056" y="1997174"/>
            <a:ext cx="2019300" cy="64516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zh-CN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蓄须拒演</a:t>
            </a:r>
            <a:endParaRPr lang="zh-CN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07540" y="3003550"/>
            <a:ext cx="2057400" cy="64516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卖房拒演</a:t>
            </a:r>
            <a:endParaRPr lang="zh-CN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76056" y="3003545"/>
            <a:ext cx="2019300" cy="64516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zh-CN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自伤拒演</a:t>
            </a:r>
            <a:endParaRPr lang="zh-CN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635539" y="637803"/>
            <a:ext cx="2262158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zh-CN" sz="3600" dirty="0">
                <a:latin typeface="楷体" panose="02010609060101010101" pitchFamily="49" charset="-122"/>
                <a:ea typeface="楷体" panose="02010609060101010101" pitchFamily="49" charset="-122"/>
              </a:rPr>
              <a:t>避港拒演</a:t>
            </a:r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3600" dirty="0"/>
          </a:p>
        </p:txBody>
      </p:sp>
      <p:sp>
        <p:nvSpPr>
          <p:cNvPr id="5" name="矩形 4"/>
          <p:cNvSpPr/>
          <p:nvPr/>
        </p:nvSpPr>
        <p:spPr>
          <a:xfrm>
            <a:off x="666115" y="1541145"/>
            <a:ext cx="7790815" cy="2553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1937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年，日军占领上海，梅兰芳被迫藏身租界，以躲避日本人的纠缠。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1938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年底，有人邀请他去香港演戏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演出结束后，梅兰芳在香港住了下来，深居简出，不再登台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1750800" y="1233027"/>
            <a:ext cx="6516086" cy="2011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dirty="0">
                <a:latin typeface="+mj-ea"/>
                <a:ea typeface="+mj-ea"/>
              </a:rPr>
              <a:t>      默读第2自然段，找出可以体现梅兰芳先生热爱表演、热爱舞台的句子。</a:t>
            </a:r>
            <a:endParaRPr lang="zh-CN" altLang="en-US" sz="3200" dirty="0"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26" y="1447136"/>
            <a:ext cx="1104039" cy="15821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r="4796"/>
          <a:stretch>
            <a:fillRect/>
          </a:stretch>
        </p:blipFill>
        <p:spPr>
          <a:xfrm>
            <a:off x="6401435" y="-10160"/>
            <a:ext cx="2735580" cy="4267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070" y="958215"/>
            <a:ext cx="6325870" cy="26765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      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对于一个视舞台为生命、视艺术为生命的人来说，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不能演出，不能创作，无异于虚度生命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。到了深夜，梅兰芳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关紧门窗，拉上特制的厚窗帘，才能在寓所悄悄地细声吟唱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，这对于他来说已经很知足了。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0845" y="394970"/>
            <a:ext cx="8446135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通过这些话，我们完全可以想象，让梅兰芳先生不演出，他得有多痛苦。可既然这么痛苦，他为什么还要故意蓄须，让自己不能演出呢？</a:t>
            </a:r>
            <a:endParaRPr lang="zh-CN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云形 2"/>
          <p:cNvSpPr/>
          <p:nvPr/>
        </p:nvSpPr>
        <p:spPr>
          <a:xfrm>
            <a:off x="657225" y="1691640"/>
            <a:ext cx="7950835" cy="3183890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因为他是一位爱国者，他不想给侵略者演出。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尽管他视艺术为生命，但在民族存亡关头，他毫不犹豫地将艺术让位于民族气节。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378701" y="567154"/>
            <a:ext cx="2031325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zh-CN" altLang="zh-CN" sz="3600" dirty="0">
                <a:latin typeface="楷体" panose="02010609060101010101" pitchFamily="49" charset="-122"/>
                <a:ea typeface="楷体" panose="02010609060101010101" pitchFamily="49" charset="-122"/>
              </a:rPr>
              <a:t>蓄须拒演</a:t>
            </a:r>
            <a:endParaRPr lang="zh-CN" altLang="zh-CN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6"/>
          <p:cNvSpPr txBox="1"/>
          <p:nvPr/>
        </p:nvSpPr>
        <p:spPr>
          <a:xfrm>
            <a:off x="1750800" y="1552432"/>
            <a:ext cx="6516086" cy="1370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dirty="0">
                <a:latin typeface="+mj-ea"/>
                <a:ea typeface="+mj-ea"/>
              </a:rPr>
              <a:t>      默读第</a:t>
            </a:r>
            <a:r>
              <a:rPr lang="en-US" altLang="zh-CN" sz="3200" dirty="0">
                <a:latin typeface="+mj-ea"/>
                <a:ea typeface="+mj-ea"/>
              </a:rPr>
              <a:t>3</a:t>
            </a:r>
            <a:r>
              <a:rPr lang="zh-CN" altLang="en-US" sz="3200" dirty="0">
                <a:latin typeface="+mj-ea"/>
                <a:ea typeface="+mj-ea"/>
              </a:rPr>
              <a:t>自然段，说一说：梅兰芳是在什么情况下蓄须的？</a:t>
            </a:r>
            <a:endParaRPr lang="zh-CN" altLang="en-US" sz="3200" dirty="0"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26" y="1447136"/>
            <a:ext cx="1104039" cy="15821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76910" y="893445"/>
            <a:ext cx="7790815" cy="2061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香港沦陷，日本驻港司令官亲自出马，多次逼迫梅兰芳演戏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他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难以抵抗来自侵略者随时随地的骚扰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拒绝的借口都用尽了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，梅兰芳最后只能蓄须明志。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456469" y="607055"/>
            <a:ext cx="2232248" cy="64516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卖房拒演</a:t>
            </a:r>
            <a:endParaRPr lang="zh-CN" altLang="en-US" sz="3600" b="1" dirty="0"/>
          </a:p>
        </p:txBody>
      </p:sp>
      <p:sp>
        <p:nvSpPr>
          <p:cNvPr id="5" name="矩形 4"/>
          <p:cNvSpPr/>
          <p:nvPr/>
        </p:nvSpPr>
        <p:spPr>
          <a:xfrm>
            <a:off x="794385" y="1479550"/>
            <a:ext cx="7790815" cy="2553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长期不演戏，没有了经济来源，又要养家，梅兰芳准备卖掉北京的房子。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无论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戏园子老板开出的条件多么优厚，梅兰芳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都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拒绝了。他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宁可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卖房度日，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也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决不在日本侵略者的统治下登台演出。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9"/>
          <p:cNvSpPr txBox="1"/>
          <p:nvPr/>
        </p:nvSpPr>
        <p:spPr>
          <a:xfrm>
            <a:off x="701675" y="672465"/>
            <a:ext cx="7657465" cy="10534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用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无论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都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……”“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宁可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也不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……”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写句子。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90" y="551815"/>
            <a:ext cx="559435" cy="5454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59840" y="2146300"/>
            <a:ext cx="694372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无论</a:t>
            </a:r>
            <a:r>
              <a:rPr lang="en-US" altLang="zh-CN" sz="3200" b="1" u="sng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都</a:t>
            </a:r>
            <a:r>
              <a:rPr lang="en-US" altLang="zh-CN" sz="3200" b="1" u="sng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39080" y="2176780"/>
            <a:ext cx="2540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准时到校上课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74545" y="2166620"/>
            <a:ext cx="30429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刮风还是下雨，他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43330" y="2990850"/>
            <a:ext cx="694182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200" b="1" u="sng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宁可</a:t>
            </a:r>
            <a:r>
              <a:rPr lang="en-US" altLang="zh-CN" sz="3200" b="1" u="sng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也不</a:t>
            </a:r>
            <a:r>
              <a:rPr lang="en-US" altLang="zh-CN" sz="3200" b="1" u="sng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63565" y="3021965"/>
            <a:ext cx="197485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吃垃圾食品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59832" y="3002401"/>
            <a:ext cx="19704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饿着肚子，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20825" y="2990850"/>
            <a:ext cx="5403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他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0"/>
      <p:bldP spid="7" grpId="0"/>
      <p:bldP spid="8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389496" y="658490"/>
            <a:ext cx="2019300" cy="64516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zh-CN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自伤拒演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94385" y="1479550"/>
            <a:ext cx="7790815" cy="2061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梅兰芳找到一位当医生的好朋友，说明了自己的危险处境，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请朋友设法让他生一场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大病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给他打了伤寒预防针，人打了这种针就会连日发高烧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76910" y="831215"/>
            <a:ext cx="7790815" cy="2553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军医用手摸了摸梅兰芳的额头，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滚烫滚烫的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，看不出破绽，只好认定梅兰芳得了重病，不能登台演出了。日本侵略者的妄想最终没有实现，梅兰芳为此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差点儿丢了性命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969010" y="616585"/>
            <a:ext cx="7791450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dirty="0">
                <a:latin typeface="+mj-ea"/>
                <a:ea typeface="+mj-ea"/>
              </a:rPr>
              <a:t>说一说：梅兰芳经历了哪些危险和困难？</a:t>
            </a:r>
            <a:endParaRPr lang="zh-CN" altLang="en-US" sz="3200" dirty="0">
              <a:latin typeface="+mj-ea"/>
              <a:ea typeface="+mj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32298" y="1596405"/>
            <a:ext cx="4404360" cy="43751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/>
              <a:t>要面对日本侵略者的骚扰和迫害</a:t>
            </a:r>
            <a:endParaRPr lang="zh-CN" altLang="en-US" sz="2400" dirty="0"/>
          </a:p>
        </p:txBody>
      </p:sp>
      <p:sp>
        <p:nvSpPr>
          <p:cNvPr id="2" name="TextBox 27"/>
          <p:cNvSpPr txBox="1"/>
          <p:nvPr/>
        </p:nvSpPr>
        <p:spPr>
          <a:xfrm>
            <a:off x="2215788" y="2297445"/>
            <a:ext cx="4099560" cy="43751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/>
              <a:t>没有经济来源，生活无法维持</a:t>
            </a:r>
            <a:endParaRPr lang="zh-CN" altLang="en-US" sz="2400" dirty="0"/>
          </a:p>
        </p:txBody>
      </p:sp>
      <p:sp>
        <p:nvSpPr>
          <p:cNvPr id="3" name="TextBox 27"/>
          <p:cNvSpPr txBox="1"/>
          <p:nvPr/>
        </p:nvSpPr>
        <p:spPr>
          <a:xfrm>
            <a:off x="2199278" y="3070240"/>
            <a:ext cx="5013960" cy="43751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/>
              <a:t>设法生病，忍受身体痛苦，险些丧命</a:t>
            </a:r>
            <a:endParaRPr lang="zh-CN" alt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2" grpId="0" bldLvl="0" animBg="1"/>
      <p:bldP spid="3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1750800" y="1356852"/>
            <a:ext cx="6516086" cy="1370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dirty="0">
                <a:latin typeface="+mj-ea"/>
                <a:ea typeface="+mj-ea"/>
              </a:rPr>
              <a:t>       默读最后两个自然段，说一说：你从梅兰芳先生身上体会到了什么？</a:t>
            </a:r>
            <a:endParaRPr lang="zh-CN" altLang="en-US" sz="3200" dirty="0"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71" y="1356966"/>
            <a:ext cx="1104039" cy="15821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76910" y="831215"/>
            <a:ext cx="7790815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当抗日战争取得胜利的消息传来时，梅兰芳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当即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剃了胡须，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高兴地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向大家宣布：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胜利了，我该登台演出了！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61060" y="2999740"/>
            <a:ext cx="145669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梅兰芳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2411730" y="2637790"/>
            <a:ext cx="134620" cy="1288415"/>
          </a:xfrm>
          <a:prstGeom prst="lef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731135" y="2571750"/>
            <a:ext cx="311340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高超的表演艺术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714625" y="3488055"/>
            <a:ext cx="311340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高尚的民族气节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左大括号 6"/>
          <p:cNvSpPr/>
          <p:nvPr/>
        </p:nvSpPr>
        <p:spPr>
          <a:xfrm rot="10800000">
            <a:off x="5910580" y="2637790"/>
            <a:ext cx="134620" cy="1288415"/>
          </a:xfrm>
          <a:prstGeom prst="lef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150610" y="2753360"/>
            <a:ext cx="1456690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喜爱  敬佩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6" grpId="0"/>
      <p:bldP spid="7" grpId="0" animBg="1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0" y="572029"/>
            <a:ext cx="138564" cy="28469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68580" tIns="34290" rIns="68580" bIns="3429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4428" y="411510"/>
            <a:ext cx="2219380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结构梳理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83" y="479078"/>
            <a:ext cx="366860" cy="456338"/>
          </a:xfrm>
          <a:prstGeom prst="rect">
            <a:avLst/>
          </a:prstGeom>
        </p:spPr>
      </p:pic>
      <p:sp>
        <p:nvSpPr>
          <p:cNvPr id="19" name="圆角矩形 18"/>
          <p:cNvSpPr/>
          <p:nvPr/>
        </p:nvSpPr>
        <p:spPr>
          <a:xfrm>
            <a:off x="899592" y="915566"/>
            <a:ext cx="7073283" cy="2983677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outerShdw blurRad="368300" dist="88900" dir="5400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cxnSp>
        <p:nvCxnSpPr>
          <p:cNvPr id="25" name="直接箭头连接符 24"/>
          <p:cNvCxnSpPr/>
          <p:nvPr/>
        </p:nvCxnSpPr>
        <p:spPr>
          <a:xfrm flipV="1">
            <a:off x="2339752" y="1851670"/>
            <a:ext cx="864096" cy="36004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>
            <a:off x="2339752" y="2715766"/>
            <a:ext cx="864096" cy="28803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203848" y="1491630"/>
            <a:ext cx="1369606" cy="4385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/>
              <a:t>避港拒演</a:t>
            </a:r>
            <a:endParaRPr lang="zh-CN" altLang="en-US" sz="2400" dirty="0"/>
          </a:p>
        </p:txBody>
      </p:sp>
      <p:cxnSp>
        <p:nvCxnSpPr>
          <p:cNvPr id="29" name="直接箭头连接符 28"/>
          <p:cNvCxnSpPr/>
          <p:nvPr/>
        </p:nvCxnSpPr>
        <p:spPr>
          <a:xfrm>
            <a:off x="4499992" y="1733156"/>
            <a:ext cx="720080" cy="47855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 flipV="1">
            <a:off x="4499992" y="2571750"/>
            <a:ext cx="792088" cy="43205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03848" y="1995686"/>
            <a:ext cx="1356360" cy="43751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/>
              <a:t>蓄须拒演</a:t>
            </a:r>
            <a:endParaRPr lang="zh-CN" alt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115616" y="2192546"/>
            <a:ext cx="1261884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梅兰芳</a:t>
            </a:r>
            <a:endParaRPr lang="zh-CN" alt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3203848" y="2427734"/>
            <a:ext cx="1356360" cy="437515"/>
          </a:xfrm>
          <a:prstGeom prst="rect">
            <a:avLst/>
          </a:prstGeom>
          <a:solidFill>
            <a:srgbClr val="FFFF00"/>
          </a:solidFill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/>
              <a:t>卖房拒演</a:t>
            </a:r>
            <a:endParaRPr lang="zh-CN" alt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3203848" y="2859782"/>
            <a:ext cx="1356360" cy="4375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/>
              <a:t>自伤拒演</a:t>
            </a:r>
            <a:endParaRPr lang="zh-CN" altLang="en-US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5292080" y="1275606"/>
            <a:ext cx="923330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eaVert" wrap="none" rtlCol="0">
            <a:spAutoFit/>
          </a:bodyPr>
          <a:lstStyle/>
          <a:p>
            <a:r>
              <a:rPr lang="zh-CN" altLang="en-US" sz="2400" dirty="0"/>
              <a:t>民族气节</a:t>
            </a:r>
            <a:endParaRPr lang="en-US" altLang="zh-CN" sz="2400" dirty="0"/>
          </a:p>
          <a:p>
            <a:r>
              <a:rPr lang="zh-CN" altLang="en-US" sz="2400" dirty="0"/>
              <a:t>国家利益高于一切</a:t>
            </a:r>
            <a:endParaRPr lang="zh-CN" alt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4" grpId="0" bldLvl="0" animBg="1"/>
      <p:bldP spid="20" grpId="0" animBg="1"/>
      <p:bldP spid="22" grpId="0" bldLvl="0" animBg="1"/>
      <p:bldP spid="23" grpId="0" bldLvl="0" animBg="1"/>
      <p:bldP spid="3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46735" y="1222375"/>
            <a:ext cx="7698105" cy="20612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    课文主要写了抗日战争时期，梅兰芳先生一再拒绝日本人邀请，不登台演戏的事，赞扬了梅兰芳</a:t>
            </a:r>
            <a:r>
              <a:rPr lang="zh-CN" altLang="en-US" sz="27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      </a:t>
            </a: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。他爱戏曲艺术，更爱中华民族，他视民族存亡、国家利益高于一切。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4427" y="411510"/>
            <a:ext cx="203675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主题概括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43025" y="2237740"/>
            <a:ext cx="2596515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7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高尚的民族气节</a:t>
            </a:r>
            <a:endParaRPr lang="zh-CN" altLang="en-US" sz="27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2140" y="1132205"/>
            <a:ext cx="7919720" cy="1714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茫茫青史，为了爱国而摔破饭碗的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优伶（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líng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，有几人欤（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yú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）？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r">
              <a:lnSpc>
                <a:spcPct val="110000"/>
              </a:lnSpc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著名画家丰子恺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拓展延伸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612140" y="2985770"/>
            <a:ext cx="802195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这句话是画家丰子恺对梅兰芳的赞扬。意思是，那么多史书中记载爱国而退出自己谋生、自己喜爱的戏曲的演员，有几个人呢？</a:t>
            </a:r>
            <a:endParaRPr lang="zh-CN" altLang="en-US" sz="24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23215" y="1022985"/>
            <a:ext cx="8450580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人生自古谁无死，留取丹心照汗青。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宋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文天祥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过零丁洋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2580" y="2386330"/>
            <a:ext cx="8307705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商女不知亡国恨，隔江犹唱后庭花。 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唐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杜牧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泊秦淮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624428" y="411510"/>
            <a:ext cx="1931348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6"/>
            <a:ext cx="366860" cy="4563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1600" y="2355726"/>
            <a:ext cx="5918200" cy="181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蓄须（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宁可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 </a:t>
            </a:r>
            <a:endParaRPr lang="zh-CN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要挟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68859" y="1226513"/>
            <a:ext cx="38404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一、</a:t>
            </a:r>
            <a:r>
              <a:rPr lang="zh-CN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给加点字注音。</a:t>
            </a:r>
            <a:endParaRPr lang="zh-CN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6258" name="Oval 2"/>
          <p:cNvSpPr>
            <a:spLocks noChangeArrowheads="1"/>
          </p:cNvSpPr>
          <p:nvPr/>
        </p:nvSpPr>
        <p:spPr bwMode="auto">
          <a:xfrm>
            <a:off x="1215182" y="2859782"/>
            <a:ext cx="44450" cy="4445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b="1"/>
          </a:p>
        </p:txBody>
      </p:sp>
      <p:sp>
        <p:nvSpPr>
          <p:cNvPr id="96259" name="Oval 3"/>
          <p:cNvSpPr>
            <a:spLocks noChangeArrowheads="1"/>
          </p:cNvSpPr>
          <p:nvPr/>
        </p:nvSpPr>
        <p:spPr bwMode="auto">
          <a:xfrm>
            <a:off x="4427984" y="2887340"/>
            <a:ext cx="44450" cy="4445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b="1"/>
          </a:p>
        </p:txBody>
      </p:sp>
      <p:sp>
        <p:nvSpPr>
          <p:cNvPr id="96260" name="Oval 4"/>
          <p:cNvSpPr>
            <a:spLocks noChangeArrowheads="1"/>
          </p:cNvSpPr>
          <p:nvPr/>
        </p:nvSpPr>
        <p:spPr bwMode="auto">
          <a:xfrm>
            <a:off x="1215182" y="3651870"/>
            <a:ext cx="44450" cy="4445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b="1"/>
          </a:p>
        </p:txBody>
      </p:sp>
      <p:sp>
        <p:nvSpPr>
          <p:cNvPr id="11" name="矩形 10"/>
          <p:cNvSpPr/>
          <p:nvPr/>
        </p:nvSpPr>
        <p:spPr>
          <a:xfrm>
            <a:off x="2267744" y="2139702"/>
            <a:ext cx="857368" cy="74549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400" b="1" dirty="0" err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xù</a:t>
            </a:r>
            <a:endParaRPr lang="en-US" altLang="zh-CN" sz="4400" b="1" dirty="0" err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076056" y="2139702"/>
            <a:ext cx="2448272" cy="74549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000" b="1" dirty="0">
                <a:latin typeface="宋体" panose="02010600030101010101" pitchFamily="2" charset="-122"/>
                <a:ea typeface="宋体" panose="02010600030101010101" pitchFamily="2" charset="-122"/>
              </a:rPr>
              <a:t> </a:t>
            </a:r>
            <a:r>
              <a:rPr lang="en-US" altLang="zh-CN" sz="4400" b="1" dirty="0" err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nìng</a:t>
            </a:r>
            <a:endParaRPr lang="zh-CN" altLang="en-US" sz="4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95736" y="3003798"/>
            <a:ext cx="1224136" cy="74549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400" b="1" dirty="0" err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yāo</a:t>
            </a:r>
            <a:endParaRPr lang="en-US" altLang="zh-CN" sz="4400" b="1" dirty="0" err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48291" y="1635646"/>
            <a:ext cx="99949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无论</a:t>
            </a:r>
            <a:r>
              <a:rPr lang="zh-CN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444208" y="1707654"/>
            <a:ext cx="59118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都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2054" y="1707654"/>
            <a:ext cx="8952230" cy="737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）条件多么优厚，梅兰芳全（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）拒绝了。</a:t>
            </a:r>
            <a:endParaRPr lang="zh-CN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b="1" dirty="0"/>
          </a:p>
        </p:txBody>
      </p:sp>
      <p:sp>
        <p:nvSpPr>
          <p:cNvPr id="16" name="矩形 15"/>
          <p:cNvSpPr/>
          <p:nvPr/>
        </p:nvSpPr>
        <p:spPr>
          <a:xfrm>
            <a:off x="414020" y="555625"/>
            <a:ext cx="830326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二、</a:t>
            </a:r>
            <a:r>
              <a:rPr lang="zh-CN" altLang="zh-CN" sz="28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在括号里填上合适的关联词语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，并用关联词语再写一个句子。</a:t>
            </a:r>
            <a:endParaRPr lang="zh-CN" altLang="zh-CN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9592" y="2643758"/>
            <a:ext cx="67157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无论</a:t>
            </a:r>
            <a:r>
              <a:rPr lang="zh-CN" altLang="en-US" sz="32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刮风还是下雨，我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都</a:t>
            </a:r>
            <a:r>
              <a:rPr lang="zh-CN" altLang="en-US" sz="32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准时到校。</a:t>
            </a:r>
            <a:endParaRPr lang="zh-CN" altLang="en-US" sz="3200" b="1" u="sng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771550"/>
            <a:ext cx="7560840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三、</a:t>
            </a:r>
            <a:r>
              <a:rPr lang="zh-CN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大家为什么愿意站着看，仅仅是因为梅先生演得好吗？用原文的话回答。</a:t>
            </a:r>
            <a:endParaRPr lang="zh-CN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05" y="2294255"/>
            <a:ext cx="822007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作为艺术家，梅兰芳先生高超的表演艺术让人喜爱，他的民族气节更令人敬佩。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2797</Words>
  <Application>WPS 演示</Application>
  <PresentationFormat>全屏显示(16:9)</PresentationFormat>
  <Paragraphs>316</Paragraphs>
  <Slides>44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67" baseType="lpstr">
      <vt:lpstr>Arial</vt:lpstr>
      <vt:lpstr>方正书宋_GBK</vt:lpstr>
      <vt:lpstr>Wingdings</vt:lpstr>
      <vt:lpstr>黑体</vt:lpstr>
      <vt:lpstr>楷体</vt:lpstr>
      <vt:lpstr>楷体-简</vt:lpstr>
      <vt:lpstr>Calibri</vt:lpstr>
      <vt:lpstr>宋体</vt:lpstr>
      <vt:lpstr>汉语拼音</vt:lpstr>
      <vt:lpstr>幼圆</vt:lpstr>
      <vt:lpstr>华文楷体</vt:lpstr>
      <vt:lpstr>Times New Roman</vt:lpstr>
      <vt:lpstr>行楷-简</vt:lpstr>
      <vt:lpstr>微软雅黑</vt:lpstr>
      <vt:lpstr>汉仪旗黑KW</vt:lpstr>
      <vt:lpstr>宋体</vt:lpstr>
      <vt:lpstr>Arial Unicode MS</vt:lpstr>
      <vt:lpstr>Helvetica Neue</vt:lpstr>
      <vt:lpstr>汉仪书宋二KW</vt:lpstr>
      <vt:lpstr>汉仪中黑KW</vt:lpstr>
      <vt:lpstr>汉仪楷体KW</vt:lpstr>
      <vt:lpstr>苹方-简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120</cp:revision>
  <dcterms:created xsi:type="dcterms:W3CDTF">2019-07-04T09:53:07Z</dcterms:created>
  <dcterms:modified xsi:type="dcterms:W3CDTF">2019-07-04T09:53:07Z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