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"/>
  </p:notesMasterIdLst>
  <p:handoutMasterIdLst>
    <p:handoutMasterId r:id="rId20"/>
  </p:handoutMasterIdLst>
  <p:sldIdLst>
    <p:sldId id="649" r:id="rId3"/>
    <p:sldId id="523" r:id="rId4"/>
    <p:sldId id="634" r:id="rId6"/>
    <p:sldId id="635" r:id="rId7"/>
    <p:sldId id="636" r:id="rId8"/>
    <p:sldId id="637" r:id="rId9"/>
    <p:sldId id="671" r:id="rId10"/>
    <p:sldId id="638" r:id="rId11"/>
    <p:sldId id="639" r:id="rId12"/>
    <p:sldId id="609" r:id="rId13"/>
    <p:sldId id="640" r:id="rId14"/>
    <p:sldId id="642" r:id="rId15"/>
    <p:sldId id="665" r:id="rId16"/>
    <p:sldId id="666" r:id="rId17"/>
    <p:sldId id="604" r:id="rId18"/>
    <p:sldId id="644" r:id="rId19"/>
  </p:sldIdLst>
  <p:sldSz cx="9144000" cy="5143500" type="screen16x9"/>
  <p:notesSz cx="6858000" cy="9144000"/>
  <p:embeddedFontLst>
    <p:embeddedFont>
      <p:font typeface="黑体" charset="-122"/>
      <p:regular r:id="rId24"/>
    </p:embeddedFont>
    <p:embeddedFont>
      <p:font typeface="微软雅黑" pitchFamily="34" charset="-122"/>
      <p:regular r:id="rId25"/>
      <p:bold r:id="rId26"/>
    </p:embeddedFont>
    <p:embeddedFont>
      <p:font typeface="楷体" pitchFamily="49" charset="-122"/>
      <p:regular r:id="rId27"/>
    </p:embeddedFont>
    <p:embeddedFont>
      <p:font typeface="楷体_GB2312" charset="-122"/>
      <p:regular r:id="rId28"/>
    </p:embeddedFont>
    <p:embeddedFont>
      <p:font typeface="Calibri" pitchFamily="34" charset="0"/>
      <p:regular r:id="rId29"/>
      <p:bold r:id="rId30"/>
      <p:italic r:id="rId31"/>
      <p:boldItalic r:id="rId3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5050"/>
    <a:srgbClr val="0000FF"/>
    <a:srgbClr val="FF7C80"/>
    <a:srgbClr val="FF6600"/>
    <a:srgbClr val="FF0066"/>
    <a:srgbClr val="FF3300"/>
    <a:srgbClr val="FFFFFF"/>
    <a:srgbClr val="D6009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50" d="100"/>
          <a:sy n="50" d="100"/>
        </p:scale>
        <p:origin x="-3384" y="-1608"/>
      </p:cViewPr>
      <p:guideLst>
        <p:guide orient="horz" pos="2476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86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2" Type="http://schemas.openxmlformats.org/officeDocument/2006/relationships/font" Target="fonts/font9.fntdata"/><Relationship Id="rId31" Type="http://schemas.openxmlformats.org/officeDocument/2006/relationships/font" Target="fonts/font8.fntdata"/><Relationship Id="rId30" Type="http://schemas.openxmlformats.org/officeDocument/2006/relationships/font" Target="fonts/font7.fntdata"/><Relationship Id="rId3" Type="http://schemas.openxmlformats.org/officeDocument/2006/relationships/slide" Target="slides/slide1.xml"/><Relationship Id="rId29" Type="http://schemas.openxmlformats.org/officeDocument/2006/relationships/font" Target="fonts/font6.fntdata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9" cstate="print">
            <a:lum bright="6000" contrast="6000"/>
          </a:blip>
          <a:srcRect l="16784" t="9045" r="37046" b="-479"/>
          <a:stretch>
            <a:fillRect/>
          </a:stretch>
        </p:blipFill>
        <p:spPr>
          <a:xfrm flipH="1">
            <a:off x="-635" y="4001135"/>
            <a:ext cx="3057525" cy="1179195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7068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口语交际：讲历史故事</a:t>
              </a:r>
              <a:endPara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9" cstate="print">
            <a:lum bright="6000" contrast="6000"/>
          </a:blip>
          <a:srcRect l="17986" t="7617" b="949"/>
          <a:stretch>
            <a:fillRect/>
          </a:stretch>
        </p:blipFill>
        <p:spPr>
          <a:xfrm>
            <a:off x="3048000" y="3982085"/>
            <a:ext cx="6092190" cy="11791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l="13704" t="28255" r="18852" b="17225"/>
          <a:stretch>
            <a:fillRect/>
          </a:stretch>
        </p:blipFill>
        <p:spPr>
          <a:xfrm>
            <a:off x="-7620" y="-17145"/>
            <a:ext cx="4485640" cy="27311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78655" y="-16510"/>
            <a:ext cx="4636770" cy="26739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620" y="2713990"/>
            <a:ext cx="4485640" cy="24593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8655" y="2713990"/>
            <a:ext cx="4636770" cy="2459990"/>
          </a:xfrm>
          <a:prstGeom prst="rect">
            <a:avLst/>
          </a:prstGeom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49919" y="1851134"/>
            <a:ext cx="7823479" cy="1730375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286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以上我们看到的是</a:t>
            </a:r>
            <a:r>
              <a:rPr lang="zh-CN" altLang="en-US" sz="27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西门豹治邺</a:t>
            </a: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en-US" sz="27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扁鹊见蔡桓公</a:t>
            </a: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en-US" sz="27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匡衡凿壁借光</a:t>
            </a: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、</a:t>
            </a:r>
            <a:r>
              <a:rPr lang="zh-CN" altLang="en-US" sz="27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刘备三顾茅庐</a:t>
            </a: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这些历史故事的图片，非常生动，非常有趣。请同学们回想一下自己读过的历史故事有哪些？有哪些有趣或者特别的故事呢？</a:t>
            </a:r>
            <a:endParaRPr lang="zh-CN" altLang="en-US" sz="27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2056435" y="1462394"/>
            <a:ext cx="4721860" cy="1176020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ea"/>
              </a:rPr>
              <a:t>讲历史故事</a:t>
            </a:r>
            <a:endParaRPr lang="zh-CN" altLang="zh-CN" sz="7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830" y="483870"/>
            <a:ext cx="1467485" cy="549275"/>
            <a:chOff x="597" y="762"/>
            <a:chExt cx="2311" cy="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圆角矩形 3"/>
            <p:cNvSpPr/>
            <p:nvPr/>
          </p:nvSpPr>
          <p:spPr>
            <a:xfrm>
              <a:off x="597" y="762"/>
              <a:ext cx="2311" cy="86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9" y="855"/>
              <a:ext cx="2165" cy="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口语交际</a:t>
              </a:r>
              <a:endParaRPr lang="zh-CN" alt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31006"/>
              <a:ext cx="197739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人教版  语文  四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年级  上册</a:t>
              </a:r>
              <a:endParaRPr kumimoji="1" lang="zh-CN" altLang="en-US" sz="1200" dirty="0"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330" t="31134" r="7443" b="23220"/>
          <a:stretch>
            <a:fillRect/>
          </a:stretch>
        </p:blipFill>
        <p:spPr>
          <a:xfrm>
            <a:off x="2404745" y="3827145"/>
            <a:ext cx="4023995" cy="1334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17" y="527908"/>
            <a:ext cx="182041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交际内容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3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43544" y="1362184"/>
            <a:ext cx="7823479" cy="2007235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这节口语交际课我们就来举行一次“历史故事展示会”，选择一个你喜欢的历史故事，讲给同学听，比一比谁说得有趣，说得清楚。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17" y="527908"/>
            <a:ext cx="182041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小贴士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3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91210" y="1310958"/>
            <a:ext cx="7379970" cy="2284095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1.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用卡片提示讲述内容。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indent="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2.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使用恰当的语气和肢体语言，可以让讲述更生动。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横卷形 4"/>
          <p:cNvSpPr/>
          <p:nvPr/>
        </p:nvSpPr>
        <p:spPr>
          <a:xfrm>
            <a:off x="899160" y="1563370"/>
            <a:ext cx="6049010" cy="2088515"/>
          </a:xfrm>
          <a:prstGeom prst="horizontalScroll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1313" y="500048"/>
            <a:ext cx="2214880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荆轲刺秦王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60457" y="499730"/>
            <a:ext cx="1808480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望梅止渴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6525" y="1343025"/>
            <a:ext cx="4271645" cy="25698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26610" y="1343025"/>
            <a:ext cx="4222750" cy="25698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7069" y="536584"/>
            <a:ext cx="1808480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负荆请罪</a:t>
            </a:r>
            <a:endParaRPr lang="zh-CN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1670" y="470862"/>
            <a:ext cx="1826141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指鹿为马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2730" y="1248410"/>
            <a:ext cx="3996690" cy="27425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3585" y="1257300"/>
            <a:ext cx="4306570" cy="2724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47069" y="536584"/>
            <a:ext cx="1808480" cy="7308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卧薪尝胆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1670" y="470862"/>
            <a:ext cx="1826141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高山流水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8475" y="1295400"/>
            <a:ext cx="3810000" cy="26498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4319" b="2701"/>
          <a:stretch>
            <a:fillRect/>
          </a:stretch>
        </p:blipFill>
        <p:spPr>
          <a:xfrm>
            <a:off x="4523740" y="1295400"/>
            <a:ext cx="3982085" cy="2649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35"/>
            <a:ext cx="5309235" cy="483870"/>
          </a:xfrm>
          <a:prstGeom prst="rect">
            <a:avLst/>
          </a:prstGeom>
          <a:solidFill>
            <a:srgbClr val="FF7C80"/>
          </a:solidFill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286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同学们，你还知道哪些历史故事？</a:t>
            </a:r>
            <a:endParaRPr lang="zh-CN" altLang="en-US" sz="27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5" name="Picture 2" descr="https://timgsa.baidu.com/timg?image&amp;quality=80&amp;size=b9999_10000&amp;sec=1538748747286&amp;di=6802d1c61e85d2e78d8fdc45f4a4ebf5&amp;imgtype=0&amp;src=http%3A%2F%2Fbpic.ooopic.com%2F16%2F31%2F45%2F16314516-6cd76724175ff2175a4a7169ff95343c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05" t="68848" r="22363"/>
          <a:stretch>
            <a:fillRect/>
          </a:stretch>
        </p:blipFill>
        <p:spPr bwMode="auto">
          <a:xfrm>
            <a:off x="6786578" y="2105071"/>
            <a:ext cx="2714644" cy="303842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35860" y="2887345"/>
            <a:ext cx="3943985" cy="1568449"/>
          </a:xfrm>
          <a:prstGeom prst="wedgeRectCallout">
            <a:avLst>
              <a:gd name="adj1" fmla="val 69771"/>
              <a:gd name="adj2" fmla="val 635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algn="just"/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我知道赤壁之战的故事。孙刘联军凭借智慧大破曹操大军，这是历史上著名的以少胜多的战役之一。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2" descr="https://timgsa.baidu.com/timg?image&amp;quality=80&amp;size=b9999_10000&amp;sec=1538748747286&amp;di=6802d1c61e85d2e78d8fdc45f4a4ebf5&amp;imgtype=0&amp;src=http%3A%2F%2Fbpic.ooopic.com%2F16%2F31%2F45%2F16314516-6cd76724175ff2175a4a7169ff95343c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560" t="68848" r="49805"/>
          <a:stretch>
            <a:fillRect/>
          </a:stretch>
        </p:blipFill>
        <p:spPr bwMode="auto">
          <a:xfrm rot="21420000" flipH="1">
            <a:off x="300" y="1715181"/>
            <a:ext cx="2500330" cy="3038429"/>
          </a:xfrm>
          <a:prstGeom prst="rect">
            <a:avLst/>
          </a:prstGeom>
          <a:noFill/>
        </p:spPr>
      </p:pic>
      <p:sp>
        <p:nvSpPr>
          <p:cNvPr id="8" name="TextBox 2"/>
          <p:cNvSpPr txBox="1"/>
          <p:nvPr/>
        </p:nvSpPr>
        <p:spPr>
          <a:xfrm>
            <a:off x="2927985" y="1028065"/>
            <a:ext cx="3945255" cy="1198879"/>
          </a:xfrm>
          <a:prstGeom prst="wedgeRectCallout">
            <a:avLst>
              <a:gd name="adj1" fmla="val -75333"/>
              <a:gd name="adj2" fmla="val 64247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algn="just"/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我知道大泽乡起义的故事。陈胜、吴广发动了中国历史上第一次农民起义。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imgsa.baidu.com/timg?image&amp;quality=80&amp;size=b9999_10000&amp;sec=1538748747286&amp;di=6802d1c61e85d2e78d8fdc45f4a4ebf5&amp;imgtype=0&amp;src=http%3A%2F%2Fbpic.ooopic.com%2F16%2F31%2F45%2F16314516-6cd76724175ff2175a4a7169ff95343c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88" t="68848" r="73242"/>
          <a:stretch>
            <a:fillRect/>
          </a:stretch>
        </p:blipFill>
        <p:spPr bwMode="auto">
          <a:xfrm flipH="1">
            <a:off x="10795" y="1827576"/>
            <a:ext cx="2357454" cy="303842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93925" y="1126490"/>
            <a:ext cx="5199380" cy="1938019"/>
          </a:xfrm>
          <a:prstGeom prst="wedgeRectCallout">
            <a:avLst>
              <a:gd name="adj1" fmla="val -57012"/>
              <a:gd name="adj2" fmla="val 34354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 algn="just"/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我还知道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百团大战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的故事。百团大战是在中国抗日战争时期，中国共产党领导下的八路军、新四军与日军在中国华北地区晋察冀边区发生的一次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规模最大、持续时间最长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的战役。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1094137" y="527908"/>
            <a:ext cx="182041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交际指导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73345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21279" y="1447083"/>
            <a:ext cx="7716307" cy="19380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48590" algn="l"/>
              </a:tabLst>
            </a:pPr>
            <a:r>
              <a:rPr lang="en-US" altLang="zh-CN" sz="27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介绍历史故事，可以先说说自己了解的历史故事是什么，具体的内容是什么，再说说自己的心情、感受怎样，还可以讲讲给自己带来的启示。</a:t>
            </a:r>
            <a:endParaRPr lang="zh-CN" altLang="en-US" sz="27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325" y="593090"/>
            <a:ext cx="2674620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好故事推荐会</a:t>
            </a:r>
            <a:endParaRPr lang="zh-CN" altLang="en-US" sz="3200" dirty="0" smtClean="0">
              <a:solidFill>
                <a:srgbClr val="FF0000"/>
              </a:solidFill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821981" y="1448991"/>
            <a:ext cx="7500990" cy="2245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.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提出要求：</a:t>
            </a:r>
            <a:b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</a:b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　 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）先想好了再说，注意叙述的顺序；</a:t>
            </a:r>
            <a:endParaRPr kumimoji="0" lang="zh-CN" sz="28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2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）态度自然大方，尽量把事情说清楚，说具体，说有趣；</a:t>
            </a:r>
            <a:endParaRPr kumimoji="0" lang="zh-CN" sz="28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（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kumimoji="0" 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）声音要洪亮。</a:t>
            </a:r>
            <a:endParaRPr kumimoji="0" lang="zh-CN" sz="28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流程图: 预定义过程 2"/>
          <p:cNvSpPr/>
          <p:nvPr/>
        </p:nvSpPr>
        <p:spPr>
          <a:xfrm>
            <a:off x="2971165" y="370840"/>
            <a:ext cx="3816350" cy="647700"/>
          </a:xfrm>
          <a:prstGeom prst="flowChartPredefinedProcess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64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67105" y="733108"/>
            <a:ext cx="742251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2.先在组内互相说一说，再评一评。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5850" y="1370965"/>
            <a:ext cx="4040505" cy="3366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38530" y="579438"/>
            <a:ext cx="7422515" cy="107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3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.组内推选一名代表，汇报前，由组员阐述推荐理由，然后进行全班汇报。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22020" y="1854518"/>
            <a:ext cx="7422515" cy="107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4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.给汇报的同学提出建议，汇报者改进讲述的内容。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22020" y="3190558"/>
            <a:ext cx="742251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5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.组内交流，开展第二次评价。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1371600" y="1620012"/>
          <a:ext cx="639762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9525"/>
                <a:gridCol w="1279525"/>
                <a:gridCol w="1279525"/>
                <a:gridCol w="1279525"/>
                <a:gridCol w="1279525"/>
              </a:tblGrid>
              <a:tr h="38100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/>
                        <a:t>小组成员</a:t>
                      </a:r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/>
                        <a:t>历史故事内容</a:t>
                      </a:r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进步程度（打</a:t>
                      </a:r>
                      <a:r>
                        <a:rPr lang="en-US" altLang="zh-CN"/>
                        <a:t>“√”</a:t>
                      </a:r>
                      <a:r>
                        <a:rPr lang="zh-CN" altLang="en-US"/>
                        <a:t>）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</a:tr>
              <a:tr h="38100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进步很大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有进步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还需要改进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组员</a:t>
                      </a:r>
                      <a:r>
                        <a:rPr lang="en-US" altLang="zh-CN"/>
                        <a:t>1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组员</a:t>
                      </a:r>
                      <a:r>
                        <a:rPr lang="en-US" altLang="zh-CN"/>
                        <a:t>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组员</a:t>
                      </a:r>
                      <a:r>
                        <a:rPr lang="en-US" altLang="zh-CN"/>
                        <a:t>3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/>
                        <a:t>组员</a:t>
                      </a:r>
                      <a:r>
                        <a:rPr lang="en-US" altLang="zh-CN"/>
                        <a:t>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265805" y="802005"/>
            <a:ext cx="246888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小组评价表</a:t>
            </a:r>
            <a:endParaRPr lang="zh-CN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807117" y="312643"/>
            <a:ext cx="1820414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交际范例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6431" y="453219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0340" y="1216025"/>
            <a:ext cx="8625205" cy="3408045"/>
          </a:xfrm>
          <a:prstGeom prst="rect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拯包青天，自幼聪颖，勤学好问，尤喜推理断案，其家父与知县交往密切，包拯从小耳濡目染，学会了不少的断案知识，尤其在焚庙杀僧一案中，包拯根据现场的蛛丝马迹，剥茧抽丝，排查出犯罪嫌疑人后，又假扮阎王，审清事实真相，协助知县缉拿凶手，为民除害。他努力学习律法刑理知识，为长大以后断案如神，为民伸冤，打下了深厚的知识基础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流程图: 数据 2"/>
          <p:cNvSpPr/>
          <p:nvPr/>
        </p:nvSpPr>
        <p:spPr>
          <a:xfrm>
            <a:off x="1043940" y="2139950"/>
            <a:ext cx="914400" cy="611505"/>
          </a:xfrm>
          <a:prstGeom prst="flowChartInputOutpu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单圆角矩形 3"/>
          <p:cNvSpPr/>
          <p:nvPr/>
        </p:nvSpPr>
        <p:spPr>
          <a:xfrm>
            <a:off x="1043940" y="1635760"/>
            <a:ext cx="914400" cy="914400"/>
          </a:xfrm>
          <a:prstGeom prst="round1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006090" y="424180"/>
            <a:ext cx="3131820" cy="73088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少年包拯学断案 </a:t>
            </a:r>
            <a:r>
              <a:rPr lang="zh-CN" altLang="en-US" sz="3200" dirty="0" smtClean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　</a:t>
            </a:r>
            <a:endParaRPr lang="zh-CN" altLang="en-US" sz="3200" dirty="0" smtClean="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流程图: 可选过程 5"/>
          <p:cNvSpPr/>
          <p:nvPr/>
        </p:nvSpPr>
        <p:spPr>
          <a:xfrm>
            <a:off x="6443980" y="483870"/>
            <a:ext cx="914400" cy="611505"/>
          </a:xfrm>
          <a:prstGeom prst="flowChartAlternateProcess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68605" y="998855"/>
            <a:ext cx="8606790" cy="388175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2800" b="1" dirty="0" smtClean="0">
                <a:latin typeface="楷体_GB2312" panose="02010609030101010101" charset="-122"/>
                <a:ea typeface="楷体_GB2312" panose="02010609030101010101" charset="-122"/>
                <a:cs typeface="宋体" panose="02010600030101010101" pitchFamily="2" charset="-122"/>
              </a:rPr>
              <a:t>司马光是个贪玩贪睡的孩子，为此他没少受先生的责罚和同伴的嘲笑，在先生的谆谆教诲下，他决心改掉贪睡的坏毛病，为了早早起床，他睡觉前喝了满满一肚子水，结果早上没有被憋醒，却尿了床，于是聪明的司马光用园木头作了一个警枕，早上一翻身，头滑落在床板上，自然惊醒，从此他天天早早地起床读书，坚持不懈，终于成为了一个学识渊博的，写出了《资治通鉴》的大文豪。</a:t>
            </a:r>
            <a:endParaRPr sz="2800" b="1" dirty="0" smtClean="0">
              <a:latin typeface="楷体_GB2312" panose="02010609030101010101" charset="-122"/>
              <a:ea typeface="楷体_GB2312" panose="02010609030101010101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16250" y="267970"/>
            <a:ext cx="3041015" cy="7308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司马光警枕励志</a:t>
            </a:r>
            <a:endParaRPr lang="zh-CN" altLang="en-US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t">
        <a:spAutoFit/>
      </a:bodyPr>
      <a:lstStyle>
        <a:defPPr algn="just">
          <a:lnSpc>
            <a:spcPct val="130000"/>
          </a:lnSpc>
          <a:defRPr sz="3200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A000120150324A09KPBG</Template>
  <TotalTime>0</TotalTime>
  <Words>1106</Words>
  <Application>WPS 演示</Application>
  <PresentationFormat>全屏显示(16:9)</PresentationFormat>
  <Paragraphs>95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方正书宋_GBK</vt:lpstr>
      <vt:lpstr>Wingdings</vt:lpstr>
      <vt:lpstr>楷体</vt:lpstr>
      <vt:lpstr>黑体</vt:lpstr>
      <vt:lpstr>宋体</vt:lpstr>
      <vt:lpstr>Heiti SC Light</vt:lpstr>
      <vt:lpstr>Times New Roman</vt:lpstr>
      <vt:lpstr>楷体_GB2312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冬青黑体简体中文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39</cp:revision>
  <dcterms:created xsi:type="dcterms:W3CDTF">2019-07-04T09:55:17Z</dcterms:created>
  <dcterms:modified xsi:type="dcterms:W3CDTF">2019-07-04T09:55:17Z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