
<file path=[Content_Types].xml><?xml version="1.0" encoding="utf-8"?>
<Types xmlns="http://schemas.openxmlformats.org/package/2006/content-types">
  <Default Extension="wdp" ContentType="image/vnd.ms-photo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fonts/font6.fntdata" ContentType="application/x-fontdata"/>
  <Override PartName="/ppt/fonts/font7.fntdata" ContentType="application/x-fontdata"/>
  <Override PartName="/ppt/fonts/font8.fntdata" ContentType="application/x-fontdata"/>
  <Override PartName="/ppt/fonts/font9.fntdata" ContentType="application/x-fontdata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bookmarkIdSeed="3" removePersonalInfoOnSave="1" embedTrueTypeFonts="1" saveSubsetFonts="1">
  <p:sldMasterIdLst>
    <p:sldMasterId id="2147483648" r:id="rId1"/>
  </p:sldMasterIdLst>
  <p:notesMasterIdLst>
    <p:notesMasterId r:id="rId4"/>
  </p:notesMasterIdLst>
  <p:handoutMasterIdLst>
    <p:handoutMasterId r:id="rId24"/>
  </p:handoutMasterIdLst>
  <p:sldIdLst>
    <p:sldId id="523" r:id="rId3"/>
    <p:sldId id="323" r:id="rId5"/>
    <p:sldId id="627" r:id="rId6"/>
    <p:sldId id="653" r:id="rId7"/>
    <p:sldId id="632" r:id="rId8"/>
    <p:sldId id="654" r:id="rId9"/>
    <p:sldId id="655" r:id="rId10"/>
    <p:sldId id="656" r:id="rId11"/>
    <p:sldId id="619" r:id="rId12"/>
    <p:sldId id="622" r:id="rId13"/>
    <p:sldId id="599" r:id="rId14"/>
    <p:sldId id="664" r:id="rId15"/>
    <p:sldId id="665" r:id="rId16"/>
    <p:sldId id="663" r:id="rId17"/>
    <p:sldId id="666" r:id="rId18"/>
    <p:sldId id="667" r:id="rId19"/>
    <p:sldId id="625" r:id="rId20"/>
    <p:sldId id="652" r:id="rId21"/>
    <p:sldId id="661" r:id="rId22"/>
    <p:sldId id="631" r:id="rId23"/>
  </p:sldIdLst>
  <p:sldSz cx="9144000" cy="5143500" type="screen16x9"/>
  <p:notesSz cx="6858000" cy="9144000"/>
  <p:embeddedFontLst>
    <p:embeddedFont>
      <p:font typeface="微软雅黑" pitchFamily="34" charset="-122"/>
      <p:regular r:id="rId28"/>
      <p:bold r:id="rId29"/>
    </p:embeddedFont>
    <p:embeddedFont>
      <p:font typeface="黑体" charset="-122"/>
      <p:regular r:id="rId30"/>
    </p:embeddedFont>
    <p:embeddedFont>
      <p:font typeface="楷体" pitchFamily="49" charset="-122"/>
      <p:regular r:id="rId31"/>
    </p:embeddedFont>
    <p:embeddedFont>
      <p:font typeface="华文行楷" pitchFamily="2" charset="-122"/>
      <p:regular r:id="rId32"/>
    </p:embeddedFont>
    <p:embeddedFont>
      <p:font typeface="Calibri" pitchFamily="34" charset="0"/>
      <p:regular r:id="rId33"/>
      <p:bold r:id="rId34"/>
      <p:italic r:id="rId35"/>
      <p:boldItalic r:id="rId36"/>
    </p:embeddedFont>
  </p:embeddedFontLst>
  <p:defaultTextStyle>
    <a:defPPr>
      <a:defRPr lang="zh-CN"/>
    </a:defPPr>
    <a:lvl1pPr marL="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0000FF"/>
    <a:srgbClr val="FF0000"/>
    <a:srgbClr val="D60093"/>
    <a:srgbClr val="7030A0"/>
    <a:srgbClr val="09CBE5"/>
    <a:srgbClr val="FF7C80"/>
    <a:srgbClr val="FF5050"/>
    <a:srgbClr val="FF0066"/>
    <a:srgbClr val="FF33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248" autoAdjust="0"/>
    <p:restoredTop sz="87640" autoAdjust="0"/>
  </p:normalViewPr>
  <p:slideViewPr>
    <p:cSldViewPr>
      <p:cViewPr>
        <p:scale>
          <a:sx n="60" d="100"/>
          <a:sy n="60" d="100"/>
        </p:scale>
        <p:origin x="-738" y="-1416"/>
      </p:cViewPr>
      <p:guideLst>
        <p:guide orient="horz" pos="2644"/>
        <p:guide pos="5148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2502" y="-114"/>
      </p:cViewPr>
      <p:guideLst>
        <p:guide orient="horz" pos="2983"/>
        <p:guide pos="216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6" Type="http://schemas.openxmlformats.org/officeDocument/2006/relationships/font" Target="fonts/font9.fntdata"/><Relationship Id="rId35" Type="http://schemas.openxmlformats.org/officeDocument/2006/relationships/font" Target="fonts/font8.fntdata"/><Relationship Id="rId34" Type="http://schemas.openxmlformats.org/officeDocument/2006/relationships/font" Target="fonts/font7.fntdata"/><Relationship Id="rId33" Type="http://schemas.openxmlformats.org/officeDocument/2006/relationships/font" Target="fonts/font6.fntdata"/><Relationship Id="rId32" Type="http://schemas.openxmlformats.org/officeDocument/2006/relationships/font" Target="fonts/font5.fntdata"/><Relationship Id="rId31" Type="http://schemas.openxmlformats.org/officeDocument/2006/relationships/font" Target="fonts/font4.fntdata"/><Relationship Id="rId30" Type="http://schemas.openxmlformats.org/officeDocument/2006/relationships/font" Target="fonts/font3.fntdata"/><Relationship Id="rId3" Type="http://schemas.openxmlformats.org/officeDocument/2006/relationships/slide" Target="slides/slide1.xml"/><Relationship Id="rId29" Type="http://schemas.openxmlformats.org/officeDocument/2006/relationships/font" Target="fonts/font2.fntdata"/><Relationship Id="rId28" Type="http://schemas.openxmlformats.org/officeDocument/2006/relationships/font" Target="fonts/font1.fntdata"/><Relationship Id="rId27" Type="http://schemas.openxmlformats.org/officeDocument/2006/relationships/tableStyles" Target="tableStyles.xml"/><Relationship Id="rId26" Type="http://schemas.openxmlformats.org/officeDocument/2006/relationships/viewProps" Target="viewProps.xml"/><Relationship Id="rId25" Type="http://schemas.openxmlformats.org/officeDocument/2006/relationships/presProps" Target="presProps.xml"/><Relationship Id="rId24" Type="http://schemas.openxmlformats.org/officeDocument/2006/relationships/handoutMaster" Target="handoutMasters/handoutMaster1.xml"/><Relationship Id="rId23" Type="http://schemas.openxmlformats.org/officeDocument/2006/relationships/slide" Target="slides/slide20.xml"/><Relationship Id="rId22" Type="http://schemas.openxmlformats.org/officeDocument/2006/relationships/slide" Target="slides/slide19.xml"/><Relationship Id="rId21" Type="http://schemas.openxmlformats.org/officeDocument/2006/relationships/slide" Target="slides/slide18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60C8EF0-063C-4EC8-822D-D4BEE606CB45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07F7337-2D4C-4836-9F96-E27918AAD3E1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D2E35E-6DB1-4671-AA13-E9173BD066DF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6C5514D-1C19-4227-9FDB-AE9C2557C608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E1CD010-A9A3-4117-BFBF-9C1583B3E142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p:transition spd="slow" advTm="0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.png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0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 userDrawn="1"/>
        </p:nvGrpSpPr>
        <p:grpSpPr>
          <a:xfrm>
            <a:off x="1" y="92978"/>
            <a:ext cx="2771800" cy="275590"/>
            <a:chOff x="1" y="92978"/>
            <a:chExt cx="2771800" cy="275590"/>
          </a:xfrm>
        </p:grpSpPr>
        <p:sp>
          <p:nvSpPr>
            <p:cNvPr id="5" name="矩形 4"/>
            <p:cNvSpPr/>
            <p:nvPr userDrawn="1"/>
          </p:nvSpPr>
          <p:spPr>
            <a:xfrm flipH="1">
              <a:off x="1" y="123478"/>
              <a:ext cx="2771800" cy="216000"/>
            </a:xfrm>
            <a:prstGeom prst="rect">
              <a:avLst/>
            </a:prstGeom>
            <a:gradFill flip="none" rotWithShape="1">
              <a:gsLst>
                <a:gs pos="40000">
                  <a:schemeClr val="accent5">
                    <a:lumMod val="60000"/>
                    <a:lumOff val="40000"/>
                  </a:schemeClr>
                </a:gs>
                <a:gs pos="97000">
                  <a:schemeClr val="bg1">
                    <a:alpha val="0"/>
                  </a:schemeClr>
                </a:gs>
                <a:gs pos="70000">
                  <a:schemeClr val="accent5">
                    <a:lumMod val="40000"/>
                    <a:lumOff val="60000"/>
                    <a:alpha val="76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latin typeface="黑体" pitchFamily="49" charset="-122"/>
                <a:ea typeface="黑体" pitchFamily="49" charset="-122"/>
              </a:endParaRPr>
            </a:p>
          </p:txBody>
        </p:sp>
        <p:sp>
          <p:nvSpPr>
            <p:cNvPr id="6" name="文本框 10"/>
            <p:cNvSpPr txBox="1"/>
            <p:nvPr userDrawn="1"/>
          </p:nvSpPr>
          <p:spPr>
            <a:xfrm>
              <a:off x="336747" y="92978"/>
              <a:ext cx="792480" cy="2755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语文园地</a:t>
              </a:r>
              <a:endParaRPr kumimoji="1" lang="zh-CN" altLang="en-US" sz="1200" dirty="0" smtClean="0">
                <a:latin typeface="黑体" pitchFamily="49" charset="-122"/>
                <a:ea typeface="黑体" pitchFamily="49" charset="-122"/>
              </a:endParaRPr>
            </a:p>
          </p:txBody>
        </p:sp>
      </p:grpSp>
      <p:pic>
        <p:nvPicPr>
          <p:cNvPr id="35843" name="Picture 3"/>
          <p:cNvPicPr>
            <a:picLocks noChangeAspect="1" noChangeArrowheads="1"/>
          </p:cNvPicPr>
          <p:nvPr userDrawn="1"/>
        </p:nvPicPr>
        <p:blipFill>
          <a:blip r:embed="rId9" cstate="print">
            <a:lum bright="10000" contrast="40000"/>
          </a:blip>
          <a:srcRect l="5505" r="7339" b="12762"/>
          <a:stretch>
            <a:fillRect/>
          </a:stretch>
        </p:blipFill>
        <p:spPr bwMode="auto">
          <a:xfrm>
            <a:off x="0" y="4286262"/>
            <a:ext cx="9144000" cy="8572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/>
      </p:par>
    </p:tnLst>
  </p:timing>
  <p:txStyles>
    <p:titleStyle>
      <a:lvl1pPr algn="ctr" defTabSz="685800" rtl="0" eaLnBrk="1" latinLnBrk="0" hangingPunct="1"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530" indent="-21463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spcBef>
          <a:spcPct val="20000"/>
        </a:spcBef>
        <a:buFont typeface="Arial" panose="020B060402020209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2" Type="http://schemas.openxmlformats.org/officeDocument/2006/relationships/slideLayout" Target="../slideLayouts/slideLayout8.xml"/><Relationship Id="rId1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5.jpeg"/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image" Target="../media/image8.png"/><Relationship Id="rId1" Type="http://schemas.openxmlformats.org/officeDocument/2006/relationships/image" Target="../media/image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5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9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1.xml"/><Relationship Id="rId1" Type="http://schemas.openxmlformats.org/officeDocument/2006/relationships/image" Target="../media/image7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2" descr="https://timgsa.baidu.com/timg?image&amp;quality=80&amp;size=b9999_10000&amp;sec=1538921611315&amp;di=6f7e94adf4773fb50416d2fad03eeef6&amp;imgtype=0&amp;src=http%3A%2F%2Fpic40.nipic.com%2F20140413%2F2531170_153900262000_2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>
                  <a:alpha val="100000"/>
                </a:srgbClr>
              </a:clrFrom>
              <a:clrTo>
                <a:srgbClr val="FFFFFF">
                  <a:alpha val="100000"/>
                  <a:alpha val="0"/>
                </a:srgbClr>
              </a:clrTo>
            </a:clrChange>
          </a:blip>
          <a:srcRect b="2982"/>
          <a:stretch>
            <a:fillRect/>
          </a:stretch>
        </p:blipFill>
        <p:spPr bwMode="auto">
          <a:xfrm>
            <a:off x="2907336" y="2495732"/>
            <a:ext cx="2857520" cy="2647768"/>
          </a:xfrm>
          <a:prstGeom prst="rect">
            <a:avLst/>
          </a:prstGeom>
          <a:noFill/>
        </p:spPr>
      </p:pic>
      <p:sp>
        <p:nvSpPr>
          <p:cNvPr id="14" name="TextBox 48"/>
          <p:cNvSpPr txBox="1"/>
          <p:nvPr/>
        </p:nvSpPr>
        <p:spPr>
          <a:xfrm>
            <a:off x="2541892" y="850253"/>
            <a:ext cx="3794760" cy="1176020"/>
          </a:xfrm>
          <a:prstGeom prst="rect">
            <a:avLst/>
          </a:prstGeom>
          <a:noFill/>
          <a:effectLst>
            <a:softEdge rad="31750"/>
          </a:effectLst>
        </p:spPr>
        <p:txBody>
          <a:bodyPr wrap="none" lIns="68580" tIns="34290" rIns="68580" bIns="34290" rtlCol="0">
            <a:spAutoFit/>
          </a:bodyPr>
          <a:lstStyle/>
          <a:p>
            <a:r>
              <a:rPr lang="zh-CN" altLang="en-US" sz="7200" b="1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50000" dist="50800" dir="7500000" algn="tl">
                    <a:srgbClr val="000000">
                      <a:shade val="5000"/>
                      <a:alpha val="35000"/>
                    </a:srgbClr>
                  </a:outerShdw>
                  <a:reflection blurRad="6350" stA="60000" endA="900" endPos="60000" dist="29997" dir="5400000" sy="-100000" algn="bl" rotWithShape="0"/>
                </a:effectLst>
                <a:latin typeface="+mj-ea"/>
                <a:ea typeface="+mj-ea"/>
              </a:rPr>
              <a:t>语文园地</a:t>
            </a:r>
            <a:endParaRPr lang="zh-CN" altLang="en-US" sz="7200" b="1" dirty="0" smtClean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FF0000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50000" dist="50800" dir="7500000" algn="tl">
                  <a:srgbClr val="000000">
                    <a:shade val="5000"/>
                    <a:alpha val="35000"/>
                  </a:srgbClr>
                </a:outerShdw>
                <a:reflection blurRad="6350" stA="60000" endA="900" endPos="60000" dist="29997" dir="5400000" sy="-100000" algn="bl" rotWithShape="0"/>
              </a:effectLst>
              <a:latin typeface="+mj-ea"/>
              <a:ea typeface="+mj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4128" y="100526"/>
            <a:ext cx="4170045" cy="280670"/>
            <a:chOff x="-36512" y="131006"/>
            <a:chExt cx="4170045" cy="280670"/>
          </a:xfrm>
        </p:grpSpPr>
        <p:sp>
          <p:nvSpPr>
            <p:cNvPr id="15" name="矩形 14"/>
            <p:cNvSpPr/>
            <p:nvPr/>
          </p:nvSpPr>
          <p:spPr>
            <a:xfrm flipH="1">
              <a:off x="-36512" y="159581"/>
              <a:ext cx="4170045" cy="252095"/>
            </a:xfrm>
            <a:prstGeom prst="rect">
              <a:avLst/>
            </a:prstGeom>
            <a:gradFill flip="none" rotWithShape="1">
              <a:gsLst>
                <a:gs pos="40000">
                  <a:schemeClr val="bg1"/>
                </a:gs>
                <a:gs pos="99000">
                  <a:schemeClr val="bg1">
                    <a:alpha val="0"/>
                  </a:schemeClr>
                </a:gs>
                <a:gs pos="77000">
                  <a:schemeClr val="bg1">
                    <a:alpha val="59000"/>
                  </a:schemeClr>
                </a:gs>
              </a:gsLst>
              <a:lin ang="108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6" name="文本框 1"/>
            <p:cNvSpPr txBox="1"/>
            <p:nvPr/>
          </p:nvSpPr>
          <p:spPr>
            <a:xfrm>
              <a:off x="161281" y="131006"/>
              <a:ext cx="2185214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人教版  </a:t>
              </a:r>
              <a:r>
                <a:rPr kumimoji="1" lang="zh-CN" altLang="en-US" sz="1200" dirty="0">
                  <a:latin typeface="黑体" pitchFamily="49" charset="-122"/>
                  <a:ea typeface="黑体" pitchFamily="49" charset="-122"/>
                </a:rPr>
                <a:t>语文  四</a:t>
              </a:r>
              <a:r>
                <a:rPr kumimoji="1" lang="zh-CN" altLang="en-US" sz="1200" dirty="0" smtClean="0">
                  <a:latin typeface="黑体" pitchFamily="49" charset="-122"/>
                  <a:ea typeface="黑体" pitchFamily="49" charset="-122"/>
                </a:rPr>
                <a:t>年级  上册</a:t>
              </a:r>
              <a:endParaRPr kumimoji="1" lang="zh-CN" altLang="en-US" sz="1200" dirty="0">
                <a:latin typeface="黑体" pitchFamily="49" charset="-122"/>
                <a:ea typeface="黑体" pitchFamily="49" charset="-122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0">
        <p14:window dir="vert"/>
      </p:transition>
    </mc:Choice>
    <mc:Fallback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文本框 9"/>
          <p:cNvSpPr txBox="1"/>
          <p:nvPr/>
        </p:nvSpPr>
        <p:spPr>
          <a:xfrm>
            <a:off x="953127" y="375254"/>
            <a:ext cx="1620391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交流平台</a:t>
            </a:r>
            <a:endParaRPr lang="zh-CN" altLang="en-US" sz="27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412996" y="375253"/>
            <a:ext cx="1998482" cy="501594"/>
            <a:chOff x="550590" y="404664"/>
            <a:chExt cx="2664296" cy="668792"/>
          </a:xfrm>
        </p:grpSpPr>
        <p:grpSp>
          <p:nvGrpSpPr>
            <p:cNvPr id="4" name="组合 3"/>
            <p:cNvGrpSpPr/>
            <p:nvPr/>
          </p:nvGrpSpPr>
          <p:grpSpPr>
            <a:xfrm>
              <a:off x="550590" y="404664"/>
              <a:ext cx="864096" cy="668792"/>
              <a:chOff x="1990750" y="820469"/>
              <a:chExt cx="3096344" cy="3349331"/>
            </a:xfrm>
          </p:grpSpPr>
          <p:pic>
            <p:nvPicPr>
              <p:cNvPr id="3" name="图片 2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 flipH="1">
                <a:off x="1990750" y="820469"/>
                <a:ext cx="3096344" cy="3349331"/>
              </a:xfrm>
              <a:prstGeom prst="rect">
                <a:avLst/>
              </a:prstGeom>
            </p:spPr>
          </p:pic>
          <p:pic>
            <p:nvPicPr>
              <p:cNvPr id="1026" name="Picture 2"/>
              <p:cNvPicPr>
                <a:picLocks noChangeAspect="1" noChangeArrowheads="1"/>
              </p:cNvPicPr>
              <p:nvPr/>
            </p:nvPicPr>
            <p:blipFill>
              <a:blip r:embed="rId2" cstate="print">
                <a:extLst>
                  <a:ext uri="{BEBA8EAE-BF5A-486C-A8C5-ECC9F3942E4B}">
                    <a14:imgProps xmlns:a14="http://schemas.microsoft.com/office/drawing/2010/main">
                      <a14:imgLayer r:embed="rId3">
                        <a14:imgEffect>
                          <a14:backgroundRemoval t="8889" b="88889" l="0" r="97059">
                            <a14:foregroundMark x1="72059" y1="53333" x2="72059" y2="53333"/>
                            <a14:foregroundMark x1="70588" y1="40000" x2="70588" y2="40000"/>
                            <a14:foregroundMark x1="70588" y1="17778" x2="70588" y2="17778"/>
                            <a14:foregroundMark x1="73529" y1="11111" x2="73529" y2="11111"/>
                            <a14:foregroundMark x1="55882" y1="60000" x2="55882" y2="60000"/>
                            <a14:foregroundMark x1="23529" y1="57778" x2="23529" y2="57778"/>
                            <a14:foregroundMark x1="86765" y1="15556" x2="86765" y2="15556"/>
                            <a14:foregroundMark x1="39706" y1="42222" x2="39706" y2="42222"/>
                            <a14:foregroundMark x1="20588" y1="40000" x2="20588" y2="40000"/>
                            <a14:foregroundMark x1="17647" y1="31111" x2="17647" y2="31111"/>
                            <a14:foregroundMark x1="10294" y1="57778" x2="10294" y2="57778"/>
                          </a14:backgroundRemoval>
                        </a14:imgEffect>
                      </a14:imgLayer>
                    </a14:imgProps>
                  </a:ex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070870" y="2636912"/>
                <a:ext cx="647700" cy="428625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cxnSp>
          <p:nvCxnSpPr>
            <p:cNvPr id="7" name="直接连接符 6"/>
            <p:cNvCxnSpPr/>
            <p:nvPr/>
          </p:nvCxnSpPr>
          <p:spPr>
            <a:xfrm>
              <a:off x="1198662" y="1052736"/>
              <a:ext cx="2016224" cy="0"/>
            </a:xfrm>
            <a:prstGeom prst="line">
              <a:avLst/>
            </a:prstGeom>
            <a:ln w="28575"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1" name="Picture 2" descr="https://timgsa.baidu.com/timg?image&amp;quality=80&amp;size=b9999_10000&amp;sec=1538618504567&amp;di=93d4341889aee9bb6815eab58c87ed95&amp;imgtype=0&amp;src=http%3A%2F%2Fpic.58pic.com%2F58pic%2F17%2F03%2F20%2F05C58PICh2H_102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71281" t="50678"/>
          <a:stretch>
            <a:fillRect/>
          </a:stretch>
        </p:blipFill>
        <p:spPr bwMode="auto">
          <a:xfrm>
            <a:off x="285162" y="2411015"/>
            <a:ext cx="1700910" cy="2732486"/>
          </a:xfrm>
          <a:prstGeom prst="rect">
            <a:avLst/>
          </a:prstGeom>
          <a:noFill/>
        </p:spPr>
      </p:pic>
      <p:pic>
        <p:nvPicPr>
          <p:cNvPr id="22" name="Picture 2" descr="https://timgsa.baidu.com/timg?image&amp;quality=80&amp;size=b9999_10000&amp;sec=1538618504567&amp;di=93d4341889aee9bb6815eab58c87ed95&amp;imgtype=0&amp;src=http%3A%2F%2Fpic.58pic.com%2F58pic%2F17%2F03%2F20%2F05C58PICh2H_1024.jpg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143" t="50678" r="28955"/>
          <a:stretch>
            <a:fillRect/>
          </a:stretch>
        </p:blipFill>
        <p:spPr bwMode="auto">
          <a:xfrm>
            <a:off x="7036932" y="1768072"/>
            <a:ext cx="1821906" cy="3375428"/>
          </a:xfrm>
          <a:prstGeom prst="rect">
            <a:avLst/>
          </a:prstGeom>
          <a:noFill/>
        </p:spPr>
      </p:pic>
      <p:sp>
        <p:nvSpPr>
          <p:cNvPr id="29" name="矩形标注 28"/>
          <p:cNvSpPr/>
          <p:nvPr/>
        </p:nvSpPr>
        <p:spPr>
          <a:xfrm>
            <a:off x="1928495" y="1767840"/>
            <a:ext cx="4751705" cy="1128395"/>
          </a:xfrm>
          <a:prstGeom prst="wedgeRectCallout">
            <a:avLst>
              <a:gd name="adj1" fmla="val -62233"/>
              <a:gd name="adj2" fmla="val 50941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100" dirty="0" smtClean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“</a:t>
            </a:r>
            <a:r>
              <a:rPr lang="zh-CN" altLang="en-US" sz="21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复述</a:t>
            </a:r>
            <a:r>
              <a:rPr lang="zh-CN" altLang="en-US" sz="2100" dirty="0" smtClean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”的释义：</a:t>
            </a:r>
            <a:r>
              <a:rPr lang="en-US" altLang="zh-CN" sz="2100" dirty="0" smtClean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1</a:t>
            </a:r>
            <a:r>
              <a:rPr lang="zh-CN" altLang="en-US" sz="2100" dirty="0" smtClean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.把自己说过的或别人说过的话重说一遍；2.语文教学上指学生把读物的内容用自己的话说出来。</a:t>
            </a:r>
            <a:endParaRPr lang="zh-CN" altLang="en-US" sz="2100" dirty="0" smtClean="0">
              <a:solidFill>
                <a:srgbClr val="00B05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30" name="矩形标注 29"/>
          <p:cNvSpPr/>
          <p:nvPr/>
        </p:nvSpPr>
        <p:spPr>
          <a:xfrm>
            <a:off x="2785745" y="3286125"/>
            <a:ext cx="3703955" cy="911225"/>
          </a:xfrm>
          <a:prstGeom prst="wedgeRectCallout">
            <a:avLst>
              <a:gd name="adj1" fmla="val 73543"/>
              <a:gd name="adj2" fmla="val -3502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rtlCol="0" anchor="ctr"/>
          <a:lstStyle/>
          <a:p>
            <a:r>
              <a:rPr lang="zh-CN" altLang="en-US" sz="2100" dirty="0" smtClean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熟读课文，掌握课文内容是复述的</a:t>
            </a:r>
            <a:r>
              <a:rPr lang="zh-CN" altLang="en-US" sz="21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前提和基础</a:t>
            </a:r>
            <a:r>
              <a:rPr lang="zh-CN" altLang="en-US" sz="2100" dirty="0" smtClean="0">
                <a:solidFill>
                  <a:srgbClr val="00B050"/>
                </a:solidFill>
                <a:latin typeface="黑体" pitchFamily="49" charset="-122"/>
                <a:ea typeface="黑体" pitchFamily="49" charset="-122"/>
              </a:rPr>
              <a:t>。</a:t>
            </a:r>
            <a:endParaRPr lang="zh-CN" altLang="en-US" sz="2100" dirty="0" smtClean="0">
              <a:solidFill>
                <a:srgbClr val="00B05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898525" y="997585"/>
            <a:ext cx="6139180" cy="521970"/>
          </a:xfrm>
          <a:prstGeom prst="rect">
            <a:avLst/>
          </a:prstGeom>
          <a:ln>
            <a:solidFill>
              <a:schemeClr val="accent2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dirty="0"/>
              <a:t>复述前多读几遍课文，熟悉课文内容。</a:t>
            </a:r>
            <a:endParaRPr lang="zh-CN" altLang="en-US" sz="2800" dirty="0"/>
          </a:p>
        </p:txBody>
      </p:sp>
      <p:sp>
        <p:nvSpPr>
          <p:cNvPr id="15" name="圆角矩形 14"/>
          <p:cNvSpPr/>
          <p:nvPr/>
        </p:nvSpPr>
        <p:spPr>
          <a:xfrm>
            <a:off x="323528" y="1491630"/>
            <a:ext cx="1440160" cy="864096"/>
          </a:xfrm>
          <a:prstGeom prst="round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bldLvl="0" animBg="1"/>
      <p:bldP spid="30" grpId="0" bldLvl="0" animBg="1"/>
      <p:bldP spid="13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https://timgsa.baidu.com/timg?image&amp;quality=80&amp;size=b9999_10000&amp;sec=1538618504567&amp;di=93d4341889aee9bb6815eab58c87ed95&amp;imgtype=0&amp;src=http%3A%2F%2Fpic.58pic.com%2F58pic%2F17%2F03%2F20%2F05C58PICh2H_1024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635" r="53857" b="47547"/>
          <a:stretch>
            <a:fillRect/>
          </a:stretch>
        </p:blipFill>
        <p:spPr bwMode="auto">
          <a:xfrm>
            <a:off x="375285" y="1918890"/>
            <a:ext cx="1214414" cy="2905919"/>
          </a:xfrm>
          <a:prstGeom prst="rect">
            <a:avLst/>
          </a:prstGeom>
          <a:noFill/>
        </p:spPr>
      </p:pic>
      <p:sp>
        <p:nvSpPr>
          <p:cNvPr id="6" name="矩形标注 5"/>
          <p:cNvSpPr/>
          <p:nvPr/>
        </p:nvSpPr>
        <p:spPr>
          <a:xfrm>
            <a:off x="2339752" y="2571750"/>
            <a:ext cx="5409565" cy="1600200"/>
          </a:xfrm>
          <a:prstGeom prst="wedgeRectCallout">
            <a:avLst>
              <a:gd name="adj1" fmla="val -64981"/>
              <a:gd name="adj2" fmla="val -40193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50000"/>
              </a:lnSpc>
            </a:pPr>
            <a:r>
              <a:rPr lang="zh-CN" altLang="en-US" sz="24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如《西门豹》中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调查民情</a:t>
            </a:r>
            <a:r>
              <a:rPr lang="zh-CN" altLang="en-US" sz="24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是次要情节，可以复述的简单一些，而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惩治巫婆和官绅</a:t>
            </a:r>
            <a:r>
              <a:rPr lang="zh-CN" altLang="en-US" sz="24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这个主要情节要讲得详细一些。</a:t>
            </a:r>
            <a:endParaRPr lang="zh-CN" altLang="en-US" sz="2400" dirty="0" smtClean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11560" y="627534"/>
            <a:ext cx="7509083" cy="1384995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重点复述</a:t>
            </a:r>
            <a:r>
              <a:rPr lang="zh-CN" altLang="en-US" sz="2800" dirty="0">
                <a:solidFill>
                  <a:srgbClr val="FF0000"/>
                </a:solidFill>
              </a:rPr>
              <a:t>主要情节</a:t>
            </a:r>
            <a:r>
              <a:rPr lang="zh-CN" altLang="en-US" sz="2800" dirty="0"/>
              <a:t>，</a:t>
            </a:r>
            <a:r>
              <a:rPr lang="zh-CN" altLang="en-US" sz="2800" dirty="0">
                <a:solidFill>
                  <a:srgbClr val="FF0000"/>
                </a:solidFill>
              </a:rPr>
              <a:t>次要情节</a:t>
            </a:r>
            <a:r>
              <a:rPr lang="zh-CN" altLang="en-US" sz="2800" dirty="0"/>
              <a:t>可以适当</a:t>
            </a:r>
            <a:r>
              <a:rPr lang="zh-CN" altLang="en-US" sz="2800" dirty="0">
                <a:solidFill>
                  <a:srgbClr val="FF0000"/>
                </a:solidFill>
              </a:rPr>
              <a:t>省略</a:t>
            </a:r>
            <a:r>
              <a:rPr lang="zh-CN" altLang="en-US" sz="2800" dirty="0"/>
              <a:t>，注意</a:t>
            </a:r>
            <a:r>
              <a:rPr lang="zh-CN" altLang="en-US" sz="2800" dirty="0">
                <a:solidFill>
                  <a:srgbClr val="FF0000"/>
                </a:solidFill>
              </a:rPr>
              <a:t>语言简洁</a:t>
            </a:r>
            <a:r>
              <a:rPr lang="zh-CN" altLang="en-US" sz="2800" dirty="0"/>
              <a:t>。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ldLvl="0" animBg="1"/>
      <p:bldP spid="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s://timgsa.baidu.com/timg?image&amp;quality=80&amp;size=b9999_10000&amp;sec=1538618504567&amp;di=93d4341889aee9bb6815eab58c87ed95&amp;imgtype=0&amp;src=http%3A%2F%2Fpic.58pic.com%2F58pic%2F17%2F03%2F20%2F05C58PICh2H_1024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46875" r="34082" b="47547"/>
          <a:stretch>
            <a:fillRect/>
          </a:stretch>
        </p:blipFill>
        <p:spPr bwMode="auto">
          <a:xfrm>
            <a:off x="7929586" y="2071685"/>
            <a:ext cx="1214414" cy="3071815"/>
          </a:xfrm>
          <a:prstGeom prst="rect">
            <a:avLst/>
          </a:prstGeom>
          <a:noFill/>
        </p:spPr>
      </p:pic>
      <p:sp>
        <p:nvSpPr>
          <p:cNvPr id="5" name="矩形标注 4"/>
          <p:cNvSpPr/>
          <p:nvPr/>
        </p:nvSpPr>
        <p:spPr>
          <a:xfrm>
            <a:off x="683569" y="2355726"/>
            <a:ext cx="5514206" cy="2139062"/>
          </a:xfrm>
          <a:prstGeom prst="wedgeRectCallout">
            <a:avLst>
              <a:gd name="adj1" fmla="val 82711"/>
              <a:gd name="adj2" fmla="val -4978"/>
            </a:avLst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4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如</a:t>
            </a:r>
            <a:r>
              <a:rPr lang="en-US" altLang="zh-CN" sz="2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《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扁鹊治病</a:t>
            </a:r>
            <a:r>
              <a:rPr lang="en-US" altLang="zh-CN" sz="2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》</a:t>
            </a:r>
            <a:r>
              <a:rPr lang="zh-CN" altLang="en-US" sz="24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这一课，我就是抓住了“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有一天</a:t>
            </a:r>
            <a:r>
              <a:rPr lang="zh-CN" altLang="en-US" sz="24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”</a:t>
            </a:r>
            <a:r>
              <a:rPr lang="en-US" altLang="zh-CN" sz="24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“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过了十来天</a:t>
            </a:r>
            <a:r>
              <a:rPr lang="en-US" altLang="zh-CN" sz="24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”“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十来天后</a:t>
            </a:r>
            <a:r>
              <a:rPr lang="en-US" altLang="zh-CN" sz="24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”“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又过了十几天</a:t>
            </a:r>
            <a:r>
              <a:rPr lang="en-US" altLang="zh-CN" sz="24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”“</a:t>
            </a:r>
            <a:r>
              <a:rPr lang="zh-CN" altLang="en-US" sz="24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</a:rPr>
              <a:t>五六天之后</a:t>
            </a:r>
            <a:r>
              <a:rPr lang="en-US" altLang="zh-CN" sz="24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”</a:t>
            </a:r>
            <a:r>
              <a:rPr lang="zh-CN" altLang="en-US" sz="2400" dirty="0" smtClean="0">
                <a:solidFill>
                  <a:schemeClr val="tx1"/>
                </a:solidFill>
                <a:latin typeface="黑体" pitchFamily="49" charset="-122"/>
                <a:ea typeface="黑体" pitchFamily="49" charset="-122"/>
              </a:rPr>
              <a:t>这些时间词去复述的，这有助于我准确把握课文的情节发展顺序。</a:t>
            </a:r>
            <a:endParaRPr lang="zh-CN" altLang="en-US" sz="2400" dirty="0" smtClean="0">
              <a:solidFill>
                <a:schemeClr val="tx1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375285" y="771525"/>
            <a:ext cx="8478520" cy="1384995"/>
          </a:xfrm>
          <a:prstGeom prst="rect">
            <a:avLst/>
          </a:prstGeom>
          <a:ln>
            <a:solidFill>
              <a:schemeClr val="accent5">
                <a:lumMod val="75000"/>
              </a:schemeClr>
            </a:solidFill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dirty="0"/>
              <a:t>按照</a:t>
            </a:r>
            <a:r>
              <a:rPr lang="zh-CN" altLang="en-US" sz="2800" dirty="0">
                <a:solidFill>
                  <a:srgbClr val="FF0000"/>
                </a:solidFill>
              </a:rPr>
              <a:t>事情发展的顺序</a:t>
            </a:r>
            <a:r>
              <a:rPr lang="zh-CN" altLang="en-US" sz="2800" dirty="0"/>
              <a:t>进行复述，要注意课文中一些</a:t>
            </a:r>
            <a:r>
              <a:rPr lang="zh-CN" altLang="en-US" sz="2800" dirty="0">
                <a:solidFill>
                  <a:srgbClr val="FF0000"/>
                </a:solidFill>
              </a:rPr>
              <a:t>提示顺序</a:t>
            </a:r>
            <a:r>
              <a:rPr lang="zh-CN" altLang="en-US" sz="2800" dirty="0"/>
              <a:t>的词句。</a:t>
            </a:r>
            <a:endParaRPr lang="zh-CN" altLang="en-US" sz="2800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 animBg="1"/>
      <p:bldP spid="7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标注 1"/>
          <p:cNvSpPr/>
          <p:nvPr/>
        </p:nvSpPr>
        <p:spPr>
          <a:xfrm>
            <a:off x="1763688" y="555526"/>
            <a:ext cx="6557010" cy="521969"/>
          </a:xfrm>
          <a:prstGeom prst="wedgeRectCallout">
            <a:avLst>
              <a:gd name="adj1" fmla="val -49638"/>
              <a:gd name="adj2" fmla="val -17401"/>
            </a:avLst>
          </a:prstGeom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r>
              <a:rPr lang="zh-CN" altLang="en-US" sz="2800" dirty="0" smtClean="0"/>
              <a:t>你知道复述故事情节有哪几种方法 吗？</a:t>
            </a:r>
            <a:endParaRPr lang="zh-CN" altLang="en-US" sz="28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9518" y="914923"/>
            <a:ext cx="1732424" cy="2482686"/>
          </a:xfrm>
          <a:prstGeom prst="rect">
            <a:avLst/>
          </a:prstGeom>
        </p:spPr>
      </p:pic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1907704" y="1348061"/>
            <a:ext cx="6740525" cy="304609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1.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简要复述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简要复述就是把课文的主要内容概括地说出来，抓住课文的主要内容，删去次要的、解释性、描述性部分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。  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2.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详细复述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详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细复述要尽量忠实于材料，把结构复杂的长句变成短句，把书面语言口头化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。</a:t>
            </a:r>
            <a:endParaRPr lang="en-US" altLang="zh-CN" sz="2400" b="1" dirty="0" smtClean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lvl="0" defTabSz="914400" fontAlgn="base">
              <a:spcBef>
                <a:spcPct val="0"/>
              </a:spcBef>
              <a:spcAft>
                <a:spcPct val="0"/>
              </a:spcAft>
            </a:pPr>
            <a:r>
              <a:rPr lang="en-US" altLang="zh-CN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3.</a:t>
            </a:r>
            <a:r>
              <a:rPr lang="zh-CN" altLang="en-US" sz="24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创造性复述   </a:t>
            </a:r>
            <a:r>
              <a:rPr lang="zh-CN" altLang="en-US" sz="24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创</a:t>
            </a:r>
            <a:r>
              <a:rPr lang="zh-CN" altLang="en-US" sz="2400" b="1" dirty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造性复述是指对原材料的内容结构和表现形式进行一定的调整, 然后以新的形式表达出来的复述。</a:t>
            </a:r>
            <a:endParaRPr lang="zh-CN" altLang="en-US" sz="2400" b="1" dirty="0"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8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ldLvl="0" animBg="1"/>
      <p:bldP spid="19457" grpId="0" bldLvl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矩形标注 7"/>
          <p:cNvSpPr/>
          <p:nvPr/>
        </p:nvSpPr>
        <p:spPr>
          <a:xfrm>
            <a:off x="395536" y="987574"/>
            <a:ext cx="8369300" cy="885825"/>
          </a:xfrm>
          <a:prstGeom prst="wedgeRectCallout">
            <a:avLst>
              <a:gd name="adj1" fmla="val -49826"/>
              <a:gd name="adj2" fmla="val -4491"/>
            </a:avLst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◎</a:t>
            </a:r>
            <a:r>
              <a:rPr lang="zh-CN" altLang="en-US" sz="2800" dirty="0" smtClean="0">
                <a:solidFill>
                  <a:sysClr val="windowText" lastClr="000000"/>
                </a:solidFill>
                <a:latin typeface="黑体" pitchFamily="49" charset="-122"/>
                <a:ea typeface="黑体" pitchFamily="49" charset="-122"/>
              </a:rPr>
              <a:t>你能读准这些字吗？</a:t>
            </a:r>
            <a:endParaRPr lang="zh-CN" altLang="en-US" sz="2800" dirty="0" smtClean="0">
              <a:solidFill>
                <a:sysClr val="windowText" lastClr="000000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953127" y="591824"/>
            <a:ext cx="1975799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识字加油站</a:t>
            </a:r>
            <a:endParaRPr lang="zh-CN" altLang="en-US" sz="27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899160" y="1059815"/>
            <a:ext cx="1800860" cy="16510"/>
          </a:xfrm>
          <a:prstGeom prst="line">
            <a:avLst/>
          </a:prstGeom>
          <a:ln w="28575">
            <a:solidFill>
              <a:srgbClr val="09CB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250957" y="341026"/>
            <a:ext cx="864208" cy="789552"/>
            <a:chOff x="3430910" y="1556792"/>
            <a:chExt cx="5688632" cy="5297684"/>
          </a:xfrm>
        </p:grpSpPr>
        <p:grpSp>
          <p:nvGrpSpPr>
            <p:cNvPr id="28" name="组合 27"/>
            <p:cNvGrpSpPr/>
            <p:nvPr/>
          </p:nvGrpSpPr>
          <p:grpSpPr>
            <a:xfrm>
              <a:off x="3430910" y="1556792"/>
              <a:ext cx="5688632" cy="5297684"/>
              <a:chOff x="3430910" y="1556792"/>
              <a:chExt cx="5688632" cy="5297684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0910" y="1556792"/>
                <a:ext cx="5688632" cy="5297684"/>
              </a:xfrm>
              <a:prstGeom prst="rect">
                <a:avLst/>
              </a:prstGeom>
            </p:spPr>
          </p:pic>
          <p:sp>
            <p:nvSpPr>
              <p:cNvPr id="30" name="流程图: 联系 29"/>
              <p:cNvSpPr/>
              <p:nvPr/>
            </p:nvSpPr>
            <p:spPr>
              <a:xfrm>
                <a:off x="5159102" y="1772816"/>
                <a:ext cx="1080008" cy="1008000"/>
              </a:xfrm>
              <a:prstGeom prst="flowChartConnector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9"/>
            <p:cNvSpPr txBox="1"/>
            <p:nvPr/>
          </p:nvSpPr>
          <p:spPr>
            <a:xfrm>
              <a:off x="4927924" y="1835615"/>
              <a:ext cx="2395207" cy="1032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" dirty="0" smtClean="0">
                  <a:solidFill>
                    <a:srgbClr val="0000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语文？</a:t>
              </a:r>
              <a:endParaRPr lang="zh-CN" altLang="en-US" sz="400" dirty="0">
                <a:solidFill>
                  <a:srgbClr val="0000FF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32" name="圆角矩形 31"/>
          <p:cNvSpPr/>
          <p:nvPr/>
        </p:nvSpPr>
        <p:spPr>
          <a:xfrm>
            <a:off x="827584" y="1779662"/>
            <a:ext cx="2664296" cy="6480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TextBox 32"/>
          <p:cNvSpPr txBox="1"/>
          <p:nvPr/>
        </p:nvSpPr>
        <p:spPr>
          <a:xfrm>
            <a:off x="899592" y="1851670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j-ea"/>
                <a:ea typeface="+mj-ea"/>
              </a:rPr>
              <a:t>冈</a:t>
            </a:r>
            <a:r>
              <a:rPr lang="en-US" altLang="zh-CN" sz="2400" b="1" dirty="0" smtClean="0">
                <a:latin typeface="+mj-ea"/>
                <a:ea typeface="+mj-ea"/>
              </a:rPr>
              <a:t>——</a:t>
            </a:r>
            <a:r>
              <a:rPr lang="zh-CN" altLang="en-US" sz="2400" b="1" dirty="0" smtClean="0">
                <a:latin typeface="+mj-ea"/>
                <a:ea typeface="+mj-ea"/>
              </a:rPr>
              <a:t>纲（提纲）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34" name="圆角矩形 33"/>
          <p:cNvSpPr/>
          <p:nvPr/>
        </p:nvSpPr>
        <p:spPr>
          <a:xfrm>
            <a:off x="827584" y="2571750"/>
            <a:ext cx="2664296" cy="648072"/>
          </a:xfrm>
          <a:prstGeom prst="round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圆角矩形 34"/>
          <p:cNvSpPr/>
          <p:nvPr/>
        </p:nvSpPr>
        <p:spPr>
          <a:xfrm>
            <a:off x="827584" y="3435846"/>
            <a:ext cx="2664296" cy="64807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圆角矩形 35"/>
          <p:cNvSpPr/>
          <p:nvPr/>
        </p:nvSpPr>
        <p:spPr>
          <a:xfrm>
            <a:off x="827584" y="4227934"/>
            <a:ext cx="2664296" cy="64807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圆角矩形 36"/>
          <p:cNvSpPr/>
          <p:nvPr/>
        </p:nvSpPr>
        <p:spPr>
          <a:xfrm>
            <a:off x="4644008" y="4227934"/>
            <a:ext cx="2808312" cy="648072"/>
          </a:xfrm>
          <a:prstGeom prst="roundRect">
            <a:avLst/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圆角矩形 37"/>
          <p:cNvSpPr/>
          <p:nvPr/>
        </p:nvSpPr>
        <p:spPr>
          <a:xfrm>
            <a:off x="4644008" y="3435846"/>
            <a:ext cx="2664296" cy="648072"/>
          </a:xfrm>
          <a:prstGeom prst="roundRect">
            <a:avLst/>
          </a:prstGeom>
          <a:solidFill>
            <a:schemeClr val="tx2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圆角矩形 38"/>
          <p:cNvSpPr/>
          <p:nvPr/>
        </p:nvSpPr>
        <p:spPr>
          <a:xfrm>
            <a:off x="4644008" y="2571750"/>
            <a:ext cx="2664296" cy="648072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圆角矩形 39"/>
          <p:cNvSpPr/>
          <p:nvPr/>
        </p:nvSpPr>
        <p:spPr>
          <a:xfrm>
            <a:off x="4644008" y="1779662"/>
            <a:ext cx="2664296" cy="648072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TextBox 40"/>
          <p:cNvSpPr txBox="1"/>
          <p:nvPr/>
        </p:nvSpPr>
        <p:spPr>
          <a:xfrm>
            <a:off x="4716016" y="192367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j-ea"/>
                <a:ea typeface="+mj-ea"/>
              </a:rPr>
              <a:t>受</a:t>
            </a:r>
            <a:r>
              <a:rPr lang="en-US" altLang="zh-CN" sz="2400" b="1" dirty="0" smtClean="0">
                <a:latin typeface="+mj-ea"/>
                <a:ea typeface="+mj-ea"/>
              </a:rPr>
              <a:t>——</a:t>
            </a:r>
            <a:r>
              <a:rPr lang="zh-CN" altLang="en-US" sz="2400" b="1" dirty="0" smtClean="0">
                <a:latin typeface="+mj-ea"/>
                <a:ea typeface="+mj-ea"/>
              </a:rPr>
              <a:t>授（授予）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99592" y="2715766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j-ea"/>
                <a:ea typeface="+mj-ea"/>
              </a:rPr>
              <a:t>建</a:t>
            </a:r>
            <a:r>
              <a:rPr lang="en-US" altLang="zh-CN" sz="2400" b="1" dirty="0" smtClean="0">
                <a:latin typeface="+mj-ea"/>
                <a:ea typeface="+mj-ea"/>
              </a:rPr>
              <a:t>——</a:t>
            </a:r>
            <a:r>
              <a:rPr lang="zh-CN" altLang="en-US" sz="2400" b="1" dirty="0" smtClean="0">
                <a:latin typeface="+mj-ea"/>
                <a:ea typeface="+mj-ea"/>
              </a:rPr>
              <a:t>键（键盘）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55" name="TextBox 54"/>
          <p:cNvSpPr txBox="1"/>
          <p:nvPr/>
        </p:nvSpPr>
        <p:spPr>
          <a:xfrm>
            <a:off x="4716016" y="2643758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j-ea"/>
                <a:ea typeface="+mj-ea"/>
              </a:rPr>
              <a:t>普</a:t>
            </a:r>
            <a:r>
              <a:rPr lang="en-US" altLang="zh-CN" sz="2400" b="1" dirty="0" smtClean="0">
                <a:latin typeface="+mj-ea"/>
                <a:ea typeface="+mj-ea"/>
              </a:rPr>
              <a:t>——</a:t>
            </a:r>
            <a:r>
              <a:rPr lang="zh-CN" altLang="en-US" sz="2400" b="1" dirty="0" smtClean="0">
                <a:latin typeface="+mj-ea"/>
                <a:ea typeface="+mj-ea"/>
              </a:rPr>
              <a:t>谱（乐谱）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58" name="TextBox 57"/>
          <p:cNvSpPr txBox="1"/>
          <p:nvPr/>
        </p:nvSpPr>
        <p:spPr>
          <a:xfrm>
            <a:off x="899592" y="3579862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j-ea"/>
                <a:ea typeface="+mj-ea"/>
              </a:rPr>
              <a:t>伐</a:t>
            </a:r>
            <a:r>
              <a:rPr lang="en-US" altLang="zh-CN" sz="2400" b="1" dirty="0" smtClean="0">
                <a:latin typeface="+mj-ea"/>
                <a:ea typeface="+mj-ea"/>
              </a:rPr>
              <a:t>——</a:t>
            </a:r>
            <a:r>
              <a:rPr lang="zh-CN" altLang="en-US" sz="2400" b="1" dirty="0" smtClean="0">
                <a:latin typeface="+mj-ea"/>
                <a:ea typeface="+mj-ea"/>
              </a:rPr>
              <a:t>阀（阀门）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59" name="TextBox 58"/>
          <p:cNvSpPr txBox="1"/>
          <p:nvPr/>
        </p:nvSpPr>
        <p:spPr>
          <a:xfrm>
            <a:off x="4644008" y="3507854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j-ea"/>
                <a:ea typeface="+mj-ea"/>
              </a:rPr>
              <a:t>专</a:t>
            </a:r>
            <a:r>
              <a:rPr lang="en-US" altLang="zh-CN" sz="2400" b="1" dirty="0" smtClean="0">
                <a:latin typeface="+mj-ea"/>
                <a:ea typeface="+mj-ea"/>
              </a:rPr>
              <a:t>——</a:t>
            </a:r>
            <a:r>
              <a:rPr lang="zh-CN" altLang="en-US" sz="2400" b="1" dirty="0" smtClean="0">
                <a:latin typeface="+mj-ea"/>
                <a:ea typeface="+mj-ea"/>
              </a:rPr>
              <a:t>砖（砖头）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60" name="TextBox 59"/>
          <p:cNvSpPr txBox="1"/>
          <p:nvPr/>
        </p:nvSpPr>
        <p:spPr>
          <a:xfrm>
            <a:off x="827584" y="4299942"/>
            <a:ext cx="259228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j-ea"/>
                <a:ea typeface="+mj-ea"/>
              </a:rPr>
              <a:t>宗</a:t>
            </a:r>
            <a:r>
              <a:rPr lang="en-US" altLang="zh-CN" sz="2400" b="1" dirty="0" smtClean="0">
                <a:latin typeface="+mj-ea"/>
                <a:ea typeface="+mj-ea"/>
              </a:rPr>
              <a:t>——</a:t>
            </a:r>
            <a:r>
              <a:rPr lang="zh-CN" altLang="en-US" sz="2400" b="1" dirty="0" smtClean="0">
                <a:latin typeface="+mj-ea"/>
                <a:ea typeface="+mj-ea"/>
              </a:rPr>
              <a:t>综（综合）</a:t>
            </a:r>
            <a:endParaRPr lang="zh-CN" altLang="en-US" sz="2400" b="1" dirty="0">
              <a:latin typeface="+mj-ea"/>
              <a:ea typeface="+mj-ea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4644008" y="4299942"/>
            <a:ext cx="28083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 smtClean="0">
                <a:latin typeface="+mj-ea"/>
                <a:ea typeface="+mj-ea"/>
              </a:rPr>
              <a:t>具</a:t>
            </a:r>
            <a:r>
              <a:rPr lang="en-US" altLang="zh-CN" sz="2400" b="1" dirty="0" smtClean="0">
                <a:latin typeface="+mj-ea"/>
                <a:ea typeface="+mj-ea"/>
              </a:rPr>
              <a:t>——</a:t>
            </a:r>
            <a:r>
              <a:rPr lang="zh-CN" altLang="en-US" sz="2400" b="1" dirty="0" smtClean="0">
                <a:latin typeface="+mj-ea"/>
                <a:ea typeface="+mj-ea"/>
              </a:rPr>
              <a:t>俱（俱乐部）</a:t>
            </a:r>
            <a:endParaRPr lang="zh-CN" altLang="en-US" sz="2400" b="1" dirty="0">
              <a:latin typeface="+mj-ea"/>
              <a:ea typeface="+mj-ea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"/>
                            </p:stCondLst>
                            <p:childTnLst>
                              <p:par>
                                <p:cTn id="8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5" fill="hold">
                      <p:stCondLst>
                        <p:cond delay="indefinite"/>
                      </p:stCondLst>
                      <p:childTnLst>
                        <p:par>
                          <p:cTn id="86" fill="hold">
                            <p:stCondLst>
                              <p:cond delay="0"/>
                            </p:stCondLst>
                            <p:childTnLst>
                              <p:par>
                                <p:cTn id="8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1" fill="hold">
                      <p:stCondLst>
                        <p:cond delay="indefinite"/>
                      </p:stCondLst>
                      <p:childTnLst>
                        <p:par>
                          <p:cTn id="92" fill="hold">
                            <p:stCondLst>
                              <p:cond delay="0"/>
                            </p:stCondLst>
                            <p:childTnLst>
                              <p:par>
                                <p:cTn id="9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7" fill="hold">
                      <p:stCondLst>
                        <p:cond delay="indefinite"/>
                      </p:stCondLst>
                      <p:childTnLst>
                        <p:par>
                          <p:cTn id="98" fill="hold">
                            <p:stCondLst>
                              <p:cond delay="0"/>
                            </p:stCondLst>
                            <p:childTnLst>
                              <p:par>
                                <p:cTn id="9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32" grpId="0" bldLvl="0" animBg="1"/>
      <p:bldP spid="33" grpId="0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bldLvl="0" animBg="1"/>
      <p:bldP spid="41" grpId="0"/>
      <p:bldP spid="42" grpId="0"/>
      <p:bldP spid="55" grpId="0"/>
      <p:bldP spid="58" grpId="0"/>
      <p:bldP spid="59" grpId="0"/>
      <p:bldP spid="60" grpId="0"/>
      <p:bldP spid="6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043608" y="2347970"/>
            <a:ext cx="7792720" cy="1383665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indent="3048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solidFill>
                  <a:srgbClr val="FF0000"/>
                </a:solidFill>
                <a:latin typeface="+mn-ea"/>
                <a:cs typeface="宋体" panose="02010600030101010101" pitchFamily="2" charset="-122"/>
              </a:rPr>
              <a:t>    这些字</a:t>
            </a:r>
            <a:r>
              <a:rPr lang="zh-CN" altLang="en-US" sz="2800" dirty="0" smtClean="0">
                <a:solidFill>
                  <a:srgbClr val="FF0000"/>
                </a:solidFill>
                <a:latin typeface="+mn-ea"/>
              </a:rPr>
              <a:t>都是一个字加上一个偏旁，组成了一个与它读音相同的字。</a:t>
            </a:r>
            <a:endParaRPr kumimoji="0" 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5536" y="555526"/>
            <a:ext cx="1191895" cy="1582420"/>
          </a:xfrm>
          <a:prstGeom prst="rect">
            <a:avLst/>
          </a:prstGeom>
        </p:spPr>
      </p:pic>
      <p:sp>
        <p:nvSpPr>
          <p:cNvPr id="8" name="矩形标注 7"/>
          <p:cNvSpPr/>
          <p:nvPr/>
        </p:nvSpPr>
        <p:spPr>
          <a:xfrm>
            <a:off x="1789415" y="1031864"/>
            <a:ext cx="6000792" cy="642942"/>
          </a:xfrm>
          <a:prstGeom prst="wedgeRectCallout">
            <a:avLst>
              <a:gd name="adj1" fmla="val -56219"/>
              <a:gd name="adj2" fmla="val 1023"/>
            </a:avLst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3200" dirty="0" smtClean="0">
                <a:solidFill>
                  <a:sysClr val="windowText" lastClr="000000"/>
                </a:solidFill>
              </a:rPr>
              <a:t>你发现这些字的特点了吗？</a:t>
            </a:r>
            <a:endParaRPr lang="zh-CN" altLang="en-US" sz="3200" dirty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 bldLvl="0" animBg="1"/>
      <p:bldP spid="8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5786" y="714362"/>
            <a:ext cx="1104039" cy="1582166"/>
          </a:xfrm>
          <a:prstGeom prst="rect">
            <a:avLst/>
          </a:prstGeom>
        </p:spPr>
      </p:pic>
      <p:sp>
        <p:nvSpPr>
          <p:cNvPr id="3" name="矩形标注 2"/>
          <p:cNvSpPr/>
          <p:nvPr/>
        </p:nvSpPr>
        <p:spPr>
          <a:xfrm>
            <a:off x="1936115" y="719137"/>
            <a:ext cx="6812349" cy="643255"/>
          </a:xfrm>
          <a:prstGeom prst="wedgeRectCallout">
            <a:avLst>
              <a:gd name="adj1" fmla="val -49950"/>
              <a:gd name="adj2" fmla="val 7779"/>
            </a:avLst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 smtClean="0">
                <a:solidFill>
                  <a:sysClr val="windowText" lastClr="000000"/>
                </a:solidFill>
              </a:rPr>
              <a:t>你还知道哪些类似的字</a:t>
            </a:r>
            <a:r>
              <a:rPr lang="en-US" altLang="zh-CN" sz="3200" dirty="0" smtClean="0">
                <a:solidFill>
                  <a:sysClr val="windowText" lastClr="000000"/>
                </a:solidFill>
              </a:rPr>
              <a:t>?</a:t>
            </a:r>
            <a:endParaRPr lang="zh-CN" altLang="en-US" sz="3200" dirty="0">
              <a:solidFill>
                <a:sysClr val="windowText" lastClr="000000"/>
              </a:solidFill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889825" y="1628290"/>
            <a:ext cx="3114223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采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—</a:t>
            </a: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彩（彩带）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5292080" y="1635646"/>
            <a:ext cx="3114223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朝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—</a:t>
            </a:r>
            <a:r>
              <a:rPr lang="zh-CN" altLang="en-US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潮</a:t>
            </a: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（潮水）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867316" y="2571750"/>
            <a:ext cx="3114223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会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—</a:t>
            </a:r>
            <a:r>
              <a:rPr lang="zh-CN" altLang="en-US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绘</a:t>
            </a: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（绘画）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9" name="Rectangle 1"/>
          <p:cNvSpPr>
            <a:spLocks noChangeArrowheads="1"/>
          </p:cNvSpPr>
          <p:nvPr/>
        </p:nvSpPr>
        <p:spPr bwMode="auto">
          <a:xfrm>
            <a:off x="5292080" y="2571750"/>
            <a:ext cx="3114223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尊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—</a:t>
            </a:r>
            <a:r>
              <a:rPr lang="zh-CN" altLang="en-US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遵</a:t>
            </a: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（遵守）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10" name="Rectangle 1"/>
          <p:cNvSpPr>
            <a:spLocks noChangeArrowheads="1"/>
          </p:cNvSpPr>
          <p:nvPr/>
        </p:nvSpPr>
        <p:spPr bwMode="auto">
          <a:xfrm>
            <a:off x="1867316" y="3579862"/>
            <a:ext cx="3154611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逢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—</a:t>
            </a:r>
            <a:r>
              <a:rPr lang="zh-CN" altLang="en-US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缝</a:t>
            </a: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（缝纫）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11" name="Rectangle 1"/>
          <p:cNvSpPr>
            <a:spLocks noChangeArrowheads="1"/>
          </p:cNvSpPr>
          <p:nvPr/>
        </p:nvSpPr>
        <p:spPr bwMode="auto">
          <a:xfrm>
            <a:off x="5292080" y="3579862"/>
            <a:ext cx="3114223" cy="58477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交</a:t>
            </a:r>
            <a:r>
              <a:rPr kumimoji="0" lang="en-US" altLang="zh-CN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—</a:t>
            </a:r>
            <a:r>
              <a:rPr lang="zh-CN" altLang="en-US" sz="32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胶</a:t>
            </a: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（胶水）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7" grpId="0" bldLvl="0" animBg="1"/>
      <p:bldP spid="8" grpId="0" bldLvl="0" animBg="1"/>
      <p:bldP spid="9" grpId="0" bldLvl="0" animBg="1"/>
      <p:bldP spid="10" grpId="0" bldLvl="0" animBg="1"/>
      <p:bldP spid="1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1"/>
          <p:cNvSpPr>
            <a:spLocks noChangeArrowheads="1"/>
          </p:cNvSpPr>
          <p:nvPr/>
        </p:nvSpPr>
        <p:spPr bwMode="auto">
          <a:xfrm>
            <a:off x="755576" y="2315484"/>
            <a:ext cx="7966506" cy="573042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茂盛</a:t>
            </a:r>
            <a:r>
              <a:rPr kumimoji="0" lang="zh-CN" altLang="en-US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   投降   赞叹   麻雀    胸怀    既然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8" name="矩形标注 7"/>
          <p:cNvSpPr/>
          <p:nvPr/>
        </p:nvSpPr>
        <p:spPr>
          <a:xfrm>
            <a:off x="387350" y="1236980"/>
            <a:ext cx="8369300" cy="885825"/>
          </a:xfrm>
          <a:prstGeom prst="wedgeRectCallout">
            <a:avLst>
              <a:gd name="adj1" fmla="val -49826"/>
              <a:gd name="adj2" fmla="val -4491"/>
            </a:avLst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◎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抄写下面的词语，注意加点的字不要写错。平时还有哪些字容易写错？和同学交流。</a:t>
            </a:r>
            <a:endParaRPr lang="zh-CN" altLang="en-US" sz="2800" b="1" dirty="0" smtClean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25" name="文本框 9"/>
          <p:cNvSpPr txBox="1"/>
          <p:nvPr/>
        </p:nvSpPr>
        <p:spPr>
          <a:xfrm>
            <a:off x="953127" y="591824"/>
            <a:ext cx="1975799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词句段运用</a:t>
            </a:r>
            <a:endParaRPr lang="zh-CN" altLang="en-US" sz="27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V="1">
            <a:off x="899160" y="1059815"/>
            <a:ext cx="1800860" cy="16510"/>
          </a:xfrm>
          <a:prstGeom prst="line">
            <a:avLst/>
          </a:prstGeom>
          <a:ln w="28575">
            <a:solidFill>
              <a:srgbClr val="09CB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7" name="组合 26"/>
          <p:cNvGrpSpPr/>
          <p:nvPr/>
        </p:nvGrpSpPr>
        <p:grpSpPr>
          <a:xfrm>
            <a:off x="250957" y="341026"/>
            <a:ext cx="864208" cy="789552"/>
            <a:chOff x="3430910" y="1556792"/>
            <a:chExt cx="5688632" cy="5297684"/>
          </a:xfrm>
        </p:grpSpPr>
        <p:grpSp>
          <p:nvGrpSpPr>
            <p:cNvPr id="28" name="组合 27"/>
            <p:cNvGrpSpPr/>
            <p:nvPr/>
          </p:nvGrpSpPr>
          <p:grpSpPr>
            <a:xfrm>
              <a:off x="3430910" y="1556792"/>
              <a:ext cx="5688632" cy="5297684"/>
              <a:chOff x="3430910" y="1556792"/>
              <a:chExt cx="5688632" cy="5297684"/>
            </a:xfrm>
          </p:grpSpPr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0910" y="1556792"/>
                <a:ext cx="5688632" cy="5297684"/>
              </a:xfrm>
              <a:prstGeom prst="rect">
                <a:avLst/>
              </a:prstGeom>
            </p:spPr>
          </p:pic>
          <p:sp>
            <p:nvSpPr>
              <p:cNvPr id="30" name="流程图: 联系 29"/>
              <p:cNvSpPr/>
              <p:nvPr/>
            </p:nvSpPr>
            <p:spPr>
              <a:xfrm>
                <a:off x="5159102" y="1772816"/>
                <a:ext cx="1080008" cy="1008000"/>
              </a:xfrm>
              <a:prstGeom prst="flowChartConnector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31" name="文本框 9"/>
            <p:cNvSpPr txBox="1"/>
            <p:nvPr/>
          </p:nvSpPr>
          <p:spPr>
            <a:xfrm>
              <a:off x="4927924" y="1835615"/>
              <a:ext cx="2395207" cy="1032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" dirty="0" smtClean="0">
                  <a:solidFill>
                    <a:srgbClr val="0000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语文？</a:t>
              </a:r>
              <a:endParaRPr lang="zh-CN" altLang="en-US" sz="400" dirty="0">
                <a:solidFill>
                  <a:srgbClr val="0000FF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20" name="Rectangle 1"/>
          <p:cNvSpPr>
            <a:spLocks noChangeArrowheads="1"/>
          </p:cNvSpPr>
          <p:nvPr/>
        </p:nvSpPr>
        <p:spPr bwMode="auto">
          <a:xfrm>
            <a:off x="8172400" y="3363838"/>
            <a:ext cx="469290" cy="9925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kumimoji="0" lang="zh-CN" altLang="en-US" sz="4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22" name="Rectangle 1"/>
          <p:cNvSpPr>
            <a:spLocks noChangeArrowheads="1"/>
          </p:cNvSpPr>
          <p:nvPr/>
        </p:nvSpPr>
        <p:spPr bwMode="auto">
          <a:xfrm>
            <a:off x="755576" y="3363838"/>
            <a:ext cx="7920880" cy="652486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b="1" dirty="0" smtClean="0"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暮色</a:t>
            </a:r>
            <a:r>
              <a:rPr kumimoji="0" lang="zh-CN" altLang="en-US" sz="2800" b="1" i="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   拔河   比赛   出塞    担忧    严厉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23" name="Rectangle 1"/>
          <p:cNvSpPr>
            <a:spLocks noChangeArrowheads="1"/>
          </p:cNvSpPr>
          <p:nvPr/>
        </p:nvSpPr>
        <p:spPr bwMode="auto">
          <a:xfrm>
            <a:off x="899592" y="2283718"/>
            <a:ext cx="477674" cy="9925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kumimoji="0" lang="zh-CN" altLang="en-US" sz="4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24" name="Rectangle 1"/>
          <p:cNvSpPr>
            <a:spLocks noChangeArrowheads="1"/>
          </p:cNvSpPr>
          <p:nvPr/>
        </p:nvSpPr>
        <p:spPr bwMode="auto">
          <a:xfrm>
            <a:off x="2843808" y="2283718"/>
            <a:ext cx="469290" cy="9925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kumimoji="0" lang="zh-CN" altLang="en-US" sz="4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4" name="Rectangle 1"/>
          <p:cNvSpPr>
            <a:spLocks noChangeArrowheads="1"/>
          </p:cNvSpPr>
          <p:nvPr/>
        </p:nvSpPr>
        <p:spPr bwMode="auto">
          <a:xfrm>
            <a:off x="3779912" y="2283718"/>
            <a:ext cx="469290" cy="9925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kumimoji="0" lang="zh-CN" altLang="en-US" sz="4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5" name="Rectangle 1"/>
          <p:cNvSpPr>
            <a:spLocks noChangeArrowheads="1"/>
          </p:cNvSpPr>
          <p:nvPr/>
        </p:nvSpPr>
        <p:spPr bwMode="auto">
          <a:xfrm>
            <a:off x="5364088" y="2211710"/>
            <a:ext cx="397282" cy="9925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kumimoji="0" lang="zh-CN" altLang="en-US" sz="4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6" name="Rectangle 1"/>
          <p:cNvSpPr>
            <a:spLocks noChangeArrowheads="1"/>
          </p:cNvSpPr>
          <p:nvPr/>
        </p:nvSpPr>
        <p:spPr bwMode="auto">
          <a:xfrm>
            <a:off x="6372200" y="2283718"/>
            <a:ext cx="469290" cy="9925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kumimoji="0" lang="zh-CN" altLang="en-US" sz="4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7" name="Rectangle 1"/>
          <p:cNvSpPr>
            <a:spLocks noChangeArrowheads="1"/>
          </p:cNvSpPr>
          <p:nvPr/>
        </p:nvSpPr>
        <p:spPr bwMode="auto">
          <a:xfrm>
            <a:off x="7812360" y="2211710"/>
            <a:ext cx="469290" cy="9925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kumimoji="0" lang="zh-CN" altLang="en-US" sz="4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8" name="Rectangle 1"/>
          <p:cNvSpPr>
            <a:spLocks noChangeArrowheads="1"/>
          </p:cNvSpPr>
          <p:nvPr/>
        </p:nvSpPr>
        <p:spPr bwMode="auto">
          <a:xfrm>
            <a:off x="827584" y="3435846"/>
            <a:ext cx="469290" cy="9925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kumimoji="0" lang="zh-CN" altLang="en-US" sz="4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39" name="Rectangle 1"/>
          <p:cNvSpPr>
            <a:spLocks noChangeArrowheads="1"/>
          </p:cNvSpPr>
          <p:nvPr/>
        </p:nvSpPr>
        <p:spPr bwMode="auto">
          <a:xfrm>
            <a:off x="2483768" y="3435846"/>
            <a:ext cx="469290" cy="9925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kumimoji="0" lang="zh-CN" altLang="en-US" sz="4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40" name="Rectangle 1"/>
          <p:cNvSpPr>
            <a:spLocks noChangeArrowheads="1"/>
          </p:cNvSpPr>
          <p:nvPr/>
        </p:nvSpPr>
        <p:spPr bwMode="auto">
          <a:xfrm>
            <a:off x="4067944" y="3363838"/>
            <a:ext cx="469290" cy="9925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kumimoji="0" lang="zh-CN" altLang="en-US" sz="4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41" name="Rectangle 1"/>
          <p:cNvSpPr>
            <a:spLocks noChangeArrowheads="1"/>
          </p:cNvSpPr>
          <p:nvPr/>
        </p:nvSpPr>
        <p:spPr bwMode="auto">
          <a:xfrm>
            <a:off x="5364088" y="3363838"/>
            <a:ext cx="469290" cy="9925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kumimoji="0" lang="zh-CN" altLang="en-US" sz="4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sp>
        <p:nvSpPr>
          <p:cNvPr id="42" name="Rectangle 1"/>
          <p:cNvSpPr>
            <a:spLocks noChangeArrowheads="1"/>
          </p:cNvSpPr>
          <p:nvPr/>
        </p:nvSpPr>
        <p:spPr bwMode="auto">
          <a:xfrm>
            <a:off x="6804248" y="3363838"/>
            <a:ext cx="469290" cy="992579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45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.</a:t>
            </a:r>
            <a:endParaRPr kumimoji="0" lang="zh-CN" altLang="en-US" sz="45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9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457" grpId="0"/>
      <p:bldP spid="8" grpId="0" bldLvl="0" animBg="1"/>
      <p:bldP spid="20" grpId="0"/>
      <p:bldP spid="22" grpId="0"/>
      <p:bldP spid="23" grpId="0"/>
      <p:bldP spid="24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1514605" y="1674806"/>
            <a:ext cx="5400600" cy="2308324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3048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凝  摄  蒸  缭  氛  奥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lvl="0" indent="3048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睦  抑  挫  摩  谐  爆 </a:t>
            </a:r>
            <a:endParaRPr lang="en-US" altLang="zh-CN" sz="3200" b="1" dirty="0" smtClean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  <a:p>
            <a:pPr lvl="0" indent="3048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zh-CN" altLang="en-US" sz="3200" b="1" dirty="0" smtClean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暖  曈  蓑  笠  钓  竞</a:t>
            </a:r>
            <a:endParaRPr kumimoji="0" lang="zh-CN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  <p:pic>
        <p:nvPicPr>
          <p:cNvPr id="7" name="图片 6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710" y="571206"/>
            <a:ext cx="1191895" cy="1582420"/>
          </a:xfrm>
          <a:prstGeom prst="rect">
            <a:avLst/>
          </a:prstGeom>
        </p:spPr>
      </p:pic>
      <p:sp>
        <p:nvSpPr>
          <p:cNvPr id="8" name="矩形标注 7"/>
          <p:cNvSpPr/>
          <p:nvPr/>
        </p:nvSpPr>
        <p:spPr>
          <a:xfrm>
            <a:off x="1505069" y="561975"/>
            <a:ext cx="6882314" cy="1112831"/>
          </a:xfrm>
          <a:prstGeom prst="wedgeRectCallout">
            <a:avLst>
              <a:gd name="adj1" fmla="val -56219"/>
              <a:gd name="adj2" fmla="val 1023"/>
            </a:avLst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 smtClean="0">
                <a:solidFill>
                  <a:sysClr val="windowText" lastClr="000000"/>
                </a:solidFill>
              </a:rPr>
              <a:t>你发现</a:t>
            </a:r>
            <a:r>
              <a:rPr lang="zh-CN" altLang="en-US" sz="3200" dirty="0">
                <a:solidFill>
                  <a:sysClr val="windowText" lastClr="000000"/>
                </a:solidFill>
              </a:rPr>
              <a:t>哪</a:t>
            </a:r>
            <a:r>
              <a:rPr lang="zh-CN" altLang="en-US" sz="3200" dirty="0" smtClean="0">
                <a:solidFill>
                  <a:sysClr val="windowText" lastClr="000000"/>
                </a:solidFill>
              </a:rPr>
              <a:t>些字容易写错了吗？</a:t>
            </a:r>
            <a:endParaRPr lang="zh-CN" altLang="en-US" sz="3200" dirty="0">
              <a:solidFill>
                <a:sysClr val="windowText" lastClr="000000"/>
              </a:solidFill>
            </a:endParaRPr>
          </a:p>
        </p:txBody>
      </p:sp>
      <p:pic>
        <p:nvPicPr>
          <p:cNvPr id="1026" name="Picture 2" descr="http://atth.jzb.com/forum/201506/28/100814t2uvv1v5v3f32ll9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60877" y="1790683"/>
            <a:ext cx="2051720" cy="20761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33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313" grpId="0" bldLvl="0" animBg="1"/>
      <p:bldP spid="8" grpId="0" bldLvl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971600" y="1133436"/>
            <a:ext cx="7704856" cy="138499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官绅一个个吓得面如土色，跪下来磕头求饶，把头都磕破了，直淌血。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5" name="Picture 2" descr="https://timgsa.baidu.com/timg?image&amp;quality=80&amp;size=b9999_10000&amp;sec=1538618504567&amp;di=93d4341889aee9bb6815eab58c87ed95&amp;imgtype=0&amp;src=http%3A%2F%2Fpic.58pic.com%2F58pic%2F17%2F03%2F20%2F05C58PICh2H_1024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635" r="53857" b="47547"/>
          <a:stretch>
            <a:fillRect/>
          </a:stretch>
        </p:blipFill>
        <p:spPr bwMode="auto">
          <a:xfrm flipH="1">
            <a:off x="7929586" y="2428874"/>
            <a:ext cx="1214414" cy="2905919"/>
          </a:xfrm>
          <a:prstGeom prst="rect">
            <a:avLst/>
          </a:prstGeom>
          <a:noFill/>
        </p:spPr>
      </p:pic>
      <p:grpSp>
        <p:nvGrpSpPr>
          <p:cNvPr id="19" name="组合 18"/>
          <p:cNvGrpSpPr/>
          <p:nvPr/>
        </p:nvGrpSpPr>
        <p:grpSpPr>
          <a:xfrm>
            <a:off x="1537504" y="3352784"/>
            <a:ext cx="5472608" cy="1268647"/>
            <a:chOff x="234594" y="2928940"/>
            <a:chExt cx="6249057" cy="1827722"/>
          </a:xfrm>
        </p:grpSpPr>
        <p:sp>
          <p:nvSpPr>
            <p:cNvPr id="16" name="矩形标注 15"/>
            <p:cNvSpPr/>
            <p:nvPr/>
          </p:nvSpPr>
          <p:spPr>
            <a:xfrm>
              <a:off x="234594" y="2928940"/>
              <a:ext cx="6249057" cy="1421765"/>
            </a:xfrm>
            <a:prstGeom prst="wedgeRectCallout">
              <a:avLst>
                <a:gd name="adj1" fmla="val 80229"/>
                <a:gd name="adj2" fmla="val 8407"/>
              </a:avLst>
            </a:prstGeom>
            <a:grpFill/>
            <a:ln>
              <a:solidFill>
                <a:schemeClr val="accent1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325756" y="3027365"/>
              <a:ext cx="6086773" cy="172929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/>
              <a:r>
                <a:rPr lang="zh-CN" altLang="en-US" sz="2400" dirty="0" smtClean="0">
                  <a:solidFill>
                    <a:srgbClr val="FF0000"/>
                  </a:solidFill>
                </a:rPr>
                <a:t>第一个句子运用了神态、动作、细节描写，生动形象。第二个句子较简洁。</a:t>
              </a:r>
              <a:endParaRPr lang="zh-CN" altLang="en-US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6" name="矩形标注 5"/>
          <p:cNvSpPr/>
          <p:nvPr/>
        </p:nvSpPr>
        <p:spPr>
          <a:xfrm>
            <a:off x="387350" y="491490"/>
            <a:ext cx="8369300" cy="643255"/>
          </a:xfrm>
          <a:prstGeom prst="wedgeRectCallout">
            <a:avLst>
              <a:gd name="adj1" fmla="val -49826"/>
              <a:gd name="adj2" fmla="val -4491"/>
            </a:avLst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</a:t>
            </a:r>
            <a:r>
              <a:rPr lang="en-US" altLang="zh-CN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◎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读一读，体会每组两个句子在表达上的不同。</a:t>
            </a:r>
            <a:endParaRPr lang="zh-CN" altLang="en-US" sz="2800" b="1" dirty="0" smtClean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1043608" y="2645023"/>
            <a:ext cx="6342932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官绅跪地求饶。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573207" y="1401961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◎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 flipV="1">
            <a:off x="611560" y="2717031"/>
            <a:ext cx="326117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◎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6" grpId="0" bldLvl="0" animBg="1"/>
      <p:bldP spid="8" grpId="0" bldLvl="0" animBg="1"/>
      <p:bldP spid="9" grpId="0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972106" y="1420634"/>
            <a:ext cx="7056784" cy="954107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蔡桓公觉得奇怪，派人去问他：“扁鹊，你这次见了大王，为什么一声不响就跑掉了？”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5" name="Picture 2" descr="https://timgsa.baidu.com/timg?image&amp;quality=80&amp;size=b9999_10000&amp;sec=1538618504567&amp;di=93d4341889aee9bb6815eab58c87ed95&amp;imgtype=0&amp;src=http%3A%2F%2Fpic.58pic.com%2F58pic%2F17%2F03%2F20%2F05C58PICh2H_1024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635" r="53857" b="47547"/>
          <a:stretch>
            <a:fillRect/>
          </a:stretch>
        </p:blipFill>
        <p:spPr bwMode="auto">
          <a:xfrm flipH="1">
            <a:off x="7786076" y="2141854"/>
            <a:ext cx="1214414" cy="2905919"/>
          </a:xfrm>
          <a:prstGeom prst="rect">
            <a:avLst/>
          </a:prstGeom>
          <a:noFill/>
        </p:spPr>
      </p:pic>
      <p:grpSp>
        <p:nvGrpSpPr>
          <p:cNvPr id="2" name="组合 18"/>
          <p:cNvGrpSpPr/>
          <p:nvPr/>
        </p:nvGrpSpPr>
        <p:grpSpPr>
          <a:xfrm>
            <a:off x="900098" y="3148826"/>
            <a:ext cx="6364069" cy="1223117"/>
            <a:chOff x="273955" y="3012641"/>
            <a:chExt cx="7384256" cy="1421765"/>
          </a:xfrm>
        </p:grpSpPr>
        <p:sp>
          <p:nvSpPr>
            <p:cNvPr id="16" name="矩形标注 15"/>
            <p:cNvSpPr/>
            <p:nvPr/>
          </p:nvSpPr>
          <p:spPr>
            <a:xfrm>
              <a:off x="273955" y="3012641"/>
              <a:ext cx="7201926" cy="1421765"/>
            </a:xfrm>
            <a:prstGeom prst="wedgeRectCallout">
              <a:avLst>
                <a:gd name="adj1" fmla="val 66005"/>
                <a:gd name="adj2" fmla="val 13199"/>
              </a:avLst>
            </a:prstGeom>
            <a:grpFill/>
            <a:ln>
              <a:solidFill>
                <a:schemeClr val="accent1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273955" y="3012641"/>
              <a:ext cx="7384256" cy="139527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400" dirty="0" smtClean="0">
                  <a:solidFill>
                    <a:srgbClr val="FF0000"/>
                  </a:solidFill>
                </a:rPr>
                <a:t>第一个句子采用直接陈述的方式，给人真实的感受；第二句采用间接陈述，较简洁。</a:t>
              </a:r>
              <a:endParaRPr lang="zh-CN" altLang="en-US" sz="2400" dirty="0">
                <a:solidFill>
                  <a:srgbClr val="FF0000"/>
                </a:solidFill>
              </a:endParaRPr>
            </a:p>
          </p:txBody>
        </p:sp>
      </p:grpSp>
      <p:sp>
        <p:nvSpPr>
          <p:cNvPr id="6" name="矩形标注 5"/>
          <p:cNvSpPr/>
          <p:nvPr/>
        </p:nvSpPr>
        <p:spPr>
          <a:xfrm>
            <a:off x="365125" y="492760"/>
            <a:ext cx="8369300" cy="643255"/>
          </a:xfrm>
          <a:prstGeom prst="wedgeRectCallout">
            <a:avLst>
              <a:gd name="adj1" fmla="val -49826"/>
              <a:gd name="adj2" fmla="val -4491"/>
            </a:avLst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b="1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◎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读一读，体会每组两个句子在表达上的不同。</a:t>
            </a:r>
            <a:endParaRPr lang="zh-CN" altLang="en-US" sz="2800" b="1" dirty="0" smtClean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972106" y="2500754"/>
            <a:ext cx="7560840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蔡桓公派人问扁鹊，他为什么不说话纠跑掉了。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684074" y="1708666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◎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684074" y="2644770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◎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6" grpId="0" bldLvl="0" animBg="1"/>
      <p:bldP spid="8" grpId="0" bldLvl="0" animBg="1"/>
      <p:bldP spid="10" grpId="0"/>
      <p:bldP spid="1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899592" y="1050593"/>
            <a:ext cx="7992888" cy="224536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4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+mn-ea"/>
                <a:cs typeface="宋体" panose="02010600030101010101" pitchFamily="2" charset="-122"/>
              </a:rPr>
              <a:t> </a:t>
            </a:r>
            <a:r>
              <a:rPr kumimoji="0" lang="zh-CN" altLang="en-US" sz="20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文成公主听说松赞干布死了，心里有说不出的难过。她就在达尤龙真修了一座石屋</a:t>
            </a: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子住了下来，还咬破了手指头，在石壁上写了血书来纪念松赞干布。公主心里难过，没有心思梳妆，右边的头发散了也不理会。因此，这个地方北岸的树木稀，南岸的树木密，两边长得不一样。</a:t>
            </a:r>
            <a:endParaRPr kumimoji="0" lang="en-US" altLang="zh-CN" sz="20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+mn-ea"/>
              <a:cs typeface="宋体" panose="02010600030101010101" pitchFamily="2" charset="-122"/>
            </a:endParaRPr>
          </a:p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pic>
        <p:nvPicPr>
          <p:cNvPr id="15" name="Picture 2" descr="https://timgsa.baidu.com/timg?image&amp;quality=80&amp;size=b9999_10000&amp;sec=1538618504567&amp;di=93d4341889aee9bb6815eab58c87ed95&amp;imgtype=0&amp;src=http%3A%2F%2Fpic.58pic.com%2F58pic%2F17%2F03%2F20%2F05C58PICh2H_1024.jpg"/>
          <p:cNvPicPr>
            <a:picLocks noChangeAspect="1" noChangeArrowheads="1"/>
          </p:cNvPicPr>
          <p:nvPr/>
        </p:nvPicPr>
        <p:blipFill>
          <a:blip r:embed="rId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25635" r="53857" b="47547"/>
          <a:stretch>
            <a:fillRect/>
          </a:stretch>
        </p:blipFill>
        <p:spPr bwMode="auto">
          <a:xfrm flipH="1">
            <a:off x="7929586" y="2572509"/>
            <a:ext cx="1214414" cy="2547019"/>
          </a:xfrm>
          <a:prstGeom prst="rect">
            <a:avLst/>
          </a:prstGeom>
          <a:noFill/>
        </p:spPr>
      </p:pic>
      <p:grpSp>
        <p:nvGrpSpPr>
          <p:cNvPr id="2" name="组合 18"/>
          <p:cNvGrpSpPr/>
          <p:nvPr/>
        </p:nvGrpSpPr>
        <p:grpSpPr>
          <a:xfrm>
            <a:off x="831746" y="3436605"/>
            <a:ext cx="6692582" cy="1015663"/>
            <a:chOff x="-513953" y="2928940"/>
            <a:chExt cx="6997604" cy="1463251"/>
          </a:xfrm>
        </p:grpSpPr>
        <p:sp>
          <p:nvSpPr>
            <p:cNvPr id="16" name="矩形标注 15"/>
            <p:cNvSpPr/>
            <p:nvPr/>
          </p:nvSpPr>
          <p:spPr>
            <a:xfrm>
              <a:off x="-513953" y="2928940"/>
              <a:ext cx="6997604" cy="1421765"/>
            </a:xfrm>
            <a:prstGeom prst="wedgeRectCallout">
              <a:avLst>
                <a:gd name="adj1" fmla="val 65193"/>
                <a:gd name="adj2" fmla="val 8407"/>
              </a:avLst>
            </a:prstGeom>
            <a:grpFill/>
            <a:ln>
              <a:solidFill>
                <a:schemeClr val="accent1"/>
              </a:solidFill>
            </a:ln>
            <a:effectLst>
              <a:outerShdw blurRad="444500" dist="254000" dir="8100000" algn="tr" rotWithShape="0">
                <a:prstClr val="black">
                  <a:alpha val="5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sysClr val="windowText" lastClr="000000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-438663" y="2928940"/>
              <a:ext cx="6851193" cy="146325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l">
                <a:lnSpc>
                  <a:spcPct val="150000"/>
                </a:lnSpc>
              </a:pPr>
              <a:r>
                <a:rPr lang="zh-CN" altLang="en-US" sz="2000" dirty="0" smtClean="0">
                  <a:solidFill>
                    <a:srgbClr val="FF0000"/>
                  </a:solidFill>
                </a:rPr>
                <a:t>第一处是一个语段，内容详细，生动；第二句是通过提炼中心句的方式，压缩语段，使内容简洁。</a:t>
              </a:r>
              <a:endParaRPr lang="zh-CN" altLang="en-US" sz="2000" dirty="0">
                <a:solidFill>
                  <a:srgbClr val="FF0000"/>
                </a:solidFill>
              </a:endParaRPr>
            </a:p>
          </p:txBody>
        </p:sp>
      </p:grpSp>
      <p:sp>
        <p:nvSpPr>
          <p:cNvPr id="6" name="矩形标注 5"/>
          <p:cNvSpPr/>
          <p:nvPr/>
        </p:nvSpPr>
        <p:spPr>
          <a:xfrm>
            <a:off x="283012" y="491391"/>
            <a:ext cx="8369300" cy="643255"/>
          </a:xfrm>
          <a:prstGeom prst="wedgeRectCallout">
            <a:avLst>
              <a:gd name="adj1" fmla="val -49826"/>
              <a:gd name="adj2" fmla="val -4491"/>
            </a:avLst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r>
              <a:rPr lang="en-US" altLang="zh-CN" sz="28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   </a:t>
            </a:r>
            <a:r>
              <a:rPr lang="zh-CN" altLang="en-US" sz="2800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◎</a:t>
            </a:r>
            <a:r>
              <a:rPr lang="zh-CN" altLang="en-US" sz="2800" b="1" dirty="0" smtClean="0">
                <a:solidFill>
                  <a:srgbClr val="0000FF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读一读，体会每组两个句子在表达上的不同。</a:t>
            </a:r>
            <a:endParaRPr lang="zh-CN" altLang="en-US" sz="2800" b="1" dirty="0" smtClean="0">
              <a:solidFill>
                <a:srgbClr val="0000FF"/>
              </a:solidFill>
              <a:latin typeface="黑体" pitchFamily="49" charset="-122"/>
              <a:ea typeface="黑体" pitchFamily="49" charset="-122"/>
            </a:endParaRPr>
          </a:p>
        </p:txBody>
      </p:sp>
      <p:sp>
        <p:nvSpPr>
          <p:cNvPr id="8" name="Rectangle 1"/>
          <p:cNvSpPr>
            <a:spLocks noChangeArrowheads="1"/>
          </p:cNvSpPr>
          <p:nvPr/>
        </p:nvSpPr>
        <p:spPr bwMode="auto">
          <a:xfrm>
            <a:off x="971600" y="2933214"/>
            <a:ext cx="6342932" cy="39878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0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文成公主听说松赞干布死了，心里很难过。</a:t>
            </a:r>
            <a:endParaRPr lang="en-US" altLang="zh-CN" sz="20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467544" y="1132349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◎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539552" y="2932549"/>
            <a:ext cx="364202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rgbClr val="FF0000"/>
                </a:solidFill>
                <a:latin typeface="宋体" panose="02010600030101010101" pitchFamily="2" charset="-122"/>
                <a:ea typeface="宋体" panose="02010600030101010101" pitchFamily="2" charset="-122"/>
              </a:rPr>
              <a:t>◎</a:t>
            </a:r>
            <a:endParaRPr lang="zh-CN" altLang="en-US" dirty="0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900">
        <p14:warp dir="in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ldLvl="0" animBg="1"/>
      <p:bldP spid="6" grpId="0" bldLvl="0" animBg="1"/>
      <p:bldP spid="8" grpId="0" bldLvl="0" animBg="1"/>
      <p:bldP spid="9" grpId="0"/>
      <p:bldP spid="10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595729"/>
            <a:ext cx="1104039" cy="1582166"/>
          </a:xfrm>
          <a:prstGeom prst="rect">
            <a:avLst/>
          </a:prstGeom>
        </p:spPr>
      </p:pic>
      <p:sp>
        <p:nvSpPr>
          <p:cNvPr id="3" name="矩形标注 2"/>
          <p:cNvSpPr/>
          <p:nvPr/>
        </p:nvSpPr>
        <p:spPr>
          <a:xfrm>
            <a:off x="1794006" y="755283"/>
            <a:ext cx="5801995" cy="643255"/>
          </a:xfrm>
          <a:prstGeom prst="wedgeRectCallout">
            <a:avLst>
              <a:gd name="adj1" fmla="val -49950"/>
              <a:gd name="adj2" fmla="val 7779"/>
            </a:avLst>
          </a:prstGeom>
          <a:grpFill/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CN" altLang="en-US" sz="3200" dirty="0" smtClean="0">
                <a:solidFill>
                  <a:sysClr val="windowText" lastClr="000000"/>
                </a:solidFill>
              </a:rPr>
              <a:t>你知道怎样</a:t>
            </a:r>
            <a:r>
              <a:rPr lang="zh-CN" altLang="en-US" sz="3200" dirty="0">
                <a:solidFill>
                  <a:sysClr val="windowText" lastClr="000000"/>
                </a:solidFill>
              </a:rPr>
              <a:t>长话短</a:t>
            </a:r>
            <a:r>
              <a:rPr lang="zh-CN" altLang="en-US" sz="3200" dirty="0" smtClean="0">
                <a:solidFill>
                  <a:sysClr val="windowText" lastClr="000000"/>
                </a:solidFill>
              </a:rPr>
              <a:t>说吗？</a:t>
            </a:r>
            <a:endParaRPr lang="zh-CN" altLang="en-US" sz="3200" dirty="0">
              <a:solidFill>
                <a:sysClr val="windowText" lastClr="000000"/>
              </a:solidFill>
            </a:endParaRPr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1443271" y="1582908"/>
            <a:ext cx="7344816" cy="2460625"/>
          </a:xfrm>
          <a:prstGeom prst="rect">
            <a:avLst/>
          </a:prstGeom>
          <a:noFill/>
          <a:ln w="28575">
            <a:solidFill>
              <a:srgbClr val="0000FF"/>
            </a:solidFill>
            <a:miter lim="800000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6">
                    <a:lumMod val="40000"/>
                    <a:lumOff val="60000"/>
                  </a:schemeClr>
                </a:solidFill>
              </a14:hiddenFill>
            </a:ext>
          </a:extLst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1.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要留主干、去枝叶，删减次要的内容；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304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2.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要简化人物语言，要把直接叙述改为间接叙述；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304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3.</a:t>
            </a:r>
            <a:r>
              <a:rPr lang="zh-CN" altLang="en-US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压缩语段时，应提炼中心句；</a:t>
            </a:r>
            <a:endParaRPr lang="en-US" altLang="zh-CN" sz="2800" b="1" dirty="0" smtClean="0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marL="0" marR="0" lvl="0" indent="304800" algn="l" defTabSz="914400" rtl="0" eaLnBrk="1" fontAlgn="base" latinLnBrk="0" hangingPunct="1">
              <a:lnSpc>
                <a:spcPct val="11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 dirty="0" smtClean="0"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 4</a:t>
            </a: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.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宋体" panose="02010600030101010101" pitchFamily="2" charset="-122"/>
                <a:ea typeface="宋体" panose="02010600030101010101" pitchFamily="2" charset="-122"/>
                <a:cs typeface="宋体" panose="02010600030101010101" pitchFamily="2" charset="-122"/>
              </a:rPr>
              <a:t>要不改变原文原意。</a:t>
            </a:r>
            <a:endParaRPr kumimoji="0" 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7" grpId="0" bldLvl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9"/>
          <p:cNvSpPr txBox="1"/>
          <p:nvPr/>
        </p:nvSpPr>
        <p:spPr>
          <a:xfrm>
            <a:off x="953127" y="591824"/>
            <a:ext cx="1620391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书写提示</a:t>
            </a:r>
            <a:endParaRPr lang="zh-CN" altLang="en-US" sz="27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899113" y="1076572"/>
            <a:ext cx="1512365" cy="0"/>
          </a:xfrm>
          <a:prstGeom prst="line">
            <a:avLst/>
          </a:prstGeom>
          <a:ln w="28575">
            <a:solidFill>
              <a:srgbClr val="09CB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8"/>
          <p:cNvGrpSpPr/>
          <p:nvPr/>
        </p:nvGrpSpPr>
        <p:grpSpPr>
          <a:xfrm>
            <a:off x="250957" y="341026"/>
            <a:ext cx="864208" cy="789552"/>
            <a:chOff x="3430910" y="1556792"/>
            <a:chExt cx="5688632" cy="5297684"/>
          </a:xfrm>
        </p:grpSpPr>
        <p:grpSp>
          <p:nvGrpSpPr>
            <p:cNvPr id="3" name="组合 2"/>
            <p:cNvGrpSpPr/>
            <p:nvPr/>
          </p:nvGrpSpPr>
          <p:grpSpPr>
            <a:xfrm>
              <a:off x="3430910" y="1556792"/>
              <a:ext cx="5688632" cy="5297684"/>
              <a:chOff x="3430910" y="1556792"/>
              <a:chExt cx="5688632" cy="5297684"/>
            </a:xfrm>
          </p:grpSpPr>
          <p:pic>
            <p:nvPicPr>
              <p:cNvPr id="12" name="图片 4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0910" y="1556792"/>
                <a:ext cx="5688632" cy="5297684"/>
              </a:xfrm>
              <a:prstGeom prst="rect">
                <a:avLst/>
              </a:prstGeom>
            </p:spPr>
          </p:pic>
          <p:sp>
            <p:nvSpPr>
              <p:cNvPr id="13" name="流程图: 联系 1"/>
              <p:cNvSpPr/>
              <p:nvPr/>
            </p:nvSpPr>
            <p:spPr>
              <a:xfrm>
                <a:off x="5159102" y="1772816"/>
                <a:ext cx="1080008" cy="1008000"/>
              </a:xfrm>
              <a:prstGeom prst="flowChartConnector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9"/>
            <p:cNvSpPr txBox="1"/>
            <p:nvPr/>
          </p:nvSpPr>
          <p:spPr>
            <a:xfrm>
              <a:off x="4927924" y="1835615"/>
              <a:ext cx="2395207" cy="1032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" dirty="0" smtClean="0">
                  <a:solidFill>
                    <a:srgbClr val="0000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语文？</a:t>
              </a:r>
              <a:endParaRPr lang="zh-CN" altLang="en-US" sz="400" dirty="0">
                <a:solidFill>
                  <a:srgbClr val="0000FF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15" name="圆角矩形 14"/>
          <p:cNvSpPr/>
          <p:nvPr/>
        </p:nvSpPr>
        <p:spPr>
          <a:xfrm>
            <a:off x="611560" y="1275606"/>
            <a:ext cx="6264696" cy="1512168"/>
          </a:xfrm>
          <a:prstGeom prst="round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圆角矩形 15"/>
          <p:cNvSpPr/>
          <p:nvPr/>
        </p:nvSpPr>
        <p:spPr>
          <a:xfrm>
            <a:off x="899795" y="1348740"/>
            <a:ext cx="7776845" cy="2993390"/>
          </a:xfrm>
          <a:prstGeom prst="roundRect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899592" y="1348641"/>
            <a:ext cx="7804859" cy="288988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152400" defTabSz="914400" rtl="0" eaLnBrk="1" fontAlgn="base" latinLnBrk="0" hangingPunct="1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宋体" panose="02010600030101010101" pitchFamily="2" charset="-122"/>
              </a:rPr>
              <a:t>   纪昌记住了飞卫的话，回到家里，又开始练习起来。他用一根牛尾毛拴住一只虱子，把它吊在窗口，然后每天站在虱子旁边，聚精会神地盯着它。那只小虱子，在纪昌的眼里一天天大起来，练到后来，大得竟然想车轮一样。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ldLvl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流程图: 预定义过程 3"/>
          <p:cNvSpPr/>
          <p:nvPr/>
        </p:nvSpPr>
        <p:spPr>
          <a:xfrm>
            <a:off x="755650" y="1203325"/>
            <a:ext cx="7416800" cy="2996565"/>
          </a:xfrm>
          <a:prstGeom prst="flowChartPredefinedProcess">
            <a:avLst/>
          </a:prstGeom>
          <a:solidFill>
            <a:schemeClr val="accent3">
              <a:lumMod val="75000"/>
            </a:schemeClr>
          </a:solidFill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圆角矩形 4"/>
          <p:cNvSpPr/>
          <p:nvPr/>
        </p:nvSpPr>
        <p:spPr>
          <a:xfrm>
            <a:off x="2915816" y="1419622"/>
            <a:ext cx="914400" cy="914400"/>
          </a:xfrm>
          <a:prstGeom prst="round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5"/>
          <p:cNvSpPr/>
          <p:nvPr/>
        </p:nvSpPr>
        <p:spPr>
          <a:xfrm>
            <a:off x="2843808" y="1347614"/>
            <a:ext cx="914400" cy="914400"/>
          </a:xfrm>
          <a:prstGeom prst="roundRect">
            <a:avLst/>
          </a:prstGeom>
          <a:grpFill/>
          <a:ln>
            <a:noFill/>
          </a:ln>
          <a:effectLst>
            <a:outerShdw blurRad="444500" dist="254000" dir="8100000" algn="tr" rotWithShape="0">
              <a:prstClr val="black">
                <a:alpha val="5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Rectangle 1"/>
          <p:cNvSpPr>
            <a:spLocks noChangeArrowheads="1"/>
          </p:cNvSpPr>
          <p:nvPr/>
        </p:nvSpPr>
        <p:spPr bwMode="auto">
          <a:xfrm>
            <a:off x="953135" y="1310125"/>
            <a:ext cx="8190865" cy="2676525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1524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1.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集中注意力。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1524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2.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掌握正确的运笔方式。</a:t>
            </a:r>
            <a:endParaRPr lang="en-US" altLang="zh-CN" sz="2800" b="1" dirty="0" smtClean="0">
              <a:solidFill>
                <a:schemeClr val="tx1"/>
              </a:solidFill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1524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zh-CN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3.</a:t>
            </a:r>
            <a:r>
              <a:rPr kumimoji="0" lang="zh-CN" altLang="en-US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一句话要连贯地写出来。</a:t>
            </a:r>
            <a:endParaRPr kumimoji="0" lang="en-US" altLang="zh-CN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  <a:p>
            <a:pPr marL="0" marR="0" lvl="0" indent="152400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en-US" altLang="zh-CN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4.</a:t>
            </a:r>
            <a:r>
              <a:rPr lang="zh-CN" altLang="en-US" sz="2800" b="1" dirty="0" smtClean="0">
                <a:solidFill>
                  <a:schemeClr val="tx1"/>
                </a:solidFill>
                <a:latin typeface="楷体" panose="02010609060101010101" pitchFamily="49" charset="-122"/>
                <a:ea typeface="楷体" panose="02010609060101010101" pitchFamily="49" charset="-122"/>
                <a:cs typeface="楷体" panose="02010609060101010101" pitchFamily="49" charset="-122"/>
              </a:rPr>
              <a:t>书写速度要均匀，不要忽快忽慢。</a:t>
            </a:r>
            <a:endParaRPr kumimoji="0" lang="zh-CN" altLang="en-US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楷体" panose="02010609060101010101" pitchFamily="49" charset="-122"/>
              <a:ea typeface="楷体" panose="02010609060101010101" pitchFamily="49" charset="-122"/>
              <a:cs typeface="楷体" panose="02010609060101010101" pitchFamily="49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611560" y="483518"/>
            <a:ext cx="3929281" cy="523220"/>
          </a:xfrm>
          <a:prstGeom prst="rect">
            <a:avLst/>
          </a:prstGeom>
          <a:ln>
            <a:solidFill>
              <a:srgbClr val="7030A0"/>
            </a:solidFill>
          </a:ln>
        </p:spPr>
        <p:txBody>
          <a:bodyPr wrap="none">
            <a:spAutoFit/>
          </a:bodyPr>
          <a:lstStyle/>
          <a:p>
            <a:pPr lvl="0" indent="15240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b="1" dirty="0" smtClean="0">
                <a:latin typeface="微软雅黑" panose="020B0503020204020204" charset="-122"/>
                <a:ea typeface="微软雅黑" panose="020B0503020204020204" charset="-122"/>
                <a:cs typeface="宋体" panose="02010600030101010101" pitchFamily="2" charset="-122"/>
              </a:rPr>
              <a:t>提高书写速度的方法：</a:t>
            </a:r>
            <a:endParaRPr lang="en-US" altLang="zh-CN" sz="2800" b="1" dirty="0" smtClean="0">
              <a:latin typeface="微软雅黑" panose="020B0503020204020204" charset="-122"/>
              <a:ea typeface="微软雅黑" panose="020B0503020204020204" charset="-122"/>
              <a:cs typeface="宋体" panose="02010600030101010101" pitchFamily="2" charset="-122"/>
            </a:endParaRPr>
          </a:p>
        </p:txBody>
      </p:sp>
      <p:pic>
        <p:nvPicPr>
          <p:cNvPr id="2050" name="Picture 2" descr="http://img.alicdn.com/bao/uploaded/i3/2127708890/TB2.FS1aheK.eBjSZFlXXaywXXa_!!2127708890.jpg"/>
          <p:cNvPicPr>
            <a:picLocks noChangeAspect="1" noChangeArrowheads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54960" y="1203033"/>
            <a:ext cx="2617440" cy="1678682"/>
          </a:xfrm>
          <a:prstGeom prst="rect">
            <a:avLst/>
          </a:prstGeom>
          <a:noFill/>
          <a:effectLst>
            <a:glow rad="63500">
              <a:schemeClr val="accent1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3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ldLvl="0" animBg="1"/>
      <p:bldP spid="7" grpId="0" bldLvl="0" animBg="1"/>
      <p:bldP spid="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9"/>
          <p:cNvSpPr txBox="1"/>
          <p:nvPr/>
        </p:nvSpPr>
        <p:spPr>
          <a:xfrm>
            <a:off x="953127" y="591824"/>
            <a:ext cx="1620391" cy="484748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r>
              <a:rPr lang="zh-CN" altLang="en-US" sz="2700" b="1" dirty="0" smtClean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日积月累</a:t>
            </a:r>
            <a:endParaRPr lang="zh-CN" altLang="en-US" sz="2700" b="1" dirty="0">
              <a:solidFill>
                <a:srgbClr val="0000FF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cxnSp>
        <p:nvCxnSpPr>
          <p:cNvPr id="8" name="直接连接符 7"/>
          <p:cNvCxnSpPr/>
          <p:nvPr/>
        </p:nvCxnSpPr>
        <p:spPr>
          <a:xfrm>
            <a:off x="899113" y="1076572"/>
            <a:ext cx="1512365" cy="0"/>
          </a:xfrm>
          <a:prstGeom prst="line">
            <a:avLst/>
          </a:prstGeom>
          <a:ln w="28575">
            <a:solidFill>
              <a:srgbClr val="09CBE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9" name="组合 8"/>
          <p:cNvGrpSpPr/>
          <p:nvPr/>
        </p:nvGrpSpPr>
        <p:grpSpPr>
          <a:xfrm>
            <a:off x="250957" y="341026"/>
            <a:ext cx="864208" cy="789552"/>
            <a:chOff x="3430910" y="1556792"/>
            <a:chExt cx="5688632" cy="5297684"/>
          </a:xfrm>
        </p:grpSpPr>
        <p:grpSp>
          <p:nvGrpSpPr>
            <p:cNvPr id="10" name="组合 2"/>
            <p:cNvGrpSpPr/>
            <p:nvPr/>
          </p:nvGrpSpPr>
          <p:grpSpPr>
            <a:xfrm>
              <a:off x="3430910" y="1556792"/>
              <a:ext cx="5688632" cy="5297684"/>
              <a:chOff x="3430910" y="1556792"/>
              <a:chExt cx="5688632" cy="5297684"/>
            </a:xfrm>
          </p:grpSpPr>
          <p:pic>
            <p:nvPicPr>
              <p:cNvPr id="12" name="图片 4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430910" y="1556792"/>
                <a:ext cx="5688632" cy="5297684"/>
              </a:xfrm>
              <a:prstGeom prst="rect">
                <a:avLst/>
              </a:prstGeom>
            </p:spPr>
          </p:pic>
          <p:sp>
            <p:nvSpPr>
              <p:cNvPr id="13" name="流程图: 联系 1"/>
              <p:cNvSpPr/>
              <p:nvPr/>
            </p:nvSpPr>
            <p:spPr>
              <a:xfrm>
                <a:off x="5159102" y="1772816"/>
                <a:ext cx="1080008" cy="1008000"/>
              </a:xfrm>
              <a:prstGeom prst="flowChartConnector">
                <a:avLst/>
              </a:prstGeom>
              <a:solidFill>
                <a:schemeClr val="accent5">
                  <a:lumMod val="20000"/>
                  <a:lumOff val="80000"/>
                </a:schemeClr>
              </a:solidFill>
              <a:ln>
                <a:solidFill>
                  <a:schemeClr val="accent2">
                    <a:lumMod val="75000"/>
                  </a:schemeClr>
                </a:solidFill>
                <a:prstDash val="sysDash"/>
              </a:ln>
              <a:effectLst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sp>
          <p:nvSpPr>
            <p:cNvPr id="11" name="文本框 9"/>
            <p:cNvSpPr txBox="1"/>
            <p:nvPr/>
          </p:nvSpPr>
          <p:spPr>
            <a:xfrm>
              <a:off x="4927924" y="1835615"/>
              <a:ext cx="2395207" cy="10325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" dirty="0" smtClean="0">
                  <a:solidFill>
                    <a:srgbClr val="0000FF"/>
                  </a:solidFill>
                  <a:latin typeface="华文行楷" panose="02010800040101010101" pitchFamily="2" charset="-122"/>
                  <a:ea typeface="华文行楷" panose="02010800040101010101" pitchFamily="2" charset="-122"/>
                </a:rPr>
                <a:t>语文？</a:t>
              </a:r>
              <a:endParaRPr lang="zh-CN" altLang="en-US" sz="400" dirty="0">
                <a:solidFill>
                  <a:srgbClr val="0000FF"/>
                </a:solidFill>
                <a:latin typeface="华文行楷" panose="02010800040101010101" pitchFamily="2" charset="-122"/>
                <a:ea typeface="华文行楷" panose="02010800040101010101" pitchFamily="2" charset="-122"/>
              </a:endParaRPr>
            </a:p>
          </p:txBody>
        </p:sp>
      </p:grpSp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478155" y="1438910"/>
            <a:ext cx="8560435" cy="583565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1524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眉清目秀     亭亭玉立     明眸皓齿   文质彬彬</a:t>
            </a:r>
            <a:endParaRPr kumimoji="0" lang="zh-CN" alt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14" name="Rectangle 1"/>
          <p:cNvSpPr>
            <a:spLocks noChangeArrowheads="1"/>
          </p:cNvSpPr>
          <p:nvPr/>
        </p:nvSpPr>
        <p:spPr bwMode="auto">
          <a:xfrm>
            <a:off x="477812" y="2123782"/>
            <a:ext cx="762411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眉清目秀：形容人的容貌俊秀。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15" name="Rectangle 1"/>
          <p:cNvSpPr>
            <a:spLocks noChangeArrowheads="1"/>
          </p:cNvSpPr>
          <p:nvPr/>
        </p:nvSpPr>
        <p:spPr bwMode="auto">
          <a:xfrm>
            <a:off x="478381" y="2780911"/>
            <a:ext cx="8820472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亭亭玉立：</a:t>
            </a: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形容美女身材修长或花木等形体挺拔。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16" name="Rectangle 1"/>
          <p:cNvSpPr>
            <a:spLocks noChangeArrowheads="1"/>
          </p:cNvSpPr>
          <p:nvPr/>
        </p:nvSpPr>
        <p:spPr bwMode="auto">
          <a:xfrm>
            <a:off x="474259" y="3436099"/>
            <a:ext cx="762411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3048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明眸皓齿：形容女子容貌美丽。</a:t>
            </a:r>
            <a:endParaRPr lang="zh-CN" altLang="en-US" sz="2800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17" name="Rectangle 1"/>
          <p:cNvSpPr>
            <a:spLocks noChangeArrowheads="1"/>
          </p:cNvSpPr>
          <p:nvPr/>
        </p:nvSpPr>
        <p:spPr bwMode="auto">
          <a:xfrm>
            <a:off x="474259" y="4042610"/>
            <a:ext cx="762411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indent="30480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文质彬彬：形容人举止文雅有礼貌。</a:t>
            </a:r>
            <a:endParaRPr lang="zh-CN" altLang="en-US" sz="2800" dirty="0">
              <a:solidFill>
                <a:srgbClr val="FF0000"/>
              </a:solidFill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bldLvl="0" animBg="1"/>
      <p:bldP spid="15" grpId="0" bldLvl="0" animBg="1"/>
      <p:bldP spid="16" grpId="0" bldLvl="0" animBg="1"/>
      <p:bldP spid="17" grpId="0" bldLvl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83259" y="752102"/>
            <a:ext cx="8190865" cy="583565"/>
          </a:xfrm>
          <a:prstGeom prst="rect">
            <a:avLst/>
          </a:prstGeom>
          <a:solidFill>
            <a:schemeClr val="accent2">
              <a:lumMod val="40000"/>
              <a:lumOff val="60000"/>
            </a:schemeClr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1524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相貌堂堂    威风凛凛   膀大腰圆   浓眉大眼</a:t>
            </a:r>
            <a:endParaRPr kumimoji="0" lang="zh-CN" alt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817293" y="2595865"/>
            <a:ext cx="762411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30480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威风凛凛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：形容声势或气派使人敬畏、恐惧。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855336" y="1860054"/>
            <a:ext cx="762411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30480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相貌堂堂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：形容人的仪表端庄帅气，举止大方。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817293" y="3363838"/>
            <a:ext cx="762411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30480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膀大腰圆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：形容魁梧粗壮的人。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817293" y="4011910"/>
            <a:ext cx="7624114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30480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浓眉大眼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：形容眉目端庄，富有生气。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1" name="Rectangle 1"/>
          <p:cNvSpPr>
            <a:spLocks noChangeArrowheads="1"/>
          </p:cNvSpPr>
          <p:nvPr/>
        </p:nvSpPr>
        <p:spPr bwMode="auto">
          <a:xfrm>
            <a:off x="650897" y="771550"/>
            <a:ext cx="8105775" cy="583565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15240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白发苍苍   鹤发童颜    慈眉善目   步履蹒跚</a:t>
            </a:r>
            <a:endParaRPr kumimoji="0" lang="zh-CN" altLang="en-US" sz="32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3" name="Rectangle 1"/>
          <p:cNvSpPr>
            <a:spLocks noChangeArrowheads="1"/>
          </p:cNvSpPr>
          <p:nvPr/>
        </p:nvSpPr>
        <p:spPr bwMode="auto">
          <a:xfrm>
            <a:off x="423273" y="1690780"/>
            <a:ext cx="7621619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30480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白发苍苍：头发灰白，形容人的苍老。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423273" y="2322344"/>
            <a:ext cx="7621619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30480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鹤发</a:t>
            </a:r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童颜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：形容老年人气色好。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418110" y="2932383"/>
            <a:ext cx="7621619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30480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慈眉善目：形容人的容貌一副善良的样子。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6" name="Rectangle 1"/>
          <p:cNvSpPr>
            <a:spLocks noChangeArrowheads="1"/>
          </p:cNvSpPr>
          <p:nvPr/>
        </p:nvSpPr>
        <p:spPr bwMode="auto">
          <a:xfrm>
            <a:off x="418110" y="3661906"/>
            <a:ext cx="8457845" cy="523220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304800" defTabSz="914400" fontAlgn="base">
              <a:spcBef>
                <a:spcPct val="0"/>
              </a:spcBef>
              <a:spcAft>
                <a:spcPct val="0"/>
              </a:spcAft>
            </a:pPr>
            <a:r>
              <a:rPr lang="zh-CN" altLang="en-US" sz="2800" dirty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步履蹒跚</a:t>
            </a:r>
            <a:r>
              <a:rPr lang="zh-CN" altLang="en-US" sz="2800" dirty="0" smtClean="0">
                <a:solidFill>
                  <a:srgbClr val="FF0000"/>
                </a:solidFill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：形容走路腿脚不方便，歪歪倒倒的样子。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  <p:bldP spid="4" grpId="0" bldLvl="0" animBg="1"/>
      <p:bldP spid="5" grpId="0" bldLvl="0" animBg="1"/>
      <p:bldP spid="6" grpId="0" bldLvl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421005" y="99695"/>
            <a:ext cx="1078865" cy="58356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0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积累</a:t>
            </a:r>
            <a:endParaRPr kumimoji="0" lang="zh-CN" altLang="en-US" sz="3200" b="0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13528" y="875665"/>
            <a:ext cx="5544616" cy="583565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  <a:ln w="9525">
            <a:solidFill>
              <a:srgbClr val="7030A0"/>
            </a:solidFill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marL="0" marR="0" lvl="0" indent="1524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zh-CN" altLang="en-US" sz="3200" b="1" i="0" u="none" strike="noStrike" cap="none" normalizeH="0" baseline="0" dirty="0" smtClean="0">
                <a:ln>
                  <a:noFill/>
                </a:ln>
                <a:solidFill>
                  <a:srgbClr val="FF0000"/>
                </a:solidFill>
                <a:effectLst/>
                <a:latin typeface="Arial" panose="020B0604020202090204" pitchFamily="34" charset="0"/>
                <a:ea typeface="宋体" panose="02010600030101010101" pitchFamily="2" charset="-122"/>
                <a:cs typeface="宋体" panose="02010600030101010101" pitchFamily="2" charset="-122"/>
              </a:rPr>
              <a:t>描写人物外貌的成语</a:t>
            </a:r>
            <a:endParaRPr kumimoji="0" lang="zh-CN" altLang="en-US" sz="3200" b="1" i="0" u="none" strike="noStrike" cap="none" normalizeH="0" baseline="0" dirty="0" smtClean="0">
              <a:ln>
                <a:noFill/>
              </a:ln>
              <a:solidFill>
                <a:srgbClr val="FF0000"/>
              </a:solidFill>
              <a:effectLst/>
              <a:latin typeface="Arial" panose="020B0604020202090204" pitchFamily="34" charset="0"/>
              <a:ea typeface="宋体" panose="02010600030101010101" pitchFamily="2" charset="-122"/>
              <a:cs typeface="宋体" panose="02010600030101010101" pitchFamily="2" charset="-122"/>
            </a:endParaRPr>
          </a:p>
        </p:txBody>
      </p:sp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603250" y="954501"/>
            <a:ext cx="8064500" cy="3970318"/>
          </a:xfrm>
          <a:prstGeom prst="rect">
            <a:avLst/>
          </a:prstGeom>
          <a:noFill/>
          <a:ln w="9525">
            <a:noFill/>
            <a:miter lim="800000"/>
          </a:ln>
          <a:effectLst/>
        </p:spPr>
        <p:txBody>
          <a:bodyPr vert="horz" wrap="square" lIns="91440" tIns="45720" rIns="91440" bIns="45720" numCol="1" anchor="ctr" anchorCtr="0" compatLnSpc="1">
            <a:spAutoFit/>
          </a:bodyPr>
          <a:lstStyle/>
          <a:p>
            <a:pPr lvl="0" indent="3048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en-US" altLang="zh-CN" sz="2800" b="0" i="0" u="none" strike="noStrike" cap="none" normalizeH="0" baseline="0" dirty="0" smtClean="0">
              <a:ln>
                <a:noFill/>
              </a:ln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  <a:p>
            <a:pPr lvl="0" indent="3048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蓬头垢面   披头散发    炯炯有神   宽鼻阔嘴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  <a:p>
            <a:pPr lvl="0" indent="3048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樱桃小嘴   尖嘴猴腮    面黄肌瘦   愁眉苦脸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  <a:p>
            <a:pPr lvl="0" indent="3048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面红耳赤   满面春风    天庭饱满   虎背熊腰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  <a:p>
            <a:pPr lvl="0" indent="3048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kumimoji="0" lang="zh-CN" altLang="en-US" sz="2800" b="0" i="0" u="none" strike="noStrike" cap="none" normalizeH="0" baseline="0" dirty="0" smtClean="0">
                <a:ln>
                  <a:noFill/>
                </a:ln>
                <a:effectLst/>
                <a:latin typeface="黑体" pitchFamily="49" charset="-122"/>
                <a:ea typeface="黑体" pitchFamily="49" charset="-122"/>
                <a:cs typeface="宋体" panose="02010600030101010101" pitchFamily="2" charset="-122"/>
              </a:rPr>
              <a:t>脑满肠肥   白发如霜    贼眉鼠眼   眉如卧蚕</a:t>
            </a:r>
            <a:endParaRPr kumimoji="0" lang="zh-CN" altLang="en-US" sz="2800" b="0" i="0" u="none" strike="noStrike" cap="none" normalizeH="0" baseline="0" dirty="0" smtClean="0">
              <a:ln>
                <a:noFill/>
              </a:ln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  <a:p>
            <a:pPr lvl="0" indent="304800" defTabSz="914400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endParaRPr kumimoji="0" lang="zh-CN" altLang="en-US" sz="2800" b="0" i="0" u="none" strike="noStrike" cap="none" normalizeH="0" baseline="0" dirty="0" smtClean="0">
              <a:ln>
                <a:noFill/>
              </a:ln>
              <a:effectLst/>
              <a:latin typeface="黑体" pitchFamily="49" charset="-122"/>
              <a:ea typeface="黑体" pitchFamily="49" charset="-122"/>
              <a:cs typeface="宋体" panose="0201060003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:random/>
      </p:transition>
    </mc:Choice>
    <mc:Fallback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ldLvl="0"/>
    </p:bldLst>
  </p:timing>
</p:sld>
</file>

<file path=ppt/theme/theme1.xml><?xml version="1.0" encoding="utf-8"?>
<a:theme xmlns:a="http://schemas.openxmlformats.org/drawingml/2006/main" name="1_Office 主题​​">
  <a:themeElements>
    <a:clrScheme name="自定义 15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2B3C5"/>
      </a:accent1>
      <a:accent2>
        <a:srgbClr val="F07474"/>
      </a:accent2>
      <a:accent3>
        <a:srgbClr val="FFBF53"/>
      </a:accent3>
      <a:accent4>
        <a:srgbClr val="673B77"/>
      </a:accent4>
      <a:accent5>
        <a:srgbClr val="00B9FA"/>
      </a:accent5>
      <a:accent6>
        <a:srgbClr val="BECE37"/>
      </a:accent6>
      <a:hlink>
        <a:srgbClr val="B381D9"/>
      </a:hlink>
      <a:folHlink>
        <a:srgbClr val="800080"/>
      </a:folHlink>
    </a:clrScheme>
    <a:fontScheme name="自定义 3">
      <a:majorFont>
        <a:latin typeface="Impact"/>
        <a:ea typeface="微软雅黑"/>
        <a:cs typeface=""/>
      </a:majorFont>
      <a:minorFont>
        <a:latin typeface="Times New Roman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grpFill/>
        <a:ln>
          <a:noFill/>
        </a:ln>
        <a:effectLst>
          <a:outerShdw blurRad="444500" dist="254000" dir="8100000" algn="tr" rotWithShape="0">
            <a:prstClr val="black">
              <a:alpha val="50000"/>
            </a:prstClr>
          </a:outerShdw>
        </a:effectLst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1933</Words>
  <Application>WPS 演示</Application>
  <PresentationFormat>全屏显示(16:9)</PresentationFormat>
  <Paragraphs>207</Paragraphs>
  <Slides>20</Slides>
  <Notes>7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20</vt:i4>
      </vt:variant>
    </vt:vector>
  </HeadingPairs>
  <TitlesOfParts>
    <vt:vector size="39" baseType="lpstr">
      <vt:lpstr>Arial</vt:lpstr>
      <vt:lpstr>方正书宋_GBK</vt:lpstr>
      <vt:lpstr>Wingdings</vt:lpstr>
      <vt:lpstr>黑体</vt:lpstr>
      <vt:lpstr>楷体</vt:lpstr>
      <vt:lpstr>宋体</vt:lpstr>
      <vt:lpstr>华文行楷</vt:lpstr>
      <vt:lpstr>微软雅黑</vt:lpstr>
      <vt:lpstr>行楷-简</vt:lpstr>
      <vt:lpstr>汉仪旗黑KW</vt:lpstr>
      <vt:lpstr>宋体</vt:lpstr>
      <vt:lpstr>Arial Unicode MS</vt:lpstr>
      <vt:lpstr>Calibri</vt:lpstr>
      <vt:lpstr>Helvetica Neue</vt:lpstr>
      <vt:lpstr>汉仪书宋二KW</vt:lpstr>
      <vt:lpstr>汉仪中黑KW</vt:lpstr>
      <vt:lpstr>Times New Roman</vt:lpstr>
      <vt:lpstr>汉仪楷体KW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3588.pptx</dc:title>
  <dc:creator/>
  <cp:lastModifiedBy>macbook</cp:lastModifiedBy>
  <cp:revision>27</cp:revision>
  <dcterms:created xsi:type="dcterms:W3CDTF">2019-07-04T09:55:33Z</dcterms:created>
  <dcterms:modified xsi:type="dcterms:W3CDTF">2019-07-04T09:55:33Z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2052-1.1.0.1454</vt:lpwstr>
  </property>
</Properties>
</file>