
<file path=[Content_Types].xml><?xml version="1.0" encoding="utf-8"?>
<Types xmlns="http://schemas.openxmlformats.org/package/2006/content-types">
  <Default Extension="png" ContentType="image/png"/>
  <Default Extension="jpeg" ContentType="image/jpeg"/>
  <Default Extension="gif" ContentType="image/gi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7"/>
  </p:notesMasterIdLst>
  <p:handoutMasterIdLst>
    <p:handoutMasterId r:id="rId63"/>
  </p:handoutMasterIdLst>
  <p:sldIdLst>
    <p:sldId id="1089" r:id="rId3"/>
    <p:sldId id="1090" r:id="rId4"/>
    <p:sldId id="1091" r:id="rId5"/>
    <p:sldId id="1513" r:id="rId6"/>
    <p:sldId id="1280" r:id="rId8"/>
    <p:sldId id="1514" r:id="rId9"/>
    <p:sldId id="1281" r:id="rId10"/>
    <p:sldId id="1543" r:id="rId11"/>
    <p:sldId id="1283" r:id="rId12"/>
    <p:sldId id="1516" r:id="rId13"/>
    <p:sldId id="1275" r:id="rId14"/>
    <p:sldId id="1284" r:id="rId15"/>
    <p:sldId id="1410" r:id="rId16"/>
    <p:sldId id="1385" r:id="rId17"/>
    <p:sldId id="1386" r:id="rId18"/>
    <p:sldId id="1387" r:id="rId19"/>
    <p:sldId id="1388" r:id="rId20"/>
    <p:sldId id="1525" r:id="rId21"/>
    <p:sldId id="1517" r:id="rId22"/>
    <p:sldId id="1526" r:id="rId23"/>
    <p:sldId id="1527" r:id="rId24"/>
    <p:sldId id="1518" r:id="rId25"/>
    <p:sldId id="1618" r:id="rId26"/>
    <p:sldId id="1350" r:id="rId27"/>
    <p:sldId id="1351" r:id="rId28"/>
    <p:sldId id="1392" r:id="rId29"/>
    <p:sldId id="1532" r:id="rId30"/>
    <p:sldId id="1534" r:id="rId31"/>
    <p:sldId id="1486" r:id="rId32"/>
    <p:sldId id="1535" r:id="rId33"/>
    <p:sldId id="1286" r:id="rId34"/>
    <p:sldId id="1528" r:id="rId35"/>
    <p:sldId id="1542" r:id="rId36"/>
    <p:sldId id="1541" r:id="rId37"/>
    <p:sldId id="1375" r:id="rId38"/>
    <p:sldId id="1487" r:id="rId39"/>
    <p:sldId id="1544" r:id="rId40"/>
    <p:sldId id="1536" r:id="rId41"/>
    <p:sldId id="1596" r:id="rId42"/>
    <p:sldId id="1417" r:id="rId43"/>
    <p:sldId id="1595" r:id="rId44"/>
    <p:sldId id="1414" r:id="rId45"/>
    <p:sldId id="1362" r:id="rId46"/>
    <p:sldId id="1416" r:id="rId47"/>
    <p:sldId id="1597" r:id="rId48"/>
    <p:sldId id="1539" r:id="rId49"/>
    <p:sldId id="1540" r:id="rId50"/>
    <p:sldId id="1406" r:id="rId51"/>
    <p:sldId id="1354" r:id="rId52"/>
    <p:sldId id="1411" r:id="rId53"/>
    <p:sldId id="1602" r:id="rId54"/>
    <p:sldId id="1404" r:id="rId55"/>
    <p:sldId id="1379" r:id="rId56"/>
    <p:sldId id="1408" r:id="rId57"/>
    <p:sldId id="1533" r:id="rId58"/>
    <p:sldId id="1603" r:id="rId59"/>
    <p:sldId id="1403" r:id="rId60"/>
    <p:sldId id="1604" r:id="rId61"/>
    <p:sldId id="1380" r:id="rId62"/>
  </p:sldIdLst>
  <p:sldSz cx="9144000" cy="5143500" type="screen16x9"/>
  <p:notesSz cx="6858000" cy="9144000"/>
  <p:embeddedFontLst>
    <p:embeddedFont>
      <p:font typeface="楷体" pitchFamily="49" charset="-122"/>
      <p:regular r:id="rId68"/>
    </p:embeddedFont>
    <p:embeddedFont>
      <p:font typeface="微软雅黑" pitchFamily="34" charset="-122"/>
      <p:regular r:id="rId69"/>
      <p:bold r:id="rId70"/>
    </p:embeddedFont>
    <p:embeddedFont>
      <p:font typeface="黑体" charset="-122"/>
      <p:regular r:id="rId71"/>
    </p:embeddedFont>
    <p:embeddedFont>
      <p:font typeface="汉语拼音" pitchFamily="34" charset="0"/>
      <p:regular r:id="rId72"/>
    </p:embeddedFont>
    <p:embeddedFont>
      <p:font typeface="幼圆" pitchFamily="49" charset="-122"/>
      <p:regular r:id="rId73"/>
    </p:embeddedFont>
    <p:embeddedFont>
      <p:font typeface="华文楷体" pitchFamily="2" charset="-122"/>
      <p:regular r:id="rId74"/>
    </p:embeddedFont>
    <p:embeddedFont>
      <p:font typeface="Calibri" pitchFamily="34" charset="0"/>
      <p:regular r:id="rId75"/>
      <p:bold r:id="rId76"/>
      <p:italic r:id="rId77"/>
      <p:boldItalic r:id="rId78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FFFF"/>
    <a:srgbClr val="A38302"/>
    <a:srgbClr val="0066FF"/>
    <a:srgbClr val="FEFCDE"/>
    <a:srgbClr val="00B050"/>
    <a:srgbClr val="FF00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45" autoAdjust="0"/>
    <p:restoredTop sz="93824" autoAdjust="0"/>
  </p:normalViewPr>
  <p:slideViewPr>
    <p:cSldViewPr>
      <p:cViewPr varScale="1">
        <p:scale>
          <a:sx n="142" d="100"/>
          <a:sy n="142" d="100"/>
        </p:scale>
        <p:origin x="-768" y="-102"/>
      </p:cViewPr>
      <p:guideLst>
        <p:guide orient="horz" pos="3159"/>
        <p:guide pos="576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32"/>
        <p:guide pos="219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8" Type="http://schemas.openxmlformats.org/officeDocument/2006/relationships/font" Target="fonts/font11.fntdata"/><Relationship Id="rId77" Type="http://schemas.openxmlformats.org/officeDocument/2006/relationships/font" Target="fonts/font10.fntdata"/><Relationship Id="rId76" Type="http://schemas.openxmlformats.org/officeDocument/2006/relationships/font" Target="fonts/font9.fntdata"/><Relationship Id="rId75" Type="http://schemas.openxmlformats.org/officeDocument/2006/relationships/font" Target="fonts/font8.fntdata"/><Relationship Id="rId74" Type="http://schemas.openxmlformats.org/officeDocument/2006/relationships/font" Target="fonts/font7.fntdata"/><Relationship Id="rId73" Type="http://schemas.openxmlformats.org/officeDocument/2006/relationships/font" Target="fonts/font6.fntdata"/><Relationship Id="rId72" Type="http://schemas.openxmlformats.org/officeDocument/2006/relationships/font" Target="fonts/font5.fntdata"/><Relationship Id="rId71" Type="http://schemas.openxmlformats.org/officeDocument/2006/relationships/font" Target="fonts/font4.fntdata"/><Relationship Id="rId70" Type="http://schemas.openxmlformats.org/officeDocument/2006/relationships/font" Target="fonts/font3.fntdata"/><Relationship Id="rId7" Type="http://schemas.openxmlformats.org/officeDocument/2006/relationships/notesMaster" Target="notesMasters/notesMaster1.xml"/><Relationship Id="rId69" Type="http://schemas.openxmlformats.org/officeDocument/2006/relationships/font" Target="fonts/font2.fntdata"/><Relationship Id="rId68" Type="http://schemas.openxmlformats.org/officeDocument/2006/relationships/font" Target="fonts/font1.fntdata"/><Relationship Id="rId67" Type="http://schemas.openxmlformats.org/officeDocument/2006/relationships/commentAuthors" Target="commentAuthors.xml"/><Relationship Id="rId66" Type="http://schemas.openxmlformats.org/officeDocument/2006/relationships/tableStyles" Target="tableStyles.xml"/><Relationship Id="rId65" Type="http://schemas.openxmlformats.org/officeDocument/2006/relationships/viewProps" Target="viewProps.xml"/><Relationship Id="rId64" Type="http://schemas.openxmlformats.org/officeDocument/2006/relationships/presProps" Target="presProps.xml"/><Relationship Id="rId63" Type="http://schemas.openxmlformats.org/officeDocument/2006/relationships/handoutMaster" Target="handoutMasters/handoutMaster1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1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98555" y="78224"/>
            <a:ext cx="1960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24  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延安，我把你追寻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0" y="4715510"/>
            <a:ext cx="9106535" cy="459740"/>
          </a:xfrm>
          <a:prstGeom prst="rect">
            <a:avLst/>
          </a:prstGeom>
          <a:effectLst>
            <a:softEdge rad="63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 spd="slow" advTm="1000">
    <p:random/>
  </p:transition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hyperlink" Target="&#19971;&#24425;-&#35838;&#25991;&#26391;&#35835;-&#20154;&#22235;&#19978;-24.&#24310;&#23433;&#65292;&#25105;&#25226;&#20320;&#36861;&#23547;.mp4" TargetMode="Externa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8.jpeg"/><Relationship Id="rId2" Type="http://schemas.openxmlformats.org/officeDocument/2006/relationships/hyperlink" Target="http://image.jike.com/detail?did=-2892719140794876867&amp;pos=39&amp;num=36&amp;q=%E5%BB%B6%E5%AE%89%E5%AE%9D%E5%A1%94%E5%B1%B1&amp;fm=sesop" TargetMode="Externa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4.jpeg"/><Relationship Id="rId2" Type="http://schemas.openxmlformats.org/officeDocument/2006/relationships/hyperlink" Target="http://image.jike.com/detail?did=-2892719140794876867&amp;pos=39&amp;num=36&amp;q=%E5%BB%B6%E5%AE%89%E5%AE%9D%E5%A1%94%E5%B1%B1&amp;fm=sesop" TargetMode="External"/><Relationship Id="rId1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5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5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8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8.jpeg"/><Relationship Id="rId2" Type="http://schemas.openxmlformats.org/officeDocument/2006/relationships/hyperlink" Target="http://image.jike.com/detail?did=-2892719140794876867&amp;pos=39&amp;num=36&amp;q=%E5%BB%B6%E5%AE%89%E5%AE%9D%E5%A1%94%E5%B1%B1&amp;fm=sesop" TargetMode="External"/><Relationship Id="rId1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8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9.jpeg"/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7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.jpeg"/><Relationship Id="rId2" Type="http://schemas.openxmlformats.org/officeDocument/2006/relationships/image" Target="../media/image40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3.jpeg"/><Relationship Id="rId1" Type="http://schemas.openxmlformats.org/officeDocument/2006/relationships/hyperlink" Target="http://image.jike.com/detail?did=-684211577223914562&amp;pos=78&amp;num=36&amp;q=%E5%BB%B6%E5%AE%89%E7%AA%91%E6%B4%9E%E5%9B%BE%E7%89%87&amp;fm=QH360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5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7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9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.jpeg"/><Relationship Id="rId2" Type="http://schemas.openxmlformats.org/officeDocument/2006/relationships/image" Target="../media/image50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.jpeg"/><Relationship Id="rId2" Type="http://schemas.openxmlformats.org/officeDocument/2006/relationships/image" Target="../media/image52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5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5.jpeg"/><Relationship Id="rId3" Type="http://schemas.openxmlformats.org/officeDocument/2006/relationships/image" Target="../media/image53.jpeg"/><Relationship Id="rId2" Type="http://schemas.openxmlformats.org/officeDocument/2006/relationships/hyperlink" Target="http://image.jike.com/detail?did=-2892719140794876867&amp;pos=39&amp;num=36&amp;q=%E5%BB%B6%E5%AE%89%E5%AE%9D%E5%A1%94%E5%B1%B1&amp;fm=sesop" TargetMode="External"/><Relationship Id="rId1" Type="http://schemas.openxmlformats.org/officeDocument/2006/relationships/image" Target="../media/image20.png"/></Relationships>
</file>

<file path=ppt/slides/_rels/slide5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5.jpeg"/><Relationship Id="rId3" Type="http://schemas.openxmlformats.org/officeDocument/2006/relationships/image" Target="../media/image54.jpeg"/><Relationship Id="rId2" Type="http://schemas.openxmlformats.org/officeDocument/2006/relationships/hyperlink" Target="http://image.jike.com/detail?did=-2892719140794876867&amp;pos=39&amp;num=36&amp;q=%E5%BB%B6%E5%AE%89%E5%AE%9D%E5%A1%94%E5%B1%B1&amp;fm=sesop" TargetMode="External"/><Relationship Id="rId1" Type="http://schemas.openxmlformats.org/officeDocument/2006/relationships/image" Target="../media/image2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8.jpeg"/><Relationship Id="rId2" Type="http://schemas.openxmlformats.org/officeDocument/2006/relationships/hyperlink" Target="http://image.jike.com/detail?did=-2892719140794876867&amp;pos=39&amp;num=36&amp;q=%E5%BB%B6%E5%AE%89%E5%AE%9D%E5%A1%94%E5%B1%B1&amp;fm=sesop" TargetMode="External"/><Relationship Id="rId1" Type="http://schemas.openxmlformats.org/officeDocument/2006/relationships/image" Target="../media/image2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8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9.jpeg"/><Relationship Id="rId1" Type="http://schemas.openxmlformats.org/officeDocument/2006/relationships/hyperlink" Target="http://image.jike.com/detail?did=-2892719140794876867&amp;pos=39&amp;num=36&amp;q=%E5%BB%B6%E5%AE%89%E5%AE%9D%E5%A1%94%E5%B1%B1&amp;fm=seso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7620" y="-27305"/>
            <a:ext cx="9149715" cy="515175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72745" y="1048385"/>
            <a:ext cx="8398510" cy="267652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延安，一座北国边塞之城，一方热烈而又神秘的土地。延安，一幅壮丽的历史画卷，一部光照史册，启迪后人的经典。1935年到1948年的13年间，革命浪潮曾经从这里席卷全国，延安也因此被称为革命圣地。王家坪、杨家岭、枣园、南泥湾，这里革命的足迹历历在目，看着这一切，诗人满怀激情地写下这样的诗句：“延安，我把你追寻”，诗人在追寻什么呢？今天，我们就来学习这篇课文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 spd="slow" advTm="1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 flipH="1">
            <a:off x="-22225" y="87630"/>
            <a:ext cx="4585970" cy="252095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60400" y="845820"/>
            <a:ext cx="7879715" cy="9220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24  </a:t>
            </a:r>
            <a:r>
              <a:rPr lang="zh-CN" alt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延安，我把你追寻</a:t>
            </a:r>
            <a:endParaRPr lang="zh-CN" alt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595" y="75724"/>
            <a:ext cx="2411760" cy="2768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pPr defTabSz="914400"/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人教版  语文  四年级  上册</a:t>
            </a:r>
            <a:endParaRPr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7650" name="Picture 4" descr="宝塔山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75335" y="1952625"/>
            <a:ext cx="1779905" cy="152527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29698" name="Picture 4" descr="南泥湾开荒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24250" y="1952625"/>
            <a:ext cx="1809115" cy="148018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5880" y="2031365"/>
            <a:ext cx="1725295" cy="14465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3689985" y="3695700"/>
            <a:ext cx="21621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 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南泥湾开荒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62990" y="3695700"/>
            <a:ext cx="14922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宝塔山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43015" y="3629025"/>
            <a:ext cx="239649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 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王家坪革命旧址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3257550" y="916940"/>
            <a:ext cx="5445125" cy="199771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ts val="3600"/>
              </a:lnSpc>
              <a:spcBef>
                <a:spcPct val="0"/>
              </a:spcBef>
            </a:pPr>
            <a:r>
              <a:rPr kumimoji="0" lang="en-US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kumimoji="0" lang="zh-CN" altLang="zh-CN" sz="28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祁念曾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，出生于1946年12月，笔名祁星，河南洛阳人，毕业于北京大学中文系。著有诗集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《春天的歌》《人生之恋》《站立的河流》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，散文集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《红烛之歌》《宝鸡漫游》《岁月如歌》</a:t>
            </a:r>
            <a:r>
              <a:rPr kumimoji="0" lang="zh-CN" altLang="zh-CN" sz="2800" b="1" i="0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等。</a:t>
            </a:r>
            <a:endParaRPr kumimoji="0" lang="zh-CN" altLang="zh-CN" sz="2800" b="1" i="0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lum contrast="6000"/>
          </a:blip>
          <a:srcRect r="26833"/>
          <a:stretch>
            <a:fillRect/>
          </a:stretch>
        </p:blipFill>
        <p:spPr>
          <a:xfrm>
            <a:off x="269875" y="1112520"/>
            <a:ext cx="2787650" cy="2619375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4" name="TextBox 11"/>
          <p:cNvSpPr txBox="1"/>
          <p:nvPr/>
        </p:nvSpPr>
        <p:spPr>
          <a:xfrm>
            <a:off x="5385333" y="1717431"/>
            <a:ext cx="1286051" cy="68389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春</a:t>
            </a:r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笋</a:t>
            </a:r>
            <a:endParaRPr kumimoji="1"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3463248" y="1722343"/>
            <a:ext cx="1232466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昔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758950" y="1714500"/>
            <a:ext cx="1545590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延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安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7218036" y="1677610"/>
            <a:ext cx="1232466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茅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屋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1690370" y="3208655"/>
            <a:ext cx="1520190" cy="68389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土</a:t>
            </a:r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炕</a:t>
            </a:r>
            <a:r>
              <a:rPr kumimoji="1"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kumimoji="1" lang="zh-CN" altLang="en-US" sz="4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97685" y="1286510"/>
            <a:ext cx="104203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yán</a:t>
            </a:r>
            <a:endParaRPr lang="en-US" altLang="en-US" sz="3000" b="1" dirty="0" err="1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58540" y="1270000"/>
            <a:ext cx="104203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xī</a:t>
            </a:r>
            <a:endParaRPr lang="en-US" altLang="en-US" sz="3000" b="1" dirty="0" err="1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854700" y="1285875"/>
            <a:ext cx="104203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sǔn</a:t>
            </a:r>
            <a:endParaRPr lang="en-US" altLang="zh-CN" sz="3000" b="1" dirty="0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189470" y="1188720"/>
            <a:ext cx="143319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máo</a:t>
            </a:r>
            <a:endParaRPr lang="en-US" altLang="en-US" sz="3000" b="1" dirty="0" err="1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52015" y="2726055"/>
            <a:ext cx="125984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kàng</a:t>
            </a:r>
            <a:endParaRPr lang="en-US" altLang="zh-CN" sz="3000" b="1" dirty="0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358724" y="1772460"/>
            <a:ext cx="1008112" cy="5543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32" name="矩形 31"/>
          <p:cNvSpPr/>
          <p:nvPr/>
        </p:nvSpPr>
        <p:spPr>
          <a:xfrm>
            <a:off x="4065384" y="1800612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435937" y="1779076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787906" y="1741637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733550" y="3248660"/>
            <a:ext cx="549910" cy="5543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05294" y="1510576"/>
            <a:ext cx="1121491" cy="438582"/>
            <a:chOff x="505294" y="1510576"/>
            <a:chExt cx="1121491" cy="438582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505294" y="1510576"/>
              <a:ext cx="1121491" cy="438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我会认</a:t>
              </a:r>
              <a:endPara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524285" y="1582624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525663" y="1582624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6" name="TextBox 11"/>
          <p:cNvSpPr txBox="1"/>
          <p:nvPr/>
        </p:nvSpPr>
        <p:spPr>
          <a:xfrm>
            <a:off x="3489059" y="3218660"/>
            <a:ext cx="1393222" cy="68389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辉</a:t>
            </a:r>
            <a:r>
              <a:rPr kumimoji="1"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煌</a:t>
            </a:r>
            <a:r>
              <a:rPr kumimoji="1"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kumimoji="1" lang="zh-CN" altLang="en-US" sz="40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96610" y="2718435"/>
            <a:ext cx="123761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dàn</a:t>
            </a:r>
            <a:endParaRPr lang="en-US" altLang="zh-CN" sz="3000" b="1" dirty="0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50005" y="2745105"/>
            <a:ext cx="154368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huáng</a:t>
            </a:r>
            <a:endParaRPr lang="en-US" altLang="zh-CN" sz="3000" b="1" dirty="0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402982" y="3208500"/>
            <a:ext cx="1226027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旦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61328" y="3258939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07463" y="3239507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6914506" y="3208595"/>
            <a:ext cx="1232466" cy="683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明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媚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43470" y="2708910"/>
            <a:ext cx="103060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000" b="1" dirty="0" err="1">
                <a:latin typeface="汉语拼音" panose="020B0604020202020204" charset="0"/>
                <a:ea typeface="宋体" panose="02010600030101010101" pitchFamily="2" charset="-122"/>
                <a:cs typeface="汉语拼音" panose="020B0604020202020204" charset="0"/>
              </a:rPr>
              <a:t>mèi</a:t>
            </a:r>
            <a:endParaRPr lang="en-US" altLang="en-US" sz="3000" b="1" dirty="0" err="1">
              <a:latin typeface="汉语拼音" panose="020B0604020202020204" charset="0"/>
              <a:ea typeface="宋体" panose="02010600030101010101" pitchFamily="2" charset="-122"/>
              <a:cs typeface="汉语拼音" panose="020B060402020202020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90346" y="3283427"/>
            <a:ext cx="504056" cy="554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9" grpId="0"/>
      <p:bldP spid="29" grpId="1"/>
      <p:bldP spid="30" grpId="0" bldLvl="0" animBg="1"/>
      <p:bldP spid="32" grpId="0" bldLvl="0" animBg="1"/>
      <p:bldP spid="36" grpId="0" bldLvl="0" animBg="1"/>
      <p:bldP spid="37" grpId="0" bldLvl="0" animBg="1"/>
      <p:bldP spid="38" grpId="0" bldLvl="0" animBg="1"/>
      <p:bldP spid="7" grpId="0"/>
      <p:bldP spid="7" grpId="1"/>
      <p:bldP spid="10" grpId="0"/>
      <p:bldP spid="10" grpId="1"/>
      <p:bldP spid="13" grpId="0" bldLvl="0" animBg="1"/>
      <p:bldP spid="14" grpId="0" bldLvl="0" animBg="1"/>
      <p:bldP spid="16" grpId="0"/>
      <p:bldP spid="16" grpId="1"/>
      <p:bldP spid="17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6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01"/>
          <p:cNvGrpSpPr/>
          <p:nvPr/>
        </p:nvGrpSpPr>
        <p:grpSpPr>
          <a:xfrm>
            <a:off x="3367167" y="574829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774190" y="1275715"/>
            <a:ext cx="4507865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换偏旁：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774190" y="2134235"/>
            <a:ext cx="5719445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换一换：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800225" y="3205480"/>
            <a:ext cx="4599305" cy="5607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形声字：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笋 茅 炕 煌 媚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48050" y="1468120"/>
            <a:ext cx="240220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吭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—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坑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—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炕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367405" y="2310765"/>
            <a:ext cx="243141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共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-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八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+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日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=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昔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endParaRPr lang="zh-CN" altLang="en-US"/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0765" y="2848610"/>
            <a:ext cx="1082040" cy="119316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50" y="574675"/>
            <a:ext cx="1134110" cy="1131570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3" grpId="0"/>
      <p:bldP spid="3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53" name="Picture 9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5784" y="-6667"/>
            <a:ext cx="9155570" cy="5157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4" name="组合 13"/>
          <p:cNvGrpSpPr/>
          <p:nvPr/>
        </p:nvGrpSpPr>
        <p:grpSpPr>
          <a:xfrm flipH="1">
            <a:off x="2940752" y="2079784"/>
            <a:ext cx="1608681" cy="825259"/>
            <a:chOff x="4891946" y="3984862"/>
            <a:chExt cx="1608880" cy="825361"/>
          </a:xfrm>
        </p:grpSpPr>
        <p:pic>
          <p:nvPicPr>
            <p:cNvPr id="108546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073" b="46144"/>
            <a:stretch>
              <a:fillRect/>
            </a:stretch>
          </p:blipFill>
          <p:spPr bwMode="auto">
            <a:xfrm>
              <a:off x="5500694" y="4071948"/>
              <a:ext cx="1000132" cy="651733"/>
            </a:xfrm>
            <a:prstGeom prst="rect">
              <a:avLst/>
            </a:prstGeom>
            <a:noFill/>
          </p:spPr>
        </p:pic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4891946" y="3984862"/>
              <a:ext cx="714380" cy="825361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炕</a:t>
              </a:r>
              <a:endPara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2286266" y="3951845"/>
            <a:ext cx="1785830" cy="874471"/>
            <a:chOff x="3428892" y="4008669"/>
            <a:chExt cx="1786050" cy="874579"/>
          </a:xfrm>
        </p:grpSpPr>
        <p:pic>
          <p:nvPicPr>
            <p:cNvPr id="4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8730" b="46144"/>
            <a:stretch>
              <a:fillRect/>
            </a:stretch>
          </p:blipFill>
          <p:spPr bwMode="auto">
            <a:xfrm>
              <a:off x="4071934" y="4143386"/>
              <a:ext cx="1143008" cy="739862"/>
            </a:xfrm>
            <a:prstGeom prst="rect">
              <a:avLst/>
            </a:prstGeom>
            <a:noFill/>
          </p:spPr>
        </p:pic>
        <p:sp>
          <p:nvSpPr>
            <p:cNvPr id="6" name="Rectangle 12"/>
            <p:cNvSpPr>
              <a:spLocks noChangeArrowheads="1"/>
            </p:cNvSpPr>
            <p:nvPr/>
          </p:nvSpPr>
          <p:spPr bwMode="auto">
            <a:xfrm>
              <a:off x="3428892" y="4008669"/>
              <a:ext cx="714380" cy="825361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延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flipH="1">
            <a:off x="286166" y="3951553"/>
            <a:ext cx="1857672" cy="868121"/>
            <a:chOff x="3357041" y="4015020"/>
            <a:chExt cx="1857901" cy="868228"/>
          </a:xfrm>
        </p:grpSpPr>
        <p:pic>
          <p:nvPicPr>
            <p:cNvPr id="16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8730" b="46144"/>
            <a:stretch>
              <a:fillRect/>
            </a:stretch>
          </p:blipFill>
          <p:spPr bwMode="auto">
            <a:xfrm>
              <a:off x="4071934" y="4143386"/>
              <a:ext cx="1143008" cy="739862"/>
            </a:xfrm>
            <a:prstGeom prst="rect">
              <a:avLst/>
            </a:prstGeom>
            <a:noFill/>
          </p:spPr>
        </p:pic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3357041" y="4015020"/>
              <a:ext cx="714380" cy="825361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煌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flipH="1">
            <a:off x="2286266" y="2905383"/>
            <a:ext cx="1557572" cy="896843"/>
            <a:chOff x="4943062" y="3826727"/>
            <a:chExt cx="1557764" cy="896954"/>
          </a:xfrm>
        </p:grpSpPr>
        <p:pic>
          <p:nvPicPr>
            <p:cNvPr id="30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073" b="46144"/>
            <a:stretch>
              <a:fillRect/>
            </a:stretch>
          </p:blipFill>
          <p:spPr bwMode="auto">
            <a:xfrm>
              <a:off x="5500694" y="4071948"/>
              <a:ext cx="1000132" cy="651733"/>
            </a:xfrm>
            <a:prstGeom prst="rect">
              <a:avLst/>
            </a:prstGeom>
            <a:noFill/>
          </p:spPr>
        </p:pic>
        <p:sp>
          <p:nvSpPr>
            <p:cNvPr id="31" name="Rectangle 12"/>
            <p:cNvSpPr>
              <a:spLocks noChangeArrowheads="1"/>
            </p:cNvSpPr>
            <p:nvPr/>
          </p:nvSpPr>
          <p:spPr bwMode="auto">
            <a:xfrm>
              <a:off x="4943062" y="3826727"/>
              <a:ext cx="714380" cy="82536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昔</a:t>
              </a:r>
              <a:endPara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flipH="1">
            <a:off x="143308" y="3046989"/>
            <a:ext cx="1817032" cy="835736"/>
            <a:chOff x="3397686" y="4047409"/>
            <a:chExt cx="1817256" cy="835839"/>
          </a:xfrm>
        </p:grpSpPr>
        <p:pic>
          <p:nvPicPr>
            <p:cNvPr id="33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8730" b="46144"/>
            <a:stretch>
              <a:fillRect/>
            </a:stretch>
          </p:blipFill>
          <p:spPr bwMode="auto">
            <a:xfrm>
              <a:off x="4071934" y="4143386"/>
              <a:ext cx="1143008" cy="739862"/>
            </a:xfrm>
            <a:prstGeom prst="rect">
              <a:avLst/>
            </a:prstGeom>
            <a:noFill/>
          </p:spPr>
        </p:pic>
        <p:sp>
          <p:nvSpPr>
            <p:cNvPr id="34" name="Rectangle 12"/>
            <p:cNvSpPr>
              <a:spLocks noChangeArrowheads="1"/>
            </p:cNvSpPr>
            <p:nvPr/>
          </p:nvSpPr>
          <p:spPr bwMode="auto">
            <a:xfrm>
              <a:off x="3397686" y="4047409"/>
              <a:ext cx="714380" cy="825361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媚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flipH="1">
            <a:off x="916053" y="2150452"/>
            <a:ext cx="1571542" cy="841679"/>
            <a:chOff x="4929090" y="3881898"/>
            <a:chExt cx="1571736" cy="841783"/>
          </a:xfrm>
        </p:grpSpPr>
        <p:pic>
          <p:nvPicPr>
            <p:cNvPr id="36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073" b="46144"/>
            <a:stretch>
              <a:fillRect/>
            </a:stretch>
          </p:blipFill>
          <p:spPr bwMode="auto">
            <a:xfrm>
              <a:off x="5500694" y="4071948"/>
              <a:ext cx="1000132" cy="651733"/>
            </a:xfrm>
            <a:prstGeom prst="rect">
              <a:avLst/>
            </a:prstGeom>
            <a:noFill/>
          </p:spPr>
        </p:pic>
        <p:sp>
          <p:nvSpPr>
            <p:cNvPr id="37" name="Rectangle 12"/>
            <p:cNvSpPr>
              <a:spLocks noChangeArrowheads="1"/>
            </p:cNvSpPr>
            <p:nvPr/>
          </p:nvSpPr>
          <p:spPr bwMode="auto">
            <a:xfrm>
              <a:off x="4929090" y="3881898"/>
              <a:ext cx="714380" cy="82536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笋</a:t>
              </a:r>
              <a:endPara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flipH="1">
            <a:off x="4139432" y="3801985"/>
            <a:ext cx="1857672" cy="889076"/>
            <a:chOff x="3357041" y="3994062"/>
            <a:chExt cx="1857901" cy="889186"/>
          </a:xfrm>
        </p:grpSpPr>
        <p:pic>
          <p:nvPicPr>
            <p:cNvPr id="39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8730" b="46144"/>
            <a:stretch>
              <a:fillRect/>
            </a:stretch>
          </p:blipFill>
          <p:spPr bwMode="auto">
            <a:xfrm>
              <a:off x="4071934" y="4143386"/>
              <a:ext cx="1143008" cy="739862"/>
            </a:xfrm>
            <a:prstGeom prst="rect">
              <a:avLst/>
            </a:prstGeom>
            <a:noFill/>
          </p:spPr>
        </p:pic>
        <p:sp>
          <p:nvSpPr>
            <p:cNvPr id="40" name="Rectangle 12"/>
            <p:cNvSpPr>
              <a:spLocks noChangeArrowheads="1"/>
            </p:cNvSpPr>
            <p:nvPr/>
          </p:nvSpPr>
          <p:spPr bwMode="auto">
            <a:xfrm>
              <a:off x="3357041" y="3994062"/>
              <a:ext cx="714380" cy="82536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茅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286249" y="932049"/>
            <a:ext cx="3230880" cy="4603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小熊钓鱼，鱼儿吓跑了</a:t>
            </a:r>
            <a:endParaRPr lang="zh-CN" altLang="en-US" sz="2400" b="1" dirty="0"/>
          </a:p>
        </p:txBody>
      </p:sp>
      <p:grpSp>
        <p:nvGrpSpPr>
          <p:cNvPr id="2" name="组合 1"/>
          <p:cNvGrpSpPr/>
          <p:nvPr/>
        </p:nvGrpSpPr>
        <p:grpSpPr>
          <a:xfrm>
            <a:off x="3387406" y="286777"/>
            <a:ext cx="456777" cy="456310"/>
            <a:chOff x="631825" y="5181600"/>
            <a:chExt cx="1554163" cy="1552575"/>
          </a:xfrm>
        </p:grpSpPr>
        <p:sp>
          <p:nvSpPr>
            <p:cNvPr id="5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TextBox 11"/>
          <p:cNvSpPr txBox="1">
            <a:spLocks noChangeArrowheads="1"/>
          </p:cNvSpPr>
          <p:nvPr/>
        </p:nvSpPr>
        <p:spPr bwMode="auto">
          <a:xfrm>
            <a:off x="3876791" y="214896"/>
            <a:ext cx="1936446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689610" y="527050"/>
            <a:ext cx="1934845" cy="499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词语解释</a:t>
            </a:r>
            <a:endParaRPr lang="zh-CN" altLang="en-US" sz="28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19303" y="614705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" dirty="0"/>
          </a:p>
        </p:txBody>
      </p:sp>
      <p:sp>
        <p:nvSpPr>
          <p:cNvPr id="10" name="矩形 9"/>
          <p:cNvSpPr/>
          <p:nvPr/>
        </p:nvSpPr>
        <p:spPr>
          <a:xfrm>
            <a:off x="552236" y="52676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88645" y="1328420"/>
            <a:ext cx="431101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窑洞：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指土山的山崖挖成的作为住屋的山洞或土屋。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9610" y="3570605"/>
            <a:ext cx="508254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温热：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温暖，热乎，暖和。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lum contrast="6000"/>
          </a:blip>
          <a:stretch>
            <a:fillRect/>
          </a:stretch>
        </p:blipFill>
        <p:spPr>
          <a:xfrm>
            <a:off x="4939665" y="614680"/>
            <a:ext cx="4072890" cy="2676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17550" y="803910"/>
            <a:ext cx="408686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雨后春笋：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春天下雨后竹笋长得很多很快，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文中比喻高楼大厦大量出现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964430" y="701040"/>
            <a:ext cx="3951605" cy="24326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74040" y="3379470"/>
            <a:ext cx="611822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新建筑像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雨后春笋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般到处出现。 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1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0725" y="742315"/>
            <a:ext cx="431355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毫不犹豫：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做事情立即果断,不犹豫不决。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0725" y="2288540"/>
            <a:ext cx="423672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为抢救落水儿童，他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毫不犹豫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地跳进了冰冷刺骨的湖水里。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lum contrast="12000"/>
          </a:blip>
          <a:stretch>
            <a:fillRect/>
          </a:stretch>
        </p:blipFill>
        <p:spPr>
          <a:xfrm>
            <a:off x="5106035" y="804545"/>
            <a:ext cx="3883025" cy="2632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993140" y="825500"/>
            <a:ext cx="418338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顶天立地：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头顶云天，脚踏大地。形容形象高大，气概豪迈。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69950" y="2706370"/>
            <a:ext cx="470789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男孩子从小就要立志，长大成为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顶天立地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的男子汉。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/>
          <a:srcRect l="12427" t="3028" r="27373" b="4927"/>
          <a:stretch>
            <a:fillRect/>
          </a:stretch>
        </p:blipFill>
        <p:spPr>
          <a:xfrm>
            <a:off x="5927725" y="445770"/>
            <a:ext cx="2334260" cy="391922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文本框 24580"/>
          <p:cNvSpPr txBox="1"/>
          <p:nvPr/>
        </p:nvSpPr>
        <p:spPr>
          <a:xfrm>
            <a:off x="1188720" y="1541145"/>
            <a:ext cx="7173595" cy="20612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700" b="1" dirty="0">
                <a:solidFill>
                  <a:srgbClr val="FF0000"/>
                </a:solidFill>
                <a:latin typeface="Arial" panose="020B0604020202090204" pitchFamily="34" charset="0"/>
              </a:rPr>
              <a:t>  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茁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壮 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枣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园     竹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笋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茅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屋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窑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洞     土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炕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辉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煌   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满目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琳琅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毫不犹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豫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</a:t>
            </a:r>
            <a:r>
              <a:rPr lang="zh-CN" altLang="en-US" sz="2700" b="1" dirty="0">
                <a:latin typeface="Arial" panose="020B0604020202090204" pitchFamily="34" charset="0"/>
              </a:rPr>
              <a:t> </a:t>
            </a:r>
            <a:endParaRPr lang="zh-CN" altLang="en-US" sz="2700" b="1" dirty="0">
              <a:latin typeface="Arial" panose="020B0604020202090204" pitchFamily="34" charset="0"/>
            </a:endParaRPr>
          </a:p>
        </p:txBody>
      </p:sp>
      <p:pic>
        <p:nvPicPr>
          <p:cNvPr id="27650" name="Picture 4" descr="宝塔山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50825" y="575945"/>
            <a:ext cx="1217295" cy="110998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74915" y="3063875"/>
            <a:ext cx="1207135" cy="120396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3663950" y="575945"/>
            <a:ext cx="201930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认读词语</a:t>
            </a:r>
            <a:endParaRPr lang="zh-CN" altLang="en-US" sz="36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512570" y="1527175"/>
            <a:ext cx="6059805" cy="521970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辉煌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光辉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灿烂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璀璨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50340" y="2285365"/>
            <a:ext cx="62020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毫不犹豫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当机立断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干脆利落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847330" y="3575685"/>
            <a:ext cx="1114425" cy="123888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21514" name="图片 21513" descr="get?name=T1d2LwBXJ41RCvBVdK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8760" y="544830"/>
            <a:ext cx="1008380" cy="10909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512570" y="3138170"/>
            <a:ext cx="639699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顶天立地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气慨豪迈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——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傲然挺立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75710" y="544830"/>
            <a:ext cx="20605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近义词</a:t>
            </a:r>
            <a:endParaRPr lang="zh-CN" altLang="en-US" sz="36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53975" y="1845310"/>
            <a:ext cx="2832100" cy="2124075"/>
          </a:xfrm>
          <a:prstGeom prst="ellipse">
            <a:avLst/>
          </a:prstGeom>
        </p:spPr>
      </p:pic>
      <p:sp>
        <p:nvSpPr>
          <p:cNvPr id="2" name="文本框 6"/>
          <p:cNvSpPr txBox="1"/>
          <p:nvPr/>
        </p:nvSpPr>
        <p:spPr>
          <a:xfrm>
            <a:off x="154305" y="1111885"/>
            <a:ext cx="8599170" cy="6508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默读诗歌，说说这首诗歌着重讲了哪几个地方？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9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799766" y="1943482"/>
            <a:ext cx="1270635" cy="625475"/>
            <a:chOff x="1911" y="4034"/>
            <a:chExt cx="2001" cy="985"/>
          </a:xfrm>
        </p:grpSpPr>
        <p:sp>
          <p:nvSpPr>
            <p:cNvPr id="13" name="圆角矩形 12"/>
            <p:cNvSpPr/>
            <p:nvPr/>
          </p:nvSpPr>
          <p:spPr>
            <a:xfrm>
              <a:off x="1911" y="4034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156" y="4100"/>
              <a:ext cx="1574" cy="9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延河</a:t>
              </a:r>
              <a:endPara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850181" y="1986662"/>
            <a:ext cx="1270635" cy="625475"/>
            <a:chOff x="4196" y="4099"/>
            <a:chExt cx="2001" cy="985"/>
          </a:xfrm>
        </p:grpSpPr>
        <p:sp>
          <p:nvSpPr>
            <p:cNvPr id="16" name="圆角矩形 15"/>
            <p:cNvSpPr/>
            <p:nvPr/>
          </p:nvSpPr>
          <p:spPr>
            <a:xfrm>
              <a:off x="4196" y="4099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443" y="4165"/>
              <a:ext cx="1574" cy="9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枣园</a:t>
              </a:r>
              <a:endPara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lum bright="12000" contrast="6000"/>
          </a:blip>
          <a:stretch>
            <a:fillRect/>
          </a:stretch>
        </p:blipFill>
        <p:spPr>
          <a:xfrm>
            <a:off x="1736090" y="2612390"/>
            <a:ext cx="3045460" cy="2040255"/>
          </a:xfrm>
          <a:prstGeom prst="ellipse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49980" y="2443480"/>
            <a:ext cx="3324860" cy="1952625"/>
          </a:xfrm>
          <a:prstGeom prst="ellipse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4628515" y="1987550"/>
            <a:ext cx="1569720" cy="624840"/>
            <a:chOff x="6299" y="4099"/>
            <a:chExt cx="2217" cy="984"/>
          </a:xfrm>
        </p:grpSpPr>
        <p:sp>
          <p:nvSpPr>
            <p:cNvPr id="22" name="圆角矩形 21"/>
            <p:cNvSpPr/>
            <p:nvPr/>
          </p:nvSpPr>
          <p:spPr>
            <a:xfrm>
              <a:off x="6299" y="4099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299" y="4164"/>
              <a:ext cx="2217" cy="9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南泥湾</a:t>
              </a:r>
              <a:endPara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98235" y="2443480"/>
            <a:ext cx="2945765" cy="2209165"/>
          </a:xfrm>
          <a:prstGeom prst="ellipse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6957695" y="1985645"/>
            <a:ext cx="1595755" cy="626745"/>
            <a:chOff x="8544" y="4099"/>
            <a:chExt cx="2241" cy="987"/>
          </a:xfrm>
        </p:grpSpPr>
        <p:sp>
          <p:nvSpPr>
            <p:cNvPr id="29" name="圆角矩形 28"/>
            <p:cNvSpPr/>
            <p:nvPr/>
          </p:nvSpPr>
          <p:spPr>
            <a:xfrm>
              <a:off x="8544" y="4099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8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568" y="4167"/>
              <a:ext cx="2217" cy="9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杨家岭</a:t>
              </a:r>
              <a:endPara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Text Box 7"/>
          <p:cNvSpPr txBox="1"/>
          <p:nvPr/>
        </p:nvSpPr>
        <p:spPr>
          <a:xfrm>
            <a:off x="2233613" y="566896"/>
            <a:ext cx="5481638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100" b="1">
                <a:latin typeface="Arial" panose="020B0604020202090204" pitchFamily="34" charset="0"/>
              </a:rPr>
              <a:t>       </a:t>
            </a:r>
            <a:r>
              <a:rPr lang="en-US" altLang="zh-CN" sz="21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延安，我把你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追寻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　　　　　　　　　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hangingPunct="1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像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翩翩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归来的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燕子，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在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昔日的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春光；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像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茁壮成长的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小树，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在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雨露和太阳。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追寻你，延河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叮咚的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流水，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追寻你，枣园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梨花的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清香，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追寻你，南泥湾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开荒的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镢头，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追寻你，杨家岭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讲话的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会场。</a:t>
            </a:r>
            <a:endParaRPr lang="zh-CN" altLang="en-US" sz="1050" dirty="0">
              <a:latin typeface="Arial" panose="020B060402020209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2265" y="1875155"/>
            <a:ext cx="189166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有感情地朗读诗歌，找出诗歌的韵脚。</a:t>
            </a:r>
            <a:endParaRPr lang="zh-CN" altLang="en-US" sz="32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461250" y="1633855"/>
            <a:ext cx="1114425" cy="123888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21514" name="图片 21513" descr="get?name=T1d2LwBXJ41RCvBVdK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9440" y="619760"/>
            <a:ext cx="1096010" cy="101409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5752465" y="1317625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光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457825" y="2051050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阳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 flipH="1">
            <a:off x="6383020" y="3119120"/>
            <a:ext cx="11017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香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679565" y="3858260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场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  <p:bldP spid="2" grpId="0"/>
      <p:bldP spid="3" grpId="0"/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Text Box 5"/>
          <p:cNvSpPr txBox="1"/>
          <p:nvPr/>
        </p:nvSpPr>
        <p:spPr>
          <a:xfrm>
            <a:off x="3220165" y="1131174"/>
            <a:ext cx="3024188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zh-CN" altLang="zh-CN" sz="1050" dirty="0">
              <a:latin typeface="Arial" panose="020B0604020202090204" pitchFamily="34" charset="0"/>
            </a:endParaRPr>
          </a:p>
        </p:txBody>
      </p:sp>
      <p:sp>
        <p:nvSpPr>
          <p:cNvPr id="23558" name="Text Box 6"/>
          <p:cNvSpPr txBox="1"/>
          <p:nvPr/>
        </p:nvSpPr>
        <p:spPr>
          <a:xfrm>
            <a:off x="2949893" y="698976"/>
            <a:ext cx="5481638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100" b="1">
                <a:latin typeface="Arial" panose="020B0604020202090204" pitchFamily="34" charset="0"/>
              </a:rPr>
              <a:t>               </a:t>
            </a:r>
            <a:endParaRPr lang="en-US" altLang="zh-CN" sz="1050">
              <a:latin typeface="Arial" panose="020B0604020202090204" pitchFamily="34" charset="0"/>
            </a:endParaRPr>
          </a:p>
        </p:txBody>
      </p:sp>
      <p:sp>
        <p:nvSpPr>
          <p:cNvPr id="23559" name="Rectangle 7"/>
          <p:cNvSpPr/>
          <p:nvPr/>
        </p:nvSpPr>
        <p:spPr>
          <a:xfrm>
            <a:off x="1184275" y="804228"/>
            <a:ext cx="694753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altLang="zh-CN" sz="2100" b="1" dirty="0">
                <a:latin typeface="Arial" panose="020B0604020202090204" pitchFamily="34" charset="0"/>
              </a:rPr>
              <a:t>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一排排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高楼大厦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像雨后春笋，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一件件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家用电器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满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目琳琅；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  我们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永远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告别了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破旧的茅屋，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　  却忘不了，／延安窑洞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温热的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土炕。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　　　　　　　　　　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 eaLnBrk="1" hangingPunct="1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航天飞机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探索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宇宙的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奥秘，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电子计算机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奏出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美妙的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交响；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　我们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毫不犹豫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丢掉了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老牛破车，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　  却不能丢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宝塔山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顶天立地的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脊梁。</a:t>
            </a:r>
            <a:endParaRPr lang="zh-CN" altLang="en-US" sz="2100" b="1" dirty="0">
              <a:solidFill>
                <a:schemeClr val="tx1"/>
              </a:solidFill>
              <a:latin typeface="Arial" panose="020B0604020202090204" pitchFamily="34" charset="0"/>
            </a:endParaRPr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7525" y="637540"/>
            <a:ext cx="1108075" cy="10909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6094730" y="1191260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琅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323455" y="1932383"/>
            <a:ext cx="48895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炕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6711920" y="3019291"/>
            <a:ext cx="432048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响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7323455" y="3742055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梁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25730" y="1917065"/>
            <a:ext cx="189166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有感情地朗读诗歌，找出诗歌的韵脚。</a:t>
            </a:r>
            <a:endParaRPr lang="zh-CN" altLang="en-US" sz="32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5"/>
          <p:cNvSpPr txBox="1"/>
          <p:nvPr/>
        </p:nvSpPr>
        <p:spPr>
          <a:xfrm>
            <a:off x="2653586" y="771208"/>
            <a:ext cx="5131594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延安，你的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精神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灿烂辉煌！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如果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一旦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失去了你啊，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那就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仿佛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没有了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灵魂，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怎能向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美好的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未来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展翅飞翔？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　　　　　　　　　　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hangingPunct="1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啊！延安，我把你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追寻，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信念，追寻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金色的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理想；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温暖，追寻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明媚的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春光；</a:t>
            </a:r>
            <a:b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光明，追寻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火红的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太阳！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25870" y="771525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煌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920865" y="1864360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翔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931660" y="2971800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想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937375" y="3695700"/>
            <a:ext cx="59880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阳</a:t>
            </a:r>
            <a:endParaRPr lang="zh-CN" altLang="en-US"/>
          </a:p>
        </p:txBody>
      </p:sp>
      <p:pic>
        <p:nvPicPr>
          <p:cNvPr id="2" name="图片 1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7525" y="637540"/>
            <a:ext cx="1108075" cy="10909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25730" y="1917065"/>
            <a:ext cx="189166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有感情地朗读诗歌，找出诗歌的韵脚。</a:t>
            </a:r>
            <a:endParaRPr lang="zh-CN" altLang="en-US" sz="32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内容占位符 4"/>
          <p:cNvSpPr>
            <a:spLocks noGrp="1"/>
          </p:cNvSpPr>
          <p:nvPr>
            <p:ph idx="4294967295"/>
          </p:nvPr>
        </p:nvSpPr>
        <p:spPr>
          <a:xfrm>
            <a:off x="1531620" y="1516380"/>
            <a:ext cx="6737350" cy="1758950"/>
          </a:xfrm>
          <a:prstGeom prst="rect">
            <a:avLst/>
          </a:prstGeom>
        </p:spPr>
        <p:txBody>
          <a:bodyPr vert="horz" wrap="square" lIns="68580" tIns="34290" rIns="68580" bIns="34290" anchor="t"/>
          <a:lstStyle/>
          <a:p>
            <a:pPr marL="0" indent="0" eaLnBrk="1" hangingPunct="1">
              <a:buNone/>
            </a:pP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全诗押的是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韵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，基本上每节诗二、四句末尾的一个字都有</a:t>
            </a:r>
            <a:r>
              <a:rPr lang="en-US" altLang="zh-CN" sz="3200" b="1" err="1"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</a:rPr>
              <a:t>ang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。韵脚是：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光、阳、看、场、琅、炕、响、梁、煌、翔、想、阳。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8125" y="1608455"/>
            <a:ext cx="1008380" cy="10909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658495" y="465455"/>
            <a:ext cx="130556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4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小结</a:t>
            </a:r>
            <a:endParaRPr lang="zh-CN" altLang="en-US" sz="44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66920" y="1485900"/>
            <a:ext cx="9055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b="1" err="1">
                <a:solidFill>
                  <a:srgbClr val="FF0000"/>
                </a:solidFill>
                <a:latin typeface="汉语拼音" panose="020B0604020202020204" charset="0"/>
                <a:ea typeface="楷体" panose="02010609060101010101" pitchFamily="49" charset="-122"/>
                <a:cs typeface="汉语拼音" panose="020B0604020202020204" charset="0"/>
                <a:sym typeface="+mn-ea"/>
              </a:rPr>
              <a:t>ang</a:t>
            </a:r>
            <a:endParaRPr lang="en-US" altLang="zh-CN" sz="3200" b="1" err="1">
              <a:solidFill>
                <a:srgbClr val="FF0000"/>
              </a:solidFill>
              <a:latin typeface="汉语拼音" panose="020B0604020202020204" charset="0"/>
              <a:ea typeface="楷体" panose="02010609060101010101" pitchFamily="49" charset="-122"/>
              <a:cs typeface="汉语拼音" panose="020B060402020202020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0410" y="3763645"/>
            <a:ext cx="79279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再读本首诗歌，根据韵脚读出韵律和节奏。</a:t>
            </a:r>
            <a:endParaRPr lang="zh-CN" altLang="en-US" sz="3200" b="1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735363" y="1418863"/>
            <a:ext cx="6768752" cy="15316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dirty="0">
                <a:latin typeface="+mj-ea"/>
                <a:ea typeface="+mj-ea"/>
              </a:rPr>
              <a:t>齐读第</a:t>
            </a:r>
            <a:r>
              <a:rPr lang="en-US" altLang="zh-CN" sz="3600" dirty="0">
                <a:latin typeface="+mj-ea"/>
                <a:ea typeface="+mj-ea"/>
              </a:rPr>
              <a:t>1</a:t>
            </a:r>
            <a:r>
              <a:rPr lang="zh-CN" altLang="en-US" sz="3600" dirty="0">
                <a:latin typeface="+mj-ea"/>
                <a:ea typeface="+mj-ea"/>
              </a:rPr>
              <a:t>节：</a:t>
            </a:r>
            <a:endParaRPr lang="en-US" altLang="zh-CN" sz="3600" dirty="0"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sz="3600" dirty="0">
                <a:latin typeface="+mj-ea"/>
                <a:ea typeface="+mj-ea"/>
              </a:rPr>
              <a:t>说一说</a:t>
            </a:r>
            <a:r>
              <a:rPr sz="3600" dirty="0">
                <a:latin typeface="+mj-ea"/>
                <a:ea typeface="+mj-ea"/>
              </a:rPr>
              <a:t>诗歌写了哪几种事物</a:t>
            </a:r>
            <a:r>
              <a:rPr lang="zh-CN" altLang="en-US" sz="3600" dirty="0">
                <a:latin typeface="+mj-ea"/>
                <a:ea typeface="+mj-ea"/>
              </a:rPr>
              <a:t>？</a:t>
            </a:r>
            <a:endParaRPr lang="zh-CN" altLang="en-US" sz="3600" dirty="0">
              <a:latin typeface="+mj-ea"/>
              <a:ea typeface="+mj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58" y="1418600"/>
            <a:ext cx="1104039" cy="1582166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19055" y="400073"/>
            <a:ext cx="2330450" cy="560705"/>
            <a:chOff x="292074" y="533430"/>
            <a:chExt cx="3107265" cy="747607"/>
          </a:xfrm>
        </p:grpSpPr>
        <p:sp>
          <p:nvSpPr>
            <p:cNvPr id="7" name="文本框 14"/>
            <p:cNvSpPr txBox="1"/>
            <p:nvPr/>
          </p:nvSpPr>
          <p:spPr>
            <a:xfrm>
              <a:off x="832247" y="533430"/>
              <a:ext cx="2567092" cy="74760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互动课堂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74" y="533430"/>
              <a:ext cx="540173" cy="67225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6"/>
          <p:cNvSpPr txBox="1"/>
          <p:nvPr/>
        </p:nvSpPr>
        <p:spPr>
          <a:xfrm>
            <a:off x="2933145" y="772399"/>
            <a:ext cx="3024188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zh-CN" altLang="zh-CN" sz="1050" dirty="0">
              <a:latin typeface="Arial" panose="020B0604020202090204" pitchFamily="34" charset="0"/>
            </a:endParaRPr>
          </a:p>
        </p:txBody>
      </p:sp>
      <p:sp>
        <p:nvSpPr>
          <p:cNvPr id="16390" name="Text Box 7"/>
          <p:cNvSpPr txBox="1"/>
          <p:nvPr/>
        </p:nvSpPr>
        <p:spPr>
          <a:xfrm>
            <a:off x="1406525" y="845185"/>
            <a:ext cx="6077585" cy="20612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像／翩翩／归来的／燕子，</a:t>
            </a:r>
            <a:b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在／追寻／昔日的／春光；</a:t>
            </a:r>
            <a:b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像／茁壮成长的／小树，</a:t>
            </a:r>
            <a:b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在／追寻／雨露和太阳。</a:t>
            </a:r>
            <a:r>
              <a:rPr lang="zh-CN" altLang="en-US" sz="2100" b="1" dirty="0">
                <a:latin typeface="Arial" panose="020B0604020202090204" pitchFamily="34" charset="0"/>
              </a:rPr>
              <a:t> </a:t>
            </a:r>
            <a:endParaRPr lang="zh-CN" altLang="en-US" sz="1050" dirty="0">
              <a:latin typeface="Arial" panose="020B060402020209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47385" y="845185"/>
            <a:ext cx="14065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燕子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86375" y="1824990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小树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57650" y="1343025"/>
            <a:ext cx="263271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昔日的／春光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67810" y="2312670"/>
            <a:ext cx="267525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雨露和太阳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786370" y="892810"/>
            <a:ext cx="1114425" cy="123888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21514" name="图片 21513" descr="get?name=T1d2LwBXJ41RCvBVdK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1135" y="1040765"/>
            <a:ext cx="1008380" cy="10909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709930" y="3077210"/>
            <a:ext cx="794131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你从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昔日的春光，雨露和太阳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读懂了什么？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15975" y="3837305"/>
            <a:ext cx="72586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春天来了，燕子归来；有了阳光和雨露，小树长得快！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5" grpId="0"/>
      <p:bldP spid="7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143000" y="841772"/>
            <a:ext cx="6858000" cy="17907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1143000" y="2701529"/>
            <a:ext cx="6858000" cy="1241822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4" name="图片 3" descr="燕子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9525" y="3175"/>
            <a:ext cx="9163050" cy="5200650"/>
          </a:xfrm>
          <a:prstGeom prst="rect">
            <a:avLst/>
          </a:prstGeom>
        </p:spPr>
      </p:pic>
    </p:spTree>
  </p:cSld>
  <p:clrMapOvr>
    <a:masterClrMapping/>
  </p:clrMapOvr>
  <p:transition spd="slow" advTm="1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1735363" y="1418863"/>
            <a:ext cx="6768752" cy="15316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dirty="0">
                <a:latin typeface="+mj-ea"/>
                <a:ea typeface="+mj-ea"/>
              </a:rPr>
              <a:t>齐读第</a:t>
            </a:r>
            <a:r>
              <a:rPr lang="en-US" altLang="zh-CN" sz="3600" dirty="0">
                <a:latin typeface="+mj-ea"/>
                <a:ea typeface="+mj-ea"/>
              </a:rPr>
              <a:t>2</a:t>
            </a:r>
            <a:r>
              <a:rPr lang="zh-CN" altLang="en-US" sz="3600" dirty="0">
                <a:latin typeface="+mj-ea"/>
                <a:ea typeface="+mj-ea"/>
              </a:rPr>
              <a:t>节：</a:t>
            </a:r>
            <a:endParaRPr lang="en-US" altLang="zh-CN" sz="3600" dirty="0"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sz="3600" dirty="0">
                <a:latin typeface="+mj-ea"/>
                <a:ea typeface="+mj-ea"/>
              </a:rPr>
              <a:t>说一说</a:t>
            </a:r>
            <a:r>
              <a:rPr sz="3600" dirty="0">
                <a:latin typeface="+mj-ea"/>
                <a:ea typeface="+mj-ea"/>
              </a:rPr>
              <a:t>诗歌重点写了哪几个地方</a:t>
            </a:r>
            <a:r>
              <a:rPr lang="zh-CN" altLang="en-US" sz="3600" dirty="0">
                <a:latin typeface="+mj-ea"/>
                <a:ea typeface="+mj-ea"/>
              </a:rPr>
              <a:t>？</a:t>
            </a:r>
            <a:endParaRPr lang="zh-CN" altLang="en-US" sz="3600" dirty="0">
              <a:latin typeface="+mj-ea"/>
              <a:ea typeface="+mj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" y="1418590"/>
            <a:ext cx="1176020" cy="1685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Text Box 7"/>
          <p:cNvSpPr txBox="1"/>
          <p:nvPr/>
        </p:nvSpPr>
        <p:spPr>
          <a:xfrm>
            <a:off x="1440180" y="935990"/>
            <a:ext cx="6263640" cy="20612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追寻你，延河／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叮咚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的／流水，</a:t>
            </a:r>
            <a:b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追寻你，枣园／梨花的／清香，</a:t>
            </a:r>
            <a:b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追寻你，南泥湾／开荒的／镢头，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eaLnBrk="1" hangingPunct="1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追寻你，杨家岭／讲话的／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会场。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9475" y="556895"/>
            <a:ext cx="309880" cy="67564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endParaRPr lang="zh-CN" altLang="en-US"/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975" y="843915"/>
            <a:ext cx="1008380" cy="109093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68285" y="1077595"/>
            <a:ext cx="1102995" cy="122618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596390" y="3242945"/>
            <a:ext cx="697547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四个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追寻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读的时候应该语气</a:t>
            </a:r>
            <a:r>
              <a:rPr lang="zh-CN" altLang="en-US" sz="28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逐步上扬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75940" y="942340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延河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76575" y="140906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枣园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75940" y="1914525"/>
            <a:ext cx="140779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南泥湾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76575" y="2403475"/>
            <a:ext cx="140779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杨家岭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52" y="3006336"/>
            <a:ext cx="850943" cy="6971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6" grpId="0"/>
      <p:bldP spid="2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94615" y="1003935"/>
            <a:ext cx="893381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4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  <a:sym typeface="+mn-ea"/>
              </a:rPr>
              <a:t>延河、枣园、南泥湾、杨家岭是延安最具有代表性的地方。</a:t>
            </a:r>
            <a:endParaRPr lang="zh-CN" altLang="en-US" sz="4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 advTm="1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49095" y="2834640"/>
            <a:ext cx="6658610" cy="857250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20395" y="570865"/>
            <a:ext cx="7969885" cy="169291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“延河叮咚的流水”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讲“叮咚的流水”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实际是讲人们在延安度过的革命岁月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52695" y="2263775"/>
            <a:ext cx="340360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延河是黄河的一条支流，它流经延安。</a:t>
            </a:r>
            <a:r>
              <a:rPr lang="zh-CN" altLang="en-US" sz="28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当年人们常在沿河边漫步，讨论革命的道理。</a:t>
            </a:r>
            <a:endParaRPr lang="zh-CN" altLang="en-US" sz="28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0480" y="2263775"/>
            <a:ext cx="4762500" cy="2371725"/>
          </a:xfrm>
          <a:prstGeom prst="rect">
            <a:avLst/>
          </a:prstGeom>
          <a:effectLst>
            <a:softEdge rad="1016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42715" y="2696210"/>
            <a:ext cx="5142230" cy="857250"/>
          </a:xfrm>
        </p:spPr>
        <p:txBody>
          <a:bodyPr/>
          <a:lstStyle/>
          <a:p>
            <a:pPr algn="l"/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枣园在延安西北，距市中心约七千米，曾是党中央所在地，毛主席的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为人民服务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等著作就在这里写的。</a:t>
            </a:r>
            <a:b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33730" y="527050"/>
            <a:ext cx="8242935" cy="201231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“枣园梨花的清香”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当年毛主席所住的窑洞前面有几株梨树，开花时发出清香。讲“梨花的清香”，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实际上是讲毛主席等中央领导同志在这里从事的革命活动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lum bright="6000"/>
          </a:blip>
          <a:srcRect b="17029"/>
          <a:stretch>
            <a:fillRect/>
          </a:stretch>
        </p:blipFill>
        <p:spPr>
          <a:xfrm>
            <a:off x="60325" y="2624455"/>
            <a:ext cx="3738880" cy="20758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/>
          </p:cNvSpPr>
          <p:nvPr>
            <p:ph idx="4294967295"/>
          </p:nvPr>
        </p:nvSpPr>
        <p:spPr>
          <a:xfrm>
            <a:off x="1592580" y="1084580"/>
            <a:ext cx="6693535" cy="3394710"/>
          </a:xfrm>
          <a:prstGeom prst="rect">
            <a:avLst/>
          </a:prstGeom>
        </p:spPr>
        <p:txBody>
          <a:bodyPr vert="horz" wrap="square" lIns="68580" tIns="34290" rIns="68580" bIns="34290" anchor="t"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zh-CN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4650" y="723900"/>
            <a:ext cx="853757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/>
              <a:t>         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南泥湾是位于延安城东南45公里处的一条狭窄溪谷，此地野兽出没，杳无人烟。1941年春，由于当时国民党反动派对陕甘宁边区及抗日根据地实行经济封锁，所以，中共中央命令八路军三五九旅进驻南泥湾，实行屯垦，生产自救。没有房，自己动手挖窑洞；没有菜，挖野菜吃；没有工具，就自制锄、铲，短短的三年，由王震旅长率领的三五九旅发扬“自力更生，艰苦奋斗”的革命精神，把荆棘遍野、荒无人烟的南泥湾变成“处处是庄稼，遍地是牛羊”的陕北好江南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10790" y="140335"/>
            <a:ext cx="426593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“南泥湾开荒的钁头”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0795" y="-5715"/>
            <a:ext cx="9166860" cy="51346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lum contrast="6000"/>
          </a:blip>
          <a:srcRect l="5940" t="8738" r="6730" b="15526"/>
          <a:stretch>
            <a:fillRect/>
          </a:stretch>
        </p:blipFill>
        <p:spPr>
          <a:xfrm>
            <a:off x="-10795" y="-5715"/>
            <a:ext cx="9166225" cy="51212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rcRect t="14012"/>
          <a:stretch>
            <a:fillRect/>
          </a:stretch>
        </p:blipFill>
        <p:spPr>
          <a:xfrm>
            <a:off x="-10795" y="-5715"/>
            <a:ext cx="9156700" cy="5135245"/>
          </a:xfrm>
          <a:prstGeom prst="rect">
            <a:avLst/>
          </a:prstGeom>
        </p:spPr>
      </p:pic>
    </p:spTree>
  </p:cSld>
  <p:clrMapOvr>
    <a:masterClrMapping/>
  </p:clrMapOvr>
  <p:transition spd="slow" advTm="1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594360" y="581660"/>
            <a:ext cx="7903210" cy="339471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著名的歌曲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南泥湾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就是歌颂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359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旅的。讲“开荒的镢头”，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实际是讲大生产运动中所体现的自力更生、艰苦奋斗的革命精神。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4360" y="2765425"/>
            <a:ext cx="534606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垦荒南泥湾，是一个悲壮又令人产生革命浪漫情怀从而振奋的故事，还唱响了《南泥湾》。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9698" name="Picture 4" descr="南泥湾开荒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940425" y="2455545"/>
            <a:ext cx="2900045" cy="218186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2" name="歌曲 - 南泥湾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5465445" y="3599180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4" dur="2106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5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uiExpand="1" build="p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93395" y="1113155"/>
            <a:ext cx="8156575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杨家岭有中央礼堂和中央办公楼，许多重要的会议曾在这里召开。例如 1942年 5月，在中央办公楼的会议室召开了延安文艺座谈会，毛主席在会上发表了重要讲话。1945年4月，在中央大礼堂举行了党的第七次全国代表大会，毛主席在会上作了题为《论联合政府》的著名报告。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讲“讲话的会场”，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实际是讲当年党中央和毛主席对中国革命的正确领导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3795" name="Text Box 7"/>
          <p:cNvSpPr txBox="1"/>
          <p:nvPr/>
        </p:nvSpPr>
        <p:spPr>
          <a:xfrm>
            <a:off x="2578100" y="529590"/>
            <a:ext cx="45135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杨家岭讲话的会场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endParaRPr lang="en-US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6000"/>
          </a:blip>
          <a:stretch>
            <a:fillRect/>
          </a:stretch>
        </p:blipFill>
        <p:spPr>
          <a:xfrm>
            <a:off x="-22860" y="4445"/>
            <a:ext cx="7587615" cy="514413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564120" y="0"/>
            <a:ext cx="161671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64755" y="895350"/>
            <a:ext cx="161671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</a:rPr>
              <a:t>杨家岭中共中央办公厅旧址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1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i03piccdn.sogoucdn.com/a694448029c9331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38275" y="1467485"/>
            <a:ext cx="6280785" cy="3272155"/>
          </a:xfrm>
          <a:prstGeom prst="rect">
            <a:avLst/>
          </a:prstGeom>
          <a:noFill/>
        </p:spPr>
      </p:pic>
      <p:sp>
        <p:nvSpPr>
          <p:cNvPr id="20487" name="矩形 20486"/>
          <p:cNvSpPr/>
          <p:nvPr/>
        </p:nvSpPr>
        <p:spPr>
          <a:xfrm>
            <a:off x="1604010" y="1836420"/>
            <a:ext cx="6184900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一排排</a:t>
            </a:r>
            <a:r>
              <a:rPr lang="zh-CN" altLang="en-US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高楼大厦</a:t>
            </a:r>
            <a:r>
              <a:rPr lang="zh-CN" altLang="en-US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像雨后春笋，</a:t>
            </a: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一件件</a:t>
            </a:r>
            <a:r>
              <a:rPr lang="zh-CN" altLang="en-US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家用电器</a:t>
            </a:r>
            <a:r>
              <a:rPr lang="zh-CN" altLang="en-US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满目琳琅；</a:t>
            </a:r>
            <a:endParaRPr lang="zh-CN" altLang="en-US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/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我们</a:t>
            </a:r>
            <a:r>
              <a:rPr lang="zh-CN" altLang="en-US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永远</a:t>
            </a:r>
            <a:r>
              <a:rPr lang="zh-CN" altLang="en-US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告别了</a:t>
            </a:r>
            <a:r>
              <a:rPr lang="zh-CN" altLang="en-US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破旧的茅屋，</a:t>
            </a:r>
            <a:b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却忘不了，延安窑洞</a:t>
            </a:r>
            <a:r>
              <a:rPr lang="zh-CN" altLang="en-US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温热的</a:t>
            </a:r>
            <a:r>
              <a:rPr lang="zh-CN" altLang="en-US" sz="2800" b="1" dirty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</a:t>
            </a: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土炕。</a:t>
            </a:r>
            <a:r>
              <a:rPr lang="zh-CN" altLang="en-US" sz="2100" b="1" dirty="0">
                <a:latin typeface="Arial" panose="020B0604020202090204" pitchFamily="34" charset="0"/>
              </a:rPr>
              <a:t>　</a:t>
            </a:r>
            <a:endParaRPr lang="zh-CN" altLang="en-US" sz="2100" b="1" dirty="0">
              <a:latin typeface="Arial" panose="020B060402020209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56790" y="638175"/>
            <a:ext cx="487934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开火车比赛朗读诗歌第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节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 Box 5"/>
          <p:cNvSpPr txBox="1"/>
          <p:nvPr/>
        </p:nvSpPr>
        <p:spPr>
          <a:xfrm>
            <a:off x="2789635" y="844154"/>
            <a:ext cx="3024188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zh-CN" altLang="zh-CN" sz="1050" dirty="0">
              <a:latin typeface="Arial" panose="020B0604020202090204" pitchFamily="34" charset="0"/>
            </a:endParaRPr>
          </a:p>
        </p:txBody>
      </p:sp>
      <p:sp>
        <p:nvSpPr>
          <p:cNvPr id="17414" name="Text Box 6"/>
          <p:cNvSpPr txBox="1"/>
          <p:nvPr/>
        </p:nvSpPr>
        <p:spPr>
          <a:xfrm>
            <a:off x="2519363" y="411956"/>
            <a:ext cx="5481638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100" b="1">
                <a:latin typeface="Arial" panose="020B0604020202090204" pitchFamily="34" charset="0"/>
              </a:rPr>
              <a:t>               </a:t>
            </a:r>
            <a:endParaRPr lang="en-US" altLang="zh-CN" sz="1050">
              <a:latin typeface="Arial" panose="020B060402020209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13510" y="2946400"/>
            <a:ext cx="52006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你喜欢哪几个词语？为什么？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17575" y="3741420"/>
            <a:ext cx="70840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用上这些词，语言生动、形象，富有想象。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5130" y="843915"/>
            <a:ext cx="1008380" cy="99123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5585" y="2612390"/>
            <a:ext cx="1015365" cy="11290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6" name="椭圆 5"/>
          <p:cNvSpPr/>
          <p:nvPr/>
        </p:nvSpPr>
        <p:spPr>
          <a:xfrm>
            <a:off x="5250815" y="699135"/>
            <a:ext cx="1553845" cy="50419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843145" y="1162685"/>
            <a:ext cx="1553845" cy="50419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641600" y="1577340"/>
            <a:ext cx="974090" cy="50419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2014220" y="2010410"/>
            <a:ext cx="1101725" cy="50419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154930" y="2010410"/>
            <a:ext cx="845185" cy="50419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415" name="Rectangle 7"/>
          <p:cNvSpPr/>
          <p:nvPr/>
        </p:nvSpPr>
        <p:spPr>
          <a:xfrm>
            <a:off x="82550" y="720090"/>
            <a:ext cx="804354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altLang="zh-CN" sz="2400" b="1">
                <a:latin typeface="Arial" panose="020B0604020202090204" pitchFamily="34" charset="0"/>
              </a:rPr>
              <a:t>  </a:t>
            </a:r>
            <a:r>
              <a:rPr lang="en-US" altLang="zh-CN" sz="2400" b="1">
                <a:solidFill>
                  <a:schemeClr val="tx1"/>
                </a:solidFill>
                <a:latin typeface="Arial" panose="020B0604020202090204" pitchFamily="34" charset="0"/>
              </a:rPr>
              <a:t>  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一排排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／高楼大厦／像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雨后春笋，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 eaLnBrk="1" hangingPunct="1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一件件／家用电器／满目琳琅；</a:t>
            </a:r>
            <a:b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   我们／永远／告别了／破旧的茅屋，</a:t>
            </a:r>
            <a:b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　　　 却忘不了，延安窑洞／温热的／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土炕。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 bldLvl="0" animBg="1"/>
      <p:bldP spid="8" grpId="0" bldLvl="0" animBg="1"/>
      <p:bldP spid="9" grpId="0" bldLvl="0" animBg="1"/>
      <p:bldP spid="10" grpId="0" bldLvl="0" animBg="1"/>
      <p:bldP spid="174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128395" y="2560955"/>
            <a:ext cx="7400925" cy="148272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一般写作“琳琅满目”，这里为了押韵，把词的顺序颠倒了一下。“琳琅”是美玉，比喻优美珍贵的东西。“满目琳琅”形容家用电器，如各种收录机、电视机、电冰箱、洗衣机等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数量很多，质量很好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8960" y="970280"/>
            <a:ext cx="644334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一排排／高楼大厦／像雨后春笋，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一件件／家用电器／满目琳琅；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4260215" y="2016125"/>
            <a:ext cx="2063115" cy="304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2266315" y="843280"/>
            <a:ext cx="1728470" cy="1224280"/>
          </a:xfrm>
          <a:prstGeom prst="roundRect">
            <a:avLst/>
          </a:prstGeom>
          <a:noFill/>
          <a:ln w="1270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45665" y="321310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代表现代化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5146675" y="2067560"/>
            <a:ext cx="216535" cy="432435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bldLvl="0" animBg="1"/>
      <p:bldP spid="8" grpId="0"/>
      <p:bldP spid="9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45" y="1335405"/>
            <a:ext cx="7471410" cy="2424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文本框 11"/>
          <p:cNvSpPr txBox="1"/>
          <p:nvPr/>
        </p:nvSpPr>
        <p:spPr>
          <a:xfrm>
            <a:off x="1282700" y="632460"/>
            <a:ext cx="630301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词语积累（</a:t>
            </a:r>
            <a:r>
              <a:rPr lang="en-US" altLang="zh-CN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一××</a:t>
            </a:r>
            <a:r>
              <a:rPr lang="en-US" altLang="zh-CN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词语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98" y="608688"/>
            <a:ext cx="447979" cy="5394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42085" y="1695450"/>
            <a:ext cx="614362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一排排   一件件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一对对   一堆堆   一批批   一个个</a:t>
            </a:r>
            <a:endParaRPr lang="zh-CN" altLang="en-US" sz="3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一匹匹   一栋栋   一样样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图片 13316" descr="get?name=T1v00yBvEX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895" y="601345"/>
            <a:ext cx="2123440" cy="170180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13318" name="文本框 13317"/>
          <p:cNvSpPr txBox="1"/>
          <p:nvPr/>
        </p:nvSpPr>
        <p:spPr>
          <a:xfrm>
            <a:off x="2416175" y="727075"/>
            <a:ext cx="593852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我们永远告别了破旧的茅屋，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却忘不了延安窑洞温热的土炕。</a:t>
            </a: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85740" y="727075"/>
            <a:ext cx="222440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破旧的茅屋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74645" y="2156460"/>
            <a:ext cx="465010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表面指的是破旧不堪的房子，实际指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贫穷的生活条件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5970" y="3394075"/>
            <a:ext cx="759269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由于经济的发展，生活条件的现代化，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这种贫穷的生活一去不复返了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，所以说“永远告别了”。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右弧形箭头 1"/>
          <p:cNvSpPr/>
          <p:nvPr/>
        </p:nvSpPr>
        <p:spPr>
          <a:xfrm>
            <a:off x="7524750" y="987425"/>
            <a:ext cx="720090" cy="1635760"/>
          </a:xfrm>
          <a:prstGeom prst="curvedLeftArrow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  <p:bldP spid="5" grpId="0"/>
      <p:bldP spid="6" grpId="0"/>
      <p:bldP spid="7" grpId="0"/>
      <p:bldP spid="2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文本框 13317"/>
          <p:cNvSpPr txBox="1"/>
          <p:nvPr/>
        </p:nvSpPr>
        <p:spPr>
          <a:xfrm>
            <a:off x="1577975" y="528320"/>
            <a:ext cx="658685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我们永远告别了破旧的茅屋，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却忘不了延安窑洞温热的土炕。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36160" y="1256665"/>
            <a:ext cx="222440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温热的土炕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4955" y="2119630"/>
            <a:ext cx="8594090" cy="2306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土炕”是窑洞里用土坯或砖头砌成的长方台，下面有孔道同烟囱相通，可以烧火取暖，土炕可以用来睡觉，也可以坐在上面吃饭、聊天。当年的共产党人、革命战士常同老百姓睡在一个炕上，跟老百姓聊家常。这里说“温热的土炕”，是</a:t>
            </a:r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指革命战争年代那种亲密的军民关系、党群关系，那种火热的斗争生活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。这是“忘不了”，也不应该忘记的。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  <p:bldP spid="2" grpId="0"/>
      <p:bldP spid="7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392555"/>
            <a:ext cx="1380490" cy="18408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28190" y="1673225"/>
            <a:ext cx="554863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根据韵律节奏读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第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4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节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诗歌，圈画出你喜欢的词语。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1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ext Box 5"/>
          <p:cNvSpPr txBox="1"/>
          <p:nvPr/>
        </p:nvSpPr>
        <p:spPr>
          <a:xfrm>
            <a:off x="2789635" y="844154"/>
            <a:ext cx="3024188" cy="2527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zh-CN" altLang="zh-CN" sz="1050" dirty="0">
              <a:latin typeface="Arial" panose="020B0604020202090204" pitchFamily="34" charset="0"/>
            </a:endParaRPr>
          </a:p>
        </p:txBody>
      </p:sp>
      <p:sp>
        <p:nvSpPr>
          <p:cNvPr id="17414" name="Text Box 6"/>
          <p:cNvSpPr txBox="1"/>
          <p:nvPr/>
        </p:nvSpPr>
        <p:spPr>
          <a:xfrm>
            <a:off x="2519363" y="411956"/>
            <a:ext cx="5481638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100" b="1">
                <a:latin typeface="Arial" panose="020B0604020202090204" pitchFamily="34" charset="0"/>
              </a:rPr>
              <a:t>               </a:t>
            </a:r>
            <a:endParaRPr lang="en-US" altLang="zh-CN" sz="1050">
              <a:latin typeface="Arial" panose="020B0604020202090204" pitchFamily="34" charset="0"/>
            </a:endParaRPr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2260" y="631825"/>
            <a:ext cx="1008380" cy="104902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6" name="椭圆 5"/>
          <p:cNvSpPr/>
          <p:nvPr/>
        </p:nvSpPr>
        <p:spPr>
          <a:xfrm>
            <a:off x="6536690" y="988060"/>
            <a:ext cx="1029970" cy="5530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090160" y="1475105"/>
            <a:ext cx="988695" cy="5530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446020" y="1965325"/>
            <a:ext cx="1872615" cy="5530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664075" y="2475865"/>
            <a:ext cx="1872615" cy="5530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415" name="Rectangle 7"/>
          <p:cNvSpPr/>
          <p:nvPr/>
        </p:nvSpPr>
        <p:spPr>
          <a:xfrm>
            <a:off x="1074420" y="987743"/>
            <a:ext cx="7432675" cy="206121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航天飞机／探索／宇宙的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／奥秘，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 eaLnBrk="1" hangingPunct="1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电子计算机／奏出／美妙的／交响；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 eaLnBrk="1" hangingPunct="1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我们／毫不犹豫／丢掉了／老牛破车，</a:t>
            </a:r>
            <a:b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却不能丢／宝塔山／顶天立地的／脊梁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100" b="1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5" grpId="0" bldLvl="0" animBg="1"/>
      <p:bldP spid="7" grpId="0" bldLvl="0" animBg="1"/>
      <p:bldP spid="8" grpId="0" bldLvl="0" animBg="1"/>
      <p:bldP spid="174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547370" y="2540635"/>
            <a:ext cx="8231505" cy="229425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“宇宙”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指包括地球及其他一切天体的无限空间。有了航天飞机，我们就能更好地探索宇宙的奥秘。</a:t>
            </a:r>
            <a:endParaRPr lang="en-US" altLang="zh-CN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电子计算机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有多种复杂的功能，在社会主义建设的各个领域发挥着重要的作用，仿佛在奏出美妙的交响乐。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94485" y="671195"/>
            <a:ext cx="637603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航天飞机／探索／宇宙的／奥秘，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电子计算机／奏出／美妙的／交响；</a:t>
            </a:r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1477010" y="576580"/>
            <a:ext cx="2108835" cy="1224280"/>
          </a:xfrm>
          <a:prstGeom prst="roundRect">
            <a:avLst/>
          </a:prstGeom>
          <a:noFill/>
          <a:ln w="1270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94485" y="1800860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代表现代化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bldLvl="0" animBg="1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3803015" y="462915"/>
            <a:ext cx="2721610" cy="857250"/>
          </a:xfrm>
        </p:spPr>
        <p:txBody>
          <a:bodyPr vert="horz" wrap="square" lIns="68580" tIns="34290" rIns="68580" bIns="34290" anchor="ctr"/>
          <a:lstStyle/>
          <a:p>
            <a:pPr algn="l" eaLnBrk="1" hangingPunct="1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宝塔山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idx="4294967295"/>
          </p:nvPr>
        </p:nvSpPr>
        <p:spPr>
          <a:xfrm>
            <a:off x="749300" y="1454150"/>
            <a:ext cx="7861300" cy="2736850"/>
          </a:xfrm>
          <a:prstGeom prst="rect">
            <a:avLst/>
          </a:prstGeom>
        </p:spPr>
        <p:txBody>
          <a:bodyPr vert="horz" wrap="square" lIns="68580" tIns="34290" rIns="68580" bIns="34290" anchor="t"/>
          <a:lstStyle/>
          <a:p>
            <a:pPr marL="0" indent="0" eaLnBrk="1" hangingPunct="1">
              <a:buNone/>
            </a:pP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在革命战争年代，中共中央曾在延安领导了中国革命，毛泽东等领袖们在这里为中国革命制定了正确的路线、方针、政策。中国共产党及其领导者，好像灯塔一样，给中国革命指明了方向。因此，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宝塔山上的宝塔就成了革命圣地延安的象征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，经常出现在文人和画家的笔下。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altLang="en-US" sz="28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6000"/>
          </a:blip>
          <a:stretch>
            <a:fillRect/>
          </a:stretch>
        </p:blipFill>
        <p:spPr>
          <a:xfrm>
            <a:off x="1270" y="-3810"/>
            <a:ext cx="6867525" cy="515048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869430" y="-20320"/>
            <a:ext cx="2311400" cy="51638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362" name="Rectangle 2"/>
          <p:cNvSpPr>
            <a:spLocks noGrp="1"/>
          </p:cNvSpPr>
          <p:nvPr/>
        </p:nvSpPr>
        <p:spPr>
          <a:xfrm>
            <a:off x="7615555" y="1348105"/>
            <a:ext cx="819150" cy="847725"/>
          </a:xfrm>
        </p:spPr>
        <p:txBody>
          <a:bodyPr vert="horz" wrap="square" lIns="68580" tIns="34290" rIns="68580" bIns="34290" anchor="ctr"/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eaLnBrk="1" hangingPunct="1"/>
            <a:r>
              <a:rPr lang="zh-CN" altLang="en-US" sz="4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宝塔山</a:t>
            </a:r>
            <a:endParaRPr lang="zh-CN" altLang="en-US" sz="4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1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2" name="文本框 21511"/>
          <p:cNvSpPr txBox="1"/>
          <p:nvPr/>
        </p:nvSpPr>
        <p:spPr>
          <a:xfrm>
            <a:off x="2681208" y="1600200"/>
            <a:ext cx="344170" cy="1944291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endParaRPr sz="1050" dirty="0">
              <a:latin typeface="Arial" panose="020B0604020202090204" pitchFamily="34" charset="0"/>
            </a:endParaRPr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4180" y="1146175"/>
            <a:ext cx="1774190" cy="158369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1516" name="文本框 21515"/>
          <p:cNvSpPr txBox="1"/>
          <p:nvPr/>
        </p:nvSpPr>
        <p:spPr>
          <a:xfrm>
            <a:off x="2405301" y="1442324"/>
            <a:ext cx="6049565" cy="1168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700" b="1" dirty="0">
                <a:solidFill>
                  <a:srgbClr val="0066FF"/>
                </a:solidFill>
                <a:latin typeface="Arial" panose="020B0604020202090204" pitchFamily="34" charset="0"/>
              </a:rPr>
              <a:t>   </a:t>
            </a:r>
            <a:r>
              <a:rPr lang="en-US" altLang="zh-CN" sz="2700" b="1" dirty="0">
                <a:solidFill>
                  <a:schemeClr val="tx1"/>
                </a:solidFill>
                <a:latin typeface="Arial" panose="020B0604020202090204" pitchFamily="34" charset="0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我们毫不犹豫丢掉了老牛破车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</a:t>
            </a:r>
            <a:endParaRPr lang="en-US" altLang="zh-CN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却不能丢宝塔山顶天立地的脊梁。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509010" y="1442085"/>
            <a:ext cx="411543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毫不犹豫丢掉了老牛破车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259705" y="2078355"/>
            <a:ext cx="268541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顶天立地的脊梁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54050" y="3229610"/>
            <a:ext cx="815530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为什么要说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毫不犹豫丢掉了老牛破车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却不能丢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顶天立地的脊梁</a:t>
            </a:r>
            <a:r>
              <a:rPr lang="en-US" altLang="zh-CN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？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26740" y="2078355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不能丢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6" grpId="0"/>
      <p:bldP spid="2" grpId="0"/>
      <p:bldP spid="3" grpId="0"/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563880" y="739140"/>
            <a:ext cx="4309745" cy="226822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“老牛破车”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代表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过去落后的生产条件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，效率很低，速度很慢。这种生产条件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没有什么可以留恋的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，所以说“毫不犹豫丢掉了”。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04765" y="800735"/>
            <a:ext cx="3810000" cy="2838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301750" y="1031240"/>
            <a:ext cx="7230110" cy="412940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“宝塔山顶天立地的脊梁”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，从字面上看，延安的宝塔山高耸入云，顶天立地，恰如脊梁一般。从深一层的意思看，宝塔山代表延安，也代表延安精神，它是我们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民族的精神支柱、精神脊梁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，是我们绝对“不能丢”的。跟第三节里“永远告别”与“忘不了”形成鲜明的对照一样，这一节里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“毫不犹豫丢掉”与“不能丢”也形成鲜明的对照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。这反复说明，</a:t>
            </a:r>
            <a:r>
              <a:rPr lang="zh-CN" altLang="en-US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落后的生产、生活条件要改变，但延安的革命精神要发扬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indent="0">
              <a:buNone/>
            </a:pP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8760" y="544830"/>
            <a:ext cx="1062990" cy="1090930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392555"/>
            <a:ext cx="1380490" cy="18408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28190" y="1673225"/>
            <a:ext cx="623697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齐读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第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5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、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6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节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诗歌，思考：作者在追寻什么？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1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5"/>
          <p:cNvSpPr txBox="1"/>
          <p:nvPr/>
        </p:nvSpPr>
        <p:spPr>
          <a:xfrm>
            <a:off x="1788160" y="544830"/>
            <a:ext cx="6324600" cy="24612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延安，你的／精神／灿烂辉煌！</a:t>
            </a:r>
            <a:b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如果／一旦／失去了你啊，</a:t>
            </a:r>
            <a:b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那就／仿佛／没有了／灵魂，</a:t>
            </a:r>
            <a:b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怎能向／美好的／未来／展翅飞翔？</a:t>
            </a:r>
            <a:br>
              <a:rPr lang="zh-CN" altLang="en-US" sz="2100" b="1" dirty="0">
                <a:latin typeface="Arial" panose="020B0604020202090204" pitchFamily="34" charset="0"/>
              </a:rPr>
            </a:br>
            <a:r>
              <a:rPr lang="zh-CN" altLang="en-US" sz="2100" b="1" dirty="0">
                <a:latin typeface="Arial" panose="020B0604020202090204" pitchFamily="34" charset="0"/>
              </a:rPr>
              <a:t>　　　　　　　　　　　　</a:t>
            </a:r>
            <a:endParaRPr lang="zh-CN" altLang="en-US" sz="2100" b="1" dirty="0">
              <a:latin typeface="Arial" panose="020B0604020202090204" pitchFamily="34" charset="0"/>
            </a:endParaRPr>
          </a:p>
          <a:p>
            <a:pPr eaLnBrk="1" hangingPunct="1"/>
            <a:endParaRPr lang="zh-CN" altLang="en-US" sz="2100" b="1" dirty="0">
              <a:latin typeface="Arial" panose="020B0604020202090204" pitchFamily="34" charset="0"/>
            </a:endParaRPr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8760" y="544830"/>
            <a:ext cx="1008380" cy="109093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04455" y="2574925"/>
            <a:ext cx="1114425" cy="123888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714375" y="2658110"/>
            <a:ext cx="6757670" cy="10731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如果失去了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延安精神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，就如同一个人没有了思想，于是便不能去创造美好的未来，说明了延安精神的重要。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339975" y="699770"/>
            <a:ext cx="3384550" cy="431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8436" name="Text Box 5"/>
          <p:cNvSpPr txBox="1"/>
          <p:nvPr/>
        </p:nvSpPr>
        <p:spPr>
          <a:xfrm>
            <a:off x="1565275" y="668020"/>
            <a:ext cx="605726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啊！延安，我把你／追寻，</a:t>
            </a:r>
            <a:b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／信念，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／金色的／理想；</a:t>
            </a:r>
            <a:b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／温暖，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／明媚的／春光；</a:t>
            </a:r>
            <a:b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／光明，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追寻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／火红的／太阳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50290" y="2911475"/>
            <a:ext cx="673989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我们追寻的是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延安精神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！连用六个</a:t>
            </a:r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追寻</a:t>
            </a:r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说出了追寻的内涵，这节诗歌总结追寻的目标，铿锵有力，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首尾呼应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！</a:t>
            </a: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8760" y="544830"/>
            <a:ext cx="1008380" cy="109093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9675" y="1635760"/>
            <a:ext cx="1037590" cy="115316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59" name="Freeform 9"/>
          <p:cNvSpPr/>
          <p:nvPr/>
        </p:nvSpPr>
        <p:spPr bwMode="gray">
          <a:xfrm rot="19329879" flipH="1">
            <a:off x="5893005" y="556206"/>
            <a:ext cx="451644" cy="771349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A06C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372557" y="432346"/>
            <a:ext cx="1690370" cy="549275"/>
            <a:chOff x="8100392" y="1962696"/>
            <a:chExt cx="1690370" cy="549275"/>
          </a:xfrm>
        </p:grpSpPr>
        <p:sp>
          <p:nvSpPr>
            <p:cNvPr id="77" name="云形 76"/>
            <p:cNvSpPr/>
            <p:nvPr/>
          </p:nvSpPr>
          <p:spPr>
            <a:xfrm>
              <a:off x="8100392" y="1962696"/>
              <a:ext cx="1690370" cy="549275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221480" y="1995686"/>
              <a:ext cx="1407160" cy="4603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点明中心</a:t>
              </a:r>
              <a:endPara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436" grpId="0"/>
      <p:bldP spid="59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726440" y="655955"/>
            <a:ext cx="7841615" cy="183261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第二、三、四句，每一句都有两个“追寻”，后一个“追寻”是对前一个“追寻”的（    ）。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530475" y="1743710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金色的理想</a:t>
            </a:r>
            <a:endParaRPr lang="zh-CN" altLang="en-US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5389245" y="174371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信念</a:t>
            </a:r>
            <a:endParaRPr lang="zh-CN" altLang="en-US" b="1" dirty="0"/>
          </a:p>
        </p:txBody>
      </p:sp>
      <p:sp>
        <p:nvSpPr>
          <p:cNvPr id="7" name="燕尾形箭头 6"/>
          <p:cNvSpPr/>
          <p:nvPr/>
        </p:nvSpPr>
        <p:spPr>
          <a:xfrm>
            <a:off x="4584700" y="1896745"/>
            <a:ext cx="720090" cy="215900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30475" y="2329815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明媚的春光</a:t>
            </a:r>
            <a:endParaRPr lang="zh-CN" altLang="en-US" b="1" dirty="0"/>
          </a:p>
        </p:txBody>
      </p:sp>
      <p:sp>
        <p:nvSpPr>
          <p:cNvPr id="9" name="燕尾形箭头 8"/>
          <p:cNvSpPr/>
          <p:nvPr/>
        </p:nvSpPr>
        <p:spPr>
          <a:xfrm>
            <a:off x="4584700" y="2482850"/>
            <a:ext cx="720090" cy="215900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89245" y="232981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温暖</a:t>
            </a:r>
            <a:endParaRPr lang="zh-CN" altLang="en-US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2542540" y="2923540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火热的太阳</a:t>
            </a:r>
            <a:endParaRPr lang="zh-CN" altLang="en-US" b="1" dirty="0"/>
          </a:p>
        </p:txBody>
      </p:sp>
      <p:sp>
        <p:nvSpPr>
          <p:cNvPr id="12" name="燕尾形箭头 11"/>
          <p:cNvSpPr/>
          <p:nvPr/>
        </p:nvSpPr>
        <p:spPr>
          <a:xfrm>
            <a:off x="4584700" y="3076575"/>
            <a:ext cx="720090" cy="215900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89245" y="292354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光明</a:t>
            </a:r>
            <a:endParaRPr lang="zh-CN" altLang="en-US" b="1" dirty="0"/>
          </a:p>
        </p:txBody>
      </p:sp>
      <p:sp>
        <p:nvSpPr>
          <p:cNvPr id="14" name="文本框 13"/>
          <p:cNvSpPr txBox="1"/>
          <p:nvPr/>
        </p:nvSpPr>
        <p:spPr>
          <a:xfrm>
            <a:off x="981075" y="3687445"/>
            <a:ext cx="75279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追寻延安，就是追寻（                 ）。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7127875" y="108966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说明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4669155" y="3687445"/>
            <a:ext cx="30429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信念、温暖、光明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7" grpId="0" animBg="1"/>
      <p:bldP spid="8" grpId="0"/>
      <p:bldP spid="9" grpId="0" animBg="1"/>
      <p:bldP spid="10" grpId="0"/>
      <p:bldP spid="11" grpId="0"/>
      <p:bldP spid="12" grpId="0" animBg="1"/>
      <p:bldP spid="13" grpId="0"/>
      <p:bldP spid="14" grpId="0"/>
      <p:bldP spid="15" grpId="0"/>
      <p:bldP spid="1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971040" y="1940560"/>
            <a:ext cx="6153150" cy="185928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作者追寻的是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延安时期中国共产党和中国人民的革命精神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，希望在新时期继续发扬和传承延安精神。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7865" y="48895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课堂小结</a:t>
            </a:r>
            <a:endParaRPr lang="zh-CN" altLang="en-US"/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8455" y="1263650"/>
            <a:ext cx="1008380" cy="10909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2929890" y="945515"/>
            <a:ext cx="426593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spcBef>
                <a:spcPct val="20000"/>
              </a:spcBef>
              <a:buFont typeface="Arial" panose="020B0604020202090204" pitchFamily="34" charset="0"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作者到底在追寻什么？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52310" y="3193415"/>
            <a:ext cx="934085" cy="931545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5600" y="1346200"/>
            <a:ext cx="875665" cy="94742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12100" y="3792220"/>
            <a:ext cx="934085" cy="93154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342390" y="1541145"/>
            <a:ext cx="701294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延安精神是全心全意为人民服务的精神，是为崇高理想献身的精神，是革命队伍中互相关心、互相爱护的精神，是自力更生、艰苦奋斗的精神。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42390" y="636905"/>
            <a:ext cx="385572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>
              <a:spcBef>
                <a:spcPct val="20000"/>
              </a:spcBef>
              <a:buFont typeface="Arial" panose="020B0604020202090204" pitchFamily="34" charset="0"/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什么是延安精神？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6985" y="-2540"/>
            <a:ext cx="9157970" cy="51295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82600" y="1555115"/>
            <a:ext cx="81788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4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4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小组讨论：现在延安精神还需要传承吗？</a:t>
            </a:r>
            <a:endParaRPr lang="zh-CN" altLang="en-US" sz="4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 advTm="1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007110" y="998220"/>
            <a:ext cx="7129145" cy="250634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zh-CN" altLang="en-US" sz="3200" b="1" dirty="0"/>
              <a:t>    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现在还需要传承延安精神。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延安精神是我们的传家宝。即使现在我们的经济发达了，生活富裕了，也还要提倡这种精神。为了把社会推向前进，总要开辟新领域，探索新事物，这就必须发扬延安精神。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255" y="514350"/>
            <a:ext cx="1118235" cy="101917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25740" y="3589655"/>
            <a:ext cx="1082040" cy="1024255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335405" y="1158240"/>
            <a:ext cx="8229600" cy="267462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zh-CN" altLang="en-US" b="1" dirty="0"/>
          </a:p>
          <a:p>
            <a:pPr marL="0" indent="0"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延河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枣园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南泥湾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杨家岭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90" y="488835"/>
            <a:ext cx="366860" cy="45633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08660" y="48895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结构梳理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30505" y="2334260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追寻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15815" y="1233170"/>
            <a:ext cx="3836035" cy="26765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延安精神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，就是全心全意为人民服务的精神；就是理论联系实际，自力更生艰苦奋斗、不断开拓创新的精神；就是解放思想，实事求是的精神；就是为崇高理想而献身的精神！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35605" y="2334260"/>
            <a:ext cx="2540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延安精神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1514" name="图片 21513" descr="get?name=T1d2LwBXJ41RCvBVdK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505" y="1158240"/>
            <a:ext cx="897890" cy="85915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38440" y="3621405"/>
            <a:ext cx="934085" cy="93154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" name="左大括号 1"/>
          <p:cNvSpPr/>
          <p:nvPr/>
        </p:nvSpPr>
        <p:spPr>
          <a:xfrm>
            <a:off x="1187450" y="1779270"/>
            <a:ext cx="144145" cy="1728470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左大括号 7"/>
          <p:cNvSpPr/>
          <p:nvPr/>
        </p:nvSpPr>
        <p:spPr>
          <a:xfrm rot="10800000">
            <a:off x="2641600" y="1779270"/>
            <a:ext cx="144145" cy="1728470"/>
          </a:xfrm>
          <a:prstGeom prst="leftBrac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 bldLvl="0" animBg="1"/>
      <p:bldP spid="7" grpId="0"/>
      <p:bldP spid="2" grpId="0" animBg="1"/>
      <p:bldP spid="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1415415" y="1390015"/>
            <a:ext cx="6946900" cy="339471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这首诗歌主要讴歌</a:t>
            </a: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这几个代表地点的精神，间接赞颂了</a:t>
            </a: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，作者追寻的是延安时期中国共产党和中国人民的革命精神，希望在新时期继续发扬和传承延安精神。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50" y="488835"/>
            <a:ext cx="366860" cy="45633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97865" y="48895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主题概括</a:t>
            </a:r>
            <a:endParaRPr lang="zh-CN" altLang="en-US"/>
          </a:p>
        </p:txBody>
      </p:sp>
      <p:pic>
        <p:nvPicPr>
          <p:cNvPr id="21514" name="图片 21513" descr="get?name=T1d2LwBXJ41RCvBVdK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465" y="1155065"/>
            <a:ext cx="913765" cy="88392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31746" name="Picture 4" descr="王家坪革命旧址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43825" y="3568700"/>
            <a:ext cx="934085" cy="93154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5173345" y="139001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延河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13525" y="137985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枣园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45285" y="1882140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南泥湾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32480" y="1882140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杨家岭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32480" y="231076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延安精神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5"/>
          <p:cNvSpPr txBox="1"/>
          <p:nvPr/>
        </p:nvSpPr>
        <p:spPr>
          <a:xfrm>
            <a:off x="3227705" y="920750"/>
            <a:ext cx="360045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王家坪革命旧址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4205" y="1551940"/>
            <a:ext cx="7999095" cy="3107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     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王家坪位于延安城西北方向，隔延河与城相望，旧址处于两座大山脚下，左边叫脑畔山，右边叫花豹山，一条小沟从林中穿过，依山傍水，环境优美。这里曾是中国人民革命军事委员会和国民革命军第八路军（后改为中国人民解放军总司令部）总部所在地。王家坪革命旧址分为南北两院，人们一般称南院为政治部，北院为司令部。 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9512" y="411510"/>
            <a:ext cx="2376264" cy="561692"/>
            <a:chOff x="179512" y="411510"/>
            <a:chExt cx="2376264" cy="561692"/>
          </a:xfrm>
        </p:grpSpPr>
        <p:sp>
          <p:nvSpPr>
            <p:cNvPr id="6" name="文本框 14"/>
            <p:cNvSpPr txBox="1"/>
            <p:nvPr/>
          </p:nvSpPr>
          <p:spPr>
            <a:xfrm>
              <a:off x="624428" y="411510"/>
              <a:ext cx="1931348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拓展延伸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42645" y="4445"/>
            <a:ext cx="7657465" cy="51136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2645" y="4445"/>
            <a:ext cx="7657465" cy="511365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827405" cy="50920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406765" y="5715"/>
            <a:ext cx="827405" cy="50920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ransition spd="slow" advTm="1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文本占位符 41986"/>
          <p:cNvSpPr>
            <a:spLocks noGrp="1"/>
          </p:cNvSpPr>
          <p:nvPr>
            <p:ph type="body" idx="4294967295"/>
          </p:nvPr>
        </p:nvSpPr>
        <p:spPr>
          <a:xfrm>
            <a:off x="855345" y="1089025"/>
            <a:ext cx="7622540" cy="339471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buNone/>
            </a:pP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一、选字填空。</a:t>
            </a:r>
            <a:endParaRPr lang="zh-CN" altLang="en-US" sz="3200" b="1" dirty="0">
              <a:solidFill>
                <a:srgbClr val="0000CC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3200" b="1" dirty="0"/>
              <a:t>      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【炕  坑  抗】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buNone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热（    ）   （    ）争   水（    ）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buNone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【予  茅  矛】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buNone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 ）屋   给（    ）   （    ）盾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50" y="488835"/>
            <a:ext cx="366860" cy="4563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48335" y="425450"/>
            <a:ext cx="181610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课堂演练</a:t>
            </a:r>
            <a:endParaRPr lang="zh-CN" altLang="en-US"/>
          </a:p>
        </p:txBody>
      </p:sp>
      <p:pic>
        <p:nvPicPr>
          <p:cNvPr id="21514" name="图片 21513" descr="get?name=T1d2LwBXJ41RCvBVdK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37805" y="676910"/>
            <a:ext cx="1008380" cy="103886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870075" y="2463800"/>
            <a:ext cx="672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炕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95750" y="2463800"/>
            <a:ext cx="672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抗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65340" y="2463800"/>
            <a:ext cx="672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坑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41450" y="3609340"/>
            <a:ext cx="672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茅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86275" y="3609340"/>
            <a:ext cx="672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予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80530" y="3609340"/>
            <a:ext cx="672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矛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文本占位符 41986"/>
          <p:cNvSpPr>
            <a:spLocks noGrp="1"/>
          </p:cNvSpPr>
          <p:nvPr/>
        </p:nvSpPr>
        <p:spPr>
          <a:xfrm>
            <a:off x="361315" y="977265"/>
            <a:ext cx="7622540" cy="3394710"/>
          </a:xfrm>
          <a:prstGeom prst="rect">
            <a:avLst/>
          </a:prstGeom>
        </p:spPr>
        <p:txBody>
          <a:bodyPr/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530" indent="-214630" algn="l" defTabSz="6858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9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None/>
            </a:pP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二、填写恰当的词语。</a:t>
            </a:r>
            <a:endParaRPr lang="zh-CN" altLang="en-US" sz="3200" b="1" dirty="0">
              <a:solidFill>
                <a:srgbClr val="0000CC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3200" b="1" dirty="0"/>
              <a:t>      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     ）的流水   （     ）的茅屋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（     ）的交响   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     ）的土炕     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  <a:buNone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（     ）的春光   （     ）的脊梁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37805" y="676910"/>
            <a:ext cx="1008380" cy="103886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499870" y="1715770"/>
            <a:ext cx="1042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叮咚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23815" y="1715770"/>
            <a:ext cx="1042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破旧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99870" y="2418715"/>
            <a:ext cx="1042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美妙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85410" y="2418715"/>
            <a:ext cx="1042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温热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99870" y="3087370"/>
            <a:ext cx="1042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明媚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85410" y="3022600"/>
            <a:ext cx="1042035" cy="878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顶天立地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ransition spd="slow" advTm="1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文本框 9221"/>
          <p:cNvSpPr txBox="1"/>
          <p:nvPr/>
        </p:nvSpPr>
        <p:spPr>
          <a:xfrm>
            <a:off x="549275" y="640080"/>
            <a:ext cx="7067550" cy="1137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三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、联系自己的生活、学习实际，谈一谈怎样把延安精神发扬光大。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21514" name="图片 21513" descr="get?name=T1d2LwBXJ41RCvBVdK">
            <a:hlinkClick r:id="rId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31125" y="640080"/>
            <a:ext cx="1096010" cy="109093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549275" y="2125980"/>
            <a:ext cx="808799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在学习、生活中，要团结同学，助人为乐；在党和国家需要我们的时候，挺身而出；发扬艰苦奋斗的精神，节约每一张纸、每一粒米、每一滴水、每一度电……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">
        <p:random/>
      </p:transition>
    </mc:Choice>
    <mc:Fallback>
      <p:transition spd="slow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 w="12700">
          <a:solidFill>
            <a:schemeClr val="tx1">
              <a:lumMod val="50000"/>
              <a:lumOff val="50000"/>
            </a:schemeClr>
          </a:solidFill>
        </a:ln>
        <a:effectLst>
          <a:outerShdw blurRad="444500" dist="254000" dir="8100000" algn="tr" rotWithShape="0">
            <a:schemeClr val="bg1">
              <a:alpha val="50000"/>
            </a:schemeClr>
          </a:outerShdw>
        </a:effectLst>
      </a:spPr>
      <a:bodyPr rtlCol="0" anchor="ctr"/>
      <a:lstStyle>
        <a:defPPr>
          <a:defRPr sz="2400" dirty="0" smtClean="0">
            <a:solidFill>
              <a:srgbClr val="FF0000"/>
            </a:solidFill>
            <a:latin typeface="华文楷体" panose="02010600040101010101" pitchFamily="2" charset="-122"/>
            <a:ea typeface="华文楷体" panose="02010600040101010101" pitchFamily="2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5206</Words>
  <Application>WPS 演示</Application>
  <PresentationFormat>全屏显示(16:9)</PresentationFormat>
  <Paragraphs>445</Paragraphs>
  <Slides>59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81" baseType="lpstr">
      <vt:lpstr>Arial</vt:lpstr>
      <vt:lpstr>方正书宋_GBK</vt:lpstr>
      <vt:lpstr>Wingdings</vt:lpstr>
      <vt:lpstr>华文楷体</vt:lpstr>
      <vt:lpstr>黑体</vt:lpstr>
      <vt:lpstr>楷体</vt:lpstr>
      <vt:lpstr>微软雅黑</vt:lpstr>
      <vt:lpstr>Calibri</vt:lpstr>
      <vt:lpstr>宋体</vt:lpstr>
      <vt:lpstr>汉语拼音</vt:lpstr>
      <vt:lpstr>幼圆</vt:lpstr>
      <vt:lpstr>行楷-简</vt:lpstr>
      <vt:lpstr>汉仪旗黑KW</vt:lpstr>
      <vt:lpstr>宋体</vt:lpstr>
      <vt:lpstr>Arial Unicode MS</vt:lpstr>
      <vt:lpstr>Helvetica Neue</vt:lpstr>
      <vt:lpstr>汉仪书宋二KW</vt:lpstr>
      <vt:lpstr>Times New Roman</vt:lpstr>
      <vt:lpstr>汉仪中黑KW</vt:lpstr>
      <vt:lpstr>汉仪楷体KW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</vt:lpstr>
      <vt:lpstr>    枣园在延安西北，距市中心约七千米，曾是党中央所在地，毛主席的《为人民服务》等著作就在这里写的。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宝塔山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>macbook</cp:lastModifiedBy>
  <cp:revision>189</cp:revision>
  <dcterms:created xsi:type="dcterms:W3CDTF">2019-07-04T09:53:30Z</dcterms:created>
  <dcterms:modified xsi:type="dcterms:W3CDTF">2019-07-04T09:53:30Z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