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60"/>
  </p:handoutMasterIdLst>
  <p:sldIdLst>
    <p:sldId id="523" r:id="rId3"/>
    <p:sldId id="323" r:id="rId5"/>
    <p:sldId id="1300" r:id="rId6"/>
    <p:sldId id="1301" r:id="rId7"/>
    <p:sldId id="1003" r:id="rId8"/>
    <p:sldId id="1510" r:id="rId9"/>
    <p:sldId id="1511" r:id="rId10"/>
    <p:sldId id="1013" r:id="rId11"/>
    <p:sldId id="1512" r:id="rId12"/>
    <p:sldId id="928" r:id="rId13"/>
    <p:sldId id="1045" r:id="rId14"/>
    <p:sldId id="1513" r:id="rId15"/>
    <p:sldId id="1082" r:id="rId16"/>
    <p:sldId id="1330" r:id="rId17"/>
    <p:sldId id="1514" r:id="rId18"/>
    <p:sldId id="1515" r:id="rId19"/>
    <p:sldId id="1083" r:id="rId20"/>
    <p:sldId id="1516" r:id="rId21"/>
    <p:sldId id="1465" r:id="rId22"/>
    <p:sldId id="1517" r:id="rId23"/>
    <p:sldId id="1466" r:id="rId24"/>
    <p:sldId id="1518" r:id="rId25"/>
    <p:sldId id="1519" r:id="rId26"/>
    <p:sldId id="1468" r:id="rId27"/>
    <p:sldId id="1528" r:id="rId28"/>
    <p:sldId id="936" r:id="rId29"/>
    <p:sldId id="937" r:id="rId30"/>
    <p:sldId id="1526" r:id="rId31"/>
    <p:sldId id="938" r:id="rId32"/>
    <p:sldId id="1444" r:id="rId33"/>
    <p:sldId id="1331" r:id="rId34"/>
    <p:sldId id="1334" r:id="rId35"/>
    <p:sldId id="1339" r:id="rId36"/>
    <p:sldId id="1340" r:id="rId37"/>
    <p:sldId id="1520" r:id="rId38"/>
    <p:sldId id="1342" r:id="rId39"/>
    <p:sldId id="1469" r:id="rId40"/>
    <p:sldId id="1521" r:id="rId41"/>
    <p:sldId id="1496" r:id="rId42"/>
    <p:sldId id="1522" r:id="rId43"/>
    <p:sldId id="1523" r:id="rId44"/>
    <p:sldId id="1495" r:id="rId45"/>
    <p:sldId id="1524" r:id="rId46"/>
    <p:sldId id="1498" r:id="rId47"/>
    <p:sldId id="1355" r:id="rId48"/>
    <p:sldId id="1525" r:id="rId49"/>
    <p:sldId id="1497" r:id="rId50"/>
    <p:sldId id="1356" r:id="rId51"/>
    <p:sldId id="1344" r:id="rId52"/>
    <p:sldId id="1345" r:id="rId53"/>
    <p:sldId id="1346" r:id="rId54"/>
    <p:sldId id="1530" r:id="rId55"/>
    <p:sldId id="1531" r:id="rId56"/>
    <p:sldId id="1529" r:id="rId57"/>
    <p:sldId id="1366" r:id="rId58"/>
    <p:sldId id="1527" r:id="rId59"/>
  </p:sldIdLst>
  <p:sldSz cx="9144000" cy="5143500" type="screen16x9"/>
  <p:notesSz cx="6858000" cy="9144000"/>
  <p:embeddedFontLst>
    <p:embeddedFont>
      <p:font typeface="Calibri" pitchFamily="34" charset="0"/>
      <p:regular r:id="rId64"/>
      <p:bold r:id="rId65"/>
      <p:italic r:id="rId66"/>
      <p:boldItalic r:id="rId67"/>
    </p:embeddedFont>
    <p:embeddedFont>
      <p:font typeface="黑体" charset="-122"/>
      <p:regular r:id="rId68"/>
    </p:embeddedFont>
    <p:embeddedFont>
      <p:font typeface="微软雅黑" pitchFamily="34" charset="-122"/>
      <p:regular r:id="rId69"/>
      <p:bold r:id="rId70"/>
    </p:embeddedFont>
    <p:embeddedFont>
      <p:font typeface="楷体" pitchFamily="49" charset="-122"/>
      <p:regular r:id="rId71"/>
    </p:embeddedFont>
    <p:embeddedFont>
      <p:font typeface="汉语拼音" pitchFamily="34" charset="0"/>
      <p:regular r:id="rId72"/>
    </p:embeddedFont>
    <p:embeddedFont>
      <p:font typeface="幼圆" pitchFamily="49" charset="-122"/>
      <p:regular r:id="rId73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FF"/>
    <a:srgbClr val="0066FF"/>
    <a:srgbClr val="A38302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 varScale="1">
        <p:scale>
          <a:sx n="144" d="100"/>
          <a:sy n="144" d="100"/>
        </p:scale>
        <p:origin x="-720" y="-90"/>
      </p:cViewPr>
      <p:guideLst>
        <p:guide orient="horz" pos="2987"/>
        <p:guide pos="5717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266"/>
        <p:guide pos="20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3" Type="http://schemas.openxmlformats.org/officeDocument/2006/relationships/font" Target="fonts/font10.fntdata"/><Relationship Id="rId72" Type="http://schemas.openxmlformats.org/officeDocument/2006/relationships/font" Target="fonts/font9.fntdata"/><Relationship Id="rId71" Type="http://schemas.openxmlformats.org/officeDocument/2006/relationships/font" Target="fonts/font8.fntdata"/><Relationship Id="rId70" Type="http://schemas.openxmlformats.org/officeDocument/2006/relationships/font" Target="fonts/font7.fntdata"/><Relationship Id="rId7" Type="http://schemas.openxmlformats.org/officeDocument/2006/relationships/slide" Target="slides/slide4.xml"/><Relationship Id="rId69" Type="http://schemas.openxmlformats.org/officeDocument/2006/relationships/font" Target="fonts/font6.fntdata"/><Relationship Id="rId68" Type="http://schemas.openxmlformats.org/officeDocument/2006/relationships/font" Target="fonts/font5.fntdata"/><Relationship Id="rId67" Type="http://schemas.openxmlformats.org/officeDocument/2006/relationships/font" Target="fonts/font4.fntdata"/><Relationship Id="rId66" Type="http://schemas.openxmlformats.org/officeDocument/2006/relationships/font" Target="fonts/font3.fntdata"/><Relationship Id="rId65" Type="http://schemas.openxmlformats.org/officeDocument/2006/relationships/font" Target="fonts/font2.fntdata"/><Relationship Id="rId64" Type="http://schemas.openxmlformats.org/officeDocument/2006/relationships/font" Target="fonts/font1.fntdata"/><Relationship Id="rId63" Type="http://schemas.openxmlformats.org/officeDocument/2006/relationships/tableStyles" Target="tableStyles.xml"/><Relationship Id="rId62" Type="http://schemas.openxmlformats.org/officeDocument/2006/relationships/viewProps" Target="viewProps.xml"/><Relationship Id="rId61" Type="http://schemas.openxmlformats.org/officeDocument/2006/relationships/presProps" Target="presProps.xml"/><Relationship Id="rId60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"/>
          <p:cNvSpPr txBox="1"/>
          <p:nvPr userDrawn="1"/>
        </p:nvSpPr>
        <p:spPr>
          <a:xfrm>
            <a:off x="115330" y="104625"/>
            <a:ext cx="1097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27  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故事二则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1" cstate="print">
            <a:lum contrast="6000"/>
          </a:blip>
          <a:stretch>
            <a:fillRect/>
          </a:stretch>
        </p:blipFill>
        <p:spPr>
          <a:xfrm>
            <a:off x="0" y="4824095"/>
            <a:ext cx="2271395" cy="323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11" cstate="print">
            <a:lum contrast="6000"/>
          </a:blip>
          <a:stretch>
            <a:fillRect/>
          </a:stretch>
        </p:blipFill>
        <p:spPr>
          <a:xfrm>
            <a:off x="2271395" y="4824095"/>
            <a:ext cx="2300605" cy="323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11" cstate="print">
            <a:lum contrast="6000"/>
          </a:blip>
          <a:stretch>
            <a:fillRect/>
          </a:stretch>
        </p:blipFill>
        <p:spPr>
          <a:xfrm>
            <a:off x="4572000" y="4824095"/>
            <a:ext cx="2270125" cy="3238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11" cstate="print">
            <a:lum contrast="6000"/>
          </a:blip>
          <a:stretch>
            <a:fillRect/>
          </a:stretch>
        </p:blipFill>
        <p:spPr>
          <a:xfrm>
            <a:off x="6842125" y="4824095"/>
            <a:ext cx="2309495" cy="3238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slide" Target="slide30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35838;&#25991;&#26391;&#35835;-&#20154;&#22235;&#19978;-27.&#25925;&#20107;&#20108;&#21017;%20&#25153;&#40522;&#27835;&#3014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35838;&#25991;&#26391;&#35835;-&#20154;&#22235;&#19978;-27.&#25925;&#20107;&#20108;&#21017;%20&#32426;&#26124;&#23398;&#23556;.mp4" TargetMode="Externa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1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2" t="-913" r="32959" b="58458"/>
          <a:stretch>
            <a:fillRect/>
          </a:stretch>
        </p:blipFill>
        <p:spPr>
          <a:xfrm>
            <a:off x="1277620" y="663575"/>
            <a:ext cx="5814695" cy="2797175"/>
          </a:xfrm>
          <a:prstGeom prst="snip1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7434" y="115304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3879895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7187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3879954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bg1"/>
                </a:solidFill>
              </a:rPr>
              <a:t>第一课时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261137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bg1"/>
                </a:solidFill>
              </a:rPr>
              <a:t>第二课时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2204720" y="2145665"/>
            <a:ext cx="4734560" cy="99187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27 </a:t>
            </a:r>
            <a:r>
              <a:rPr lang="zh-CN" alt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故事二则</a:t>
            </a:r>
            <a:endParaRPr lang="zh-CN" alt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425" y="88265"/>
            <a:ext cx="2518638" cy="30777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人教版  语文  四年级  上册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03290" y="663575"/>
            <a:ext cx="935990" cy="432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r="887" b="7667"/>
          <a:stretch>
            <a:fillRect/>
          </a:stretch>
        </p:blipFill>
        <p:spPr>
          <a:xfrm>
            <a:off x="2251075" y="1148715"/>
            <a:ext cx="4032885" cy="2846705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l="19252" t="10384" r="4874" b="18998"/>
          <a:stretch>
            <a:fillRect/>
          </a:stretch>
        </p:blipFill>
        <p:spPr>
          <a:xfrm>
            <a:off x="2251075" y="1148715"/>
            <a:ext cx="4164330" cy="290830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rcRect r="1015" b="8525"/>
          <a:stretch>
            <a:fillRect/>
          </a:stretch>
        </p:blipFill>
        <p:spPr>
          <a:xfrm>
            <a:off x="2233295" y="1148715"/>
            <a:ext cx="4182110" cy="2954020"/>
          </a:xfrm>
          <a:prstGeom prst="round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076960" y="1344295"/>
            <a:ext cx="568960" cy="26149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看图猜成语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0049" y="525491"/>
            <a:ext cx="1629583" cy="398780"/>
            <a:chOff x="160049" y="525491"/>
            <a:chExt cx="1629583" cy="39878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49" y="536227"/>
              <a:ext cx="1629583" cy="3786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文本框 11"/>
            <p:cNvSpPr txBox="1"/>
            <p:nvPr/>
          </p:nvSpPr>
          <p:spPr>
            <a:xfrm>
              <a:off x="172162" y="525491"/>
              <a:ext cx="1231486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第一课时</a:t>
              </a:r>
              <a:endParaRPr kumimoji="1"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557645" y="1283335"/>
            <a:ext cx="636270" cy="27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揠苗助长</a:t>
            </a:r>
            <a:r>
              <a:rPr lang="zh-CN" altLang="en-US" sz="4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557645" y="1263015"/>
            <a:ext cx="636270" cy="27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守株待兔</a:t>
            </a:r>
            <a:r>
              <a:rPr lang="zh-CN" altLang="en-US" sz="4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557645" y="1283335"/>
            <a:ext cx="636270" cy="277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亡羊补牢</a:t>
            </a:r>
            <a:r>
              <a:rPr lang="zh-CN" altLang="en-US" sz="40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4350" y="1668145"/>
            <a:ext cx="7813040" cy="1476375"/>
          </a:xfrm>
          <a:prstGeom prst="rect">
            <a:avLst/>
          </a:prstGeom>
          <a:solidFill>
            <a:schemeClr val="bg1"/>
          </a:solidFill>
          <a:effectLst>
            <a:softEdge rad="76200"/>
          </a:effectLst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同学们读过不少寓言故事，今天，老师和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们一起来读另一个寓言故事——</a:t>
            </a:r>
            <a:endParaRPr lang="en-US" altLang="zh-CN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/>
      <p:bldP spid="11" grpId="1"/>
      <p:bldP spid="12" grpId="0"/>
      <p:bldP spid="12" grpId="1"/>
      <p:bldP spid="13" grpId="0"/>
      <p:bldP spid="13" grpId="1"/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-3175" y="-12700"/>
            <a:ext cx="9157970" cy="5152390"/>
          </a:xfrm>
          <a:prstGeom prst="rect">
            <a:avLst/>
          </a:prstGeom>
        </p:spPr>
      </p:pic>
      <p:sp>
        <p:nvSpPr>
          <p:cNvPr id="14" name="TextBox 48"/>
          <p:cNvSpPr txBox="1"/>
          <p:nvPr/>
        </p:nvSpPr>
        <p:spPr>
          <a:xfrm>
            <a:off x="2455545" y="1571625"/>
            <a:ext cx="4281170" cy="12992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扁鹊治病</a:t>
            </a:r>
            <a:endParaRPr lang="zh-CN" alt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59740" y="949325"/>
            <a:ext cx="6461760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32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扁鹊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战国时期医学家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，约生于周威烈王十九年（公元前407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），卒于赧王五年（前310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）。扁鹊善于运用四诊：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望闻问切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。尤其是脉诊和望诊来诊断疾病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精于内、外、妇、儿、五官等科，应用砭刺、针灸、按摩、汤液、热熨等法治疗疾病，被尊为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医祖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993255" y="1343025"/>
            <a:ext cx="2058670" cy="2319655"/>
          </a:xfrm>
          <a:prstGeom prst="ellipse">
            <a:avLst/>
          </a:prstGeom>
        </p:spPr>
      </p:pic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86330" y="1886585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拜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28850" y="1321435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</a:rPr>
              <a:t>bài 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320931" y="323261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66559" y="129848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88420" y="1269569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406918" y="1287349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94079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23" y="59877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83889" y="55260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560835"/>
            <a:ext cx="366860" cy="456339"/>
          </a:xfrm>
          <a:prstGeom prst="rect">
            <a:avLst/>
          </a:prstGeom>
        </p:spPr>
      </p:pic>
      <p:pic>
        <p:nvPicPr>
          <p:cNvPr id="11" name="图片 10" descr="图片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10070" y="2983865"/>
            <a:ext cx="1402715" cy="14433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74665" y="1886585"/>
            <a:ext cx="6934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桓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00040" y="1298575"/>
            <a:ext cx="1097915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  <a:sym typeface="+mn-ea"/>
              </a:rPr>
              <a:t>huán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4375" y="185166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见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23130" y="187515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蔡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253865" y="3232785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敷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9090" y="2688590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</a:rPr>
              <a:t> fū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16650" y="3232785"/>
            <a:ext cx="6934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剂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34760" y="2621915"/>
            <a:ext cx="386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  <a:sym typeface="+mn-ea"/>
              </a:rPr>
              <a:t>jì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10915" y="323278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热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71160" y="322135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几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86855" y="188658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侯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97955" y="1310005"/>
            <a:ext cx="89408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  <a:sym typeface="+mn-ea"/>
              </a:rPr>
              <a:t>hóu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252980" y="3232785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肤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48205" y="2688590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</a:rPr>
              <a:t> fū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510030" y="323278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皮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0" grpId="1"/>
      <p:bldP spid="4" grpId="0"/>
      <p:bldP spid="5" grpId="0"/>
      <p:bldP spid="5" grpId="1"/>
      <p:bldP spid="6" grpId="0"/>
      <p:bldP spid="8" grpId="0"/>
      <p:bldP spid="2" grpId="0"/>
      <p:bldP spid="3" grpId="0"/>
      <p:bldP spid="3" grpId="1"/>
      <p:bldP spid="7" grpId="0"/>
      <p:bldP spid="10" grpId="0"/>
      <p:bldP spid="10" grpId="1"/>
      <p:bldP spid="12" grpId="0"/>
      <p:bldP spid="13" grpId="0"/>
      <p:bldP spid="17" grpId="0"/>
      <p:bldP spid="18" grpId="0"/>
      <p:bldP spid="18" grpId="1"/>
      <p:bldP spid="19" grpId="0"/>
      <p:bldP spid="21" grpId="0"/>
      <p:bldP spid="21" grpId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78155" y="1526540"/>
            <a:ext cx="7477760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：齐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刂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剂   甫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方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+攵=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敷</a:t>
            </a:r>
            <a:r>
              <a:rPr lang="zh-CN" altLang="en-US" sz="2800" dirty="0"/>
              <a:t>      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78405" y="2513048"/>
            <a:ext cx="1763051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换一换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89505" y="2707005"/>
            <a:ext cx="3060700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恒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忄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木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桓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4400"/>
          <a:stretch>
            <a:fillRect/>
          </a:stretch>
        </p:blipFill>
        <p:spPr>
          <a:xfrm>
            <a:off x="6184900" y="1526540"/>
            <a:ext cx="2689860" cy="177863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t="13351" b="1316"/>
          <a:stretch>
            <a:fillRect/>
          </a:stretch>
        </p:blipFill>
        <p:spPr>
          <a:xfrm>
            <a:off x="-2540" y="-3810"/>
            <a:ext cx="9132570" cy="5139055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3387406" y="286777"/>
            <a:ext cx="456777" cy="456310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91" y="214896"/>
            <a:ext cx="1936446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6787377" y="573421"/>
            <a:ext cx="2225040" cy="7067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4000" b="1" dirty="0">
                <a:solidFill>
                  <a:srgbClr val="0000FF"/>
                </a:solidFill>
              </a:rPr>
              <a:t>寻找病因</a:t>
            </a:r>
            <a:endParaRPr lang="zh-CN" altLang="en-US" sz="4000" b="1" dirty="0">
              <a:solidFill>
                <a:srgbClr val="0000FF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978444" y="2437715"/>
            <a:ext cx="1274288" cy="1376510"/>
            <a:chOff x="1688" y="7837"/>
            <a:chExt cx="2007" cy="2168"/>
          </a:xfrm>
        </p:grpSpPr>
        <p:pic>
          <p:nvPicPr>
            <p:cNvPr id="12" name="图片 11" descr="放大镜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8" y="7837"/>
              <a:ext cx="2007" cy="2168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976" y="8133"/>
              <a:ext cx="105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敷</a:t>
              </a:r>
              <a:endPara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6921" y="2437782"/>
            <a:ext cx="1274288" cy="1376510"/>
            <a:chOff x="1688" y="7837"/>
            <a:chExt cx="2007" cy="2168"/>
          </a:xfrm>
        </p:grpSpPr>
        <p:pic>
          <p:nvPicPr>
            <p:cNvPr id="15" name="图片 14" descr="放大镜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8" y="7837"/>
              <a:ext cx="2007" cy="2168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976" y="8133"/>
              <a:ext cx="105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拜</a:t>
              </a:r>
              <a:endPara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97723" y="1249259"/>
            <a:ext cx="1274288" cy="1376510"/>
            <a:chOff x="1688" y="7837"/>
            <a:chExt cx="2007" cy="2168"/>
          </a:xfrm>
        </p:grpSpPr>
        <p:pic>
          <p:nvPicPr>
            <p:cNvPr id="18" name="图片 17" descr="放大镜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8" y="7837"/>
              <a:ext cx="2007" cy="216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1976" y="8133"/>
              <a:ext cx="105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剂</a:t>
              </a:r>
              <a:endPara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38354" y="2260004"/>
            <a:ext cx="1274288" cy="1376510"/>
            <a:chOff x="1688" y="7837"/>
            <a:chExt cx="2007" cy="2168"/>
          </a:xfrm>
        </p:grpSpPr>
        <p:pic>
          <p:nvPicPr>
            <p:cNvPr id="24" name="图片 23" descr="放大镜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88" y="7837"/>
              <a:ext cx="2007" cy="2168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1976" y="8133"/>
              <a:ext cx="1052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桓</a:t>
              </a:r>
              <a:endPara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4"/>
          <p:cNvSpPr txBox="1"/>
          <p:nvPr/>
        </p:nvSpPr>
        <p:spPr>
          <a:xfrm>
            <a:off x="625836" y="411393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65" y="464070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52170" y="1849755"/>
            <a:ext cx="725170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扁鹊拜见蔡桓侯，</a:t>
            </a:r>
            <a:r>
              <a:rPr lang="en-US" altLang="zh-CN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次指出蔡桓侯病在何处，劝他赶快治疗。蔡桓侯坚信自己没有病，因而对扁鹊的态度由</a:t>
            </a:r>
            <a:r>
              <a:rPr lang="en-US" altLang="zh-CN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，到不理睬，到最后的不高兴，致使延误了病情，小病酿成了大病，</a:t>
            </a:r>
            <a:r>
              <a:rPr lang="en-US" altLang="zh-CN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，无药可医。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01260" y="2711450"/>
            <a:ext cx="12992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不相信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9170" y="3552825"/>
            <a:ext cx="18421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病入膏肓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76160" y="3419475"/>
            <a:ext cx="1828800" cy="148272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42315" y="1045210"/>
            <a:ext cx="76587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3200" b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3200" b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自由读文，想一想这个故事在讲什么？</a:t>
            </a:r>
            <a:endParaRPr lang="zh-CN" altLang="en-US" sz="3200" b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32630" y="1849755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四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  <p:bldP spid="100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742950" y="829310"/>
            <a:ext cx="765873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3200" b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你能说说</a:t>
            </a:r>
            <a:r>
              <a:rPr lang="zh-CN" sz="3200" b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这个故事的起因、经过和结果吗？</a:t>
            </a:r>
            <a:endParaRPr lang="zh-CN" altLang="en-US" sz="3200" b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2045" y="189865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起因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534285" y="1938655"/>
            <a:ext cx="5302250" cy="503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扁鹊看出蔡桓侯生了病，想为他医治。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5535" y="2671445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经过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517775" y="2711450"/>
            <a:ext cx="5302250" cy="503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多次向他说明，蔡桓侯根本不听。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05535" y="3470910"/>
            <a:ext cx="995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结果</a:t>
            </a:r>
            <a:endParaRPr lang="zh-CN" altLang="en-US" sz="3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517775" y="3510915"/>
            <a:ext cx="5302250" cy="503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蔡桓侯病死了。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2" grpId="0"/>
      <p:bldP spid="8" grpId="0" bldLvl="0" animBg="1"/>
      <p:bldP spid="3" grpId="0"/>
      <p:bldP spid="4" grpId="0" bldLvl="0" animBg="1"/>
      <p:bldP spid="5" grpId="0"/>
      <p:bldP spid="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05" y="1711325"/>
            <a:ext cx="1304290" cy="1869440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1928495" y="1824990"/>
            <a:ext cx="6392545" cy="1494155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读1、2自然段，体会扁鹊第一次</a:t>
            </a:r>
            <a:r>
              <a:rPr 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拜</a:t>
            </a:r>
            <a:r>
              <a:rPr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见齐桓公的情形。</a:t>
            </a:r>
            <a:endParaRPr lang="en-US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2"/>
          <p:cNvSpPr>
            <a:spLocks noChangeArrowheads="1"/>
          </p:cNvSpPr>
          <p:nvPr/>
        </p:nvSpPr>
        <p:spPr bwMode="gray">
          <a:xfrm>
            <a:off x="433070" y="1428750"/>
            <a:ext cx="8422640" cy="2264410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30000"/>
              </a:lnSpc>
            </a:pPr>
            <a:r>
              <a:rPr lang="en-US" altLang="zh-CN" sz="18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有一天，名医扁鹊去拜见蔡桓侯。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扁鹊在蔡桓侯身边站了一会儿，说：“据我看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来，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您皮肤上有点小病。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要是不治，恐怕会向体内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发展。”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728595" y="1544955"/>
            <a:ext cx="833755" cy="443230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右箭头 6"/>
          <p:cNvSpPr/>
          <p:nvPr/>
        </p:nvSpPr>
        <p:spPr>
          <a:xfrm>
            <a:off x="2973705" y="894715"/>
            <a:ext cx="360045" cy="57594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354070" y="699770"/>
            <a:ext cx="3368040" cy="503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点出扁鹊的身份是医生。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392555" y="3750945"/>
            <a:ext cx="1964690" cy="504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病在皮肤上。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右箭头 10"/>
          <p:cNvSpPr/>
          <p:nvPr/>
        </p:nvSpPr>
        <p:spPr>
          <a:xfrm rot="10800000">
            <a:off x="3418840" y="3107055"/>
            <a:ext cx="523240" cy="102044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102100" y="2087245"/>
            <a:ext cx="1872615" cy="50419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4623435" y="3475355"/>
            <a:ext cx="3280410" cy="11988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400" b="1">
                <a:ea typeface="宋体" panose="02010600030101010101" pitchFamily="2" charset="-122"/>
              </a:rPr>
              <a:t>        </a:t>
            </a:r>
            <a:r>
              <a:rPr lang="zh-CN" sz="2400" b="1">
                <a:ea typeface="宋体" panose="02010600030101010101" pitchFamily="2" charset="-122"/>
              </a:rPr>
              <a:t>只是看了一会儿，就知道蔡桓侯有病，可见扁鹊的</a:t>
            </a:r>
            <a:r>
              <a:rPr lang="zh-CN" sz="2400" b="1">
                <a:solidFill>
                  <a:srgbClr val="0000FF"/>
                </a:solidFill>
                <a:ea typeface="宋体" panose="02010600030101010101" pitchFamily="2" charset="-122"/>
              </a:rPr>
              <a:t>医术高明</a:t>
            </a:r>
            <a:r>
              <a:rPr lang="zh-CN" sz="2400" b="1">
                <a:ea typeface="宋体" panose="02010600030101010101" pitchFamily="2" charset="-122"/>
              </a:rPr>
              <a:t>。</a:t>
            </a:r>
            <a:endParaRPr lang="zh-CN" altLang="en-US" sz="2400" b="1">
              <a:ea typeface="宋体" panose="02010600030101010101" pitchFamily="2" charset="-122"/>
            </a:endParaRPr>
          </a:p>
        </p:txBody>
      </p:sp>
      <p:sp>
        <p:nvSpPr>
          <p:cNvPr id="31" name="Freeform 24"/>
          <p:cNvSpPr/>
          <p:nvPr/>
        </p:nvSpPr>
        <p:spPr bwMode="gray">
          <a:xfrm rot="7148031">
            <a:off x="5673090" y="2465705"/>
            <a:ext cx="594995" cy="100838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4" grpId="0" bldLvl="0" animBg="1"/>
      <p:bldP spid="7" grpId="0" bldLvl="0" animBg="1"/>
      <p:bldP spid="8" grpId="0" bldLvl="0" animBg="1"/>
      <p:bldP spid="10" grpId="0" bldLvl="0" animBg="1"/>
      <p:bldP spid="11" grpId="0" bldLvl="0" animBg="1"/>
      <p:bldP spid="5" grpId="0" bldLvl="0" animBg="1"/>
      <p:bldP spid="100" grpId="0" bldLvl="0" animBg="1"/>
      <p:bldP spid="31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2"/>
          <p:cNvSpPr>
            <a:spLocks noChangeArrowheads="1"/>
          </p:cNvSpPr>
          <p:nvPr/>
        </p:nvSpPr>
        <p:spPr bwMode="gray">
          <a:xfrm>
            <a:off x="432435" y="660400"/>
            <a:ext cx="8422640" cy="1925320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00000"/>
              </a:lnSpc>
            </a:pPr>
            <a:r>
              <a:rPr lang="en-US" altLang="zh-CN" sz="1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蔡桓侯说：“我的身体很好，什么病也没有。”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扁鹊走后，蔡桓侯对左右的人说：“这些做医生的，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总喜欢给没有病的人治病。医治没有病的人，才容易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0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显示自己的高明！”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2435" y="2752725"/>
            <a:ext cx="83407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你从蔡桓侯的言行中体会到什么？</a:t>
            </a:r>
            <a:r>
              <a:rPr lang="zh-CN" altLang="en-US" dirty="0"/>
              <a:t>  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2052955" y="3639185"/>
            <a:ext cx="1876425" cy="671830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348973" y="1998283"/>
              <a:ext cx="795020" cy="477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傲慢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47870" y="3622675"/>
            <a:ext cx="2513966" cy="671830"/>
            <a:chOff x="8100392" y="1962696"/>
            <a:chExt cx="1398188" cy="549508"/>
          </a:xfrm>
        </p:grpSpPr>
        <p:sp>
          <p:nvSpPr>
            <p:cNvPr id="5" name="云形 4"/>
            <p:cNvSpPr/>
            <p:nvPr/>
          </p:nvSpPr>
          <p:spPr>
            <a:xfrm>
              <a:off x="8100392" y="1962696"/>
              <a:ext cx="139818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75"/>
            <p:cNvSpPr txBox="1"/>
            <p:nvPr/>
          </p:nvSpPr>
          <p:spPr>
            <a:xfrm>
              <a:off x="8234949" y="1998533"/>
              <a:ext cx="1149558" cy="477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自以为是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91030" y="1284605"/>
            <a:ext cx="6146165" cy="1936750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自由读3、4自然段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找出文中表示故事发展先后顺序的词句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蔡桓侯的病情怎么样了？</a:t>
            </a:r>
            <a:endParaRPr lang="en-US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" y="1351915"/>
            <a:ext cx="1304290" cy="186944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375285" y="834390"/>
            <a:ext cx="8393430" cy="3475355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过了十来天，扁鹊又来拜见蔡桓侯，说道：“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您的病已经发展到皮肉之间了，要不治还会加深。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”蔡桓侯听了很不高兴，没有理睬他。扁鹊又退了出去。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十来天后，扁鹊再一次来拜访，对蔡桓侯说：“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您的病已经发展到肠胃里，再不治会更加严重。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”蔡桓侯听了非常不高兴。扁鹊连忙退了出来。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183640" y="922020"/>
            <a:ext cx="1903730" cy="462915"/>
          </a:xfrm>
          <a:prstGeom prst="roundRect">
            <a:avLst/>
          </a:prstGeom>
          <a:noFill/>
          <a:ln w="28575" cmpd="sng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183640" y="2852420"/>
            <a:ext cx="1439545" cy="411480"/>
          </a:xfrm>
          <a:prstGeom prst="roundRect">
            <a:avLst/>
          </a:prstGeom>
          <a:noFill/>
          <a:ln w="28575" cmpd="sng">
            <a:solidFill>
              <a:srgbClr val="0000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3286125" y="2314575"/>
            <a:ext cx="1511935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230755" y="4221480"/>
            <a:ext cx="1909445" cy="635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4693920" y="330200"/>
            <a:ext cx="2200910" cy="504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病在皮肉之间。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圆角右箭头 11"/>
          <p:cNvSpPr/>
          <p:nvPr/>
        </p:nvSpPr>
        <p:spPr>
          <a:xfrm>
            <a:off x="4076700" y="463550"/>
            <a:ext cx="523240" cy="102044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 flipH="1">
            <a:off x="4961255" y="4309745"/>
            <a:ext cx="2052320" cy="504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病到肠胃里。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圆角右箭头 13"/>
          <p:cNvSpPr/>
          <p:nvPr/>
        </p:nvSpPr>
        <p:spPr>
          <a:xfrm rot="10800000" flipH="1">
            <a:off x="4261485" y="3714115"/>
            <a:ext cx="628015" cy="102044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  <p:bldP spid="2" grpId="0" bldLvl="0" animBg="1"/>
      <p:bldP spid="6" grpId="0" bldLvl="0" animBg="1"/>
      <p:bldP spid="7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2570" y="452755"/>
            <a:ext cx="8892540" cy="811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</a:t>
            </a:r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扁鹊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的三次劝说</a:t>
            </a:r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体会扁鹊的心情变化。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605" y="1519555"/>
            <a:ext cx="8332470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165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您皮肤上有点小病。要是不治，恐怕会向体内发展。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4845" y="2228850"/>
            <a:ext cx="80479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您的病已经发展到皮肉之间了，要不治还会加深。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7075" y="2968625"/>
            <a:ext cx="76904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您的病已经发展到肠胃里，再不治会更加严重。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39975" y="3816350"/>
            <a:ext cx="4320540" cy="655955"/>
            <a:chOff x="3685" y="6010"/>
            <a:chExt cx="6804" cy="1033"/>
          </a:xfrm>
        </p:grpSpPr>
        <p:sp>
          <p:nvSpPr>
            <p:cNvPr id="7" name="燕尾形 6"/>
            <p:cNvSpPr/>
            <p:nvPr/>
          </p:nvSpPr>
          <p:spPr>
            <a:xfrm>
              <a:off x="3685" y="6010"/>
              <a:ext cx="6804" cy="102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535" y="6027"/>
              <a:ext cx="547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60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一次比一次焦急</a:t>
              </a:r>
              <a:endParaRPr lang="zh-CN" altLang="en-US" sz="36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49225" y="1069975"/>
            <a:ext cx="2264590" cy="647700"/>
            <a:chOff x="3685" y="6010"/>
            <a:chExt cx="3718" cy="1020"/>
          </a:xfrm>
        </p:grpSpPr>
        <p:sp>
          <p:nvSpPr>
            <p:cNvPr id="7" name="燕尾形 6"/>
            <p:cNvSpPr/>
            <p:nvPr/>
          </p:nvSpPr>
          <p:spPr>
            <a:xfrm>
              <a:off x="3685" y="6010"/>
              <a:ext cx="3718" cy="102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45" y="6010"/>
              <a:ext cx="265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60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第一次</a:t>
              </a:r>
              <a:endParaRPr lang="zh-CN" altLang="en-US" sz="36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55565" y="1010920"/>
            <a:ext cx="21316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不相信</a:t>
            </a:r>
            <a:endParaRPr lang="zh-CN" altLang="en-US" sz="4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21580" y="1934845"/>
            <a:ext cx="42684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不高兴、不理睬</a:t>
            </a:r>
            <a:endParaRPr lang="zh-CN" altLang="en-US" sz="4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20970" y="2858135"/>
            <a:ext cx="31489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4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非常不高兴</a:t>
            </a:r>
            <a:endParaRPr lang="zh-CN" altLang="en-US" sz="4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73990" y="1934845"/>
            <a:ext cx="2264590" cy="647700"/>
            <a:chOff x="3685" y="6010"/>
            <a:chExt cx="3718" cy="1020"/>
          </a:xfrm>
        </p:grpSpPr>
        <p:sp>
          <p:nvSpPr>
            <p:cNvPr id="17" name="燕尾形 16"/>
            <p:cNvSpPr/>
            <p:nvPr/>
          </p:nvSpPr>
          <p:spPr>
            <a:xfrm>
              <a:off x="3685" y="6010"/>
              <a:ext cx="3718" cy="102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345" y="6010"/>
              <a:ext cx="265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60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第二次</a:t>
              </a:r>
              <a:endParaRPr lang="zh-CN" altLang="en-US" sz="36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04470" y="2837180"/>
            <a:ext cx="2264590" cy="647700"/>
            <a:chOff x="3685" y="6010"/>
            <a:chExt cx="3718" cy="1020"/>
          </a:xfrm>
        </p:grpSpPr>
        <p:sp>
          <p:nvSpPr>
            <p:cNvPr id="20" name="燕尾形 19"/>
            <p:cNvSpPr/>
            <p:nvPr/>
          </p:nvSpPr>
          <p:spPr>
            <a:xfrm>
              <a:off x="3685" y="6010"/>
              <a:ext cx="3718" cy="102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45" y="6010"/>
              <a:ext cx="265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60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第三次</a:t>
              </a:r>
              <a:endParaRPr lang="zh-CN" altLang="en-US" sz="360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793365" y="1072515"/>
            <a:ext cx="2131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  <a:sym typeface="+mn-ea"/>
              </a:rPr>
              <a:t>病在皮肤</a:t>
            </a:r>
            <a:endParaRPr lang="zh-CN" altLang="en-US" sz="3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18130" y="1948180"/>
            <a:ext cx="2131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  <a:sym typeface="+mn-ea"/>
              </a:rPr>
              <a:t>病在皮肉</a:t>
            </a:r>
            <a:endParaRPr lang="zh-CN" altLang="en-US" sz="3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873375" y="2864485"/>
            <a:ext cx="21316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  <a:sym typeface="+mn-ea"/>
              </a:rPr>
              <a:t>病在肠胃</a:t>
            </a:r>
            <a:endParaRPr lang="zh-CN" altLang="en-US" sz="3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" name="爆炸形 1 24"/>
          <p:cNvSpPr/>
          <p:nvPr/>
        </p:nvSpPr>
        <p:spPr>
          <a:xfrm>
            <a:off x="5005070" y="3626485"/>
            <a:ext cx="3919220" cy="1508125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固执己见</a:t>
            </a:r>
            <a:endParaRPr lang="zh-CN" altLang="en-US" sz="3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5" grpId="0"/>
      <p:bldP spid="22" grpId="0"/>
      <p:bldP spid="23" grpId="0"/>
      <p:bldP spid="24" grpId="0"/>
      <p:bldP spid="2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5955" y="946150"/>
            <a:ext cx="7833360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蔡桓侯根本就不相信扁鹊，可扁鹊为什么一次又一次劝说蔡桓侯治病呢？说明了什么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7430" y="2453005"/>
            <a:ext cx="724408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从扁鹊一次次的坚持和担心中我们可以体会出扁鹊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医德高尚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91030" y="1284605"/>
            <a:ext cx="6619240" cy="1936750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读第5自然段，</a:t>
            </a:r>
            <a:r>
              <a:rPr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找出文中表示故事发展先后顺序的词句，</a:t>
            </a:r>
            <a:r>
              <a:rPr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为什么扁鹊远远望见蔡桓侯掉头就走呢</a:t>
            </a:r>
            <a:r>
              <a:rPr 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en-US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" y="1351915"/>
            <a:ext cx="1304290" cy="186944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0370" y="857250"/>
            <a:ext cx="78289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又过了十几天，扁鹊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老远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望见蔡桓侯，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只看了几眼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，就掉头跑了。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267460" y="897255"/>
            <a:ext cx="2495550" cy="461645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78485" y="2251710"/>
            <a:ext cx="7670800" cy="966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/>
              <a:t>        </a:t>
            </a:r>
            <a:r>
              <a:rPr lang="zh-CN" altLang="en-US" sz="3200" b="1"/>
              <a:t>说明扁鹊已经知道蔡桓侯的病无药可救了，更加反映出扁鹊的</a:t>
            </a:r>
            <a:r>
              <a:rPr lang="zh-CN" altLang="en-US" sz="3200" b="1">
                <a:solidFill>
                  <a:srgbClr val="FFFF00"/>
                </a:solidFill>
              </a:rPr>
              <a:t>医术高明</a:t>
            </a:r>
            <a:r>
              <a:rPr lang="zh-CN" altLang="en-US" sz="3200" b="1"/>
              <a:t>。</a:t>
            </a:r>
            <a:endParaRPr lang="zh-CN" alt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96770" y="1659255"/>
            <a:ext cx="64319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皮肤病用</a:t>
            </a:r>
            <a:r>
              <a:rPr lang="zh-CN" altLang="en-US" sz="28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热水敷烫</a:t>
            </a:r>
            <a:r>
              <a:rPr lang="zh-CN" alt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就能够治好；发展到皮肉之间，用</a:t>
            </a:r>
            <a:r>
              <a:rPr lang="zh-CN" altLang="en-US" sz="28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扎针</a:t>
            </a:r>
            <a:r>
              <a:rPr lang="zh-CN" alt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的方法可以治好；即使发展到肠胃里，</a:t>
            </a:r>
            <a:r>
              <a:rPr lang="zh-CN" altLang="en-US" sz="28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服几剂汤药</a:t>
            </a:r>
            <a:r>
              <a:rPr lang="zh-CN" alt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也还能治好；一旦深入骨髓，只能等死，医生再也</a:t>
            </a:r>
            <a:r>
              <a:rPr lang="zh-CN" altLang="en-US" sz="28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无能为力</a:t>
            </a:r>
            <a:r>
              <a:rPr lang="zh-CN" altLang="en-US" sz="2800" b="1" dirty="0">
                <a:solidFill>
                  <a:schemeClr val="tx1"/>
                </a:solidFill>
                <a:uFill>
                  <a:solidFill>
                    <a:srgbClr val="FF0000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了。现在蔡桓侯的病已经深入骨髓，所以我不再请求给他医治！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r="64424"/>
          <a:stretch>
            <a:fillRect/>
          </a:stretch>
        </p:blipFill>
        <p:spPr>
          <a:xfrm>
            <a:off x="7620" y="1659255"/>
            <a:ext cx="1897380" cy="3162300"/>
          </a:xfrm>
          <a:prstGeom prst="ellipse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71170" y="448310"/>
            <a:ext cx="7833360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蔡桓侯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觉得奇怪，派人问扁鹊缘由，扁鹊是怎样回答的？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5100" y="773430"/>
            <a:ext cx="84435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165"/>
            <a:r>
              <a:rPr lang="en-US" sz="32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从扁鹊的话语中，你觉得扁鹊是个怎样的医生？</a:t>
            </a:r>
            <a:endParaRPr lang="en-US" altLang="en-US" sz="320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3290" y="1890395"/>
            <a:ext cx="714438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895350" algn="l"/>
              </a:tabLst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从扁鹊的话语中，我们知道扁鹊十分了解蔡桓侯的病情，清楚病在什么部位采取什么措施治疗，从而让我更加确信扁鹊是个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医术高明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和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医德高尚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的医生。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42570" y="432435"/>
            <a:ext cx="8892540" cy="811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根据前面的学习，完成一份蔡桓侯的病历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1052830" y="1418590"/>
          <a:ext cx="722122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7285"/>
                <a:gridCol w="1861185"/>
                <a:gridCol w="2952750"/>
              </a:tblGrid>
              <a:tr h="590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时间 </a:t>
                      </a:r>
                      <a:endParaRPr lang="zh-CN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病在</a:t>
                      </a:r>
                      <a:endParaRPr lang="zh-CN" alt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/>
                        <a:t>治法</a:t>
                      </a:r>
                      <a:endParaRPr lang="zh-CN" altLang="en-US" sz="3200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/>
                        <a:t> 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/>
                        <a:t> 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/>
                        <a:t> </a:t>
                      </a:r>
                      <a:endParaRPr lang="zh-CN" altLang="en-US" sz="3200" b="1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/>
                        <a:t> </a:t>
                      </a: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200" b="1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594803" y="208978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第一次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86200" y="206692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皮肤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31790" y="2056765"/>
            <a:ext cx="26327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热水敷烫可治 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93520" y="267335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过了十天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78530" y="265049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皮肉之间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45810" y="260985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针灸可治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95120" y="324548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十天后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82365" y="322135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肠胃里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33670" y="3224530"/>
            <a:ext cx="30410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服几剂汤药可治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85215" y="3829050"/>
            <a:ext cx="22244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又过了十天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77895" y="381825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深入骨髓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62320" y="378777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只能等死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794510" y="1207135"/>
            <a:ext cx="6619240" cy="2158365"/>
          </a:xfrm>
          <a:prstGeom prst="rect">
            <a:avLst/>
          </a:prstGeom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读第</a:t>
            </a:r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6</a:t>
            </a:r>
            <a:r>
              <a:rPr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自然段，</a:t>
            </a:r>
            <a:r>
              <a:rPr 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想一想蔡桓侯最后有没有后悔？对于蔡桓侯的死，你想说什么呢</a:t>
            </a:r>
            <a:r>
              <a:rPr 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en-US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0" y="1351915"/>
            <a:ext cx="1304290" cy="186944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孩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25" y="2632075"/>
            <a:ext cx="1270000" cy="17075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5285" y="611505"/>
            <a:ext cx="839343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五天之后，蔡桓侯浑身疼痛，派人去请扁鹊给他治病。扁鹊早知道蔡桓侯要来请他，几天前就跑到秦国去了。不久，蔡桓侯病死了。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69695" y="2794000"/>
            <a:ext cx="7260590" cy="1383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如果你能听从扁鹊的劝告早点治疗，就不会出现这样的结果了，我们要学会防微杜渐，要学会采纳别人的劝告，不能固执己见。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267460" y="681355"/>
            <a:ext cx="1661795" cy="461645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606425" y="616585"/>
            <a:ext cx="7973695" cy="13481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《扁鹊治病》这个故事中，你明白了什么道理？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10" name="图片 9" descr="图片1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806565" y="2341245"/>
            <a:ext cx="1866900" cy="15144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6275" y="2179955"/>
            <a:ext cx="55086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要听从别人正确的建议和劝告，从小处着手，防微杜渐，把问题处理在萌芽中。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70305" y="1549400"/>
            <a:ext cx="629285" cy="216281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zh-CN" altLang="en-US" sz="3200" dirty="0">
                <a:latin typeface="微软雅黑" panose="020B0503020204020204" charset="-122"/>
                <a:ea typeface="微软雅黑" panose="020B0503020204020204" charset="-122"/>
              </a:rPr>
              <a:t>扁 鹊 治 病</a:t>
            </a:r>
            <a:endParaRPr lang="zh-CN" altLang="en-US" sz="32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978660" y="1549400"/>
            <a:ext cx="145415" cy="2084705"/>
          </a:xfrm>
          <a:prstGeom prst="leftBrace">
            <a:avLst>
              <a:gd name="adj1" fmla="val 8333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186305" y="1549400"/>
            <a:ext cx="466280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扁鹊：医德高尚、医术高明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233295" y="3058795"/>
            <a:ext cx="493712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蔡桓侯：讳疾忌医、固执己见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7312025" y="1573530"/>
            <a:ext cx="167640" cy="192151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592695" y="1418590"/>
            <a:ext cx="937895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40000"/>
                    <a:lumOff val="60000"/>
                    <a:alpha val="68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</a:rPr>
              <a:t>防微杜渐、听取别人正确意见</a:t>
            </a:r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5664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0235" y="3486785"/>
            <a:ext cx="1813560" cy="1255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3150" y="1109345"/>
            <a:ext cx="6549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1710" y="1414145"/>
            <a:ext cx="7170420" cy="1986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《扁鹊治病》通过写扁鹊几次要给蔡桓侯治病，均被蔡桓侯拒绝，最后蔡桓侯病死的故事，告诉我们要善于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，学会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75175" y="2392045"/>
            <a:ext cx="3463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听取别人正确的意见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99590" y="2878455"/>
            <a:ext cx="1663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防微杜渐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681990" y="965835"/>
            <a:ext cx="5781675" cy="80708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一、填空。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702310" y="405130"/>
            <a:ext cx="201041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0" y="438151"/>
            <a:ext cx="366860" cy="456339"/>
          </a:xfrm>
          <a:prstGeom prst="rect">
            <a:avLst/>
          </a:prstGeom>
        </p:spPr>
      </p:pic>
      <p:pic>
        <p:nvPicPr>
          <p:cNvPr id="10" name="图片 9" descr="图片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31735" y="3645535"/>
            <a:ext cx="1330960" cy="108013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598170" y="1834515"/>
            <a:ext cx="7948295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扁鹊认为病在（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），用热水敷烫就能够治好，发展到（ 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），用扎针的方法可以治好，即使发展到（  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），服几剂汤药也还能治好，一旦深入（   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），只能（   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）， 医生再也（ 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33495" y="1834515"/>
            <a:ext cx="10198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皮肤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lang="en-US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22295" y="2264410"/>
            <a:ext cx="18237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皮肉之间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90340" y="2696210"/>
            <a:ext cx="14262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肠胃里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lang="en-US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26205" y="3123565"/>
            <a:ext cx="10198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骨髓</a:t>
            </a:r>
            <a:r>
              <a:rPr 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lang="en-US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71285" y="3123565"/>
            <a:ext cx="10198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等死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lang="en-US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31415" y="3557905"/>
            <a:ext cx="18326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无能无力</a:t>
            </a:r>
            <a:r>
              <a:rPr 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lang="en-US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91185" y="1294130"/>
            <a:ext cx="7934325" cy="31699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有一位王大爷，他熟知扁鹊治病的故事，深知防微杜渐的重要性。有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天在赶集时，他碰到一位摆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摊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就诊的医生。那医生说它有病，需要马上治疗。王大爷为了防微杜渐，就听从那个医生的建议，结果花了一千多元钱买回了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大包的药。没想到，后来一检查，他根本没什么病，那药也是假的。王大爷于是后悔得不得了。你怎么看待王大爷的防微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杜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渐昵？</a:t>
            </a:r>
            <a:endParaRPr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1185" y="686435"/>
            <a:ext cx="7332980" cy="60769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二、读下面的故事，说说王大爷这么做对吗？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23900" y="1141095"/>
            <a:ext cx="4671695" cy="2861310"/>
          </a:xfrm>
          <a:prstGeom prst="rect">
            <a:avLst/>
          </a:prstGeom>
          <a:solidFill>
            <a:schemeClr val="bg1"/>
          </a:solidFill>
          <a:effectLst>
            <a:softEdge rad="76200"/>
          </a:effectLst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俗话说：冰冻三尺非一日之寒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古代有个人叫纪昌</a:t>
            </a:r>
            <a:r>
              <a:rPr 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为了练习射箭下了很大的功夫，今天我们就来学习一下纪昌是怎样学习射箭的？</a:t>
            </a:r>
            <a:endParaRPr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94985" y="1048385"/>
            <a:ext cx="2926080" cy="30353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49555" y="392430"/>
            <a:ext cx="1629410" cy="398780"/>
            <a:chOff x="506" y="505"/>
            <a:chExt cx="2566" cy="6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" y="522"/>
              <a:ext cx="2566" cy="5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文本框 11"/>
            <p:cNvSpPr txBox="1"/>
            <p:nvPr/>
          </p:nvSpPr>
          <p:spPr>
            <a:xfrm>
              <a:off x="525" y="505"/>
              <a:ext cx="193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56325" y="0"/>
            <a:ext cx="2987675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r="1028"/>
          <a:stretch>
            <a:fillRect/>
          </a:stretch>
        </p:blipFill>
        <p:spPr>
          <a:xfrm>
            <a:off x="-7620" y="-12065"/>
            <a:ext cx="6175375" cy="5150485"/>
          </a:xfrm>
          <a:prstGeom prst="rect">
            <a:avLst/>
          </a:prstGeom>
        </p:spPr>
      </p:pic>
      <p:sp>
        <p:nvSpPr>
          <p:cNvPr id="14" name="TextBox 48"/>
          <p:cNvSpPr txBox="1"/>
          <p:nvPr/>
        </p:nvSpPr>
        <p:spPr>
          <a:xfrm>
            <a:off x="7026275" y="321945"/>
            <a:ext cx="1247140" cy="45002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8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纪</a:t>
            </a:r>
            <a:endParaRPr lang="zh-CN" alt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8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昌</a:t>
            </a:r>
            <a:endParaRPr lang="zh-CN" alt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8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学</a:t>
            </a:r>
            <a:endParaRPr lang="zh-CN" alt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8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射</a:t>
            </a:r>
            <a:endParaRPr lang="zh-CN" altLang="en-US" sz="8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9" name="文本框 49"/>
          <p:cNvSpPr txBox="1"/>
          <p:nvPr/>
        </p:nvSpPr>
        <p:spPr>
          <a:xfrm rot="-1160763">
            <a:off x="7575060" y="1419332"/>
            <a:ext cx="379858" cy="1923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buFont typeface="Arial" panose="020B0604020202090204" pitchFamily="34" charset="0"/>
              <a:buNone/>
            </a:pPr>
            <a:r>
              <a:rPr lang="zh-CN" altLang="zh-CN" sz="400" dirty="0">
                <a:solidFill>
                  <a:srgbClr val="DAEEBF"/>
                </a:solidFill>
                <a:latin typeface="Arial" panose="020B0604020202090204" pitchFamily="34" charset="0"/>
              </a:rPr>
              <a:t>状元成才路</a:t>
            </a:r>
            <a:endParaRPr lang="zh-CN" altLang="zh-CN" sz="400" dirty="0">
              <a:solidFill>
                <a:srgbClr val="DAEEBF"/>
              </a:solidFill>
              <a:latin typeface="Arial" panose="020B0604020202090204" pitchFamily="34" charset="0"/>
            </a:endParaRPr>
          </a:p>
        </p:txBody>
      </p:sp>
      <p:sp>
        <p:nvSpPr>
          <p:cNvPr id="10340" name="文本框 50"/>
          <p:cNvSpPr txBox="1"/>
          <p:nvPr/>
        </p:nvSpPr>
        <p:spPr>
          <a:xfrm rot="-1160763">
            <a:off x="7763471" y="5396710"/>
            <a:ext cx="394980" cy="1308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>
              <a:buFont typeface="Arial" panose="020B0604020202090204" pitchFamily="34" charset="0"/>
              <a:buNone/>
            </a:pPr>
            <a:r>
              <a:rPr lang="zh-CN" altLang="zh-CN" sz="400" dirty="0">
                <a:solidFill>
                  <a:srgbClr val="DAEEBF"/>
                </a:solidFill>
                <a:latin typeface="Arial" panose="020B0604020202090204" pitchFamily="34" charset="0"/>
              </a:rPr>
              <a:t>状元成才路</a:t>
            </a:r>
            <a:endParaRPr lang="zh-CN" altLang="zh-CN" sz="400" dirty="0">
              <a:solidFill>
                <a:srgbClr val="DAEEBF"/>
              </a:solidFill>
              <a:latin typeface="Arial" panose="020B060402020209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34809" y="152772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0475" y="152801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75168" y="152801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93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562629" y="55768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pic>
        <p:nvPicPr>
          <p:cNvPr id="2" name="图片 1" descr="图片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BBFBC">
                  <a:alpha val="100000"/>
                </a:srgbClr>
              </a:clrFrom>
              <a:clrTo>
                <a:srgbClr val="0BBFBC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7095" y="2820670"/>
            <a:ext cx="1838325" cy="1990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471936" y="2699852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370580" y="2700020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绩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48050" y="2155825"/>
            <a:ext cx="5734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</a:rPr>
              <a:t>j</a:t>
            </a:r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  <a:sym typeface="+mn-ea"/>
              </a:rPr>
              <a:t>ì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67655" y="2700020"/>
            <a:ext cx="6934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住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71670" y="2132965"/>
            <a:ext cx="145732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  <a:sym typeface="+mn-ea"/>
              </a:rPr>
              <a:t>shuān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30805" y="270002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22165" y="268859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拴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369695" y="2700020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标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90625" y="2169795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</a:rPr>
              <a:t> biāo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5800" y="268605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目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31735" y="2677160"/>
            <a:ext cx="6934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起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35750" y="2110105"/>
            <a:ext cx="1457325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charset="0"/>
                <a:ea typeface="微软雅黑" panose="020B0503020204020204" charset="-122"/>
                <a:cs typeface="汉语拼音" panose="020B0604020202020204" charset="0"/>
                <a:sym typeface="+mn-ea"/>
              </a:rPr>
              <a:t>diào</a:t>
            </a:r>
            <a:endParaRPr lang="en-US" altLang="en-US" sz="3000" dirty="0" err="1">
              <a:latin typeface="汉语拼音" panose="020B0604020202020204" charset="0"/>
              <a:ea typeface="微软雅黑" panose="020B0503020204020204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86245" y="266573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吊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/>
      <p:bldP spid="8" grpId="1"/>
      <p:bldP spid="12" grpId="0"/>
      <p:bldP spid="21" grpId="0"/>
      <p:bldP spid="21" grpId="1"/>
      <p:bldP spid="22" grpId="0"/>
      <p:bldP spid="11" grpId="0"/>
      <p:bldP spid="15" grpId="0"/>
      <p:bldP spid="15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8351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文本框 14"/>
          <p:cNvSpPr txBox="1"/>
          <p:nvPr/>
        </p:nvSpPr>
        <p:spPr>
          <a:xfrm>
            <a:off x="769346" y="48314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95" y="535825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2605" y="2053590"/>
            <a:ext cx="75228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好学的纪昌在名师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指导下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，经过坚持不懈的努力，终于成为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86655" y="2760980"/>
            <a:ext cx="1821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射箭高手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7" name="图片 16" descr="图片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34D7B7">
                  <a:alpha val="100000"/>
                </a:srgbClr>
              </a:clrFrom>
              <a:clrTo>
                <a:srgbClr val="34D7B7">
                  <a:alpha val="100000"/>
                  <a:alpha val="0"/>
                </a:srgbClr>
              </a:clrTo>
            </a:clrChange>
          </a:blip>
          <a:srcRect r="19367"/>
          <a:stretch>
            <a:fillRect/>
          </a:stretch>
        </p:blipFill>
        <p:spPr>
          <a:xfrm>
            <a:off x="8045450" y="3256280"/>
            <a:ext cx="954405" cy="15322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5440" y="1257935"/>
            <a:ext cx="87172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自由读课文，想一想文章主要讲了一件什么事？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0065" y="217741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飞卫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085850" y="1581785"/>
            <a:ext cx="77946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文章重点写的是</a:t>
            </a:r>
            <a:r>
              <a:rPr sz="32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          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</a:t>
            </a:r>
            <a:r>
              <a:rPr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写了纪昌</a:t>
            </a:r>
            <a:r>
              <a:rPr sz="32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</a:t>
            </a:r>
            <a:r>
              <a:rPr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次练眼力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0" y="1581785"/>
            <a:ext cx="1206500" cy="1729105"/>
          </a:xfrm>
          <a:prstGeom prst="rect">
            <a:avLst/>
          </a:prstGeom>
        </p:spPr>
      </p:pic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87370" y="2228215"/>
            <a:ext cx="641985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685165">
              <a:lnSpc>
                <a:spcPct val="150000"/>
              </a:lnSpc>
            </a:pPr>
            <a:r>
              <a:rPr 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两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11725" y="1492250"/>
            <a:ext cx="3855720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685165">
              <a:lnSpc>
                <a:spcPct val="150000"/>
              </a:lnSpc>
            </a:pPr>
            <a:r>
              <a:rPr 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纪昌练眼力的经过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6930" y="598805"/>
            <a:ext cx="747077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飞卫是一名射箭能手。有个叫纪昌的人，想学习射箭，就去向飞卫请教。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203450" y="1818640"/>
            <a:ext cx="4572000" cy="30283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9855" y="861695"/>
            <a:ext cx="9123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一开始飞卫是怎么教的？给纪昌提出了什么要求？</a:t>
            </a:r>
            <a:endParaRPr lang="en-US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3250" y="1880235"/>
            <a:ext cx="7971790" cy="1512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开始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练习的时候，飞卫对纪昌说：“你要想学会射箭，首先应该下功夫练眼力。眼睛要牢牢地盯住一个目标，不能眨一眨！”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370330" y="1900555"/>
            <a:ext cx="2566670" cy="461645"/>
          </a:xfrm>
          <a:prstGeom prst="round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695325" y="2860040"/>
            <a:ext cx="7621270" cy="571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695325" y="3291840"/>
            <a:ext cx="4885055" cy="1968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164070" y="2355850"/>
            <a:ext cx="1249045" cy="63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9730" y="1532890"/>
            <a:ext cx="577596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纪昌回家之后，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开始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练习起来。妻子织布的时候，他躺在织布机下面，睁大眼睛，死死盯住织布机的踏板。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067560" y="1594485"/>
            <a:ext cx="1680845" cy="4629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520700" y="3504565"/>
            <a:ext cx="4195445" cy="31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455930" y="3004185"/>
            <a:ext cx="5052060" cy="3111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/>
        </p:nvSpPr>
        <p:spPr>
          <a:xfrm>
            <a:off x="1158875" y="3853180"/>
            <a:ext cx="4996815" cy="601980"/>
          </a:xfrm>
          <a:prstGeom prst="wedgeRoundRectCallout">
            <a:avLst>
              <a:gd name="adj1" fmla="val -19286"/>
              <a:gd name="adj2" fmla="val 506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可以看出纪昌片刻也不敢耽误。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0700" y="406400"/>
            <a:ext cx="7030085" cy="922020"/>
          </a:xfrm>
          <a:prstGeom prst="rect">
            <a:avLst/>
          </a:prstGeom>
          <a:ln w="12700" cmpd="sng">
            <a:solidFill>
              <a:srgbClr val="000000">
                <a:alpha val="0"/>
              </a:srgbClr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纪昌第一次是怎样练习眼力的？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CFCFC">
                  <a:alpha val="100000"/>
                </a:srgbClr>
              </a:clrFrom>
              <a:clrTo>
                <a:srgbClr val="FCFCFC">
                  <a:alpha val="100000"/>
                  <a:alpha val="0"/>
                </a:srgbClr>
              </a:clrTo>
            </a:clrChange>
          </a:blip>
          <a:srcRect l="2939" r="12028"/>
          <a:stretch>
            <a:fillRect/>
          </a:stretch>
        </p:blipFill>
        <p:spPr>
          <a:xfrm>
            <a:off x="5899785" y="1511935"/>
            <a:ext cx="3281680" cy="3014980"/>
          </a:xfrm>
          <a:prstGeom prst="rect">
            <a:avLst/>
          </a:prstGeom>
        </p:spPr>
      </p:pic>
      <p:sp>
        <p:nvSpPr>
          <p:cNvPr id="31" name="Freeform 24"/>
          <p:cNvSpPr/>
          <p:nvPr/>
        </p:nvSpPr>
        <p:spPr bwMode="gray">
          <a:xfrm rot="9008031">
            <a:off x="4712970" y="2003425"/>
            <a:ext cx="904240" cy="174053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  <p:bldP spid="9" grpId="0" bldLvl="0" animBg="1"/>
      <p:bldP spid="31" grpId="0" bldLvl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092315" y="1924050"/>
            <a:ext cx="1080135" cy="5759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72770" y="1903095"/>
            <a:ext cx="7606665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两年以后，纪昌的本领练得相当到家了——就是锋利的锥尖要刺到眼角了，他的眼睛也能不眨一下。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435100" y="1962150"/>
            <a:ext cx="1680845" cy="5067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7505" y="622300"/>
            <a:ext cx="8263890" cy="922020"/>
          </a:xfrm>
          <a:prstGeom prst="rect">
            <a:avLst/>
          </a:prstGeom>
          <a:ln w="12700" cmpd="sng">
            <a:solidFill>
              <a:srgbClr val="000000">
                <a:alpha val="0"/>
              </a:srgbClr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纪昌第一次练习眼力</a:t>
            </a:r>
            <a:r>
              <a:rPr lang="zh-CN" alt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取得了怎样的成效</a:t>
            </a:r>
            <a:r>
              <a:rPr 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？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849755" y="2931795"/>
            <a:ext cx="6250940" cy="6223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644525" y="3507740"/>
            <a:ext cx="3711575" cy="349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530975" y="3617595"/>
            <a:ext cx="2090420" cy="953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800" b="1"/>
              <a:t>意思是：有相当的造诣</a:t>
            </a:r>
            <a:endParaRPr lang="zh-CN" altLang="en-US" sz="2800" b="1"/>
          </a:p>
        </p:txBody>
      </p:sp>
      <p:sp>
        <p:nvSpPr>
          <p:cNvPr id="31" name="Freeform 24"/>
          <p:cNvSpPr/>
          <p:nvPr/>
        </p:nvSpPr>
        <p:spPr bwMode="gray">
          <a:xfrm rot="8828031">
            <a:off x="7504430" y="2513330"/>
            <a:ext cx="844550" cy="120586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8" grpId="0" bldLvl="0" animBg="1"/>
      <p:bldP spid="5" grpId="0" bldLvl="0" animBg="1"/>
      <p:bldP spid="31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83790" y="789305"/>
            <a:ext cx="3840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纪昌第一次练习眼力</a:t>
            </a:r>
            <a:endParaRPr lang="en-US" altLang="en-US" sz="320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75970" y="2063750"/>
            <a:ext cx="3055620" cy="884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睁大眼睛，死死盯住织布机的踏板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弧形 4"/>
          <p:cNvSpPr/>
          <p:nvPr/>
        </p:nvSpPr>
        <p:spPr>
          <a:xfrm rot="16200000">
            <a:off x="2967355" y="1277620"/>
            <a:ext cx="1169035" cy="1457960"/>
          </a:xfrm>
          <a:prstGeom prst="arc">
            <a:avLst/>
          </a:prstGeom>
          <a:ln w="698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540250" y="2063750"/>
            <a:ext cx="2946400" cy="882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锥尖要刺到眼角了，眼睛也能不眨一下。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弧形 6"/>
          <p:cNvSpPr/>
          <p:nvPr/>
        </p:nvSpPr>
        <p:spPr>
          <a:xfrm rot="21420000">
            <a:off x="4475480" y="1402715"/>
            <a:ext cx="1169035" cy="1454785"/>
          </a:xfrm>
          <a:prstGeom prst="arc">
            <a:avLst/>
          </a:prstGeom>
          <a:ln w="698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>
            <a:off x="2607310" y="2946400"/>
            <a:ext cx="215900" cy="4775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598930" y="3423920"/>
            <a:ext cx="2232025" cy="6483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一盯就是两年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下箭头 9"/>
          <p:cNvSpPr/>
          <p:nvPr/>
        </p:nvSpPr>
        <p:spPr>
          <a:xfrm>
            <a:off x="5681345" y="2948305"/>
            <a:ext cx="236220" cy="4775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897120" y="3423920"/>
            <a:ext cx="2232025" cy="6483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你能做到吗？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65150" y="627380"/>
            <a:ext cx="8155940" cy="113728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纪昌一盯就是两年，这两年的时间内有可能会发生什么？你觉得纪昌是个怎样的人？</a:t>
            </a:r>
            <a:endParaRPr lang="en-US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002280" y="3371215"/>
            <a:ext cx="3139440" cy="144462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537335" y="2139950"/>
            <a:ext cx="2602865" cy="1007745"/>
            <a:chOff x="2421" y="3370"/>
            <a:chExt cx="4099" cy="1587"/>
          </a:xfrm>
        </p:grpSpPr>
        <p:sp>
          <p:nvSpPr>
            <p:cNvPr id="3" name="云形标注 2"/>
            <p:cNvSpPr/>
            <p:nvPr/>
          </p:nvSpPr>
          <p:spPr>
            <a:xfrm>
              <a:off x="2421" y="3370"/>
              <a:ext cx="4099" cy="1587"/>
            </a:xfrm>
            <a:prstGeom prst="cloudCallout">
              <a:avLst>
                <a:gd name="adj1" fmla="val 27076"/>
                <a:gd name="adj2" fmla="val 7161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020" y="3567"/>
              <a:ext cx="294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妻子可能会劝他放弃。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62780" y="2051685"/>
            <a:ext cx="2602865" cy="1007745"/>
            <a:chOff x="2421" y="3370"/>
            <a:chExt cx="4099" cy="1587"/>
          </a:xfrm>
        </p:grpSpPr>
        <p:sp>
          <p:nvSpPr>
            <p:cNvPr id="7" name="云形标注 6"/>
            <p:cNvSpPr/>
            <p:nvPr/>
          </p:nvSpPr>
          <p:spPr>
            <a:xfrm>
              <a:off x="2421" y="3370"/>
              <a:ext cx="4099" cy="1587"/>
            </a:xfrm>
            <a:prstGeom prst="cloudCallout">
              <a:avLst>
                <a:gd name="adj1" fmla="val -26677"/>
                <a:gd name="adj2" fmla="val 8081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004" y="3583"/>
              <a:ext cx="3142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眼睛可能会被刺到而受伤。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3824" y="3371317"/>
            <a:ext cx="2555777" cy="1269588"/>
            <a:chOff x="8688454" y="2056196"/>
            <a:chExt cx="1043608" cy="549508"/>
          </a:xfrm>
        </p:grpSpPr>
        <p:sp>
          <p:nvSpPr>
            <p:cNvPr id="20" name="云形 19"/>
            <p:cNvSpPr/>
            <p:nvPr/>
          </p:nvSpPr>
          <p:spPr>
            <a:xfrm>
              <a:off x="8688454" y="20561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832514" y="2204576"/>
              <a:ext cx="852694" cy="25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认真刻苦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65029" y="3303372"/>
            <a:ext cx="2555777" cy="1269588"/>
            <a:chOff x="8688454" y="2056196"/>
            <a:chExt cx="1043608" cy="549508"/>
          </a:xfrm>
        </p:grpSpPr>
        <p:sp>
          <p:nvSpPr>
            <p:cNvPr id="10" name="云形 9"/>
            <p:cNvSpPr/>
            <p:nvPr/>
          </p:nvSpPr>
          <p:spPr>
            <a:xfrm>
              <a:off x="8688454" y="20561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20"/>
            <p:cNvSpPr txBox="1"/>
            <p:nvPr/>
          </p:nvSpPr>
          <p:spPr>
            <a:xfrm>
              <a:off x="8832514" y="2204576"/>
              <a:ext cx="852694" cy="252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坚持不懈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137285" y="1129665"/>
            <a:ext cx="779462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纪昌对自己的成绩感到很满意，以为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练</a:t>
            </a:r>
            <a:r>
              <a:rPr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得差不多了，就再次去拜见飞卫。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飞卫是怎么说的？读一读第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自然段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" y="1418590"/>
            <a:ext cx="1206500" cy="172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5490" y="1181100"/>
            <a:ext cx="768921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飞卫对他说：“虽然你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已经取得了不小的成绩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但你的眼力还不够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。你要练到把极小的东西看得很大，把模糊难辨的东西看得很清楚，那时候再来见我。”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上箭头 7"/>
          <p:cNvSpPr/>
          <p:nvPr/>
        </p:nvSpPr>
        <p:spPr>
          <a:xfrm>
            <a:off x="6815455" y="793115"/>
            <a:ext cx="257175" cy="49466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55345" y="2644140"/>
            <a:ext cx="7317105" cy="2032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5818505" y="135890"/>
            <a:ext cx="2251710" cy="6572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/>
              <a:t>肯定成绩</a:t>
            </a:r>
            <a:endParaRPr lang="zh-CN" altLang="en-US" sz="3200" b="1"/>
          </a:p>
        </p:txBody>
      </p:sp>
      <p:sp>
        <p:nvSpPr>
          <p:cNvPr id="11" name="上箭头 10"/>
          <p:cNvSpPr/>
          <p:nvPr/>
        </p:nvSpPr>
        <p:spPr>
          <a:xfrm>
            <a:off x="3862070" y="958215"/>
            <a:ext cx="287655" cy="7924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014345" y="392430"/>
            <a:ext cx="1983740" cy="5657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/>
              <a:t>指出不足</a:t>
            </a:r>
            <a:endParaRPr lang="zh-CN" altLang="en-US" sz="3200" b="1"/>
          </a:p>
        </p:txBody>
      </p:sp>
      <p:sp>
        <p:nvSpPr>
          <p:cNvPr id="14" name="上箭头 13"/>
          <p:cNvSpPr/>
          <p:nvPr/>
        </p:nvSpPr>
        <p:spPr>
          <a:xfrm rot="7500000">
            <a:off x="3610610" y="3025140"/>
            <a:ext cx="267970" cy="10883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264660" y="3711575"/>
            <a:ext cx="2550795" cy="668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/>
              <a:t>提出要求</a:t>
            </a:r>
            <a:endParaRPr lang="zh-CN" altLang="en-US" sz="3600" b="1"/>
          </a:p>
        </p:txBody>
      </p:sp>
      <p:cxnSp>
        <p:nvCxnSpPr>
          <p:cNvPr id="6" name="直接连接符 5"/>
          <p:cNvCxnSpPr/>
          <p:nvPr/>
        </p:nvCxnSpPr>
        <p:spPr>
          <a:xfrm>
            <a:off x="899795" y="3147695"/>
            <a:ext cx="244792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  <p:bldP spid="11" grpId="0" bldLvl="0" animBg="1"/>
      <p:bldP spid="13" grpId="0" bldLvl="0" animBg="1"/>
      <p:bldP spid="14" grpId="0" bldLvl="0" animBg="1"/>
      <p:bldP spid="16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7075" y="1449070"/>
            <a:ext cx="768921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纪昌记住了飞卫的话，回到家里，又开始练习起来。他用一根牛尾毛拴住一只虱子，把它吊在窗口，然后每天站在虱子旁边，聚精会神地盯着它。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那只小虱子，在纪昌的眼里一天天大起来，练到后来，大得竟然像车轮一样。</a:t>
            </a:r>
            <a:endParaRPr lang="zh-CN" altLang="en-US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580" y="406400"/>
            <a:ext cx="8911590" cy="922020"/>
          </a:xfrm>
          <a:prstGeom prst="rect">
            <a:avLst/>
          </a:prstGeom>
          <a:ln w="12700" cmpd="sng">
            <a:solidFill>
              <a:srgbClr val="000000">
                <a:alpha val="0"/>
              </a:srgbClr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纪昌第</a:t>
            </a:r>
            <a:r>
              <a:rPr lang="zh-CN" alt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二</a:t>
            </a:r>
            <a:r>
              <a:rPr 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次是怎样练习眼力的？</a:t>
            </a:r>
            <a:r>
              <a:rPr lang="zh-CN" altLang="en-US" sz="36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  <a:sym typeface="+mn-ea"/>
              </a:rPr>
              <a:t>成效如何？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2604135" y="2284095"/>
            <a:ext cx="5496560" cy="5143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838835" y="2715895"/>
            <a:ext cx="7117715" cy="7556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27405" y="3178175"/>
            <a:ext cx="187261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34920" y="647065"/>
            <a:ext cx="3840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纪昌第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二</a:t>
            </a:r>
            <a:r>
              <a:rPr lang="en-US" sz="320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次练习眼力</a:t>
            </a:r>
            <a:endParaRPr lang="en-US" altLang="en-US" sz="320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29055" y="1985645"/>
            <a:ext cx="2576830" cy="9010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用牛尾毛拴住虱子吊在窗口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弧形 4"/>
          <p:cNvSpPr/>
          <p:nvPr/>
        </p:nvSpPr>
        <p:spPr>
          <a:xfrm rot="16200000">
            <a:off x="2967355" y="1277620"/>
            <a:ext cx="1169035" cy="1457960"/>
          </a:xfrm>
          <a:prstGeom prst="arc">
            <a:avLst/>
          </a:prstGeom>
          <a:ln w="698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540885" y="1996440"/>
            <a:ext cx="2749550" cy="8807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每天聚精会神地盯着虱子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弧形 6"/>
          <p:cNvSpPr/>
          <p:nvPr/>
        </p:nvSpPr>
        <p:spPr>
          <a:xfrm rot="21420000">
            <a:off x="4475480" y="1402715"/>
            <a:ext cx="1169035" cy="1454785"/>
          </a:xfrm>
          <a:prstGeom prst="arc">
            <a:avLst>
              <a:gd name="adj1" fmla="val 16200000"/>
              <a:gd name="adj2" fmla="val 21128047"/>
            </a:avLst>
          </a:prstGeom>
          <a:ln w="698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>
            <a:off x="2607310" y="2886710"/>
            <a:ext cx="215900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329055" y="3534410"/>
            <a:ext cx="2808605" cy="6483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谦虚的学习态度</a:t>
            </a:r>
            <a:endParaRPr lang="en-US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0" name="下箭头 9"/>
          <p:cNvSpPr/>
          <p:nvPr/>
        </p:nvSpPr>
        <p:spPr>
          <a:xfrm>
            <a:off x="5807710" y="2877185"/>
            <a:ext cx="215900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584065" y="3524250"/>
            <a:ext cx="2653030" cy="8229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虱子在他眼里一天天大起来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76935" y="2639695"/>
            <a:ext cx="6503377" cy="715581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想一想：</a:t>
            </a:r>
            <a:r>
              <a:rPr lang="en-US" sz="3200" b="1" dirty="0" err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这样练习有什么好处呢</a:t>
            </a:r>
            <a:r>
              <a:rPr 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endParaRPr lang="en-US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90675" y="1860550"/>
            <a:ext cx="1257300" cy="487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/>
              <a:t>疲劳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5360" y="1429385"/>
            <a:ext cx="381000" cy="3263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lum bright="6000" contrast="6000"/>
          </a:blip>
          <a:stretch>
            <a:fillRect/>
          </a:stretch>
        </p:blipFill>
        <p:spPr>
          <a:xfrm>
            <a:off x="6482715" y="650875"/>
            <a:ext cx="1981200" cy="1988820"/>
          </a:xfrm>
          <a:prstGeom prst="ellipse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1494790" y="1535430"/>
            <a:ext cx="4987925" cy="220345"/>
          </a:xfrm>
          <a:prstGeom prst="rightArrow">
            <a:avLst>
              <a:gd name="adj1" fmla="val 2795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356360" y="1054100"/>
            <a:ext cx="5308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从虱子到车轮中间经历了什么呢？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3022600" y="1860550"/>
            <a:ext cx="1161415" cy="486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孤独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351020" y="1860550"/>
            <a:ext cx="1958975" cy="4864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坚持不懈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6935" y="3692525"/>
            <a:ext cx="7587615" cy="95313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这是在培养他的注意力，师傅是想先让他练好扎实的基本功。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5" grpId="0" bldLvl="0" animBg="1"/>
      <p:bldP spid="8" grpId="0" bldLvl="0" animBg="1"/>
      <p:bldP spid="11" grpId="0"/>
      <p:bldP spid="13" grpId="0" bldLvl="0" animBg="1"/>
      <p:bldP spid="14" grpId="0" bldLvl="0" animBg="1"/>
      <p:bldP spid="15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300480" y="1129665"/>
            <a:ext cx="7486015" cy="2159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纪昌又跑到飞卫那里，飞卫这才开始教他怎样开弓，怎样放箭。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齐读最后两个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自然段</a:t>
            </a:r>
            <a:r>
              <a:rPr 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0" y="1407795"/>
            <a:ext cx="1206500" cy="1729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9600" y="648970"/>
            <a:ext cx="787844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取得了这样大的进步，纪昌赶紧跑到飞卫那里，报告了这个好消息。飞卫高兴地拍拍他的肩头，说：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你就要成功了！”于是，飞卫开始教他怎样开弓，怎样放箭。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后来，纪昌成了百发百中的射箭能手。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9600" y="2994660"/>
            <a:ext cx="7705725" cy="95313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n-US" altLang="zh-CN" sz="2800" b="1">
                <a:sym typeface="+mn-ea"/>
              </a:rPr>
              <a:t>        </a:t>
            </a:r>
            <a:r>
              <a:rPr lang="zh-CN" altLang="en-US" sz="2800" b="1">
                <a:sym typeface="+mn-ea"/>
              </a:rPr>
              <a:t>纪昌最后的成功除了自己努力练就的基本功外，还离不开谁？</a:t>
            </a:r>
            <a:endParaRPr lang="zh-CN" altLang="en-US" sz="2800" b="1"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5292090" y="1924050"/>
            <a:ext cx="288036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913890" y="4079875"/>
            <a:ext cx="5097145" cy="583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离不开师傅飞卫的严格要求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755650" y="2355850"/>
            <a:ext cx="360045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云形标注 10"/>
          <p:cNvSpPr/>
          <p:nvPr/>
        </p:nvSpPr>
        <p:spPr>
          <a:xfrm>
            <a:off x="1755775" y="2894330"/>
            <a:ext cx="5413375" cy="1941830"/>
          </a:xfrm>
          <a:prstGeom prst="cloudCallout">
            <a:avLst>
              <a:gd name="adj1" fmla="val -16557"/>
              <a:gd name="adj2" fmla="val -70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为什么文章用了很大的篇幅描写纪昌练习眼力，只用一句话来描写纪昌学习开弓、射箭呢？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5" grpId="0" bldLvl="0" animBg="1"/>
      <p:bldP spid="5" grpId="1" animBg="1"/>
      <p:bldP spid="11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80695" y="109220"/>
            <a:ext cx="8182610" cy="829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mpd="sng">
            <a:noFill/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这样的写的作用是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突出练习基本功的重要性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zh-CN" altLang="en-US" sz="3200" b="1" u="sng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115695" y="2615565"/>
            <a:ext cx="7070090" cy="17373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要想练好游泳，必须先练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要想骑好自行车，必须先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要想打好篮球，必须先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1950" y="2414905"/>
            <a:ext cx="1357630" cy="1153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685165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憋气</a:t>
            </a:r>
            <a:r>
              <a:rPr lang="zh-CN" altLang="en-US" sz="1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lang="zh-CN" altLang="en-US" sz="1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50000"/>
              </a:lnSpc>
            </a:pPr>
            <a:endParaRPr lang="zh-CN" altLang="en-US" sz="1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10175" y="2995295"/>
            <a:ext cx="2685415" cy="1383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685165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掌握好平衡……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50000"/>
              </a:lnSpc>
            </a:pP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89195" y="3800475"/>
            <a:ext cx="232791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练好运球…… 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 flipV="1">
            <a:off x="5336540" y="2988310"/>
            <a:ext cx="1810385" cy="6985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flipH="1">
            <a:off x="5354320" y="3620770"/>
            <a:ext cx="2519680" cy="0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 flipV="1">
            <a:off x="4989195" y="4219575"/>
            <a:ext cx="2823210" cy="8255"/>
          </a:xfrm>
          <a:prstGeom prst="line">
            <a:avLst/>
          </a:prstGeom>
          <a:noFill/>
          <a:ln w="38100" cap="flat" cmpd="sng" algn="ctr">
            <a:solidFill>
              <a:srgbClr val="C0504D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243965" y="1869440"/>
            <a:ext cx="59029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要想练习好射箭，必须先练好眼力。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000100" y="1145209"/>
            <a:ext cx="6840537" cy="650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说一说学习某种技能必须先练什么。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1216660"/>
            <a:ext cx="520700" cy="50800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" grpId="0" bldLvl="0" animBg="1"/>
      <p:bldP spid="6" grpId="0"/>
      <p:bldP spid="7" grpId="0"/>
      <p:bldP spid="8" grpId="0"/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9740" y="1406525"/>
            <a:ext cx="8224520" cy="23304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同学们，小学是我们学习的起步阶段，对将来的学习和发展起着至关重要的作用。老师希望大家从现在起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练好我们的基本功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，如语文中的听、说、读、写都是基本功。同时也预祝大家将来能够成功。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264795"/>
            <a:ext cx="1877060" cy="748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846455" y="452120"/>
            <a:ext cx="1692275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rPr>
              <a:t>小结</a:t>
            </a:r>
            <a:endParaRPr lang="zh-CN" altLang="en-US" sz="3200" b="1" dirty="0">
              <a:solidFill>
                <a:schemeClr val="bg1"/>
              </a:solidFill>
              <a:latin typeface="Heiti SC Medium" pitchFamily="2" charset="-128"/>
              <a:ea typeface="Heiti SC Medium" pitchFamily="2" charset="-128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0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98830" y="1481455"/>
            <a:ext cx="690880" cy="207645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0000"/>
                </a:solidFill>
              </a:rPr>
              <a:t>纪昌学射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577340" y="1799590"/>
            <a:ext cx="144780" cy="1254760"/>
          </a:xfrm>
          <a:prstGeom prst="leftBrace">
            <a:avLst>
              <a:gd name="adj1" fmla="val 290829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819910" y="1595755"/>
            <a:ext cx="227711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练习注意力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19910" y="2569210"/>
            <a:ext cx="189484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练习视物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4358005" y="1875790"/>
            <a:ext cx="85090" cy="1177925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图片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3822700"/>
            <a:ext cx="1553845" cy="6311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621145" y="1888490"/>
            <a:ext cx="1901825" cy="10763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严格要求</a:t>
            </a:r>
            <a:endParaRPr lang="zh-CN" altLang="en-US" sz="2400"/>
          </a:p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坚持不懈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545330" y="2176780"/>
            <a:ext cx="189547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终有所成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  <p:bldP spid="4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2645" y="3486785"/>
            <a:ext cx="1813560" cy="12553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1680" y="1313180"/>
            <a:ext cx="7378700" cy="1986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好学的纪昌在名师飞卫的指导下，经过坚持不懈的努力，终于成为射箭高手。通过这则寓言表达了在良师的引导下，要</a:t>
            </a: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8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，终能实现自己的梦想。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69940" y="2268220"/>
            <a:ext cx="1878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刻苦学习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5340" y="2718435"/>
            <a:ext cx="2801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有恒心、有毅力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-635" y="-6350"/>
            <a:ext cx="9123045" cy="51295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-635" y="3308350"/>
            <a:ext cx="9123680" cy="1814830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弈秋，通国之善弈也。使弈秋诲二人弈，其一人专心致志，惟弈秋之为听;一人虽听之，一心以为有鸿鹄将至，思援弓缴而射之。虽与之俱学，弗若之矣。为是其智弗若与?吾曰:非然也。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757" y="124490"/>
            <a:ext cx="2376264" cy="561692"/>
            <a:chOff x="179512" y="411510"/>
            <a:chExt cx="2376264" cy="561692"/>
          </a:xfrm>
        </p:grpSpPr>
        <p:sp>
          <p:nvSpPr>
            <p:cNvPr id="6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-635" y="-6350"/>
            <a:ext cx="9123045" cy="51295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2455" y="1809115"/>
            <a:ext cx="7959090" cy="2738120"/>
          </a:xfrm>
          <a:prstGeom prst="rect">
            <a:avLst/>
          </a:prstGeom>
          <a:solidFill>
            <a:schemeClr val="bg1">
              <a:alpha val="93000"/>
            </a:schemeClr>
          </a:solidFill>
          <a:ln w="25400"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弈秋是全国最会下棋的人。让他教两个人下棋，其中一个人专心致志，只听弈秋的教导；而另一个人虽然在听着，可是他心里总以为有天鹅要飞过来，想拿弓箭去射它。这样虽然他同前一个人一起学习，却学得不如前一个。能说这是他的聪明才智不如前一个人吗?我说:不是这样的。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93980" y="1118870"/>
            <a:ext cx="8942070" cy="34753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4800">
              <a:lnSpc>
                <a:spcPct val="110000"/>
              </a:lnSpc>
            </a:pPr>
            <a:r>
              <a:rPr lang="zh-CN" sz="3200" b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一、想一想，连一连。</a:t>
            </a:r>
            <a:r>
              <a:rPr lang="en-US" sz="2400" b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sz="2400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304800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《扁鹊治病》</a:t>
            </a: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       西门豹 </a:t>
            </a: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A.</a:t>
            </a: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不畏强暴，为民造 </a:t>
            </a:r>
            <a:endParaRPr lang="zh-CN" sz="28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04800">
              <a:lnSpc>
                <a:spcPct val="110000"/>
              </a:lnSpc>
            </a:pP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                                                        福，不惜牺牲一切的精神。</a:t>
            </a:r>
            <a:endParaRPr lang="zh-CN" sz="28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04800">
              <a:lnSpc>
                <a:spcPct val="110000"/>
              </a:lnSpc>
            </a:pP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《纪昌学射》         蔡恒公  </a:t>
            </a: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B.</a:t>
            </a: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无论学什么，都要</a:t>
            </a:r>
            <a:endParaRPr lang="zh-CN" sz="28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04800">
              <a:lnSpc>
                <a:spcPct val="110000"/>
              </a:lnSpc>
            </a:pP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                                                                  从基本功入手。</a:t>
            </a:r>
            <a:endParaRPr lang="zh-CN" sz="28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04800">
              <a:lnSpc>
                <a:spcPct val="110000"/>
              </a:lnSpc>
            </a:pP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《西门豹》</a:t>
            </a: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飞卫</a:t>
            </a:r>
            <a:r>
              <a:rPr 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C.</a:t>
            </a: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要善于听取别人的</a:t>
            </a:r>
            <a:endParaRPr lang="zh-CN" sz="2800" b="1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304800">
              <a:lnSpc>
                <a:spcPct val="110000"/>
              </a:lnSpc>
            </a:pPr>
            <a:r>
              <a:rPr lang="zh-CN" sz="2800" b="1" dirty="0">
                <a:solidFill>
                  <a:srgbClr val="000000"/>
                </a:solidFill>
                <a:ea typeface="宋体" panose="02010600030101010101" pitchFamily="2" charset="-122"/>
              </a:rPr>
              <a:t>                                                                  正确意见。</a:t>
            </a:r>
            <a:endParaRPr lang="zh-CN" altLang="en-US" sz="2800" b="1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9512" y="411510"/>
            <a:ext cx="2376264" cy="561692"/>
            <a:chOff x="179512" y="411510"/>
            <a:chExt cx="2376264" cy="561692"/>
          </a:xfrm>
        </p:grpSpPr>
        <p:sp>
          <p:nvSpPr>
            <p:cNvPr id="10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cxnSp>
        <p:nvCxnSpPr>
          <p:cNvPr id="2" name="直接连接符 1"/>
          <p:cNvCxnSpPr/>
          <p:nvPr/>
        </p:nvCxnSpPr>
        <p:spPr>
          <a:xfrm>
            <a:off x="2411730" y="2067560"/>
            <a:ext cx="935990" cy="79248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356417" y="2860293"/>
            <a:ext cx="958533" cy="89595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448079" y="2833730"/>
            <a:ext cx="935836" cy="102031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4102527" y="2834258"/>
            <a:ext cx="1282700" cy="106403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2051685" y="2067560"/>
            <a:ext cx="1584325" cy="17284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451667" y="1926600"/>
            <a:ext cx="863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398270" y="1870710"/>
            <a:ext cx="6504305" cy="1229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/>
          </a:p>
          <a:p>
            <a:pPr fontAlgn="auto">
              <a:lnSpc>
                <a:spcPct val="15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因为做事要从基本功练起</a:t>
            </a:r>
            <a:r>
              <a:rPr 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8650" y="943610"/>
            <a:ext cx="80429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二、飞卫为什么先要纪昌练习眼力呢？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2" name="图片 1" descr="图片1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42875" y="3382645"/>
            <a:ext cx="1402715" cy="1443355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415" y="318770"/>
            <a:ext cx="5371465" cy="45065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28970" y="927100"/>
            <a:ext cx="2932430" cy="3290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三、回家</a:t>
            </a:r>
            <a:r>
              <a:rPr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把《纪昌学射》这个小故事讲给你的爸爸妈妈听。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4551</Words>
  <Application>WPS 演示</Application>
  <PresentationFormat>全屏显示(16:9)</PresentationFormat>
  <Paragraphs>495</Paragraphs>
  <Slides>56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9" baseType="lpstr">
      <vt:lpstr>Arial</vt:lpstr>
      <vt:lpstr>方正书宋_GBK</vt:lpstr>
      <vt:lpstr>Wingdings</vt:lpstr>
      <vt:lpstr>黑体</vt:lpstr>
      <vt:lpstr>楷体-简</vt:lpstr>
      <vt:lpstr>微软雅黑</vt:lpstr>
      <vt:lpstr>Calibri</vt:lpstr>
      <vt:lpstr>宋体</vt:lpstr>
      <vt:lpstr>楷体</vt:lpstr>
      <vt:lpstr>汉语拼音</vt:lpstr>
      <vt:lpstr>幼圆</vt:lpstr>
      <vt:lpstr>Heiti SC Medium</vt:lpstr>
      <vt:lpstr>行楷-简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冬青黑体简体中文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144</cp:revision>
  <dcterms:created xsi:type="dcterms:W3CDTF">2019-07-04T09:55:00Z</dcterms:created>
  <dcterms:modified xsi:type="dcterms:W3CDTF">2019-07-04T09:55:00Z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