
<file path=[Content_Types].xml><?xml version="1.0" encoding="utf-8"?>
<Types xmlns="http://schemas.openxmlformats.org/package/2006/content-types">
  <Default Extension="wdp" ContentType="image/vnd.ms-photo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3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523" r:id="rId3"/>
    <p:sldId id="323" r:id="rId5"/>
    <p:sldId id="627" r:id="rId6"/>
    <p:sldId id="653" r:id="rId7"/>
    <p:sldId id="632" r:id="rId8"/>
    <p:sldId id="619" r:id="rId9"/>
    <p:sldId id="664" r:id="rId10"/>
    <p:sldId id="665" r:id="rId11"/>
    <p:sldId id="666" r:id="rId12"/>
    <p:sldId id="667" r:id="rId13"/>
    <p:sldId id="599" r:id="rId14"/>
    <p:sldId id="668" r:id="rId15"/>
    <p:sldId id="663" r:id="rId16"/>
    <p:sldId id="669" r:id="rId17"/>
    <p:sldId id="625" r:id="rId18"/>
    <p:sldId id="670" r:id="rId19"/>
    <p:sldId id="671" r:id="rId20"/>
    <p:sldId id="672" r:id="rId21"/>
    <p:sldId id="631" r:id="rId22"/>
  </p:sldIdLst>
  <p:sldSz cx="9144000" cy="5143500" type="screen16x9"/>
  <p:notesSz cx="6858000" cy="9144000"/>
  <p:embeddedFontLst>
    <p:embeddedFont>
      <p:font typeface="微软雅黑" pitchFamily="34" charset="-122"/>
      <p:regular r:id="rId27"/>
      <p:bold r:id="rId28"/>
    </p:embeddedFont>
    <p:embeddedFont>
      <p:font typeface="黑体" charset="-122"/>
      <p:regular r:id="rId29"/>
    </p:embeddedFont>
    <p:embeddedFont>
      <p:font typeface="楷体" pitchFamily="49" charset="-122"/>
      <p:regular r:id="rId30"/>
    </p:embeddedFont>
    <p:embeddedFont>
      <p:font typeface="华文行楷" pitchFamily="2" charset="-122"/>
      <p:regular r:id="rId31"/>
    </p:embeddedFont>
    <p:embeddedFont>
      <p:font typeface="汉语拼音" pitchFamily="34" charset="0"/>
      <p:regular r:id="rId32"/>
    </p:embeddedFont>
    <p:embeddedFont>
      <p:font typeface="Calibri" pitchFamily="34" charset="0"/>
      <p:regular r:id="rId33"/>
      <p:bold r:id="rId34"/>
      <p:italic r:id="rId35"/>
      <p:boldItalic r:id="rId36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D60093"/>
    <a:srgbClr val="7030A0"/>
    <a:srgbClr val="FF6600"/>
    <a:srgbClr val="09CBE5"/>
    <a:srgbClr val="FF7C80"/>
    <a:srgbClr val="FF5050"/>
    <a:srgbClr val="FF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5" autoAdjust="0"/>
    <p:restoredTop sz="87640" autoAdjust="0"/>
  </p:normalViewPr>
  <p:slideViewPr>
    <p:cSldViewPr>
      <p:cViewPr>
        <p:scale>
          <a:sx n="87" d="100"/>
          <a:sy n="87" d="100"/>
        </p:scale>
        <p:origin x="-2304" y="-1134"/>
      </p:cViewPr>
      <p:guideLst>
        <p:guide orient="horz" pos="2618"/>
        <p:guide pos="51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983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336747" y="92978"/>
              <a:ext cx="7924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语文园地</a:t>
              </a:r>
              <a:endPara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5843" name="Picture 3"/>
          <p:cNvPicPr>
            <a:picLocks noChangeAspect="1" noChangeArrowheads="1"/>
          </p:cNvPicPr>
          <p:nvPr userDrawn="1"/>
        </p:nvPicPr>
        <p:blipFill>
          <a:blip r:embed="rId9" cstate="print">
            <a:lum bright="10000" contrast="40000"/>
          </a:blip>
          <a:srcRect l="5505" r="7339" b="12762"/>
          <a:stretch>
            <a:fillRect/>
          </a:stretch>
        </p:blipFill>
        <p:spPr bwMode="auto">
          <a:xfrm>
            <a:off x="0" y="4286262"/>
            <a:ext cx="9144000" cy="8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timgsa.baidu.com/timg?image&amp;quality=80&amp;size=b9999_10000&amp;sec=1538921611315&amp;di=6f7e94adf4773fb50416d2fad03eeef6&amp;imgtype=0&amp;src=http%3A%2F%2Fpic40.nipic.com%2F20140413%2F2531170_153900262000_2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982"/>
          <a:stretch>
            <a:fillRect/>
          </a:stretch>
        </p:blipFill>
        <p:spPr bwMode="auto">
          <a:xfrm>
            <a:off x="2907336" y="2495732"/>
            <a:ext cx="2857520" cy="2647768"/>
          </a:xfrm>
          <a:prstGeom prst="rect">
            <a:avLst/>
          </a:prstGeom>
          <a:noFill/>
        </p:spPr>
      </p:pic>
      <p:sp>
        <p:nvSpPr>
          <p:cNvPr id="14" name="TextBox 48"/>
          <p:cNvSpPr txBox="1"/>
          <p:nvPr/>
        </p:nvSpPr>
        <p:spPr>
          <a:xfrm>
            <a:off x="2541892" y="850253"/>
            <a:ext cx="3794760" cy="1176020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j-ea"/>
                <a:ea typeface="+mj-ea"/>
              </a:rPr>
              <a:t>语文园地</a:t>
            </a:r>
            <a:endParaRPr lang="zh-CN" altLang="en-US" sz="72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28" y="100526"/>
            <a:ext cx="4170045" cy="280670"/>
            <a:chOff x="-36512" y="131006"/>
            <a:chExt cx="4170045" cy="280670"/>
          </a:xfrm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161281" y="131006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人教版  </a:t>
              </a:r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年级  上册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9"/>
          <p:cNvSpPr txBox="1"/>
          <p:nvPr/>
        </p:nvSpPr>
        <p:spPr>
          <a:xfrm>
            <a:off x="953127" y="375254"/>
            <a:ext cx="162039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交流平台</a:t>
            </a:r>
            <a:endParaRPr lang="zh-CN" altLang="en-US" sz="27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12996" y="375253"/>
            <a:ext cx="1998482" cy="501594"/>
            <a:chOff x="550590" y="404664"/>
            <a:chExt cx="2664296" cy="668792"/>
          </a:xfrm>
        </p:grpSpPr>
        <p:grpSp>
          <p:nvGrpSpPr>
            <p:cNvPr id="4" name="组合 3"/>
            <p:cNvGrpSpPr/>
            <p:nvPr/>
          </p:nvGrpSpPr>
          <p:grpSpPr>
            <a:xfrm>
              <a:off x="550590" y="404664"/>
              <a:ext cx="864096" cy="668792"/>
              <a:chOff x="1990750" y="820469"/>
              <a:chExt cx="3096344" cy="3349331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990750" y="820469"/>
                <a:ext cx="3096344" cy="3349331"/>
              </a:xfrm>
              <a:prstGeom prst="rect">
                <a:avLst/>
              </a:prstGeom>
            </p:spPr>
          </p:pic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8889" b="88889" l="0" r="97059">
                            <a14:foregroundMark x1="72059" y1="53333" x2="72059" y2="53333"/>
                            <a14:foregroundMark x1="70588" y1="40000" x2="70588" y2="40000"/>
                            <a14:foregroundMark x1="70588" y1="17778" x2="70588" y2="17778"/>
                            <a14:foregroundMark x1="73529" y1="11111" x2="73529" y2="11111"/>
                            <a14:foregroundMark x1="55882" y1="60000" x2="55882" y2="60000"/>
                            <a14:foregroundMark x1="23529" y1="57778" x2="23529" y2="57778"/>
                            <a14:foregroundMark x1="86765" y1="15556" x2="86765" y2="15556"/>
                            <a14:foregroundMark x1="39706" y1="42222" x2="39706" y2="42222"/>
                            <a14:foregroundMark x1="20588" y1="40000" x2="20588" y2="40000"/>
                            <a14:foregroundMark x1="17647" y1="31111" x2="17647" y2="31111"/>
                            <a14:foregroundMark x1="10294" y1="57778" x2="10294" y2="5777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0870" y="2636912"/>
                <a:ext cx="647700" cy="4286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cxnSp>
          <p:nvCxnSpPr>
            <p:cNvPr id="7" name="直接连接符 6"/>
            <p:cNvCxnSpPr/>
            <p:nvPr/>
          </p:nvCxnSpPr>
          <p:spPr>
            <a:xfrm>
              <a:off x="1198662" y="1052736"/>
              <a:ext cx="2016224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281" t="50678"/>
          <a:stretch>
            <a:fillRect/>
          </a:stretch>
        </p:blipFill>
        <p:spPr bwMode="auto">
          <a:xfrm>
            <a:off x="285162" y="2411015"/>
            <a:ext cx="1700910" cy="2732486"/>
          </a:xfrm>
          <a:prstGeom prst="rect">
            <a:avLst/>
          </a:prstGeom>
          <a:noFill/>
        </p:spPr>
      </p:pic>
      <p:sp>
        <p:nvSpPr>
          <p:cNvPr id="29" name="矩形标注 28"/>
          <p:cNvSpPr/>
          <p:nvPr/>
        </p:nvSpPr>
        <p:spPr>
          <a:xfrm>
            <a:off x="2357422" y="2428874"/>
            <a:ext cx="4560906" cy="1071570"/>
          </a:xfrm>
          <a:prstGeom prst="wedgeRectCallout">
            <a:avLst>
              <a:gd name="adj1" fmla="val -62233"/>
              <a:gd name="adj2" fmla="val 5094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100" dirty="0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题目就是文章的魂，抓住了魂就掌握了文章的根本，这样可以迅速把握文章的内容。</a:t>
            </a:r>
            <a:endParaRPr lang="zh-CN" altLang="en-US" sz="2100" dirty="0" smtClean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8525" y="997585"/>
            <a:ext cx="73856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我发现题目有时能提示文章的主要内容，如</a:t>
            </a:r>
            <a:r>
              <a:rPr lang="en-US" altLang="zh-CN" sz="2800" dirty="0" smtClean="0"/>
              <a:t>《</a:t>
            </a:r>
            <a:r>
              <a:rPr lang="zh-CN" altLang="en-US" sz="2800" dirty="0" smtClean="0"/>
              <a:t>观潮</a:t>
            </a:r>
            <a:r>
              <a:rPr lang="en-US" altLang="zh-CN" sz="2800" dirty="0" smtClean="0"/>
              <a:t>》《</a:t>
            </a:r>
            <a:r>
              <a:rPr lang="zh-CN" altLang="en-US" sz="2800" dirty="0" smtClean="0"/>
              <a:t>梅兰芳蓄须</a:t>
            </a:r>
            <a:r>
              <a:rPr lang="en-US" altLang="zh-CN" sz="2800" dirty="0" smtClean="0"/>
              <a:t>》</a:t>
            </a:r>
            <a:r>
              <a:rPr lang="zh-CN" altLang="en-US" sz="2800" dirty="0" smtClean="0"/>
              <a:t>。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635" r="53857" b="47547"/>
          <a:stretch>
            <a:fillRect/>
          </a:stretch>
        </p:blipFill>
        <p:spPr bwMode="auto">
          <a:xfrm>
            <a:off x="375285" y="1918890"/>
            <a:ext cx="1214414" cy="2905919"/>
          </a:xfrm>
          <a:prstGeom prst="rect">
            <a:avLst/>
          </a:prstGeom>
          <a:noFill/>
        </p:spPr>
      </p:pic>
      <p:sp>
        <p:nvSpPr>
          <p:cNvPr id="6" name="矩形标注 5"/>
          <p:cNvSpPr/>
          <p:nvPr/>
        </p:nvSpPr>
        <p:spPr>
          <a:xfrm>
            <a:off x="2339752" y="2571750"/>
            <a:ext cx="5409565" cy="1000132"/>
          </a:xfrm>
          <a:prstGeom prst="wedgeRectCallout">
            <a:avLst>
              <a:gd name="adj1" fmla="val -64981"/>
              <a:gd name="adj2" fmla="val -4019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理清事情的脉络是提高学生分析综合能力的绝佳途径。</a:t>
            </a: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5285" y="771525"/>
            <a:ext cx="84785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理清事情的起因、经过、结果，也能帮助我们把握文章的主要内容，如</a:t>
            </a:r>
            <a:r>
              <a:rPr lang="en-US" altLang="zh-CN" sz="2800" dirty="0" smtClean="0"/>
              <a:t>《</a:t>
            </a:r>
            <a:r>
              <a:rPr lang="zh-CN" altLang="en-US" sz="2800" dirty="0" smtClean="0"/>
              <a:t>普罗米修斯</a:t>
            </a:r>
            <a:r>
              <a:rPr lang="en-US" altLang="zh-CN" sz="2800" dirty="0" smtClean="0"/>
              <a:t>》</a:t>
            </a:r>
            <a:r>
              <a:rPr lang="zh-CN" altLang="en-US" sz="2800" dirty="0" smtClean="0"/>
              <a:t>。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875" r="34082" b="47547"/>
          <a:stretch>
            <a:fillRect/>
          </a:stretch>
        </p:blipFill>
        <p:spPr bwMode="auto">
          <a:xfrm>
            <a:off x="7929586" y="2071685"/>
            <a:ext cx="1214414" cy="3071815"/>
          </a:xfrm>
          <a:prstGeom prst="rect">
            <a:avLst/>
          </a:prstGeom>
          <a:noFill/>
        </p:spPr>
      </p:pic>
      <p:sp>
        <p:nvSpPr>
          <p:cNvPr id="5" name="矩形标注 4"/>
          <p:cNvSpPr/>
          <p:nvPr/>
        </p:nvSpPr>
        <p:spPr>
          <a:xfrm>
            <a:off x="683569" y="2355726"/>
            <a:ext cx="5514206" cy="1644784"/>
          </a:xfrm>
          <a:prstGeom prst="wedgeRectCallout">
            <a:avLst>
              <a:gd name="adj1" fmla="val 82711"/>
              <a:gd name="adj2" fmla="val -49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在</a:t>
            </a:r>
            <a:r>
              <a:rPr lang="en-US" altLang="zh-CN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观潮</a:t>
            </a:r>
            <a:r>
              <a:rPr lang="en-US" altLang="zh-CN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这篇文章中，我就是先弄清潮来前，潮来时，潮来后各是什么样的，然后连起来，明白钱塘江大潮自古以来就是天下奇观的道理。</a:t>
            </a: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5285" y="771525"/>
            <a:ext cx="84785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有的文章写了不止一件事，如</a:t>
            </a:r>
            <a:r>
              <a:rPr lang="en-US" altLang="zh-CN" sz="2800" dirty="0" smtClean="0"/>
              <a:t>《</a:t>
            </a:r>
            <a:r>
              <a:rPr lang="zh-CN" altLang="en-US" sz="2800" dirty="0" smtClean="0"/>
              <a:t>为中华之崛起而读书</a:t>
            </a:r>
            <a:r>
              <a:rPr lang="en-US" altLang="zh-CN" sz="2800" dirty="0" smtClean="0"/>
              <a:t>》</a:t>
            </a:r>
            <a:r>
              <a:rPr lang="zh-CN" altLang="en-US" sz="2800" dirty="0" smtClean="0"/>
              <a:t>一共写了三件事，可以先弄清每件事讲了什么，然后把几件事连起来，就能把握文章的主要内容了。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标注 1"/>
          <p:cNvSpPr/>
          <p:nvPr/>
        </p:nvSpPr>
        <p:spPr>
          <a:xfrm>
            <a:off x="1857356" y="714362"/>
            <a:ext cx="6506556" cy="523220"/>
          </a:xfrm>
          <a:prstGeom prst="wedgeRectCallout">
            <a:avLst>
              <a:gd name="adj1" fmla="val -49638"/>
              <a:gd name="adj2" fmla="val -17401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你还知道哪些能把握文章内容的方法吗？</a:t>
            </a:r>
            <a:endParaRPr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500048"/>
            <a:ext cx="1732424" cy="2482686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714480" y="1571618"/>
            <a:ext cx="6740525" cy="26776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自问自答概括法。抓住文章的主要内容，我们还可以运用“自问自答”的方法。根据文章的不同类型，我们可以提出不同的问题。带着这些问题读文章，读完后想想这些问题的答案，文章的主要内容一般就呈现在我们的脑海中了。</a:t>
            </a:r>
            <a:endParaRPr kumimoji="0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94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714348" y="2214560"/>
            <a:ext cx="1718340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志存高远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357158" y="1142990"/>
            <a:ext cx="8369300" cy="885825"/>
          </a:xfrm>
          <a:prstGeom prst="wedgeRectCallout">
            <a:avLst>
              <a:gd name="adj1" fmla="val -49826"/>
              <a:gd name="adj2" fmla="val -4491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r>
              <a:rPr lang="zh-CN" altLang="en-US" sz="2800" dirty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读读想想，</a:t>
            </a:r>
            <a:r>
              <a:rPr lang="zh-CN" altLang="en-US" sz="2800" dirty="0" smtClean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下面这些词语一般用来形容哪些人</a:t>
            </a:r>
            <a:r>
              <a:rPr lang="zh-CN" altLang="en-US" sz="28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  <a:endParaRPr lang="zh-CN" altLang="en-US" sz="28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953127" y="591824"/>
            <a:ext cx="1975799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词句段运用</a:t>
            </a:r>
            <a:endParaRPr lang="zh-CN" altLang="en-US" sz="27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899160" y="1059815"/>
            <a:ext cx="1800860" cy="16510"/>
          </a:xfrm>
          <a:prstGeom prst="line">
            <a:avLst/>
          </a:prstGeom>
          <a:ln w="28575">
            <a:solidFill>
              <a:srgbClr val="09CB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250957" y="341026"/>
            <a:ext cx="864208" cy="789552"/>
            <a:chOff x="3430910" y="1556792"/>
            <a:chExt cx="5688632" cy="5297684"/>
          </a:xfrm>
        </p:grpSpPr>
        <p:grpSp>
          <p:nvGrpSpPr>
            <p:cNvPr id="28" name="组合 27"/>
            <p:cNvGrpSpPr/>
            <p:nvPr/>
          </p:nvGrpSpPr>
          <p:grpSpPr>
            <a:xfrm>
              <a:off x="3430910" y="1556792"/>
              <a:ext cx="5688632" cy="5297684"/>
              <a:chOff x="3430910" y="1556792"/>
              <a:chExt cx="5688632" cy="5297684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0910" y="1556792"/>
                <a:ext cx="5688632" cy="5297684"/>
              </a:xfrm>
              <a:prstGeom prst="rect">
                <a:avLst/>
              </a:prstGeom>
            </p:spPr>
          </p:pic>
          <p:sp>
            <p:nvSpPr>
              <p:cNvPr id="30" name="流程图: 联系 29"/>
              <p:cNvSpPr/>
              <p:nvPr/>
            </p:nvSpPr>
            <p:spPr>
              <a:xfrm>
                <a:off x="5159102" y="1772816"/>
                <a:ext cx="1080008" cy="1008000"/>
              </a:xfrm>
              <a:prstGeom prst="flowChartConnector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9"/>
            <p:cNvSpPr txBox="1"/>
            <p:nvPr/>
          </p:nvSpPr>
          <p:spPr>
            <a:xfrm>
              <a:off x="4927924" y="1835615"/>
              <a:ext cx="2395207" cy="1032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" dirty="0" smtClean="0">
                  <a:solidFill>
                    <a:srgbClr val="0000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语文？</a:t>
              </a:r>
              <a:endParaRPr lang="zh-CN" altLang="en-US" sz="400" dirty="0">
                <a:solidFill>
                  <a:srgbClr val="0000FF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2571736" y="2214560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精忠报国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714348" y="3214692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视死如归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2567908" y="3214692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铁面无私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4" name="Rectangle 1"/>
          <p:cNvSpPr>
            <a:spLocks noChangeArrowheads="1"/>
          </p:cNvSpPr>
          <p:nvPr/>
        </p:nvSpPr>
        <p:spPr bwMode="auto">
          <a:xfrm>
            <a:off x="4711048" y="3214692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秉公执法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6786578" y="3214692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刚正不阿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4643438" y="2214560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大义凛然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6786578" y="2214560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英勇无畏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29256" y="1967209"/>
            <a:ext cx="511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lĭn</a:t>
            </a:r>
            <a:endParaRPr lang="zh-CN" altLang="en-US" sz="2400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786710" y="1928808"/>
            <a:ext cx="671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wèi</a:t>
            </a:r>
            <a:endParaRPr lang="zh-CN" altLang="en-US" sz="2400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572000" y="2928940"/>
            <a:ext cx="790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bĭng</a:t>
            </a:r>
            <a:endParaRPr lang="zh-CN" altLang="en-US" sz="2400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933794" y="3000378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ē</a:t>
            </a:r>
            <a:endParaRPr lang="zh-CN" altLang="en-US" sz="2400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8" grpId="0" bldLvl="0" animBg="1"/>
      <p:bldP spid="22" grpId="0"/>
      <p:bldP spid="23" grpId="0"/>
      <p:bldP spid="24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57158" y="714362"/>
            <a:ext cx="1718340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志存高远：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43108" y="857238"/>
            <a:ext cx="314327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汉语拼音" panose="020B0604020202020204" pitchFamily="34" charset="0"/>
              </a:rPr>
              <a:t>追求远大的理想、事业上的抱负。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00166" y="1857370"/>
            <a:ext cx="3643338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青年应该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志存高远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积极主动地去拼搏，去奋进。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28596" y="1785932"/>
            <a:ext cx="1143008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造句：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6" name="图片 5" descr="u=1899299838,3066916129&amp;fm=26&amp;gp=0.jpg"/>
          <p:cNvPicPr>
            <a:picLocks noChangeAspect="1"/>
          </p:cNvPicPr>
          <p:nvPr/>
        </p:nvPicPr>
        <p:blipFill>
          <a:blip r:embed="rId1" cstate="print"/>
          <a:srcRect l="56868" b="5000"/>
          <a:stretch>
            <a:fillRect/>
          </a:stretch>
        </p:blipFill>
        <p:spPr>
          <a:xfrm>
            <a:off x="5429256" y="500048"/>
            <a:ext cx="1571636" cy="190198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85720" y="2928940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精忠报国：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108" y="3000378"/>
            <a:ext cx="314327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为国家竭尽忠诚，牺牲一切。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57158" y="3714758"/>
            <a:ext cx="1143008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造句：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28728" y="3786196"/>
            <a:ext cx="3643338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岳飞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精忠报国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的事迹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至今仍为人所称颂。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 descr="下载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2714626"/>
            <a:ext cx="2675932" cy="1712596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8596" y="571486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大义凛然：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14546" y="642924"/>
            <a:ext cx="4357718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坚持正义，不顾敌人威逼利诱，始终保持严峻不可侵犯的态度。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42910" y="1571618"/>
            <a:ext cx="1143008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造句：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85601" y="1714811"/>
            <a:ext cx="464347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文天祥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大义凛然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的精神令我敬佩。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 descr="下载 (7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572264" y="714362"/>
            <a:ext cx="2286016" cy="142876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28596" y="2357436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英勇无畏：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57422" y="2467275"/>
            <a:ext cx="321471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非常勇敢，不畏艰险。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71472" y="3214692"/>
            <a:ext cx="1143008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造句：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14480" y="3357568"/>
            <a:ext cx="4071966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消防员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英勇无畏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，帮助人民脱离火海。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图片 12" descr="u=1760591140,2191258337&amp;fm=26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9322" y="2285998"/>
            <a:ext cx="3024192" cy="1887096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  <p:bldP spid="9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85720" y="571486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视死如归：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43108" y="597745"/>
            <a:ext cx="4357718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把死看得好像回家一样。形容为了正义的事业，不怕死。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71472" y="1500180"/>
            <a:ext cx="1143008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造句：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57356" y="1571618"/>
            <a:ext cx="457203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他们不怕威胁利诱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表现了共产党人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视死如归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的崇高品质。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u=3491282159,813535918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286512" y="714362"/>
            <a:ext cx="2428892" cy="176701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85720" y="2714626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铁面无私：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04042" y="2827022"/>
            <a:ext cx="4357718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形容公正严明，不讲私人情面。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00034" y="3643320"/>
            <a:ext cx="1143008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造句：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43042" y="3753159"/>
            <a:ext cx="457203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包青天是个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铁面无私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的清官。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/>
          <a:srcRect r="5127" b="7096"/>
          <a:stretch>
            <a:fillRect/>
          </a:stretch>
        </p:blipFill>
        <p:spPr>
          <a:xfrm>
            <a:off x="6214745" y="2758440"/>
            <a:ext cx="2796540" cy="1537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8596" y="571486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秉公执法：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43108" y="681325"/>
            <a:ext cx="242889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公正地执行法律。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14348" y="1285866"/>
            <a:ext cx="1143008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造句：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85918" y="1383563"/>
            <a:ext cx="4143404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秉公执法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深得大家的爱戴。 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下载 (9).jpg"/>
          <p:cNvPicPr>
            <a:picLocks noChangeAspect="1"/>
          </p:cNvPicPr>
          <p:nvPr/>
        </p:nvPicPr>
        <p:blipFill>
          <a:blip r:embed="rId1" cstate="print">
            <a:lum bright="18000" contrast="12000"/>
          </a:blip>
          <a:stretch>
            <a:fillRect/>
          </a:stretch>
        </p:blipFill>
        <p:spPr>
          <a:xfrm>
            <a:off x="5786446" y="571486"/>
            <a:ext cx="3148018" cy="223407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28596" y="2500312"/>
            <a:ext cx="1718340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刚正不阿：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71670" y="2610151"/>
            <a:ext cx="3286148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刚强正直，不阿谀奉迎。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785786" y="3214692"/>
            <a:ext cx="1143008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造句：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57356" y="3312389"/>
            <a:ext cx="4143404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刚正不阿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的品质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时时牵动着我的心。 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 descr="u=238782572,66198040&amp;fm=11&amp;gp=0.jpg"/>
          <p:cNvPicPr>
            <a:picLocks noChangeAspect="1"/>
          </p:cNvPicPr>
          <p:nvPr/>
        </p:nvPicPr>
        <p:blipFill>
          <a:blip r:embed="rId2" cstate="print"/>
          <a:srcRect b="8871"/>
          <a:stretch>
            <a:fillRect/>
          </a:stretch>
        </p:blipFill>
        <p:spPr>
          <a:xfrm>
            <a:off x="5929322" y="2857502"/>
            <a:ext cx="2490791" cy="168337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181396" y="1736862"/>
            <a:ext cx="6342932" cy="9531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少年周恩来疑惑不解，问道：“那不是我们中国的地方吗？为什么不能去呢？”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矩形标注 5"/>
          <p:cNvSpPr/>
          <p:nvPr/>
        </p:nvSpPr>
        <p:spPr>
          <a:xfrm>
            <a:off x="508635" y="779780"/>
            <a:ext cx="8369300" cy="643255"/>
          </a:xfrm>
          <a:prstGeom prst="wedgeRectCallout">
            <a:avLst>
              <a:gd name="adj1" fmla="val -49826"/>
              <a:gd name="adj2" fmla="val -4491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r>
              <a:rPr lang="zh-CN" altLang="en-US" sz="2800" dirty="0" smtClean="0">
                <a:solidFill>
                  <a:sysClr val="windowText" lastClr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读下面两组例句，体会句子不同的语气，然后想想在后面的两个情境中你要怎么说，写下来读一读。</a:t>
            </a:r>
            <a:endParaRPr lang="zh-CN" altLang="en-US" sz="2800" dirty="0" smtClean="0">
              <a:solidFill>
                <a:sysClr val="windowText" lastClr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142976" y="2928940"/>
            <a:ext cx="6342932" cy="95410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少年周恩来疑惑不解，问道：“那是我们中国的地方，为什么不能去呢？”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857224" y="2071684"/>
            <a:ext cx="357190" cy="357190"/>
          </a:xfrm>
          <a:prstGeom prst="diamond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785786" y="3214692"/>
            <a:ext cx="357190" cy="357190"/>
          </a:xfrm>
          <a:prstGeom prst="diamond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6" grpId="0" bldLvl="0" animBg="1"/>
      <p:bldP spid="8" grpId="0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785786" y="1000114"/>
            <a:ext cx="357190" cy="357190"/>
          </a:xfrm>
          <a:prstGeom prst="diamond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285852" y="785800"/>
            <a:ext cx="6342932" cy="95410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您何必卖房子，只要您把胡子一剃，一登台，还愁没钱花？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785786" y="2285998"/>
            <a:ext cx="357190" cy="357190"/>
          </a:xfrm>
          <a:prstGeom prst="diamond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00902" y="2071684"/>
            <a:ext cx="6342932" cy="95410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您不用卖房子，只要您把胡子一剃，一登台，就不愁没钱花。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6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635" r="53857" b="47547"/>
          <a:stretch>
            <a:fillRect/>
          </a:stretch>
        </p:blipFill>
        <p:spPr bwMode="auto">
          <a:xfrm flipH="1">
            <a:off x="7500958" y="2237581"/>
            <a:ext cx="1214414" cy="2905919"/>
          </a:xfrm>
          <a:prstGeom prst="rect">
            <a:avLst/>
          </a:prstGeom>
          <a:noFill/>
        </p:spPr>
      </p:pic>
      <p:grpSp>
        <p:nvGrpSpPr>
          <p:cNvPr id="7" name="组合 6"/>
          <p:cNvGrpSpPr/>
          <p:nvPr/>
        </p:nvGrpSpPr>
        <p:grpSpPr>
          <a:xfrm>
            <a:off x="1214096" y="3161032"/>
            <a:ext cx="4935984" cy="1214446"/>
            <a:chOff x="234594" y="2723102"/>
            <a:chExt cx="6249057" cy="1749636"/>
          </a:xfrm>
        </p:grpSpPr>
        <p:sp>
          <p:nvSpPr>
            <p:cNvPr id="8" name="矩形标注 7"/>
            <p:cNvSpPr/>
            <p:nvPr/>
          </p:nvSpPr>
          <p:spPr>
            <a:xfrm>
              <a:off x="234594" y="2723102"/>
              <a:ext cx="6249057" cy="1749636"/>
            </a:xfrm>
            <a:prstGeom prst="wedgeRectCallout">
              <a:avLst>
                <a:gd name="adj1" fmla="val 77803"/>
                <a:gd name="adj2" fmla="val -42334"/>
              </a:avLst>
            </a:prstGeom>
            <a:grpFill/>
            <a:ln>
              <a:solidFill>
                <a:schemeClr val="accent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25756" y="2723102"/>
              <a:ext cx="6086773" cy="17272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sz="2400" dirty="0" smtClean="0"/>
                <a:t>       </a:t>
              </a:r>
              <a:r>
                <a:rPr lang="zh-CN" altLang="en-US" sz="2400" dirty="0" smtClean="0"/>
                <a:t>每组例句中的第一句是反问句，用疑问的句式表达肯定的观点，增强语气，引起人们的深思。</a:t>
              </a:r>
              <a:endParaRPr lang="zh-CN" altLang="en-US" sz="24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714362"/>
            <a:ext cx="1104039" cy="1582166"/>
          </a:xfrm>
          <a:prstGeom prst="rect">
            <a:avLst/>
          </a:prstGeom>
        </p:spPr>
      </p:pic>
      <p:sp>
        <p:nvSpPr>
          <p:cNvPr id="5" name="矩形标注 4"/>
          <p:cNvSpPr/>
          <p:nvPr/>
        </p:nvSpPr>
        <p:spPr>
          <a:xfrm>
            <a:off x="2000232" y="857238"/>
            <a:ext cx="6286544" cy="643255"/>
          </a:xfrm>
          <a:prstGeom prst="wedgeRectCallout">
            <a:avLst>
              <a:gd name="adj1" fmla="val -49950"/>
              <a:gd name="adj2" fmla="val 7779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 smtClean="0">
                <a:solidFill>
                  <a:sysClr val="windowText" lastClr="000000"/>
                </a:solidFill>
              </a:rPr>
              <a:t>想想在下面的情境中你要怎么说。</a:t>
            </a:r>
            <a:endParaRPr lang="zh-CN" altLang="en-US" sz="3200" dirty="0">
              <a:solidFill>
                <a:sysClr val="windowText" lastClr="000000"/>
              </a:solidFill>
            </a:endParaRPr>
          </a:p>
        </p:txBody>
      </p:sp>
      <p:pic>
        <p:nvPicPr>
          <p:cNvPr id="6" name="图片 5" descr="u=1516365619,3202330026&amp;fm=26&amp;gp=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2071684"/>
            <a:ext cx="3071834" cy="2076560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57158" y="2500917"/>
            <a:ext cx="2961976" cy="156845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4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小明在公共场合乱丢垃圾，还说反正有清洁工打扫，你提醒他说</a:t>
            </a:r>
            <a:r>
              <a:rPr lang="en-US" altLang="zh-CN" sz="24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……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29375" y="2428875"/>
            <a:ext cx="2542540" cy="15716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有清洁工打扫，你就可以乱丢垃圾吗？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bldLvl="0" animBg="1"/>
      <p:bldP spid="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714362"/>
            <a:ext cx="1104039" cy="1582166"/>
          </a:xfrm>
          <a:prstGeom prst="rect">
            <a:avLst/>
          </a:prstGeom>
        </p:spPr>
      </p:pic>
      <p:sp>
        <p:nvSpPr>
          <p:cNvPr id="5" name="矩形标注 4"/>
          <p:cNvSpPr/>
          <p:nvPr/>
        </p:nvSpPr>
        <p:spPr>
          <a:xfrm>
            <a:off x="2000232" y="857238"/>
            <a:ext cx="6286544" cy="643255"/>
          </a:xfrm>
          <a:prstGeom prst="wedgeRectCallout">
            <a:avLst>
              <a:gd name="adj1" fmla="val -49950"/>
              <a:gd name="adj2" fmla="val 7779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 smtClean="0">
                <a:solidFill>
                  <a:sysClr val="windowText" lastClr="000000"/>
                </a:solidFill>
              </a:rPr>
              <a:t>想想在下面的情境中你要怎么说。</a:t>
            </a:r>
            <a:endParaRPr lang="zh-CN" altLang="en-US" sz="3200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57158" y="2500312"/>
            <a:ext cx="2961976" cy="1569660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4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过生日，你收到了梦寐以求的礼物，你有点儿不敢相信地说</a:t>
            </a:r>
            <a:r>
              <a:rPr lang="en-US" altLang="zh-CN" sz="24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……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429388" y="2428874"/>
            <a:ext cx="2286016" cy="157163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3">
                <a:lumMod val="5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这真的是我梦寐以求的礼物吗？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 descr="u=1443062583,1433333927&amp;fm=200&amp;gp=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313"/>
          <a:stretch>
            <a:fillRect/>
          </a:stretch>
        </p:blipFill>
        <p:spPr>
          <a:xfrm>
            <a:off x="3714744" y="1928808"/>
            <a:ext cx="2166936" cy="20867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9"/>
          <p:cNvSpPr txBox="1"/>
          <p:nvPr/>
        </p:nvSpPr>
        <p:spPr>
          <a:xfrm>
            <a:off x="953127" y="591824"/>
            <a:ext cx="162039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日积月累</a:t>
            </a:r>
            <a:endParaRPr lang="zh-CN" altLang="en-US" sz="27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99113" y="1076572"/>
            <a:ext cx="1512365" cy="0"/>
          </a:xfrm>
          <a:prstGeom prst="line">
            <a:avLst/>
          </a:prstGeom>
          <a:ln w="28575">
            <a:solidFill>
              <a:srgbClr val="09CB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250957" y="341026"/>
            <a:ext cx="864208" cy="789552"/>
            <a:chOff x="3430910" y="1556792"/>
            <a:chExt cx="5688632" cy="5297684"/>
          </a:xfrm>
        </p:grpSpPr>
        <p:grpSp>
          <p:nvGrpSpPr>
            <p:cNvPr id="10" name="组合 2"/>
            <p:cNvGrpSpPr/>
            <p:nvPr/>
          </p:nvGrpSpPr>
          <p:grpSpPr>
            <a:xfrm>
              <a:off x="3430910" y="1556792"/>
              <a:ext cx="5688632" cy="5297684"/>
              <a:chOff x="3430910" y="1556792"/>
              <a:chExt cx="5688632" cy="5297684"/>
            </a:xfrm>
          </p:grpSpPr>
          <p:pic>
            <p:nvPicPr>
              <p:cNvPr id="12" name="图片 4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0910" y="1556792"/>
                <a:ext cx="5688632" cy="5297684"/>
              </a:xfrm>
              <a:prstGeom prst="rect">
                <a:avLst/>
              </a:prstGeom>
            </p:spPr>
          </p:pic>
          <p:sp>
            <p:nvSpPr>
              <p:cNvPr id="13" name="流程图: 联系 1"/>
              <p:cNvSpPr/>
              <p:nvPr/>
            </p:nvSpPr>
            <p:spPr>
              <a:xfrm>
                <a:off x="5159102" y="1772816"/>
                <a:ext cx="1080008" cy="1008000"/>
              </a:xfrm>
              <a:prstGeom prst="flowChartConnector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9"/>
            <p:cNvSpPr txBox="1"/>
            <p:nvPr/>
          </p:nvSpPr>
          <p:spPr>
            <a:xfrm>
              <a:off x="4927924" y="1835615"/>
              <a:ext cx="2395207" cy="1032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" dirty="0" smtClean="0">
                  <a:solidFill>
                    <a:srgbClr val="0000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语文？</a:t>
              </a:r>
              <a:endParaRPr lang="zh-CN" altLang="en-US" sz="400" dirty="0">
                <a:solidFill>
                  <a:srgbClr val="0000FF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285984" y="1000114"/>
            <a:ext cx="7087443" cy="35394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1524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别董大</a:t>
            </a:r>
            <a:endParaRPr lang="en-US" altLang="zh-CN" sz="3200" b="1" dirty="0" smtClean="0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1524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                        </a:t>
            </a:r>
            <a:r>
              <a:rPr lang="en-US" altLang="zh-CN" sz="3200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[</a:t>
            </a:r>
            <a:r>
              <a:rPr lang="zh-CN" altLang="en-US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唐</a:t>
            </a:r>
            <a:r>
              <a:rPr lang="en-US" altLang="zh-CN" sz="3200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]</a:t>
            </a:r>
            <a:r>
              <a:rPr lang="en-US" altLang="zh-CN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高适</a:t>
            </a:r>
            <a:endParaRPr lang="en-US" altLang="zh-CN" sz="3200" b="1" dirty="0" smtClean="0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1524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                   千里黄云白日曛，</a:t>
            </a:r>
            <a:endParaRPr lang="en-US" altLang="zh-CN" sz="3200" b="1" dirty="0" smtClean="0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1524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                   北风吹雁雪纷纷。</a:t>
            </a:r>
            <a:endParaRPr lang="en-US" altLang="zh-CN" sz="3200" b="1" dirty="0" smtClean="0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1524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                   莫愁前路无知己，</a:t>
            </a:r>
            <a:endParaRPr lang="en-US" altLang="zh-CN" sz="3200" b="1" dirty="0" smtClean="0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1524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                     天下谁人不识君？</a:t>
            </a:r>
            <a:endParaRPr lang="en-US" altLang="zh-CN" sz="3200" b="1" dirty="0" smtClean="0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1524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" name="图片 14" descr="u=2747293694,3481040249&amp;fm=26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357304"/>
            <a:ext cx="3786214" cy="2892667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1982" y="725157"/>
            <a:ext cx="15601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高适：</a:t>
            </a:r>
            <a:endParaRPr lang="zh-CN" altLang="en-US" sz="36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75" y="806450"/>
            <a:ext cx="573595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字达夫、仲武，汉族，唐朝渤海郡（今河北景县）人，后迁居宋州。唐代著名的边塞诗人，曾任刑部侍郎、散骑常侍，世称高常侍。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下载 (11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7950" y="642924"/>
            <a:ext cx="1905000" cy="2857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348" y="3214692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董大：</a:t>
            </a:r>
            <a:endParaRPr lang="zh-CN" altLang="en-US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85918" y="3286130"/>
            <a:ext cx="607223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指董庭兰，是当时有名的音乐家。在其兄弟中排名第一，故称“董大”。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82333" y="487666"/>
            <a:ext cx="671576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千里黄云白日曛，北风吹雁雪纷纷。</a:t>
            </a:r>
            <a:r>
              <a:rPr lang="zh-CN" altLang="en-US" sz="28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lang="zh-CN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14348" y="107155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大意：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14480" y="1142990"/>
            <a:ext cx="5929354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千里黄云蔽天日色暗昏昏，北风吹着归雁大雪纷纷。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下载 (10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643042" y="2071684"/>
            <a:ext cx="4929222" cy="2334948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3065" y="788035"/>
            <a:ext cx="5273675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莫愁前路无知己，天下谁人不识君？</a:t>
            </a:r>
            <a:endParaRPr lang="zh-CN" altLang="en-US" sz="3200" b="1" dirty="0" smtClean="0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2143122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大意：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85918" y="2143122"/>
            <a:ext cx="321471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不要担心前路茫茫没有知己，普天之下哪个不识君？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u=506961176,2086308982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857875" y="662305"/>
            <a:ext cx="3110230" cy="3695065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21005" y="88900"/>
            <a:ext cx="1078865" cy="5835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积累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27584" y="844163"/>
            <a:ext cx="7498987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1524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b="1" dirty="0" smtClean="0">
                <a:solidFill>
                  <a:srgbClr val="FF0000"/>
                </a:solidFill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和送别有关的名句</a:t>
            </a:r>
            <a:endParaRPr kumimoji="0" lang="zh-CN" alt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04952" y="1625193"/>
            <a:ext cx="7621619" cy="95410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桃花潭水深千尺，不及汪伦送我情。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lvl="0" indent="304800" algn="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——《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赠汪伦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effectLst/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》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43607" y="2601749"/>
            <a:ext cx="7282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海内存知己，天涯若比邻。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 algn="r"/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——《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送杜少府之任蜀州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》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43608" y="3507854"/>
            <a:ext cx="72829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劝君更尽一杯酒，西出阳关无故人。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                   ——《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送元二使安西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》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/>
    </p:bldLst>
  </p:timing>
</p:sld>
</file>

<file path=ppt/tags/tag1.xml><?xml version="1.0" encoding="utf-8"?>
<p:tagLst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1662</Words>
  <Application>WPS 演示</Application>
  <PresentationFormat>全屏显示(16:9)</PresentationFormat>
  <Paragraphs>185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0" baseType="lpstr">
      <vt:lpstr>Arial</vt:lpstr>
      <vt:lpstr>方正书宋_GBK</vt:lpstr>
      <vt:lpstr>Wingdings</vt:lpstr>
      <vt:lpstr>黑体</vt:lpstr>
      <vt:lpstr>楷体</vt:lpstr>
      <vt:lpstr>宋体</vt:lpstr>
      <vt:lpstr>华文行楷</vt:lpstr>
      <vt:lpstr>汉语拼音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Times New Roman</vt:lpstr>
      <vt:lpstr>汉仪中黑KW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27</cp:revision>
  <dcterms:created xsi:type="dcterms:W3CDTF">2019-07-04T09:53:59Z</dcterms:created>
  <dcterms:modified xsi:type="dcterms:W3CDTF">2019-07-04T09:53:59Z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